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2"/>
  </p:notesMasterIdLst>
  <p:sldIdLst>
    <p:sldId id="383" r:id="rId2"/>
    <p:sldId id="397" r:id="rId3"/>
    <p:sldId id="385" r:id="rId4"/>
    <p:sldId id="386" r:id="rId5"/>
    <p:sldId id="387" r:id="rId6"/>
    <p:sldId id="388" r:id="rId7"/>
    <p:sldId id="390" r:id="rId8"/>
    <p:sldId id="391" r:id="rId9"/>
    <p:sldId id="392" r:id="rId10"/>
    <p:sldId id="401" r:id="rId11"/>
    <p:sldId id="393" r:id="rId12"/>
    <p:sldId id="394" r:id="rId13"/>
    <p:sldId id="395" r:id="rId14"/>
    <p:sldId id="345" r:id="rId15"/>
    <p:sldId id="346" r:id="rId16"/>
    <p:sldId id="347" r:id="rId17"/>
    <p:sldId id="340" r:id="rId18"/>
    <p:sldId id="352" r:id="rId19"/>
    <p:sldId id="353" r:id="rId20"/>
    <p:sldId id="355" r:id="rId21"/>
    <p:sldId id="399" r:id="rId22"/>
    <p:sldId id="359" r:id="rId23"/>
    <p:sldId id="357" r:id="rId24"/>
    <p:sldId id="358" r:id="rId25"/>
    <p:sldId id="311" r:id="rId26"/>
    <p:sldId id="313" r:id="rId27"/>
    <p:sldId id="315" r:id="rId28"/>
    <p:sldId id="317" r:id="rId29"/>
    <p:sldId id="318" r:id="rId30"/>
    <p:sldId id="381" r:id="rId31"/>
    <p:sldId id="402" r:id="rId32"/>
    <p:sldId id="258" r:id="rId33"/>
    <p:sldId id="277" r:id="rId34"/>
    <p:sldId id="278" r:id="rId35"/>
    <p:sldId id="398" r:id="rId36"/>
    <p:sldId id="369" r:id="rId37"/>
    <p:sldId id="376" r:id="rId38"/>
    <p:sldId id="380" r:id="rId39"/>
    <p:sldId id="367" r:id="rId40"/>
    <p:sldId id="3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23528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vilken</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från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baseras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tidigare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registrerade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värden</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a:t>
            </a:r>
            <a:r>
              <a:rPr lang="en-US" baseline="0" noProof="0" dirty="0" err="1" smtClean="0"/>
              <a:t>enbart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så vill vi se till att vi når upp till en viss nivå av tillförlitlighet. Och det kan vi helt enkelt göra genom att skapa tillräckligt många </a:t>
            </a:r>
            <a:r>
              <a:rPr lang="sv-SE" i="0" baseline="0" noProof="0" dirty="0" err="1" smtClean="0"/>
              <a:t>replikor</a:t>
            </a:r>
            <a:r>
              <a:rPr lang="sv-SE" i="0" baseline="0" noProof="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endParaRPr lang="en-US" baseline="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Så algoritmen för att tillgodose en viss tillförlitlighetsnivå ser alltså ut som följande:</a:t>
            </a:r>
          </a:p>
          <a:p>
            <a:endParaRPr lang="sv-SE" i="0" baseline="0" noProof="0" dirty="0" smtClean="0"/>
          </a:p>
          <a:p>
            <a:r>
              <a:rPr lang="sv-SE" i="0" baseline="0" noProof="0" dirty="0" smtClean="0"/>
              <a:t>Så länge vi är under den önskade nivån, så skapar vi en ny </a:t>
            </a:r>
            <a:r>
              <a:rPr lang="sv-SE" i="0" baseline="0" noProof="0" dirty="0" err="1" smtClean="0"/>
              <a:t>replika</a:t>
            </a:r>
            <a:r>
              <a:rPr lang="sv-SE" i="0"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a:t>
            </a:r>
            <a:r>
              <a:rPr lang="en-US" baseline="0" dirty="0" err="1" smtClean="0"/>
              <a:t>hur</a:t>
            </a:r>
            <a:r>
              <a:rPr lang="en-US" baseline="0" dirty="0" smtClean="0"/>
              <a:t> vi </a:t>
            </a:r>
            <a:r>
              <a:rPr lang="en-US" baseline="0" dirty="0" err="1" smtClean="0"/>
              <a:t>går</a:t>
            </a:r>
            <a:r>
              <a:rPr lang="en-US" baseline="0" dirty="0" smtClean="0"/>
              <a:t> </a:t>
            </a:r>
            <a:r>
              <a:rPr lang="en-US" baseline="0" dirty="0" err="1" smtClean="0"/>
              <a:t>tillväga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hanteras</a:t>
            </a:r>
            <a:endParaRPr lang="en-US" baseline="0" dirty="0" smtClean="0"/>
          </a:p>
          <a:p>
            <a:endParaRPr lang="en-US" baseline="0" dirty="0" smtClean="0"/>
          </a:p>
          <a:p>
            <a:r>
              <a:rPr lang="en-US" baseline="0" dirty="0" err="1" smtClean="0"/>
              <a:t>Slutligen</a:t>
            </a:r>
            <a:r>
              <a:rPr lang="en-US" baseline="0" dirty="0" smtClean="0"/>
              <a:t> </a:t>
            </a:r>
            <a:r>
              <a:rPr lang="en-US" baseline="0" dirty="0" err="1" smtClean="0"/>
              <a:t>kommer</a:t>
            </a:r>
            <a:r>
              <a:rPr lang="en-US" baseline="0" dirty="0" smtClean="0"/>
              <a:t> vi visa </a:t>
            </a:r>
            <a:r>
              <a:rPr lang="en-US" baseline="0" dirty="0" err="1" smtClean="0"/>
              <a:t>ett</a:t>
            </a:r>
            <a:r>
              <a:rPr lang="en-US" baseline="0" dirty="0" smtClean="0"/>
              <a:t> </a:t>
            </a:r>
            <a:r>
              <a:rPr lang="en-US" baseline="0" dirty="0" err="1" smtClean="0"/>
              <a:t>av</a:t>
            </a:r>
            <a:r>
              <a:rPr lang="en-US" baseline="0" dirty="0" smtClean="0"/>
              <a:t> de </a:t>
            </a:r>
            <a:r>
              <a:rPr lang="en-US" baseline="0" dirty="0" err="1" smtClean="0"/>
              <a:t>många</a:t>
            </a:r>
            <a:r>
              <a:rPr lang="en-US" baseline="0" dirty="0" smtClean="0"/>
              <a:t> experiment vi </a:t>
            </a:r>
            <a:r>
              <a:rPr lang="en-US" baseline="0" dirty="0" err="1" smtClean="0"/>
              <a:t>utfört</a:t>
            </a:r>
            <a:r>
              <a:rPr lang="en-US" baseline="0" dirty="0" smtClean="0"/>
              <a:t>, </a:t>
            </a:r>
            <a:r>
              <a:rPr lang="en-US" baseline="0" dirty="0" smtClean="0"/>
              <a:t>med lite </a:t>
            </a:r>
            <a:r>
              <a:rPr lang="en-US" baseline="0" dirty="0" err="1" smtClean="0"/>
              <a:t>avslutande</a:t>
            </a:r>
            <a:r>
              <a:rPr lang="en-US" baseline="0" dirty="0" smtClean="0"/>
              <a:t> </a:t>
            </a:r>
            <a:r>
              <a:rPr lang="en-US" baseline="0" dirty="0" err="1" smtClean="0"/>
              <a:t>diskussion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97082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36502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a:t>
            </a:r>
            <a:r>
              <a:rPr lang="sv-SE" baseline="0" smtClean="0"/>
              <a:t>fler </a:t>
            </a:r>
            <a:r>
              <a:rPr lang="sv-SE" baseline="0" smtClean="0"/>
              <a:t>resurser används</a:t>
            </a:r>
            <a:r>
              <a:rPr lang="sv-SE" baseline="0" dirty="0" smtClean="0"/>
              <a:t>.</a:t>
            </a:r>
          </a:p>
          <a:p>
            <a:endParaRPr lang="sv-SE" baseline="0" dirty="0" smtClean="0"/>
          </a:p>
          <a:p>
            <a:r>
              <a:rPr lang="sv-SE" baseline="0" dirty="0" smtClean="0"/>
              <a:t>Vidare är det omöjligt att fullständigt modellera tillförlitligheten i sådana miljöer, eftersom det finns oändligt många parametrar att ta hänsyn till.</a:t>
            </a:r>
          </a:p>
          <a:p>
            <a:endParaRPr lang="sv-SE" baseline="0" dirty="0" smtClean="0"/>
          </a:p>
          <a:p>
            <a:r>
              <a:rPr lang="sv-SE" baseline="0" dirty="0" smtClean="0"/>
              <a:t>Tillförlitlighet är dock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summeras</a:t>
            </a:r>
            <a:r>
              <a:rPr lang="en-US" baseline="0" dirty="0" smtClean="0"/>
              <a:t> </a:t>
            </a:r>
            <a:r>
              <a:rPr lang="en-US" baseline="0" dirty="0" err="1" smtClean="0"/>
              <a:t>som</a:t>
            </a:r>
            <a:r>
              <a:rPr lang="en-US" baseline="0" dirty="0" smtClean="0"/>
              <a:t> </a:t>
            </a:r>
            <a:r>
              <a:rPr lang="en-US" baseline="0" dirty="0" err="1" smtClean="0"/>
              <a:t>att</a:t>
            </a:r>
            <a:r>
              <a:rPr lang="en-US" baseline="0" dirty="0" smtClean="0"/>
              <a:t> vi </a:t>
            </a:r>
            <a:r>
              <a:rPr lang="en-US" baseline="0" dirty="0" err="1" smtClean="0"/>
              <a:t>skapar</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smtClean="0"/>
              <a:t>Vi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möts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a:t>
            </a:r>
          </a:p>
          <a:p>
            <a:endParaRPr lang="en-US" baseline="0" dirty="0" smtClean="0"/>
          </a:p>
          <a:p>
            <a:r>
              <a:rPr lang="en-US" baseline="0" dirty="0" smtClean="0"/>
              <a:t>Vi </a:t>
            </a:r>
            <a:r>
              <a:rPr lang="en-US" baseline="0" dirty="0" err="1" smtClean="0"/>
              <a:t>använder</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a:t>
            </a:r>
          </a:p>
          <a:p>
            <a:endParaRPr lang="en-US" baseline="0" dirty="0" smtClean="0"/>
          </a:p>
          <a:p>
            <a:r>
              <a:rPr lang="en-US" baseline="0" dirty="0" err="1" smtClean="0"/>
              <a:t>Och</a:t>
            </a:r>
            <a:r>
              <a:rPr lang="en-US" baseline="0" dirty="0" smtClean="0"/>
              <a:t> vi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över</a:t>
            </a:r>
            <a:r>
              <a:rPr lang="en-US" baseline="0" dirty="0" smtClean="0"/>
              <a:t> till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visa </a:t>
            </a:r>
            <a:r>
              <a:rPr lang="en-US" baseline="0" dirty="0" err="1" smtClean="0"/>
              <a:t>dessa</a:t>
            </a:r>
            <a:r>
              <a:rPr lang="en-US" baseline="0" dirty="0" smtClean="0"/>
              <a:t> </a:t>
            </a:r>
            <a:r>
              <a:rPr lang="en-US" baseline="0" dirty="0" err="1" smtClean="0"/>
              <a:t>egenskaper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utförst</a:t>
            </a:r>
            <a:r>
              <a:rPr lang="en-US" baseline="0" dirty="0" smtClean="0"/>
              <a:t> en rad </a:t>
            </a:r>
            <a:r>
              <a:rPr lang="en-US" baseline="0" dirty="0" err="1" smtClean="0"/>
              <a:t>olika</a:t>
            </a:r>
            <a:r>
              <a:rPr lang="en-US" baseline="0" dirty="0" smtClean="0"/>
              <a:t> experiment</a:t>
            </a:r>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758469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en-US" baseline="0" dirty="0" smtClean="0"/>
              <a:t>, men vi </a:t>
            </a:r>
            <a:r>
              <a:rPr lang="en-US" baseline="0" dirty="0" err="1" smtClean="0"/>
              <a:t>tänkte</a:t>
            </a:r>
            <a:r>
              <a:rPr lang="en-US" baseline="0" dirty="0" smtClean="0"/>
              <a:t> visa </a:t>
            </a:r>
            <a:r>
              <a:rPr lang="en-US" baseline="0" dirty="0" err="1" smtClean="0"/>
              <a:t>ett</a:t>
            </a:r>
            <a:r>
              <a:rPr lang="en-US" baseline="0" dirty="0" smtClean="0"/>
              <a:t> </a:t>
            </a:r>
            <a:r>
              <a:rPr lang="en-US" baseline="0" dirty="0" err="1" smtClean="0"/>
              <a:t>som</a:t>
            </a:r>
            <a:r>
              <a:rPr lang="en-US" baseline="0" dirty="0" smtClean="0"/>
              <a:t> </a:t>
            </a:r>
            <a:r>
              <a:rPr lang="en-US" baseline="0" dirty="0" err="1" smtClean="0"/>
              <a:t>visar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dynamiskt</a:t>
            </a:r>
            <a:r>
              <a:rPr lang="en-US" baseline="0" dirty="0" smtClean="0"/>
              <a:t> </a:t>
            </a:r>
            <a:r>
              <a:rPr lang="en-US" baseline="0" dirty="0" err="1" smtClean="0"/>
              <a:t>anpassar</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 hade </a:t>
            </a:r>
            <a:r>
              <a:rPr lang="en-US" baseline="0" dirty="0" err="1" smtClean="0"/>
              <a:t>inte</a:t>
            </a:r>
            <a:r>
              <a:rPr lang="en-US" baseline="0" dirty="0" smtClean="0"/>
              <a:t> </a:t>
            </a:r>
            <a:r>
              <a:rPr lang="en-US" baseline="0" dirty="0" err="1" smtClean="0"/>
              <a:t>tid</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experiment vi </a:t>
            </a:r>
            <a:r>
              <a:rPr lang="en-US" baseline="0" dirty="0" err="1" smtClean="0"/>
              <a:t>utfört</a:t>
            </a:r>
            <a:r>
              <a:rPr lang="en-US" baseline="0" dirty="0" smtClean="0"/>
              <a:t>, men </a:t>
            </a:r>
            <a:r>
              <a:rPr lang="en-US" baseline="0" dirty="0" err="1" smtClean="0"/>
              <a:t>resultaten</a:t>
            </a:r>
            <a:r>
              <a:rPr lang="en-US" baseline="0" dirty="0" smtClean="0"/>
              <a:t> </a:t>
            </a:r>
            <a:r>
              <a:rPr lang="en-US" baseline="0" dirty="0" err="1" smtClean="0"/>
              <a:t>av</a:t>
            </a:r>
            <a:r>
              <a:rPr lang="en-US" baseline="0" dirty="0" smtClean="0"/>
              <a:t> de </a:t>
            </a:r>
            <a:r>
              <a:rPr lang="en-US" baseline="0" dirty="0" err="1" smtClean="0"/>
              <a:t>finns</a:t>
            </a:r>
            <a:r>
              <a:rPr lang="en-US" baseline="0" dirty="0" smtClean="0"/>
              <a:t> I </a:t>
            </a:r>
            <a:r>
              <a:rPr lang="en-US" baseline="0" dirty="0" err="1" smtClean="0"/>
              <a:t>vår</a:t>
            </a:r>
            <a:r>
              <a:rPr lang="en-US" baseline="0" dirty="0" smtClean="0"/>
              <a:t> rapport, </a:t>
            </a:r>
            <a:r>
              <a:rPr lang="en-US" baseline="0" dirty="0" err="1" smtClean="0"/>
              <a:t>och</a:t>
            </a:r>
            <a:r>
              <a:rPr lang="en-US" baseline="0" dirty="0" smtClean="0"/>
              <a:t> de </a:t>
            </a:r>
            <a:r>
              <a:rPr lang="en-US" baseline="0" dirty="0" err="1" smtClean="0"/>
              <a:t>visar</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även</a:t>
            </a:r>
            <a:r>
              <a:rPr lang="en-US" baseline="0" dirty="0" smtClean="0"/>
              <a:t> om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vi </a:t>
            </a:r>
            <a:r>
              <a:rPr lang="en-US" baseline="0" dirty="0" err="1" smtClean="0"/>
              <a:t>gör</a:t>
            </a:r>
            <a:r>
              <a:rPr lang="en-US" baseline="0" dirty="0" smtClean="0"/>
              <a:t> </a:t>
            </a:r>
            <a:r>
              <a:rPr lang="en-US" baseline="0" dirty="0" err="1" smtClean="0"/>
              <a:t>det</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är</a:t>
            </a:r>
            <a:r>
              <a:rPr lang="en-US" baseline="0" dirty="0" smtClean="0"/>
              <a:t> en </a:t>
            </a:r>
            <a:r>
              <a:rPr lang="en-US" baseline="0" dirty="0" err="1" smtClean="0"/>
              <a:t>trevligt</a:t>
            </a:r>
            <a:r>
              <a:rPr lang="en-US" baseline="0" dirty="0" smtClean="0"/>
              <a:t> </a:t>
            </a:r>
            <a:r>
              <a:rPr lang="en-US" baseline="0" dirty="0" err="1" smtClean="0"/>
              <a:t>bieffekt</a:t>
            </a:r>
            <a:r>
              <a:rPr lang="en-US" baseline="0" dirty="0" smtClean="0"/>
              <a:t> </a:t>
            </a:r>
            <a:r>
              <a:rPr lang="en-US" baseline="0" dirty="0" err="1" smtClean="0"/>
              <a:t>av</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att</a:t>
            </a:r>
            <a:r>
              <a:rPr lang="en-US" baseline="0" dirty="0" smtClean="0"/>
              <a:t> den </a:t>
            </a:r>
            <a:r>
              <a:rPr lang="en-US" baseline="0" dirty="0" err="1" smtClean="0"/>
              <a:t>är</a:t>
            </a:r>
            <a:r>
              <a:rPr lang="en-US" baseline="0" dirty="0" smtClean="0"/>
              <a:t> </a:t>
            </a:r>
            <a:r>
              <a:rPr lang="en-US" baseline="0" dirty="0" err="1" smtClean="0"/>
              <a:t>energyeffektiv</a:t>
            </a:r>
            <a:r>
              <a:rPr lang="en-US" baseline="0" dirty="0" smtClean="0"/>
              <a:t> </a:t>
            </a:r>
            <a:r>
              <a:rPr lang="en-US" baseline="0" dirty="0" err="1" smtClean="0"/>
              <a:t>även</a:t>
            </a:r>
            <a:r>
              <a:rPr lang="en-US" baseline="0" dirty="0" smtClean="0"/>
              <a:t> </a:t>
            </a:r>
            <a:r>
              <a:rPr lang="en-US" baseline="0" dirty="0" err="1" smtClean="0"/>
              <a:t>då</a:t>
            </a:r>
            <a:r>
              <a:rPr lang="en-US" baseline="0" dirty="0" smtClean="0"/>
              <a:t> man </a:t>
            </a:r>
            <a:r>
              <a:rPr lang="en-US" baseline="0" dirty="0" err="1" smtClean="0"/>
              <a:t>har</a:t>
            </a:r>
            <a:r>
              <a:rPr lang="en-US" baseline="0" dirty="0" smtClean="0"/>
              <a:t> </a:t>
            </a:r>
            <a:r>
              <a:rPr lang="en-US" baseline="0" dirty="0" err="1" smtClean="0"/>
              <a:t>många</a:t>
            </a:r>
            <a:r>
              <a:rPr lang="en-US" baseline="0" dirty="0" smtClean="0"/>
              <a:t> </a:t>
            </a:r>
            <a:r>
              <a:rPr lang="en-US" baseline="0" dirty="0" err="1" smtClean="0"/>
              <a:t>applikationer</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även</a:t>
            </a:r>
            <a:r>
              <a:rPr lang="en-US" baseline="0" dirty="0" smtClean="0"/>
              <a:t> om den </a:t>
            </a:r>
            <a:r>
              <a:rPr lang="en-US" baseline="0" dirty="0" err="1" smtClean="0"/>
              <a:t>tillförlitlighetsmodellen</a:t>
            </a:r>
            <a:r>
              <a:rPr lang="en-US" baseline="0" dirty="0" smtClean="0"/>
              <a:t> vi </a:t>
            </a:r>
            <a:r>
              <a:rPr lang="en-US" baseline="0" dirty="0" err="1" smtClean="0"/>
              <a:t>använder</a:t>
            </a:r>
            <a:r>
              <a:rPr lang="en-US" baseline="0" dirty="0" smtClean="0"/>
              <a:t> </a:t>
            </a:r>
            <a:r>
              <a:rPr lang="en-US" baseline="0" dirty="0" err="1" smtClean="0"/>
              <a:t>är</a:t>
            </a:r>
            <a:r>
              <a:rPr lang="en-US" baseline="0" dirty="0" smtClean="0"/>
              <a:t> </a:t>
            </a:r>
            <a:r>
              <a:rPr lang="en-US" baseline="0" dirty="0" err="1" smtClean="0"/>
              <a:t>ganska</a:t>
            </a:r>
            <a:r>
              <a:rPr lang="en-US" baseline="0" dirty="0" smtClean="0"/>
              <a:t> </a:t>
            </a:r>
            <a:r>
              <a:rPr lang="en-US" baseline="0" dirty="0" err="1" smtClean="0"/>
              <a:t>simpel</a:t>
            </a:r>
            <a:r>
              <a:rPr lang="en-US" baseline="0" dirty="0" smtClean="0"/>
              <a:t>, med en del </a:t>
            </a:r>
            <a:r>
              <a:rPr lang="en-US" baseline="0" dirty="0" err="1" smtClean="0"/>
              <a:t>brister</a:t>
            </a:r>
            <a:r>
              <a:rPr lang="en-US" baseline="0" dirty="0" smtClean="0"/>
              <a:t>, </a:t>
            </a:r>
            <a:r>
              <a:rPr lang="en-US" baseline="0" dirty="0" err="1" smtClean="0"/>
              <a:t>tex</a:t>
            </a:r>
            <a:r>
              <a:rPr lang="en-US" baseline="0" dirty="0" smtClean="0"/>
              <a:t> </a:t>
            </a:r>
            <a:r>
              <a:rPr lang="en-US" baseline="0" dirty="0" err="1" smtClean="0"/>
              <a:t>så</a:t>
            </a:r>
            <a:r>
              <a:rPr lang="en-US" baseline="0" dirty="0" smtClean="0"/>
              <a:t> tar vi </a:t>
            </a:r>
            <a:r>
              <a:rPr lang="en-US" baseline="0" dirty="0" err="1" smtClean="0"/>
              <a:t>inte</a:t>
            </a:r>
            <a:r>
              <a:rPr lang="en-US" baseline="0" dirty="0" smtClean="0"/>
              <a:t> </a:t>
            </a:r>
            <a:r>
              <a:rPr lang="en-US" baseline="0" dirty="0" err="1" smtClean="0"/>
              <a:t>hänsyn</a:t>
            </a:r>
            <a:r>
              <a:rPr lang="en-US" baseline="0" dirty="0" smtClean="0"/>
              <a:t> till </a:t>
            </a:r>
            <a:r>
              <a:rPr lang="en-US" baseline="0" dirty="0" err="1" smtClean="0"/>
              <a:t>lasten</a:t>
            </a:r>
            <a:r>
              <a:rPr lang="en-US" baseline="0" dirty="0" smtClean="0"/>
              <a:t> </a:t>
            </a:r>
            <a:r>
              <a:rPr lang="en-US" baseline="0" dirty="0" err="1" smtClean="0"/>
              <a:t>på</a:t>
            </a:r>
            <a:r>
              <a:rPr lang="en-US" baseline="0" dirty="0" smtClean="0"/>
              <a:t> </a:t>
            </a:r>
            <a:r>
              <a:rPr lang="en-US" baseline="0" dirty="0" err="1" smtClean="0"/>
              <a:t>noderna</a:t>
            </a:r>
            <a:r>
              <a:rPr lang="en-US" baseline="0" dirty="0" smtClean="0"/>
              <a:t>, men I </a:t>
            </a:r>
            <a:r>
              <a:rPr lang="en-US" baseline="0" dirty="0" err="1" smtClean="0"/>
              <a:t>och</a:t>
            </a:r>
            <a:r>
              <a:rPr lang="en-US" baseline="0" dirty="0" smtClean="0"/>
              <a:t> med </a:t>
            </a:r>
            <a:r>
              <a:rPr lang="en-US" baseline="0" dirty="0" err="1" smtClean="0"/>
              <a:t>vår</a:t>
            </a:r>
            <a:r>
              <a:rPr lang="en-US" baseline="0" dirty="0" smtClean="0"/>
              <a:t> implementation </a:t>
            </a:r>
            <a:r>
              <a:rPr lang="en-US" baseline="0" dirty="0" err="1" smtClean="0"/>
              <a:t>så</a:t>
            </a:r>
            <a:r>
              <a:rPr lang="en-US" baseline="0" dirty="0" smtClean="0"/>
              <a:t> </a:t>
            </a:r>
            <a:r>
              <a:rPr lang="en-US" baseline="0" dirty="0" err="1" smtClean="0"/>
              <a:t>finns</a:t>
            </a:r>
            <a:r>
              <a:rPr lang="en-US" baseline="0" dirty="0" smtClean="0"/>
              <a:t> en </a:t>
            </a:r>
            <a:r>
              <a:rPr lang="en-US" baseline="0" dirty="0" err="1" smtClean="0"/>
              <a:t>plattform</a:t>
            </a:r>
            <a:r>
              <a:rPr lang="en-US" baseline="0" dirty="0" smtClean="0"/>
              <a:t>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tillförlitlighetesmodeller</a:t>
            </a:r>
            <a:r>
              <a:rPr lang="en-US" baseline="0" dirty="0" smtClean="0"/>
              <a:t> </a:t>
            </a:r>
            <a:r>
              <a:rPr lang="en-US" baseline="0" dirty="0" err="1" smtClean="0"/>
              <a:t>och</a:t>
            </a:r>
            <a:r>
              <a:rPr lang="en-US" baseline="0" dirty="0" smtClean="0"/>
              <a:t> </a:t>
            </a:r>
            <a:r>
              <a:rPr lang="en-US" baseline="0" dirty="0" err="1" smtClean="0"/>
              <a:t>scheduleringsalgoritmer</a:t>
            </a:r>
            <a:r>
              <a:rPr lang="en-US" baseline="0" dirty="0" smtClean="0"/>
              <a:t>, </a:t>
            </a:r>
            <a:r>
              <a:rPr lang="en-US" baseline="0" dirty="0" err="1" smtClean="0"/>
              <a:t>och</a:t>
            </a:r>
            <a:r>
              <a:rPr lang="en-US" baseline="0" dirty="0" smtClean="0"/>
              <a:t> </a:t>
            </a:r>
            <a:r>
              <a:rPr lang="en-US" baseline="0" dirty="0" err="1" smtClean="0"/>
              <a:t>detta</a:t>
            </a:r>
            <a:r>
              <a:rPr lang="en-US" baseline="0" dirty="0" smtClean="0"/>
              <a:t> </a:t>
            </a:r>
            <a:r>
              <a:rPr lang="en-US" baseline="0" dirty="0" err="1" smtClean="0"/>
              <a:t>var</a:t>
            </a:r>
            <a:r>
              <a:rPr lang="en-US" baseline="0" dirty="0" smtClean="0"/>
              <a:t> </a:t>
            </a:r>
            <a:r>
              <a:rPr lang="en-US" baseline="0" dirty="0" err="1" smtClean="0"/>
              <a:t>det</a:t>
            </a:r>
            <a:r>
              <a:rPr lang="en-US" baseline="0" dirty="0" smtClean="0"/>
              <a:t> </a:t>
            </a:r>
            <a:r>
              <a:rPr lang="en-US" baseline="0" dirty="0" err="1" smtClean="0"/>
              <a:t>huvudsakliga</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731897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samt</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Nodfel</a:t>
            </a:r>
            <a:r>
              <a:rPr lang="en-US" baseline="0" dirty="0" smtClean="0"/>
              <a:t> </a:t>
            </a:r>
            <a:r>
              <a:rPr lang="en-US" baseline="0" dirty="0" err="1" smtClean="0"/>
              <a:t>beror</a:t>
            </a:r>
            <a:r>
              <a:rPr lang="en-US" baseline="0" dirty="0" smtClean="0"/>
              <a:t>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Vidare</a:t>
            </a:r>
            <a:r>
              <a:rPr lang="en-US" dirty="0" smtClean="0"/>
              <a:t> </a:t>
            </a:r>
            <a:r>
              <a:rPr lang="en-US" dirty="0" err="1" smtClean="0"/>
              <a:t>så</a:t>
            </a:r>
            <a:r>
              <a:rPr lang="en-US" dirty="0" smtClean="0"/>
              <a:t> </a:t>
            </a:r>
            <a:r>
              <a:rPr lang="en-US" dirty="0" err="1" smtClean="0"/>
              <a:t>har</a:t>
            </a:r>
            <a:r>
              <a:rPr lang="en-US" dirty="0" smtClean="0"/>
              <a:t> vi </a:t>
            </a:r>
            <a:r>
              <a:rPr lang="en-US" dirty="0" err="1" smtClean="0"/>
              <a:t>valt</a:t>
            </a:r>
            <a:r>
              <a:rPr lang="en-US" dirty="0" smtClean="0"/>
              <a:t> </a:t>
            </a:r>
            <a:r>
              <a:rPr lang="en-US" dirty="0" err="1" smtClean="0"/>
              <a:t>att</a:t>
            </a:r>
            <a:r>
              <a:rPr lang="en-US" dirty="0" smtClean="0"/>
              <a:t> </a:t>
            </a:r>
            <a:r>
              <a:rPr lang="en-US" dirty="0" err="1" smtClean="0"/>
              <a:t>fokusera</a:t>
            </a:r>
            <a:r>
              <a:rPr lang="en-US" dirty="0" smtClean="0"/>
              <a:t> </a:t>
            </a:r>
            <a:r>
              <a:rPr lang="en-US" dirty="0" err="1" smtClean="0"/>
              <a:t>på</a:t>
            </a:r>
            <a:r>
              <a:rPr lang="en-US" dirty="0" smtClean="0"/>
              <a:t> stream processing </a:t>
            </a:r>
            <a:r>
              <a:rPr lang="en-US" dirty="0" err="1" smtClean="0"/>
              <a:t>applikationer</a:t>
            </a:r>
            <a:r>
              <a:rPr lang="en-US" dirty="0" smtClean="0"/>
              <a:t>, </a:t>
            </a:r>
            <a:r>
              <a:rPr lang="en-US" dirty="0" err="1" smtClean="0"/>
              <a:t>som</a:t>
            </a:r>
            <a:r>
              <a:rPr lang="en-US" dirty="0" smtClean="0"/>
              <a:t> I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av</a:t>
            </a:r>
            <a:r>
              <a:rPr lang="en-US" baseline="0" dirty="0" smtClean="0"/>
              <a:t>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T. </a:t>
            </a:r>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enbart</a:t>
            </a:r>
            <a:r>
              <a:rPr lang="en-US" baseline="0" dirty="0" smtClean="0"/>
              <a:t> tar </a:t>
            </a:r>
            <a:r>
              <a:rPr lang="en-US" baseline="0" dirty="0" err="1" smtClean="0"/>
              <a:t>hänsyn</a:t>
            </a:r>
            <a:r>
              <a:rPr lang="en-US" baseline="0" dirty="0" smtClean="0"/>
              <a:t> till </a:t>
            </a:r>
            <a:r>
              <a:rPr lang="en-US" baseline="0" dirty="0" err="1" smtClean="0"/>
              <a:t>nodfel</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a:t>
            </a:r>
            <a:r>
              <a:rPr lang="en-US" baseline="0" dirty="0" err="1" smtClean="0"/>
              <a:t>komponents</a:t>
            </a:r>
            <a:r>
              <a:rPr lang="en-US" baseline="0" dirty="0" smtClean="0"/>
              <a:t>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en nods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Med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fel</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måste</a:t>
            </a:r>
            <a:r>
              <a:rPr lang="en-US" baseline="0" dirty="0" smtClean="0"/>
              <a:t> vi </a:t>
            </a:r>
            <a:r>
              <a:rPr lang="en-US" baseline="0" dirty="0" err="1" smtClean="0"/>
              <a:t>först</a:t>
            </a:r>
            <a:r>
              <a:rPr lang="en-US" baseline="0" dirty="0" smtClean="0"/>
              <a:t> </a:t>
            </a:r>
            <a:r>
              <a:rPr lang="en-US" baseline="0" dirty="0" err="1" smtClean="0"/>
              <a:t>definiera</a:t>
            </a:r>
            <a:r>
              <a:rPr lang="en-US" baseline="0" dirty="0" smtClean="0"/>
              <a:t> </a:t>
            </a:r>
            <a:r>
              <a:rPr lang="en-US" baseline="0" dirty="0" err="1" smtClean="0"/>
              <a:t>tillförlitlighet</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11675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dirty="0" smtClean="0"/>
              <a:t> </a:t>
            </a:r>
            <a:r>
              <a:rPr lang="en-US" dirty="0" err="1" smtClean="0"/>
              <a:t>tex</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tillförlitlighet</a:t>
            </a:r>
            <a:r>
              <a:rPr lang="en-US" baseline="0" dirty="0" smtClean="0"/>
              <a:t> </a:t>
            </a:r>
            <a:r>
              <a:rPr lang="en-US" baseline="0" dirty="0" err="1" smtClean="0"/>
              <a:t>istället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kan</a:t>
            </a:r>
            <a:r>
              <a:rPr lang="en-US" baseline="0" dirty="0" smtClean="0"/>
              <a:t> </a:t>
            </a:r>
            <a:r>
              <a:rPr lang="en-US" baseline="0" dirty="0" err="1" smtClean="0"/>
              <a:t>produceras</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a:t>
            </a:r>
          </a:p>
          <a:p>
            <a:endParaRPr lang="en-US" baseline="0" dirty="0" smtClean="0"/>
          </a:p>
          <a:p>
            <a:r>
              <a:rPr lang="en-US" baseline="0" dirty="0" err="1" smtClean="0"/>
              <a:t>Och</a:t>
            </a:r>
            <a:r>
              <a:rPr lang="en-US" baseline="0" dirty="0" smtClean="0"/>
              <a:t> vi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öka</a:t>
            </a:r>
            <a:r>
              <a:rPr lang="en-US" baseline="0" dirty="0" smtClean="0"/>
              <a:t> </a:t>
            </a:r>
            <a:r>
              <a:rPr lang="en-US" baseline="0" dirty="0" err="1" smtClean="0"/>
              <a:t>tillförlitligheten</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T, </a:t>
            </a:r>
            <a:r>
              <a:rPr lang="en-US" baseline="0" dirty="0" err="1" smtClean="0"/>
              <a:t>dvs</a:t>
            </a:r>
            <a:r>
              <a:rPr lang="en-US" baseline="0" dirty="0" smtClean="0"/>
              <a:t> </a:t>
            </a:r>
            <a:r>
              <a:rPr lang="en-US" baseline="0" dirty="0" err="1" smtClean="0"/>
              <a:t>skapa</a:t>
            </a:r>
            <a:r>
              <a:rPr lang="en-US" baseline="0" dirty="0" smtClean="0"/>
              <a:t> </a:t>
            </a:r>
            <a:r>
              <a:rPr lang="en-US" baseline="0" dirty="0" err="1" smtClean="0"/>
              <a:t>identiska</a:t>
            </a:r>
            <a:r>
              <a:rPr lang="en-US" baseline="0" dirty="0" smtClean="0"/>
              <a:t> </a:t>
            </a:r>
            <a:r>
              <a:rPr lang="en-US" baseline="0" dirty="0" err="1" smtClean="0"/>
              <a:t>kopior</a:t>
            </a:r>
            <a:r>
              <a:rPr lang="en-US" baseline="0" dirty="0" smtClean="0"/>
              <a:t> </a:t>
            </a:r>
            <a:r>
              <a:rPr lang="en-US" baseline="0" dirty="0" err="1" smtClean="0"/>
              <a:t>av</a:t>
            </a:r>
            <a:r>
              <a:rPr lang="en-US" baseline="0" dirty="0" smtClean="0"/>
              <a:t> T. </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5241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5/29/16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5/29/16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5/29/16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10.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7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9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 definition with replication: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347295"/>
            <a:ext cx="4514478" cy="2630173"/>
          </a:xfrm>
          <a:prstGeom prst="rect">
            <a:avLst/>
          </a:prstGeom>
        </p:spPr>
      </p:pic>
    </p:spTree>
    <p:extLst>
      <p:ext uri="{BB962C8B-B14F-4D97-AF65-F5344CB8AC3E}">
        <p14:creationId xmlns:p14="http://schemas.microsoft.com/office/powerpoint/2010/main" val="2147173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90915"/>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90915"/>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097280" y="1845734"/>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1845734"/>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endParaRPr lang="sv-SE" b="0" i="1" dirty="0" smtClean="0">
                  <a:latin typeface="Cambria Math" charset="0"/>
                  <a:ea typeface="Cambria Math" panose="02040503050406030204" pitchFamily="18"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endParaRPr lang="sv-SE" b="0" i="1" dirty="0" smtClean="0">
                  <a:latin typeface="Cambria Math" charset="0"/>
                </a:endParaRPr>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98985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989853"/>
                <a:ext cx="2256817" cy="66774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847859"/>
                <a:ext cx="3337645"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sv-SE">
                          <a:latin typeface="Cambria Math" charset="0"/>
                        </a:rPr>
                        <m:t>R</m:t>
                      </m:r>
                      <m:r>
                        <a:rPr lang="en-GB" i="1">
                          <a:latin typeface="Cambria Math"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847859"/>
                <a:ext cx="3337645" cy="84850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457200" lvl="0" indent="-457200">
              <a:lnSpc>
                <a:spcPct val="100000"/>
              </a:lnSpc>
              <a:spcBef>
                <a:spcPts val="0"/>
              </a:spcBef>
              <a:spcAft>
                <a:spcPts val="0"/>
              </a:spcAft>
              <a:buSzTx/>
              <a:buFont typeface="+mj-lt"/>
              <a:buAutoNum type="arabicPeriod"/>
              <a:defRPr/>
            </a:pPr>
            <a:r>
              <a:rPr lang="en-US" dirty="0"/>
              <a:t>Moves replicas to more reliable nodes</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Probability of failure</a:t>
            </a:r>
          </a:p>
          <a:p>
            <a:pPr marL="457200" indent="-457200">
              <a:buFont typeface="+mj-lt"/>
              <a:buAutoNum type="arabicPeriod"/>
            </a:pPr>
            <a:r>
              <a:rPr lang="en-US" dirty="0"/>
              <a:t>Reliability definition and model</a:t>
            </a:r>
          </a:p>
          <a:p>
            <a:pPr marL="457200" indent="-457200">
              <a:buFont typeface="+mj-lt"/>
              <a:buAutoNum type="arabicPeriod"/>
            </a:pPr>
            <a:r>
              <a:rPr lang="en-US" dirty="0" smtClean="0"/>
              <a:t>Reliability by replication</a:t>
            </a:r>
          </a:p>
          <a:p>
            <a:pPr marL="457200" indent="-457200">
              <a:buFont typeface="+mj-lt"/>
              <a:buAutoNum type="arabicPeriod"/>
            </a:pPr>
            <a:r>
              <a:rPr lang="en-US" dirty="0" smtClean="0"/>
              <a:t>Optimization</a:t>
            </a:r>
          </a:p>
          <a:p>
            <a:pPr marL="457200" indent="-457200">
              <a:buFont typeface="+mj-lt"/>
              <a:buAutoNum type="arabicPeriod"/>
            </a:pPr>
            <a:r>
              <a:rPr lang="en-US" dirty="0" smtClean="0"/>
              <a:t>Detection and handling of failures</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1899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201168" lvl="1" indent="0">
              <a:lnSpc>
                <a:spcPct val="100000"/>
              </a:lnSpc>
              <a:spcBef>
                <a:spcPts val="0"/>
              </a:spcBef>
              <a:spcAft>
                <a:spcPts val="0"/>
              </a:spcAft>
              <a:buNone/>
              <a:defRPr/>
            </a:pPr>
            <a:endParaRPr lang="en-US" dirty="0" smtClean="0"/>
          </a:p>
          <a:p>
            <a:pPr marL="0" indent="0">
              <a:lnSpc>
                <a:spcPct val="100000"/>
              </a:lnSpc>
              <a:spcBef>
                <a:spcPts val="0"/>
              </a:spcBef>
              <a:spcAft>
                <a:spcPts val="0"/>
              </a:spcAft>
              <a:buClrTx/>
              <a:buSzTx/>
              <a:buNone/>
              <a:defRPr/>
            </a:pPr>
            <a:endParaRPr lang="en-US"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a:defRPr/>
                </a:pPr>
                <a:r>
                  <a:rPr lang="en-US" dirty="0" smtClean="0"/>
                  <a:t>Moves </a:t>
                </a:r>
                <a:r>
                  <a:rPr lang="en-US" dirty="0"/>
                  <a:t>replicas to more reliable nodes</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a:p>
              <a:p>
                <a:pPr marL="0" indent="0">
                  <a:lnSpc>
                    <a:spcPct val="100000"/>
                  </a:lnSpc>
                  <a:spcBef>
                    <a:spcPts val="0"/>
                  </a:spcBef>
                  <a:spcAft>
                    <a:spcPts val="0"/>
                  </a:spcAft>
                  <a:buClrTx/>
                  <a:buSzTx/>
                  <a:buNone/>
                  <a:defRPr/>
                </a:pPr>
                <a:endParaRPr lang="en-US" dirty="0" smtClean="0"/>
              </a:p>
              <a:p>
                <a:pPr lvl="1">
                  <a:lnSpc>
                    <a:spcPct val="100000"/>
                  </a:lnSpc>
                  <a:spcBef>
                    <a:spcPts val="0"/>
                  </a:spcBef>
                  <a:spcAft>
                    <a:spcPts val="0"/>
                  </a:spcAft>
                  <a:buFont typeface="Arial" panose="020B0604020202020204" pitchFamily="34" charset="0"/>
                  <a:buChar char="•"/>
                  <a:defRPr/>
                </a:pPr>
                <a:r>
                  <a:rPr lang="en-US" dirty="0" smtClean="0"/>
                  <a:t>0</a:t>
                </a:r>
                <a14:m>
                  <m:oMath xmlns:m="http://schemas.openxmlformats.org/officeDocument/2006/math">
                    <m:r>
                      <a:rPr lang="en-US" i="1" dirty="0">
                        <a:latin typeface="Cambria Math" panose="02040503050406030204" pitchFamily="18" charset="0"/>
                      </a:rPr>
                      <m:t>.85 </m:t>
                    </m:r>
                    <m:r>
                      <a:rPr lang="en-US" i="1" dirty="0">
                        <a:latin typeface="Cambria Math" panose="02040503050406030204" pitchFamily="18" charset="0"/>
                        <a:ea typeface="Cambria Math" panose="02040503050406030204" pitchFamily="18" charset="0"/>
                      </a:rPr>
                      <m:t>≯</m:t>
                    </m:r>
                    <m:r>
                      <a:rPr lang="sv-SE" i="1" dirty="0">
                        <a:latin typeface="Cambria Math" panose="02040503050406030204" pitchFamily="18" charset="0"/>
                        <a:ea typeface="Cambria Math" panose="02040503050406030204" pitchFamily="18" charset="0"/>
                      </a:rPr>
                      <m:t>0.9</m:t>
                    </m:r>
                    <m:r>
                      <a:rPr lang="sv-SE" b="0" i="1" dirty="0" smtClean="0">
                        <a:latin typeface="Cambria Math" panose="02040503050406030204" pitchFamily="18" charset="0"/>
                        <a:ea typeface="Cambria Math" panose="02040503050406030204" pitchFamily="18" charset="0"/>
                      </a:rPr>
                      <m:t> → </m:t>
                    </m:r>
                  </m:oMath>
                </a14:m>
                <a:r>
                  <a:rPr lang="en-US" dirty="0"/>
                  <a:t>We’re done.</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6" t="-1061"/>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2739201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smtClean="0"/>
              <a:t>Deletes </a:t>
            </a:r>
            <a:r>
              <a:rPr lang="en-US" dirty="0"/>
              <a:t>unnecessary replicas</a:t>
            </a:r>
          </a:p>
          <a:p>
            <a:pPr marL="0" indent="0">
              <a:lnSpc>
                <a:spcPct val="100000"/>
              </a:lnSpc>
              <a:spcBef>
                <a:spcPts val="0"/>
              </a:spcBef>
              <a:spcAft>
                <a:spcPts val="0"/>
              </a:spcAft>
              <a:buClrTx/>
              <a:buSzTx/>
              <a:buNone/>
              <a:defRPr/>
            </a:pPr>
            <a:endParaRPr lang="is-IS" i="1" dirty="0" smtClean="0"/>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normAutofit/>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smtClean="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79" y="2762905"/>
                <a:ext cx="3539571"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995</m:t>
                    </m:r>
                    <m:r>
                      <a:rPr lang="sv-SE" b="0" i="1" dirty="0" smtClean="0">
                        <a:latin typeface="Cambria Math" panose="02040503050406030204" pitchFamily="18" charset="0"/>
                      </a:rPr>
                      <m:t>≥0.999 →</m:t>
                    </m:r>
                  </m:oMath>
                </a14:m>
                <a:r>
                  <a:rPr lang="sv-SE" b="0" dirty="0" smtClean="0"/>
                  <a:t> </a:t>
                </a:r>
                <a:r>
                  <a:rPr lang="sv-SE" b="0" dirty="0" err="1" smtClean="0"/>
                  <a:t>Delete</a:t>
                </a:r>
                <a:r>
                  <a:rPr lang="sv-SE" b="0" dirty="0" smtClean="0"/>
                  <a:t> T2</a:t>
                </a:r>
              </a:p>
            </p:txBody>
          </p:sp>
        </mc:Choice>
        <mc:Fallback xmlns="">
          <p:sp>
            <p:nvSpPr>
              <p:cNvPr id="6" name="textruta 5"/>
              <p:cNvSpPr txBox="1">
                <a:spLocks noRot="1" noChangeAspect="1" noMove="1" noResize="1" noEditPoints="1" noAdjustHandles="1" noChangeArrowheads="1" noChangeShapeType="1" noTextEdit="1"/>
              </p:cNvSpPr>
              <p:nvPr/>
            </p:nvSpPr>
            <p:spPr>
              <a:xfrm>
                <a:off x="944879" y="2762905"/>
                <a:ext cx="3539571"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457200" lvl="0" indent="-457200">
              <a:lnSpc>
                <a:spcPct val="100000"/>
              </a:lnSpc>
              <a:spcBef>
                <a:spcPts val="0"/>
              </a:spcBef>
              <a:spcAft>
                <a:spcPts val="0"/>
              </a:spcAft>
              <a:buSzTx/>
              <a:buFont typeface="+mj-lt"/>
              <a:buAutoNum type="arabicPeriod" startAt="2"/>
              <a:defRPr/>
            </a:pPr>
            <a:r>
              <a:rPr lang="en-US" dirty="0"/>
              <a:t>Deletes unnecessary replicas</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endParaRPr lang="sv-SE" i="1" dirty="0" smtClean="0">
              <a:latin typeface="Cambria Math" panose="02040503050406030204" pitchFamily="18" charset="0"/>
              <a:ea typeface="Cambria Math" panose="02040503050406030204" pitchFamily="18" charset="0"/>
            </a:endParaRP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3121282" cy="944746"/>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a:p>
                <a14:m>
                  <m:oMath xmlns:m="http://schemas.openxmlformats.org/officeDocument/2006/math">
                    <m:r>
                      <a:rPr lang="sv-SE" b="0" i="1" dirty="0" smtClean="0">
                        <a:latin typeface="Cambria Math" panose="02040503050406030204" pitchFamily="18" charset="0"/>
                      </a:rPr>
                      <m:t> </m:t>
                    </m:r>
                    <m:r>
                      <a:rPr lang="sv-SE" i="1" dirty="0">
                        <a:latin typeface="Cambria Math" panose="02040503050406030204" pitchFamily="18" charset="0"/>
                      </a:rPr>
                      <m:t>0.9</m:t>
                    </m:r>
                    <m:r>
                      <a:rPr lang="sv-SE" i="1" dirty="0">
                        <a:latin typeface="Cambria Math" charset="0"/>
                      </a:rPr>
                      <m:t>9</m:t>
                    </m:r>
                    <m:r>
                      <a:rPr lang="sv-SE" b="0" i="1" dirty="0" smtClean="0">
                        <a:latin typeface="Cambria Math" panose="02040503050406030204" pitchFamily="18" charset="0"/>
                      </a:rPr>
                      <m:t> </m:t>
                    </m:r>
                    <m:r>
                      <a:rPr lang="sv-SE" b="0" i="1" dirty="0" smtClean="0">
                        <a:latin typeface="Cambria Math" panose="02040503050406030204" pitchFamily="18" charset="0"/>
                        <a:ea typeface="Cambria Math" panose="02040503050406030204" pitchFamily="18" charset="0"/>
                      </a:rPr>
                      <m:t>≱0.999 → </m:t>
                    </m:r>
                  </m:oMath>
                </a14:m>
                <a:r>
                  <a:rPr lang="sv-SE" b="0" dirty="0" err="1" smtClean="0"/>
                  <a:t>We</a:t>
                </a:r>
                <a:r>
                  <a:rPr lang="sv-SE" dirty="0" err="1" smtClean="0"/>
                  <a:t>’re</a:t>
                </a:r>
                <a:r>
                  <a:rPr lang="sv-SE" dirty="0" smtClean="0"/>
                  <a:t> </a:t>
                </a:r>
                <a:r>
                  <a:rPr lang="sv-SE" dirty="0" err="1" smtClean="0"/>
                  <a:t>done</a:t>
                </a:r>
                <a:r>
                  <a:rPr lang="sv-SE" b="0" dirty="0" smtClean="0"/>
                  <a:t> </a:t>
                </a:r>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3121282" cy="944746"/>
              </a:xfrm>
              <a:prstGeom prst="rect">
                <a:avLst/>
              </a:prstGeom>
              <a:blipFill rotWithShape="0">
                <a:blip r:embed="rId4"/>
                <a:stretch>
                  <a:fillRect b="-9677"/>
                </a:stretch>
              </a:blipFill>
            </p:spPr>
            <p:txBody>
              <a:bodyPr/>
              <a:lstStyle/>
              <a:p>
                <a:r>
                  <a:rPr lang="sv-SE">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 summary</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1980018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Side-effect - 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a:t>Our model uses a relatively simple reliability model</a:t>
            </a:r>
          </a:p>
          <a:p>
            <a:pPr lvl="1">
              <a:buFont typeface="Arial" charset="0"/>
              <a:buChar char="•"/>
            </a:pPr>
            <a:r>
              <a:rPr lang="en-US" dirty="0"/>
              <a:t>Consider non-independent failures, for example the switch of a rack may fail. </a:t>
            </a:r>
          </a:p>
          <a:p>
            <a:pPr marL="0" indent="0">
              <a:buNone/>
            </a:pPr>
            <a:r>
              <a:rPr lang="en-US" dirty="0" smtClean="0"/>
              <a:t>Also </a:t>
            </a:r>
            <a:r>
              <a:rPr lang="en-US" dirty="0"/>
              <a:t>the selection of nodes could take more parameters into account</a:t>
            </a:r>
          </a:p>
          <a:p>
            <a:pPr lvl="1">
              <a:buFont typeface="Arial" charset="0"/>
              <a:buChar char="•"/>
            </a:pPr>
            <a:r>
              <a:rPr lang="en-US" dirty="0"/>
              <a:t>Currently, the most reliable node is chosen, but it does not care whether or not the selected node has capacity for a new </a:t>
            </a:r>
            <a:r>
              <a:rPr lang="en-US" dirty="0" smtClean="0"/>
              <a:t>replica</a:t>
            </a:r>
          </a:p>
          <a:p>
            <a:pPr marL="0" indent="0">
              <a:buNone/>
            </a:pPr>
            <a:r>
              <a:rPr lang="en-US" dirty="0"/>
              <a:t>The implementation we’ve made provides a platform which can be used for future </a:t>
            </a:r>
            <a:r>
              <a:rPr lang="en-US" dirty="0" smtClean="0"/>
              <a:t>experiments</a:t>
            </a:r>
          </a:p>
        </p:txBody>
      </p:sp>
    </p:spTree>
    <p:extLst>
      <p:ext uri="{BB962C8B-B14F-4D97-AF65-F5344CB8AC3E}">
        <p14:creationId xmlns:p14="http://schemas.microsoft.com/office/powerpoint/2010/main" val="71907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Node failures do not dependent on the applications running on them</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69241" y="3664659"/>
            <a:ext cx="4514478" cy="2630173"/>
          </a:xfrm>
          <a:prstGeom prst="rect">
            <a:avLst/>
          </a:prstGeom>
        </p:spPr>
      </p:pic>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marL="0" indent="0">
              <a:buNone/>
            </a:pPr>
            <a:r>
              <a:rPr lang="en-US" dirty="0" smtClean="0"/>
              <a:t>Our definition:</a:t>
            </a:r>
          </a:p>
          <a:p>
            <a:pPr marL="0" indent="0">
              <a:buNone/>
            </a:pPr>
            <a:r>
              <a:rPr lang="en-US" dirty="0" smtClean="0"/>
              <a:t>Reliability is the probability that a result is produced, without any loss of data.</a:t>
            </a:r>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5469</TotalTime>
  <Words>3636</Words>
  <Application>Microsoft Macintosh PowerPoint</Application>
  <PresentationFormat>Widescreen</PresentationFormat>
  <Paragraphs>451</Paragraphs>
  <Slides>40</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Calibri Light</vt:lpstr>
      <vt:lpstr>Cambria Math</vt:lpstr>
      <vt:lpstr>Wingdings</vt:lpstr>
      <vt:lpstr>Arial</vt:lpstr>
      <vt:lpstr>Retrospect</vt:lpstr>
      <vt:lpstr>Dynamic Fault Tolerance and Task Scheduling in Distributed Systems</vt:lpstr>
      <vt:lpstr>Agenda</vt:lpstr>
      <vt:lpstr>Introduction</vt:lpstr>
      <vt:lpstr>Goal</vt:lpstr>
      <vt:lpstr>Assumptions</vt:lpstr>
      <vt:lpstr>Application model</vt:lpstr>
      <vt:lpstr>Probability of failure</vt:lpstr>
      <vt:lpstr>Mean-time-between-failure</vt:lpstr>
      <vt:lpstr>Reliability definition</vt:lpstr>
      <vt:lpstr>Reliability definition cont’d</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Fault-tolerant model summary</vt:lpstr>
      <vt:lpstr>Experiments</vt:lpstr>
      <vt:lpstr>Result – node reliabilities</vt:lpstr>
      <vt:lpstr>Result – number of replicas</vt:lpstr>
      <vt:lpstr>Discussion</vt:lpstr>
      <vt:lpstr>PowerPoint 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365</cp:revision>
  <dcterms:created xsi:type="dcterms:W3CDTF">2016-04-26T11:03:39Z</dcterms:created>
  <dcterms:modified xsi:type="dcterms:W3CDTF">2016-05-30T08:19:21Z</dcterms:modified>
</cp:coreProperties>
</file>