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8"/>
  </p:notesMasterIdLst>
  <p:sldIdLst>
    <p:sldId id="256" r:id="rId2"/>
    <p:sldId id="257" r:id="rId3"/>
    <p:sldId id="288" r:id="rId4"/>
    <p:sldId id="329" r:id="rId5"/>
    <p:sldId id="331" r:id="rId6"/>
    <p:sldId id="307" r:id="rId7"/>
    <p:sldId id="309" r:id="rId8"/>
    <p:sldId id="338" r:id="rId9"/>
    <p:sldId id="330" r:id="rId10"/>
    <p:sldId id="302" r:id="rId11"/>
    <p:sldId id="322" r:id="rId12"/>
    <p:sldId id="323" r:id="rId13"/>
    <p:sldId id="303" r:id="rId14"/>
    <p:sldId id="310" r:id="rId15"/>
    <p:sldId id="341" r:id="rId16"/>
    <p:sldId id="342" r:id="rId17"/>
    <p:sldId id="345" r:id="rId18"/>
    <p:sldId id="346" r:id="rId19"/>
    <p:sldId id="347" r:id="rId20"/>
    <p:sldId id="340" r:id="rId21"/>
    <p:sldId id="348" r:id="rId22"/>
    <p:sldId id="349" r:id="rId23"/>
    <p:sldId id="352" r:id="rId24"/>
    <p:sldId id="353" r:id="rId25"/>
    <p:sldId id="355" r:id="rId26"/>
    <p:sldId id="360" r:id="rId27"/>
    <p:sldId id="356" r:id="rId28"/>
    <p:sldId id="359" r:id="rId29"/>
    <p:sldId id="357" r:id="rId30"/>
    <p:sldId id="358" r:id="rId31"/>
    <p:sldId id="311" r:id="rId32"/>
    <p:sldId id="321" r:id="rId33"/>
    <p:sldId id="339" r:id="rId34"/>
    <p:sldId id="313" r:id="rId35"/>
    <p:sldId id="314" r:id="rId36"/>
    <p:sldId id="315" r:id="rId37"/>
    <p:sldId id="316" r:id="rId38"/>
    <p:sldId id="317" r:id="rId39"/>
    <p:sldId id="318" r:id="rId40"/>
    <p:sldId id="332" r:id="rId41"/>
    <p:sldId id="336" r:id="rId42"/>
    <p:sldId id="337" r:id="rId43"/>
    <p:sldId id="294" r:id="rId44"/>
    <p:sldId id="297" r:id="rId45"/>
    <p:sldId id="298" r:id="rId46"/>
    <p:sldId id="299" r:id="rId47"/>
    <p:sldId id="258" r:id="rId48"/>
    <p:sldId id="263" r:id="rId49"/>
    <p:sldId id="276" r:id="rId50"/>
    <p:sldId id="277" r:id="rId51"/>
    <p:sldId id="278" r:id="rId52"/>
    <p:sldId id="368" r:id="rId53"/>
    <p:sldId id="369" r:id="rId54"/>
    <p:sldId id="366" r:id="rId55"/>
    <p:sldId id="367" r:id="rId56"/>
    <p:sldId id="365"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Om vi </a:t>
            </a:r>
            <a:r>
              <a:rPr lang="en-US" sz="1200" b="0" i="0" kern="1200" dirty="0" err="1" smtClean="0">
                <a:solidFill>
                  <a:schemeClr val="tx1"/>
                </a:solidFill>
                <a:effectLst/>
                <a:latin typeface="+mn-lt"/>
                <a:ea typeface="+mn-ea"/>
                <a:cs typeface="+mn-cs"/>
              </a:rPr>
              <a:t>vidare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antar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ersätts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från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tills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igång</a:t>
            </a:r>
            <a:r>
              <a:rPr lang="en-US" sz="1200" b="0" i="0" kern="1200" dirty="0" smtClean="0">
                <a:solidFill>
                  <a:schemeClr val="tx1"/>
                </a:solidFill>
                <a:effectLst/>
                <a:latin typeface="+mn-lt"/>
                <a:ea typeface="+mn-ea"/>
                <a:cs typeface="+mn-cs"/>
              </a:rPr>
              <a:t>. </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a:t>
            </a:r>
            <a:r>
              <a:rPr lang="en-US" baseline="0" dirty="0" err="1" smtClean="0"/>
              <a:t>en</a:t>
            </a:r>
            <a:r>
              <a:rPr lang="en-US" baseline="0" dirty="0" smtClean="0"/>
              <a:t> application </a:t>
            </a:r>
            <a:r>
              <a:rPr lang="en-US" baseline="0" dirty="0" err="1" smtClean="0"/>
              <a:t>körs</a:t>
            </a:r>
            <a:r>
              <a:rPr lang="en-US" baseline="0" dirty="0" smtClean="0"/>
              <a:t> </a:t>
            </a:r>
            <a:r>
              <a:rPr lang="en-US" baseline="0" dirty="0" err="1" smtClean="0"/>
              <a:t>följande</a:t>
            </a:r>
            <a:r>
              <a:rPr lang="en-US" baseline="0" dirty="0" smtClean="0"/>
              <a:t> </a:t>
            </a:r>
            <a:r>
              <a:rPr lang="en-US" baseline="0" dirty="0" err="1" smtClean="0"/>
              <a:t>algoritm</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36069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83812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(med </a:t>
            </a:r>
            <a:r>
              <a:rPr lang="en-US" baseline="0" dirty="0" err="1" smtClean="0"/>
              <a:t>en</a:t>
            </a:r>
            <a:r>
              <a:rPr lang="en-US" baseline="0" dirty="0" smtClean="0"/>
              <a:t> </a:t>
            </a:r>
            <a:r>
              <a:rPr lang="en-US" baseline="0" dirty="0" err="1" smtClean="0"/>
              <a:t>frekvens</a:t>
            </a:r>
            <a:r>
              <a:rPr lang="en-US" baseline="0" dirty="0" smtClean="0"/>
              <a:t> </a:t>
            </a:r>
            <a:r>
              <a:rPr lang="en-US" baseline="0" dirty="0" err="1" smtClean="0"/>
              <a:t>på</a:t>
            </a:r>
            <a:r>
              <a:rPr lang="en-US" baseline="0" dirty="0" smtClean="0"/>
              <a:t> 200 </a:t>
            </a:r>
            <a:r>
              <a:rPr lang="en-US" baseline="0" dirty="0" err="1" smtClean="0"/>
              <a:t>ms</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Som tidigare nämnt så är tiden det tar att </a:t>
            </a:r>
            <a:r>
              <a:rPr lang="sv-SE" i="0" baseline="0" noProof="0" dirty="0" err="1" smtClean="0"/>
              <a:t>detekera</a:t>
            </a:r>
            <a:r>
              <a:rPr lang="sv-SE" i="0" baseline="0" noProof="0" dirty="0" smtClean="0"/>
              <a:t> att en nöd har dött satt till 500 ms.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synkroniseringsprpblem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a:t>
            </a:r>
            <a:r>
              <a:rPr lang="sv-SE" baseline="0" noProof="0" dirty="0" err="1" smtClean="0"/>
              <a:t>model</a:t>
            </a:r>
            <a:r>
              <a:rPr lang="sv-SE" baseline="0" noProof="0" dirty="0" smtClean="0"/>
              <a:t>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Ett Calvin-</a:t>
            </a:r>
            <a:r>
              <a:rPr lang="sv-SE" dirty="0" err="1" smtClean="0"/>
              <a:t>runtime</a:t>
            </a:r>
            <a:r>
              <a:rPr lang="sv-SE" baseline="0" dirty="0" smtClean="0"/>
              <a:t> är en container för aktörer. </a:t>
            </a:r>
          </a:p>
          <a:p>
            <a:endParaRPr lang="sv-SE" baseline="0" dirty="0" smtClean="0"/>
          </a:p>
          <a:p>
            <a:r>
              <a:rPr lang="sv-SE" baseline="0" dirty="0" err="1" smtClean="0"/>
              <a:t>Runtimet</a:t>
            </a:r>
            <a:r>
              <a:rPr lang="sv-SE" baseline="0" dirty="0" smtClean="0"/>
              <a:t> sköter allt med datatransport mellan aktörer, både på samma </a:t>
            </a:r>
            <a:r>
              <a:rPr lang="sv-SE" baseline="0" dirty="0" err="1" smtClean="0"/>
              <a:t>runtime</a:t>
            </a:r>
            <a:r>
              <a:rPr lang="sv-SE" baseline="0" dirty="0" smtClean="0"/>
              <a:t> men även mellan </a:t>
            </a:r>
            <a:r>
              <a:rPr lang="sv-SE" baseline="0" dirty="0" err="1" smtClean="0"/>
              <a:t>runtimes</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3210958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a:t>
            </a:r>
            <a:r>
              <a:rPr lang="sv-SE" baseline="0" dirty="0" smtClean="0"/>
              <a:t> aktor i Calvin består av portat, actions och villkor för under vilka aktorn kan köras.</a:t>
            </a:r>
          </a:p>
          <a:p>
            <a:endParaRPr lang="sv-SE" baseline="0" dirty="0" smtClean="0"/>
          </a:p>
          <a:p>
            <a:r>
              <a:rPr lang="sv-SE" baseline="0" dirty="0" smtClean="0"/>
              <a:t>För varje </a:t>
            </a:r>
            <a:r>
              <a:rPr lang="sv-SE" baseline="0" dirty="0" err="1" smtClean="0"/>
              <a:t>inport</a:t>
            </a:r>
            <a:r>
              <a:rPr lang="sv-SE" baseline="0" dirty="0" smtClean="0"/>
              <a:t> finns det en kö av meddelanden, kallade tokens att </a:t>
            </a:r>
            <a:r>
              <a:rPr lang="sv-SE" baseline="0" dirty="0" err="1" smtClean="0"/>
              <a:t>processera</a:t>
            </a:r>
            <a:r>
              <a:rPr lang="sv-SE" baseline="0" dirty="0" smtClean="0"/>
              <a:t>. För varje </a:t>
            </a:r>
            <a:r>
              <a:rPr lang="sv-SE" baseline="0" dirty="0" err="1" smtClean="0"/>
              <a:t>utport</a:t>
            </a:r>
            <a:r>
              <a:rPr lang="sv-SE" baseline="0" dirty="0" smtClean="0"/>
              <a:t> finns en kö av tokens att skicka vidare till nästa aktor.</a:t>
            </a:r>
          </a:p>
          <a:p>
            <a:endParaRPr lang="sv-SE" baseline="0" dirty="0" smtClean="0"/>
          </a:p>
          <a:p>
            <a:r>
              <a:rPr lang="sv-SE" baseline="0" dirty="0" smtClean="0"/>
              <a:t>En aktors </a:t>
            </a:r>
            <a:r>
              <a:rPr lang="sv-SE" baseline="0" dirty="0" err="1" smtClean="0"/>
              <a:t>state</a:t>
            </a:r>
            <a:r>
              <a:rPr lang="sv-SE" baseline="0" dirty="0" smtClean="0"/>
              <a:t> används vid </a:t>
            </a:r>
            <a:r>
              <a:rPr lang="sv-SE" baseline="0" dirty="0" err="1" smtClean="0"/>
              <a:t>emigrering</a:t>
            </a:r>
            <a:r>
              <a:rPr lang="sv-SE" baseline="0" dirty="0" smtClean="0"/>
              <a:t> och </a:t>
            </a:r>
            <a:r>
              <a:rPr lang="sv-SE" baseline="0" dirty="0" err="1" smtClean="0"/>
              <a:t>replicering</a:t>
            </a:r>
            <a:r>
              <a:rPr lang="sv-SE" baseline="0" dirty="0" smtClean="0"/>
              <a:t> av aktörer och består främst av:</a:t>
            </a:r>
          </a:p>
          <a:p>
            <a:pPr marL="171450" indent="-171450">
              <a:buFontTx/>
              <a:buChar char="-"/>
            </a:pPr>
            <a:r>
              <a:rPr lang="sv-SE" baseline="0" dirty="0" smtClean="0"/>
              <a:t>Aktors typ</a:t>
            </a:r>
          </a:p>
          <a:p>
            <a:pPr marL="171450" indent="-171450">
              <a:buFontTx/>
              <a:buChar char="-"/>
            </a:pPr>
            <a:r>
              <a:rPr lang="sv-SE" baseline="0" dirty="0" smtClean="0"/>
              <a:t>Argument som behövs vid skapandet av aktorn</a:t>
            </a:r>
          </a:p>
          <a:p>
            <a:pPr marL="171450" indent="-171450">
              <a:buFontTx/>
              <a:buChar char="-"/>
            </a:pPr>
            <a:r>
              <a:rPr lang="sv-SE" baseline="0" dirty="0" smtClean="0"/>
              <a:t>Information om portar</a:t>
            </a:r>
          </a:p>
          <a:p>
            <a:pPr marL="171450" indent="-171450">
              <a:buFontTx/>
              <a:buChar char="-"/>
            </a:pPr>
            <a:r>
              <a:rPr lang="sv-SE" baseline="0" dirty="0" err="1" smtClean="0"/>
              <a:t>Portköer</a:t>
            </a:r>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41164609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aktörer</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sannolikheten</a:t>
            </a:r>
            <a:r>
              <a:rPr lang="en-US" baseline="0" dirty="0" smtClean="0"/>
              <a:t> </a:t>
            </a:r>
            <a:r>
              <a:rPr lang="en-US" baseline="0" dirty="0" err="1" smtClean="0"/>
              <a:t>av</a:t>
            </a:r>
            <a:r>
              <a:rPr lang="en-US" baseline="0" dirty="0" smtClean="0"/>
              <a:t> k </a:t>
            </a:r>
            <a:r>
              <a:rPr lang="en-US" baseline="0" dirty="0" err="1" smtClean="0"/>
              <a:t>stycken</a:t>
            </a:r>
            <a:r>
              <a:rPr lang="en-US" baseline="0" dirty="0" smtClean="0"/>
              <a:t> </a:t>
            </a:r>
            <a:r>
              <a:rPr lang="en-US" baseline="0" dirty="0" err="1" smtClean="0"/>
              <a:t>fel</a:t>
            </a:r>
            <a:r>
              <a:rPr lang="en-US" baseline="0" dirty="0" smtClean="0"/>
              <a:t> om man vet </a:t>
            </a:r>
            <a:r>
              <a:rPr lang="en-US" baseline="0" dirty="0" err="1" smtClean="0"/>
              <a:t>dess</a:t>
            </a:r>
            <a:r>
              <a:rPr lang="en-US" baseline="0" dirty="0" smtClean="0"/>
              <a:t> </a:t>
            </a:r>
            <a:r>
              <a:rPr lang="en-US" dirty="0" err="1" smtClean="0"/>
              <a:t>felfrekvens</a:t>
            </a:r>
            <a:r>
              <a:rPr lang="en-US" baseline="0" dirty="0" smtClean="0"/>
              <a:t>, </a:t>
            </a:r>
            <a:r>
              <a:rPr lang="en-US" baseline="0" dirty="0" err="1" smtClean="0"/>
              <a:t>tex</a:t>
            </a:r>
            <a:r>
              <a:rPr lang="en-US" baseline="0" dirty="0" smtClean="0"/>
              <a:t> om </a:t>
            </a:r>
            <a:r>
              <a:rPr lang="en-US" dirty="0" err="1" smtClean="0"/>
              <a:t>felfrekvensen</a:t>
            </a:r>
            <a:r>
              <a:rPr lang="en-US" dirty="0" smtClean="0"/>
              <a:t> </a:t>
            </a:r>
            <a:r>
              <a:rPr lang="en-US" baseline="0" dirty="0" err="1" smtClean="0"/>
              <a:t>är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om </a:t>
            </a:r>
            <a:r>
              <a:rPr lang="en-US" baseline="0" dirty="0" err="1" smtClean="0"/>
              <a:t>dagen</a:t>
            </a:r>
            <a:r>
              <a:rPr lang="en-US" baseline="0" dirty="0" smtClean="0"/>
              <a:t>, </a:t>
            </a:r>
            <a:r>
              <a:rPr lang="en-US" baseline="0" dirty="0" err="1" smtClean="0"/>
              <a:t>så</a:t>
            </a:r>
            <a:r>
              <a:rPr lang="en-US" baseline="0" dirty="0" smtClean="0"/>
              <a:t> </a:t>
            </a:r>
            <a:r>
              <a:rPr lang="en-US" baseline="0" dirty="0" err="1" smtClean="0"/>
              <a:t>ger</a:t>
            </a:r>
            <a:r>
              <a:rPr lang="en-US" baseline="0" dirty="0" smtClean="0"/>
              <a:t> P(2) </a:t>
            </a:r>
            <a:r>
              <a:rPr lang="en-US" baseline="0" dirty="0" err="1" smtClean="0"/>
              <a:t>sannolikheten</a:t>
            </a:r>
            <a:r>
              <a:rPr lang="en-US" baseline="0" dirty="0" smtClean="0"/>
              <a:t> </a:t>
            </a:r>
            <a:r>
              <a:rPr lang="en-US" baseline="0" dirty="0" err="1" smtClean="0"/>
              <a:t>för</a:t>
            </a:r>
            <a:r>
              <a:rPr lang="en-US" baseline="0" dirty="0" smtClean="0"/>
              <a:t> 2 </a:t>
            </a:r>
            <a:r>
              <a:rPr lang="en-US" baseline="0" dirty="0" err="1" smtClean="0"/>
              <a:t>fel</a:t>
            </a:r>
            <a:r>
              <a:rPr lang="en-US" baseline="0" dirty="0" smtClean="0"/>
              <a:t> under </a:t>
            </a:r>
            <a:r>
              <a:rPr lang="en-US" baseline="0" dirty="0" err="1" smtClean="0"/>
              <a:t>en</a:t>
            </a:r>
            <a:r>
              <a:rPr lang="en-US" baseline="0" dirty="0" smtClean="0"/>
              <a:t> dag.</a:t>
            </a:r>
          </a:p>
          <a:p>
            <a:endParaRPr lang="en-US" baseline="0" dirty="0" smtClean="0"/>
          </a:p>
          <a:p>
            <a:r>
              <a:rPr lang="en-US" baseline="0" dirty="0" err="1" smtClean="0"/>
              <a:t>Och</a:t>
            </a:r>
            <a:r>
              <a:rPr lang="en-US" baseline="0" dirty="0" smtClean="0"/>
              <a:t> </a:t>
            </a:r>
            <a:r>
              <a:rPr lang="en-US" dirty="0" err="1" smtClean="0"/>
              <a:t>felfrekvensen</a:t>
            </a:r>
            <a:r>
              <a:rPr lang="en-US" dirty="0" smtClean="0"/>
              <a:t> </a:t>
            </a:r>
            <a:r>
              <a:rPr lang="en-US" baseline="0" dirty="0" err="1" smtClean="0"/>
              <a:t>kan</a:t>
            </a:r>
            <a:r>
              <a:rPr lang="en-US" baseline="0" dirty="0" smtClean="0"/>
              <a:t> med mean-time-between-failures </a:t>
            </a:r>
            <a:r>
              <a:rPr lang="en-US" baseline="0" dirty="0" err="1" smtClean="0"/>
              <a:t>beskrivas</a:t>
            </a:r>
            <a:r>
              <a:rPr lang="en-US" baseline="0" dirty="0" smtClean="0"/>
              <a:t> </a:t>
            </a:r>
            <a:r>
              <a:rPr lang="en-US" baseline="0" dirty="0" err="1" smtClean="0"/>
              <a:t>som</a:t>
            </a:r>
            <a:r>
              <a:rPr lang="en-US" baseline="0" dirty="0" smtClean="0"/>
              <a:t> en </a:t>
            </a:r>
            <a:r>
              <a:rPr lang="en-US" baseline="0" dirty="0" err="1" smtClean="0"/>
              <a:t>tid</a:t>
            </a:r>
            <a:r>
              <a:rPr lang="en-US" baseline="0" dirty="0" smtClean="0"/>
              <a:t> t / MTBF</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a:t>
            </a:r>
          </a:p>
          <a:p>
            <a:endParaRPr lang="en-US" baseline="0" dirty="0" smtClean="0"/>
          </a:p>
          <a:p>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smtClean="0"/>
              <a:t>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55</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56</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err="1" smtClean="0"/>
              <a:t>För</a:t>
            </a:r>
            <a:r>
              <a:rPr lang="en-US" baseline="0" dirty="0" smtClean="0"/>
              <a:t> </a:t>
            </a:r>
            <a:r>
              <a:rPr lang="en-US" baseline="0" dirty="0" err="1" smtClean="0"/>
              <a:t>att</a:t>
            </a:r>
            <a:r>
              <a:rPr lang="en-US" baseline="0" dirty="0" smtClean="0"/>
              <a:t>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en nod </a:t>
            </a:r>
            <a:r>
              <a:rPr lang="en-US" baseline="0" dirty="0" err="1" smtClean="0"/>
              <a:t>överlever</a:t>
            </a:r>
            <a:r>
              <a:rPr lang="en-US" baseline="0" dirty="0" smtClean="0"/>
              <a:t> en </a:t>
            </a:r>
            <a:r>
              <a:rPr lang="en-US" baseline="0" dirty="0" err="1" smtClean="0"/>
              <a:t>tid</a:t>
            </a:r>
            <a:r>
              <a:rPr lang="en-US" baseline="0" dirty="0" smtClean="0"/>
              <a:t> </a:t>
            </a:r>
            <a:r>
              <a:rPr lang="en-US" i="1" baseline="0" dirty="0" smtClean="0"/>
              <a:t>t</a:t>
            </a:r>
            <a:r>
              <a:rPr lang="en-US" i="0" baseline="0" dirty="0" smtClean="0"/>
              <a:t>, </a:t>
            </a:r>
            <a:r>
              <a:rPr lang="en-US" i="0" baseline="0" dirty="0" err="1" smtClean="0"/>
              <a:t>så</a:t>
            </a:r>
            <a:r>
              <a:rPr lang="en-US" i="0" baseline="0" dirty="0" smtClean="0"/>
              <a:t> </a:t>
            </a:r>
            <a:r>
              <a:rPr lang="en-US" i="0" baseline="0" dirty="0" err="1" smtClean="0"/>
              <a:t>får</a:t>
            </a:r>
            <a:r>
              <a:rPr lang="en-US" i="0" baseline="0" dirty="0" smtClean="0"/>
              <a:t> man </a:t>
            </a:r>
            <a:r>
              <a:rPr lang="en-US" i="0" baseline="0" dirty="0" err="1" smtClean="0"/>
              <a:t>istället</a:t>
            </a:r>
            <a:r>
              <a:rPr lang="en-US" i="0" baseline="0" dirty="0" smtClean="0"/>
              <a:t> </a:t>
            </a:r>
            <a:r>
              <a:rPr lang="en-US" i="0" baseline="0" dirty="0" err="1" smtClean="0"/>
              <a:t>uttrycka</a:t>
            </a:r>
            <a:r>
              <a:rPr lang="en-US" i="0" baseline="0" dirty="0" smtClean="0"/>
              <a:t> </a:t>
            </a:r>
            <a:r>
              <a:rPr lang="en-US" i="0" baseline="0" dirty="0" err="1" smtClean="0"/>
              <a:t>sannolikheten</a:t>
            </a:r>
            <a:r>
              <a:rPr lang="en-US" i="0" baseline="0" dirty="0" smtClean="0"/>
              <a:t> </a:t>
            </a:r>
            <a:r>
              <a:rPr lang="en-US" i="0" baseline="0" dirty="0" err="1" smtClean="0"/>
              <a:t>att</a:t>
            </a:r>
            <a:r>
              <a:rPr lang="en-US" i="0" baseline="0" dirty="0" smtClean="0"/>
              <a:t> 0 </a:t>
            </a:r>
            <a:r>
              <a:rPr lang="en-US" i="0" baseline="0" dirty="0" err="1" smtClean="0"/>
              <a:t>fel</a:t>
            </a:r>
            <a:r>
              <a:rPr lang="en-US" i="0" baseline="0" dirty="0" smtClean="0"/>
              <a:t> under den </a:t>
            </a:r>
            <a:r>
              <a:rPr lang="en-US" i="0" baseline="0" dirty="0" err="1" smtClean="0"/>
              <a:t>tiden</a:t>
            </a:r>
            <a:endParaRPr lang="en-US" i="0" baseline="0" dirty="0" smtClean="0"/>
          </a:p>
          <a:p>
            <a:endParaRPr lang="en-US" i="0" baseline="0" dirty="0" smtClean="0"/>
          </a:p>
          <a:p>
            <a:r>
              <a:rPr lang="en-US" i="0" baseline="0" dirty="0" err="1" smtClean="0"/>
              <a:t>Sannolikheten</a:t>
            </a:r>
            <a:r>
              <a:rPr lang="en-US" i="0" baseline="0" dirty="0" smtClean="0"/>
              <a:t> </a:t>
            </a:r>
            <a:r>
              <a:rPr lang="en-US" i="0" baseline="0" dirty="0" err="1" smtClean="0"/>
              <a:t>att</a:t>
            </a:r>
            <a:r>
              <a:rPr lang="en-US" i="0" baseline="0" dirty="0" smtClean="0"/>
              <a:t> </a:t>
            </a:r>
            <a:r>
              <a:rPr lang="en-US" i="0" baseline="0" dirty="0" err="1" smtClean="0"/>
              <a:t>minst</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en-US" i="0" baseline="0" dirty="0" err="1" smtClean="0"/>
              <a:t>inträffar</a:t>
            </a:r>
            <a:r>
              <a:rPr lang="en-US" i="0" baseline="0" dirty="0" smtClean="0"/>
              <a:t> </a:t>
            </a:r>
            <a:r>
              <a:rPr lang="en-US" i="0" baseline="0" dirty="0" err="1" smtClean="0"/>
              <a:t>är</a:t>
            </a:r>
            <a:r>
              <a:rPr lang="en-US" i="0" baseline="0" dirty="0" smtClean="0"/>
              <a:t> </a:t>
            </a:r>
            <a:r>
              <a:rPr lang="en-US" i="0" baseline="0" dirty="0" err="1" smtClean="0"/>
              <a:t>då</a:t>
            </a:r>
            <a:r>
              <a:rPr lang="en-US" i="0" baseline="0" dirty="0" smtClean="0"/>
              <a:t> 1 - </a:t>
            </a:r>
            <a:r>
              <a:rPr lang="en-US" i="0" baseline="0" dirty="0" err="1" smtClean="0"/>
              <a:t>sannolikheten</a:t>
            </a:r>
            <a:r>
              <a:rPr lang="en-US" i="0" baseline="0" dirty="0" smtClean="0"/>
              <a:t> </a:t>
            </a:r>
            <a:r>
              <a:rPr lang="en-US" i="0" baseline="0" dirty="0" err="1" smtClean="0"/>
              <a:t>att</a:t>
            </a:r>
            <a:r>
              <a:rPr lang="en-US" i="0" baseline="0" dirty="0" smtClean="0"/>
              <a:t> den </a:t>
            </a:r>
            <a:r>
              <a:rPr lang="en-US" i="0" baseline="0" dirty="0" err="1" smtClean="0"/>
              <a:t>överlever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faktiska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en nod.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nämnt</a:t>
            </a:r>
            <a:r>
              <a:rPr lang="en-US" dirty="0" smtClean="0"/>
              <a:t>, </a:t>
            </a:r>
            <a:r>
              <a:rPr lang="en-US" dirty="0" err="1" smtClean="0"/>
              <a:t>så</a:t>
            </a:r>
            <a:r>
              <a:rPr lang="en-US" dirty="0" smtClean="0"/>
              <a:t> </a:t>
            </a:r>
            <a:r>
              <a:rPr lang="en-US" dirty="0" err="1" smtClean="0"/>
              <a:t>definieras</a:t>
            </a:r>
            <a:r>
              <a:rPr lang="en-US" baseline="0" dirty="0" smtClean="0"/>
              <a:t> </a:t>
            </a:r>
            <a:r>
              <a:rPr lang="en-US" baseline="0" dirty="0" err="1" smtClean="0"/>
              <a:t>tillförlitlighet</a:t>
            </a:r>
            <a:r>
              <a:rPr lang="en-US" baseline="0" dirty="0" smtClean="0"/>
              <a:t> </a:t>
            </a:r>
            <a:r>
              <a:rPr lang="en-US" baseline="0" dirty="0" err="1" smtClean="0"/>
              <a:t>ofta</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07562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5/24/16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5/24/16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5/24/16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5/24/16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0.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230.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3.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failures do not depend on the job they do, the reliability depends on the nodes on which the replicas are running, not the number of replicas themselves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t="-31351"/>
                </a:stretch>
              </a:blipFill>
            </p:spPr>
            <p:txBody>
              <a:bodyPr/>
              <a:lstStyle/>
              <a:p>
                <a:r>
                  <a:rPr lang="en-US">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smtClean="0"/>
              <a:t>Optimize by choosing the most reliable nodes to place replicas on</a:t>
            </a:r>
          </a:p>
          <a:p>
            <a:pPr lvl="1">
              <a:buFont typeface="Arial" charset="0"/>
              <a:buChar char="•"/>
            </a:pPr>
            <a:r>
              <a:rPr lang="en-US" dirty="0"/>
              <a:t>Detect failures and create new replicas if </a:t>
            </a:r>
            <a:r>
              <a:rPr lang="en-US" dirty="0" smtClean="0"/>
              <a:t>needed</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88168"/>
            <a:ext cx="7962900" cy="3289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4280" y="2003214"/>
            <a:ext cx="3581400" cy="3708400"/>
          </a:xfrm>
          <a:prstGeom prst="rect">
            <a:avLst/>
          </a:prstGeom>
        </p:spPr>
      </p:pic>
    </p:spTree>
    <p:extLst>
      <p:ext uri="{BB962C8B-B14F-4D97-AF65-F5344CB8AC3E}">
        <p14:creationId xmlns:p14="http://schemas.microsoft.com/office/powerpoint/2010/main" val="1280751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[C,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0.0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4280" y="2003214"/>
            <a:ext cx="3581400" cy="3708400"/>
          </a:xfrm>
          <a:prstGeom prst="rect">
            <a:avLst/>
          </a:prstGeom>
        </p:spPr>
      </p:pic>
    </p:spTree>
    <p:extLst>
      <p:ext uri="{BB962C8B-B14F-4D97-AF65-F5344CB8AC3E}">
        <p14:creationId xmlns:p14="http://schemas.microsoft.com/office/powerpoint/2010/main" val="1950950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endParaRPr lang="en-US" dirty="0" smtClean="0"/>
          </a:p>
          <a:p>
            <a:pPr marL="457200" indent="-457200">
              <a:buFont typeface="+mj-lt"/>
              <a:buAutoNum type="arabicPeriod"/>
            </a:pPr>
            <a:r>
              <a:rPr lang="en-US" dirty="0" smtClean="0"/>
              <a:t>Reliability </a:t>
            </a:r>
            <a:r>
              <a:rPr lang="en-US" dirty="0" smtClean="0"/>
              <a:t>definition</a:t>
            </a:r>
          </a:p>
          <a:p>
            <a:pPr marL="457200" indent="-457200">
              <a:buFont typeface="+mj-lt"/>
              <a:buAutoNum type="arabicPeriod"/>
            </a:pPr>
            <a:r>
              <a:rPr lang="en-US" dirty="0" smtClean="0"/>
              <a:t>Failure probability</a:t>
            </a:r>
            <a:endParaRPr lang="en-US" dirty="0" smtClean="0"/>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endParaRPr lang="en-US" dirty="0" smtClean="0"/>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a:t>
            </a:r>
            <a:r>
              <a:rPr lang="en-US" dirty="0" smtClean="0"/>
              <a:t>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a:t>
            </a:r>
            <a:r>
              <a:rPr lang="en-US" dirty="0" smtClean="0"/>
              <a:t>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t>
            </a:r>
            <a:r>
              <a:rPr lang="en-US" dirty="0" smtClean="0"/>
              <a:t>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in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smtClean="0"/>
              <a:t>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r>
              <a:rPr lang="en-US" dirty="0"/>
              <a:t>Only a single node </a:t>
            </a:r>
            <a:r>
              <a:rPr lang="en-US" dirty="0" smtClean="0"/>
              <a:t>should run </a:t>
            </a:r>
            <a:r>
              <a:rPr lang="en-US" dirty="0"/>
              <a:t>this </a:t>
            </a:r>
            <a:r>
              <a:rPr lang="en-US" dirty="0" smtClean="0"/>
              <a:t>algorithm, otherwise a lot of new replicas could be created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179425"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charset="0"/>
                            </a:rPr>
                          </m:ctrlPr>
                        </m:sSubPr>
                        <m:e>
                          <m:r>
                            <a:rPr lang="en-US" i="1">
                              <a:latin typeface="Cambria Math" charset="0"/>
                            </a:rPr>
                            <m:t>𝑇</m:t>
                          </m:r>
                        </m:e>
                        <m:sub>
                          <m:r>
                            <a:rPr lang="en-GB" b="0" i="1" smtClean="0">
                              <a:latin typeface="Cambria Math" charset="0"/>
                            </a:rPr>
                            <m:t>𝑓</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79425" cy="299249"/>
              </a:xfrm>
              <a:prstGeom prst="rect">
                <a:avLst/>
              </a:prstGeom>
              <a:blipFill rotWithShape="0">
                <a:blip r:embed="rId3"/>
                <a:stretch>
                  <a:fillRect l="-3608" r="-103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smtClean="0"/>
              <a:t>Actors,</a:t>
            </a:r>
          </a:p>
          <a:p>
            <a:pPr lvl="1">
              <a:buFont typeface="Arial" panose="020B0604020202020204" pitchFamily="34" charset="0"/>
              <a:buChar char="•"/>
            </a:pPr>
            <a:r>
              <a:rPr lang="en-US" dirty="0" smtClean="0"/>
              <a:t>Applications,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a:t>
            </a:r>
            <a:r>
              <a:rPr lang="en-US" dirty="0" smtClean="0"/>
              <a:t>properties</a:t>
            </a:r>
            <a:endParaRPr lang="en-US" dirty="0" smtClean="0"/>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pic>
        <p:nvPicPr>
          <p:cNvPr id="6"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660837"/>
            <a:ext cx="5057335" cy="737903"/>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We’ve only run experiments with a single application</a:t>
            </a:r>
          </a:p>
          <a:p>
            <a:pPr lvl="1">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r>
              <a:rPr lang="en-US" dirty="0" smtClean="0"/>
              <a:t>:</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endParaRPr lang="is-IS" dirty="0" smtClean="0"/>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0">
                  <a:buNone/>
                </a:pPr>
                <a:r>
                  <a:rPr lang="en-US" dirty="0" smtClean="0"/>
                  <a:t>If one knows a component’s failure rate, one can using a Poisson process express the probability of </a:t>
                </a:r>
                <a:r>
                  <a:rPr lang="en-US" i="1" dirty="0" smtClean="0"/>
                  <a:t>k</a:t>
                </a:r>
                <a:r>
                  <a:rPr lang="en-US" dirty="0" smtClean="0"/>
                  <a:t> failures</a:t>
                </a:r>
                <a:endParaRPr lang="en-US" dirty="0" smtClean="0"/>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r="-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79" y="2143706"/>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79" y="2143706"/>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4467787" y="367274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4467787" y="3672748"/>
                <a:ext cx="3317383" cy="369332"/>
              </a:xfrm>
              <a:prstGeom prst="rect">
                <a:avLst/>
              </a:prstGeom>
              <a:blipFill rotWithShape="0">
                <a:blip r:embed="rId4"/>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Previous work use </a:t>
            </a:r>
            <a:r>
              <a:rPr lang="en-US" dirty="0" smtClean="0"/>
              <a:t>various definitions of reliability, e.g. as probability of</a:t>
            </a:r>
          </a:p>
          <a:p>
            <a:pPr lvl="1">
              <a:buFont typeface="Arial" charset="0"/>
              <a:buChar char="•"/>
            </a:pPr>
            <a:r>
              <a:rPr lang="en-US" dirty="0" smtClean="0"/>
              <a:t>Meeting </a:t>
            </a:r>
            <a:r>
              <a:rPr lang="en-US" dirty="0" smtClean="0"/>
              <a:t>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3450</TotalTime>
  <Words>5696</Words>
  <Application>Microsoft Macintosh PowerPoint</Application>
  <PresentationFormat>Widescreen</PresentationFormat>
  <Paragraphs>567</Paragraphs>
  <Slides>56</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Calibri</vt:lpstr>
      <vt:lpstr>Calibri Light</vt:lpstr>
      <vt:lpstr>Cambria Math</vt:lpstr>
      <vt:lpstr>Monaco</vt:lpstr>
      <vt:lpstr>Wingdings</vt:lpstr>
      <vt:lpstr>Arial</vt:lpstr>
      <vt:lpstr>Retrospect</vt:lpstr>
      <vt:lpstr>Dynamic Fault-Tolerance and Task Scheduling in Distributed Systems</vt:lpstr>
      <vt:lpstr>Agenda</vt:lpstr>
      <vt:lpstr>Introduction</vt:lpstr>
      <vt:lpstr>Goal</vt:lpstr>
      <vt:lpstr>Application model</vt:lpstr>
      <vt:lpstr>Probability of failure</vt:lpstr>
      <vt:lpstr>Probability of failure</vt:lpstr>
      <vt:lpstr>Mean-time-between-failure</vt:lpstr>
      <vt:lpstr>Reliability definition</vt:lpstr>
      <vt:lpstr>Reliability model</vt:lpstr>
      <vt:lpstr>Reliability model</vt:lpstr>
      <vt:lpstr>Reliability model cont’d</vt:lpstr>
      <vt:lpstr>Fault-tolerant model</vt:lpstr>
      <vt:lpstr>Ensuring reliability</vt:lpstr>
      <vt:lpstr>Ensuring reliability example</vt:lpstr>
      <vt:lpstr>Ensuring reliability example cont’d</vt:lpstr>
      <vt:lpstr>Ensuring reliability example cont’d</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Detecting node failure - best and worst case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runtime</vt:lpstr>
      <vt:lpstr>Calvin - actor</vt:lpstr>
      <vt:lpstr>Calvin - application</vt:lpstr>
      <vt:lpstr>Experiments</vt:lpstr>
      <vt:lpstr>Simulating node failure</vt:lpstr>
      <vt:lpstr>Self-adapting</vt:lpstr>
      <vt:lpstr>Result – node reliabilities</vt:lpstr>
      <vt:lpstr>Result – number of replicas</vt:lpstr>
      <vt:lpstr>Discussion</vt:lpstr>
      <vt:lpstr>Discussion cont’d</vt:lpstr>
      <vt:lpstr>Discussion - replication time</vt:lpstr>
      <vt:lpstr>Discussion - replication time example</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251</cp:revision>
  <dcterms:created xsi:type="dcterms:W3CDTF">2016-04-26T11:03:39Z</dcterms:created>
  <dcterms:modified xsi:type="dcterms:W3CDTF">2016-05-24T09:16:08Z</dcterms:modified>
</cp:coreProperties>
</file>