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329" r:id="rId5"/>
    <p:sldId id="290" r:id="rId6"/>
    <p:sldId id="300" r:id="rId7"/>
    <p:sldId id="331" r:id="rId8"/>
    <p:sldId id="301" r:id="rId9"/>
    <p:sldId id="307" r:id="rId10"/>
    <p:sldId id="309" r:id="rId11"/>
    <p:sldId id="330" r:id="rId12"/>
    <p:sldId id="302" r:id="rId13"/>
    <p:sldId id="322" r:id="rId14"/>
    <p:sldId id="323" r:id="rId15"/>
    <p:sldId id="303" r:id="rId16"/>
    <p:sldId id="310" r:id="rId17"/>
    <p:sldId id="311" r:id="rId18"/>
    <p:sldId id="321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32" r:id="rId28"/>
    <p:sldId id="333" r:id="rId29"/>
    <p:sldId id="334" r:id="rId30"/>
    <p:sldId id="335" r:id="rId31"/>
    <p:sldId id="336" r:id="rId32"/>
    <p:sldId id="337" r:id="rId33"/>
    <p:sldId id="294" r:id="rId34"/>
    <p:sldId id="297" r:id="rId35"/>
    <p:sldId id="298" r:id="rId36"/>
    <p:sldId id="299" r:id="rId37"/>
    <p:sldId id="295" r:id="rId38"/>
    <p:sldId id="258" r:id="rId39"/>
    <p:sldId id="259" r:id="rId40"/>
    <p:sldId id="260" r:id="rId41"/>
    <p:sldId id="261" r:id="rId42"/>
    <p:sldId id="263" r:id="rId43"/>
    <p:sldId id="262" r:id="rId44"/>
    <p:sldId id="264" r:id="rId45"/>
    <p:sldId id="265" r:id="rId46"/>
    <p:sldId id="27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4" r:id="rId55"/>
    <p:sldId id="273" r:id="rId56"/>
    <p:sldId id="276" r:id="rId57"/>
    <p:sldId id="277" r:id="rId58"/>
    <p:sldId id="278" r:id="rId59"/>
    <p:sldId id="279" r:id="rId60"/>
    <p:sldId id="280" r:id="rId61"/>
    <p:sldId id="281" r:id="rId62"/>
    <p:sldId id="324" r:id="rId63"/>
    <p:sldId id="325" r:id="rId64"/>
    <p:sldId id="326" r:id="rId65"/>
    <p:sldId id="327" r:id="rId66"/>
    <p:sldId id="32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As mentioned, reliability is usually defined as the probability of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</a:t>
            </a:r>
            <a:r>
              <a:rPr lang="en-US" dirty="0" smtClean="0"/>
              <a:t>deadlines, or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</a:t>
            </a:r>
            <a:r>
              <a:rPr lang="en-US" dirty="0" smtClean="0"/>
              <a:t>that a request can be  served. For a </a:t>
            </a:r>
            <a:r>
              <a:rPr lang="en-US" dirty="0" smtClean="0"/>
              <a:t>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</a:t>
            </a:r>
            <a:r>
              <a:rPr lang="en-US" dirty="0" smtClean="0"/>
              <a:t>operational.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Reliability </a:t>
            </a:r>
            <a:r>
              <a:rPr lang="en-US" dirty="0" smtClean="0"/>
              <a:t>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The </a:t>
            </a:r>
            <a:r>
              <a:rPr lang="is-IS" dirty="0" smtClean="0"/>
              <a:t>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“</a:t>
            </a:r>
            <a:r>
              <a:rPr lang="is-IS" i="1" dirty="0"/>
              <a:t>… at least one replica is up and running during a time t...”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</a:t>
            </a:r>
            <a:r>
              <a:rPr lang="en-US" dirty="0" smtClean="0"/>
              <a:t>node, including the ID of the lost node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and goal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i="1" dirty="0" smtClean="0"/>
              <a:t>t</a:t>
            </a:r>
            <a:r>
              <a:rPr lang="sv-SE" dirty="0" smtClean="0"/>
              <a:t> </a:t>
            </a:r>
            <a:r>
              <a:rPr lang="sv-SE" dirty="0" err="1" smtClean="0"/>
              <a:t>consists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detect</a:t>
            </a:r>
            <a:r>
              <a:rPr lang="sv-SE" dirty="0" smtClean="0"/>
              <a:t> a </a:t>
            </a:r>
            <a:r>
              <a:rPr lang="sv-SE" dirty="0" err="1" smtClean="0"/>
              <a:t>failure</a:t>
            </a:r>
            <a:r>
              <a:rPr lang="sv-SE" dirty="0" smtClean="0"/>
              <a:t>, plus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 new </a:t>
            </a:r>
            <a:r>
              <a:rPr lang="sv-SE" dirty="0" err="1" smtClean="0"/>
              <a:t>replica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Where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f</a:t>
            </a:r>
            <a:r>
              <a:rPr lang="en-US" dirty="0"/>
              <a:t> </a:t>
            </a:r>
            <a:r>
              <a:rPr lang="en-US" dirty="0" smtClean="0"/>
              <a:t>is the time to detect a failure, statically set to 500 </a:t>
            </a:r>
            <a:r>
              <a:rPr lang="en-US" dirty="0" err="1" smtClean="0"/>
              <a:t>ms</a:t>
            </a:r>
            <a:r>
              <a:rPr lang="en-US" dirty="0" smtClean="0"/>
              <a:t>, while T</a:t>
            </a:r>
            <a:r>
              <a:rPr lang="en-US" baseline="-25000" dirty="0" smtClean="0"/>
              <a:t>R</a:t>
            </a:r>
            <a:r>
              <a:rPr lang="en-US" dirty="0" smtClean="0"/>
              <a:t> varies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𝑡</m:t>
                      </m:r>
                      <m:r>
                        <a:rPr lang="el-GR" i="1" smtClean="0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charset="0"/>
                        </a:rPr>
                        <m:t>𝑇𝑓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65" t="-4444" r="-1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8493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80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Ensuring reliability </a:t>
            </a:r>
            <a:r>
              <a:rPr lang="en-US" dirty="0" smtClean="0"/>
              <a:t>of applications of services in running in distributed </a:t>
            </a:r>
            <a:r>
              <a:rPr lang="en-US" dirty="0" smtClean="0"/>
              <a:t>environments is a complex task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more resources used, the higher the probability of some of them failing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Difficult to model reliability, infinite numbers of parameters and types of failures to consider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Hardware, network, energy supply, etc.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For stream processing applications, valuable data may be lost if the processing task fails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353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r>
              <a:rPr lang="en-US" dirty="0" smtClean="0"/>
              <a:t>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die</a:t>
            </a:r>
            <a:r>
              <a:rPr lang="sv-SE" dirty="0" smtClean="0"/>
              <a:t>, in </a:t>
            </a:r>
            <a:r>
              <a:rPr lang="sv-SE" dirty="0" err="1" smtClean="0"/>
              <a:t>case</a:t>
            </a:r>
            <a:r>
              <a:rPr lang="sv-SE" dirty="0" smtClean="0"/>
              <a:t> the </a:t>
            </a:r>
            <a:r>
              <a:rPr lang="sv-SE" dirty="0" err="1" smtClean="0"/>
              <a:t>request</a:t>
            </a:r>
            <a:r>
              <a:rPr lang="sv-SE" dirty="0" smtClean="0"/>
              <a:t> is sent to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, </a:t>
            </a:r>
            <a:r>
              <a:rPr lang="sv-SE" dirty="0" err="1" smtClean="0"/>
              <a:t>until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succeeds</a:t>
            </a:r>
            <a:r>
              <a:rPr lang="sv-SE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An experiment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conducted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TR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, in order to </a:t>
            </a:r>
            <a:r>
              <a:rPr lang="sv-SE" dirty="0" err="1" smtClean="0"/>
              <a:t>find</a:t>
            </a:r>
            <a:r>
              <a:rPr lang="sv-SE" dirty="0" smtClean="0"/>
              <a:t> a distribution </a:t>
            </a:r>
            <a:r>
              <a:rPr lang="sv-SE" dirty="0" err="1" smtClean="0"/>
              <a:t>fitting</a:t>
            </a:r>
            <a:r>
              <a:rPr lang="sv-SE" dirty="0" smtClean="0"/>
              <a:t> to the data. </a:t>
            </a:r>
            <a:r>
              <a:rPr lang="sv-SE" dirty="0" err="1" smtClean="0"/>
              <a:t>Several</a:t>
            </a:r>
            <a:r>
              <a:rPr lang="sv-SE" dirty="0" smtClean="0"/>
              <a:t> distributions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tested</a:t>
            </a:r>
            <a:r>
              <a:rPr lang="sv-SE" dirty="0" smtClean="0"/>
              <a:t>, and log-</a:t>
            </a:r>
            <a:r>
              <a:rPr lang="sv-SE" dirty="0" err="1" smtClean="0"/>
              <a:t>logistic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found</a:t>
            </a:r>
            <a:r>
              <a:rPr lang="sv-SE" dirty="0" smtClean="0"/>
              <a:t> to be the best fit.</a:t>
            </a:r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0" y="3151989"/>
            <a:ext cx="3640872" cy="31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r>
              <a:rPr lang="en-US" dirty="0" smtClean="0"/>
              <a:t>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To </a:t>
            </a:r>
            <a:r>
              <a:rPr lang="sv-SE" dirty="0" err="1" smtClean="0"/>
              <a:t>find</a:t>
            </a:r>
            <a:r>
              <a:rPr lang="sv-SE" dirty="0" smtClean="0"/>
              <a:t> a </a:t>
            </a:r>
            <a:r>
              <a:rPr lang="sv-SE" dirty="0" err="1" smtClean="0"/>
              <a:t>value</a:t>
            </a:r>
            <a:r>
              <a:rPr lang="sv-SE" dirty="0" smtClean="0"/>
              <a:t> for TR, the </a:t>
            </a:r>
            <a:r>
              <a:rPr lang="sv-SE" dirty="0" err="1" smtClean="0"/>
              <a:t>previously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shape</a:t>
            </a:r>
            <a:r>
              <a:rPr lang="sv-SE" dirty="0" smtClean="0"/>
              <a:t> parameters for the log-</a:t>
            </a:r>
            <a:r>
              <a:rPr lang="sv-SE" dirty="0" err="1" smtClean="0"/>
              <a:t>logistic</a:t>
            </a:r>
            <a:r>
              <a:rPr lang="sv-SE" dirty="0" smtClean="0"/>
              <a:t> distribution,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the 95th </a:t>
            </a:r>
            <a:r>
              <a:rPr lang="sv-SE" dirty="0" err="1" smtClean="0"/>
              <a:t>percentile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smtClean="0"/>
              <a:t>.</a:t>
            </a:r>
            <a:endParaRPr lang="sv-SE" dirty="0" smtClean="0"/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11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Devise a method for dynamically ensuring a certain reliability level applications or services running in distributed environments.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model for expressing the reliability for an application running in a distributed environment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framework which dynamically ensures a certain level of reliability by replicating tasks, detecting node failures, and adapting to changing system 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smtClean="0"/>
              <a:t>Implement and evaluate model using Calvin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Common assumptions: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Each component in the system has only two states: operational or </a:t>
            </a:r>
            <a:r>
              <a:rPr lang="en-US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Constant </a:t>
            </a:r>
            <a:r>
              <a:rPr lang="en-US" dirty="0" smtClean="0"/>
              <a:t>failure rates, as well as same failure rates for all </a:t>
            </a:r>
            <a:r>
              <a:rPr lang="en-US" dirty="0" smtClean="0"/>
              <a:t>nodes, and statistically independent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Known execution time for applications/jobs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previous work aims at maximizing the reliability under various constraints such as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Producing the correct </a:t>
            </a:r>
            <a:r>
              <a:rPr lang="en-US" dirty="0" smtClean="0"/>
              <a:t>result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has maximizing reliability as a primary objective, but do not ensure a certain reliability is met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ensures a certain reliability, but do not ensure this reliability is met over time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limit ourselves by only considering stream processing applications.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A processing task </a:t>
            </a:r>
            <a:r>
              <a:rPr lang="en-US" i="1" dirty="0" smtClean="0"/>
              <a:t>S</a:t>
            </a:r>
            <a:r>
              <a:rPr lang="en-US" dirty="0" smtClean="0"/>
              <a:t> will receive input from a producer, transform it, and send the result to a consumer.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When replicating the task </a:t>
            </a:r>
            <a:r>
              <a:rPr lang="en-US" i="1" dirty="0" smtClean="0"/>
              <a:t>S</a:t>
            </a:r>
            <a:r>
              <a:rPr lang="en-US" dirty="0" smtClean="0"/>
              <a:t>, the replicas may not be synchronized. To avoid timing issues, it is assumed no external calls are made which depends on when the request is made.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The task </a:t>
            </a:r>
            <a:r>
              <a:rPr lang="en-US" i="1" dirty="0" smtClean="0"/>
              <a:t>S</a:t>
            </a:r>
            <a:r>
              <a:rPr lang="en-US" dirty="0" smtClean="0"/>
              <a:t>, performs deterministic calculations on the input. If the replicas all receive the same input, they will all produce the same result.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 /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</a:t>
                </a:r>
                <a:r>
                  <a:rPr lang="en-US" dirty="0" smtClean="0"/>
                  <a:t>process, which is a common assumption for failure with constant failure rates</a:t>
                </a:r>
                <a:endParaRPr lang="en-US" dirty="0" smtClean="0"/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2497</Words>
  <Application>Microsoft Macintosh PowerPoint</Application>
  <PresentationFormat>Widescreen</PresentationFormat>
  <Paragraphs>368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Goal</vt:lpstr>
      <vt:lpstr>Related work</vt:lpstr>
      <vt:lpstr>System model</vt:lpstr>
      <vt:lpstr>Application model</vt:lpstr>
      <vt:lpstr>Fault model / Limitations</vt:lpstr>
      <vt:lpstr>Failure distribution</vt:lpstr>
      <vt:lpstr>Failure distribution</vt:lpstr>
      <vt:lpstr>Reliability definitions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Expressing time t</vt:lpstr>
      <vt:lpstr>Handling node failure cont’d.</vt:lpstr>
      <vt:lpstr>Handling node failure cont’d.</vt:lpstr>
      <vt:lpstr>Handling node failure cont’d.</vt:lpstr>
      <vt:lpstr>Expressing time t cont’d</vt:lpstr>
      <vt:lpstr>Expressing time t cont’d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78</cp:revision>
  <dcterms:created xsi:type="dcterms:W3CDTF">2016-04-26T11:03:39Z</dcterms:created>
  <dcterms:modified xsi:type="dcterms:W3CDTF">2016-05-05T11:05:48Z</dcterms:modified>
</cp:coreProperties>
</file>