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41"/>
  </p:notesMasterIdLst>
  <p:sldIdLst>
    <p:sldId id="383" r:id="rId2"/>
    <p:sldId id="384" r:id="rId3"/>
    <p:sldId id="385" r:id="rId4"/>
    <p:sldId id="386" r:id="rId5"/>
    <p:sldId id="387" r:id="rId6"/>
    <p:sldId id="388" r:id="rId7"/>
    <p:sldId id="389" r:id="rId8"/>
    <p:sldId id="390" r:id="rId9"/>
    <p:sldId id="391" r:id="rId10"/>
    <p:sldId id="392" r:id="rId11"/>
    <p:sldId id="393" r:id="rId12"/>
    <p:sldId id="394" r:id="rId13"/>
    <p:sldId id="395" r:id="rId14"/>
    <p:sldId id="345" r:id="rId15"/>
    <p:sldId id="346" r:id="rId16"/>
    <p:sldId id="347" r:id="rId17"/>
    <p:sldId id="340" r:id="rId18"/>
    <p:sldId id="352" r:id="rId19"/>
    <p:sldId id="353" r:id="rId20"/>
    <p:sldId id="355" r:id="rId21"/>
    <p:sldId id="356" r:id="rId22"/>
    <p:sldId id="359" r:id="rId23"/>
    <p:sldId id="357" r:id="rId24"/>
    <p:sldId id="358" r:id="rId25"/>
    <p:sldId id="311" r:id="rId26"/>
    <p:sldId id="313" r:id="rId27"/>
    <p:sldId id="315" r:id="rId28"/>
    <p:sldId id="317" r:id="rId29"/>
    <p:sldId id="318" r:id="rId30"/>
    <p:sldId id="381" r:id="rId31"/>
    <p:sldId id="258" r:id="rId32"/>
    <p:sldId id="277" r:id="rId33"/>
    <p:sldId id="278" r:id="rId34"/>
    <p:sldId id="368" r:id="rId35"/>
    <p:sldId id="369" r:id="rId36"/>
    <p:sldId id="376" r:id="rId37"/>
    <p:sldId id="380" r:id="rId38"/>
    <p:sldId id="367" r:id="rId39"/>
    <p:sldId id="3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6680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vanligtvis</a:t>
            </a:r>
            <a:r>
              <a:rPr lang="en-US"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a:t>
            </a:r>
            <a:r>
              <a:rPr lang="en-US" baseline="0" dirty="0" err="1" smtClean="0"/>
              <a:t>känds</a:t>
            </a:r>
            <a:r>
              <a:rPr lang="en-US" baseline="0" dirty="0" smtClean="0"/>
              <a:t> </a:t>
            </a:r>
            <a:r>
              <a:rPr lang="en-US" baseline="0" dirty="0" err="1" smtClean="0"/>
              <a:t>exekveringstider</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definierar</a:t>
            </a:r>
            <a:r>
              <a:rPr lang="en-US" baseline="0" dirty="0" smtClean="0"/>
              <a:t> vi </a:t>
            </a:r>
            <a:r>
              <a:rPr lang="en-US" baseline="0" dirty="0" err="1" smtClean="0"/>
              <a:t>istället</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replikorna</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5241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operativ</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inträffar</a:t>
            </a:r>
            <a:r>
              <a:rPr lang="en-US" sz="1200" b="0" i="0" kern="1200" baseline="0" dirty="0" smtClean="0">
                <a:solidFill>
                  <a:schemeClr val="tx1"/>
                </a:solidFill>
                <a:effectLst/>
                <a:latin typeface="+mn-lt"/>
                <a:ea typeface="+mn-ea"/>
                <a:cs typeface="+mn-cs"/>
              </a:rPr>
              <a:t>, tills </a:t>
            </a:r>
            <a:r>
              <a:rPr lang="en-US" sz="1200" b="0" i="0" kern="1200" baseline="0" dirty="0" err="1" smtClean="0">
                <a:solidFill>
                  <a:schemeClr val="tx1"/>
                </a:solidFill>
                <a:effectLst/>
                <a:latin typeface="+mn-lt"/>
                <a:ea typeface="+mn-ea"/>
                <a:cs typeface="+mn-cs"/>
              </a:rPr>
              <a:t>dess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skapats</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5971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Tillförlitligheten</a:t>
            </a:r>
            <a:r>
              <a:rPr lang="en-US" baseline="0" dirty="0" smtClean="0"/>
              <a:t> </a:t>
            </a:r>
            <a:r>
              <a:rPr lang="en-US" baseline="0" dirty="0" err="1" smtClean="0"/>
              <a:t>kan</a:t>
            </a:r>
            <a:r>
              <a:rPr lang="en-US" baseline="0" dirty="0" smtClean="0"/>
              <a:t> </a:t>
            </a:r>
            <a:r>
              <a:rPr lang="en-US" baseline="0" dirty="0" err="1" smtClean="0"/>
              <a:t>alltså</a:t>
            </a:r>
            <a:r>
              <a:rPr lang="en-US" baseline="0" dirty="0" smtClean="0"/>
              <a:t> </a:t>
            </a:r>
            <a:r>
              <a:rPr lang="en-US" baseline="0" dirty="0" err="1" smtClean="0"/>
              <a:t>uttryckas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vilket</a:t>
            </a:r>
            <a:r>
              <a:rPr lang="en-US" baseline="0" dirty="0" smtClean="0"/>
              <a:t> </a:t>
            </a:r>
            <a:r>
              <a:rPr lang="en-US" baseline="0" dirty="0" err="1" smtClean="0"/>
              <a:t>motsvarar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Noterbart</a:t>
            </a:r>
            <a:r>
              <a:rPr lang="en-US" baseline="0" noProof="0" dirty="0" smtClean="0"/>
              <a:t> </a:t>
            </a:r>
            <a:r>
              <a:rPr lang="en-US" baseline="0" noProof="0" dirty="0" err="1" smtClean="0"/>
              <a:t>är</a:t>
            </a:r>
            <a:r>
              <a:rPr lang="en-US" baseline="0" noProof="0" dirty="0" smtClean="0"/>
              <a:t> </a:t>
            </a:r>
            <a:r>
              <a:rPr lang="en-US" baseline="0" noProof="0" dirty="0" err="1" smtClean="0"/>
              <a:t>att</a:t>
            </a:r>
            <a:r>
              <a:rPr lang="en-US" baseline="0" noProof="0" dirty="0" smtClean="0"/>
              <a:t> </a:t>
            </a:r>
            <a:r>
              <a:rPr lang="en-US" baseline="0" noProof="0" dirty="0" err="1" smtClean="0"/>
              <a:t>eftersom</a:t>
            </a:r>
            <a:r>
              <a:rPr lang="en-US" baseline="0" noProof="0" dirty="0" smtClean="0"/>
              <a:t> vi </a:t>
            </a:r>
            <a:r>
              <a:rPr lang="en-US" baseline="0" noProof="0" dirty="0" err="1" smtClean="0"/>
              <a:t>enbart</a:t>
            </a:r>
            <a:r>
              <a:rPr lang="en-US" baseline="0" noProof="0" dirty="0" smtClean="0"/>
              <a:t> tar </a:t>
            </a:r>
            <a:r>
              <a:rPr lang="en-US" baseline="0" noProof="0" dirty="0" err="1" smtClean="0"/>
              <a:t>hänsyn</a:t>
            </a:r>
            <a:r>
              <a:rPr lang="en-US" baseline="0" noProof="0" dirty="0" smtClean="0"/>
              <a:t> till </a:t>
            </a:r>
            <a:r>
              <a:rPr lang="en-US" baseline="0" noProof="0" dirty="0" err="1" smtClean="0"/>
              <a:t>nodfel</a:t>
            </a:r>
            <a:r>
              <a:rPr lang="en-US" baseline="0" noProof="0" dirty="0" smtClean="0"/>
              <a:t>, </a:t>
            </a:r>
            <a:r>
              <a:rPr lang="en-US" baseline="0" noProof="0" dirty="0" err="1" smtClean="0"/>
              <a:t>så</a:t>
            </a:r>
            <a:r>
              <a:rPr lang="en-US" baseline="0" noProof="0" dirty="0" smtClean="0"/>
              <a:t> </a:t>
            </a:r>
            <a:r>
              <a:rPr lang="en-US" baseline="0" noProof="0" dirty="0" err="1" smtClean="0"/>
              <a:t>beror</a:t>
            </a:r>
            <a:r>
              <a:rPr lang="en-US" baseline="0" noProof="0" dirty="0" smtClean="0"/>
              <a:t> </a:t>
            </a:r>
            <a:r>
              <a:rPr lang="en-US" baseline="0" noProof="0" dirty="0" err="1" smtClean="0"/>
              <a:t>tillförlitligheten</a:t>
            </a:r>
            <a:r>
              <a:rPr lang="en-US" baseline="0" noProof="0" dirty="0" smtClean="0"/>
              <a:t> </a:t>
            </a:r>
            <a:r>
              <a:rPr lang="en-US" baseline="0" noProof="0" dirty="0" err="1" smtClean="0"/>
              <a:t>enbart</a:t>
            </a:r>
            <a:r>
              <a:rPr lang="en-US" baseline="0" noProof="0" dirty="0" smtClean="0"/>
              <a:t> </a:t>
            </a:r>
            <a:r>
              <a:rPr lang="en-US" baseline="0" noProof="0" dirty="0" err="1" smtClean="0"/>
              <a:t>på</a:t>
            </a:r>
            <a:r>
              <a:rPr lang="en-US" baseline="0" noProof="0" dirty="0" smtClean="0"/>
              <a:t> </a:t>
            </a:r>
            <a:r>
              <a:rPr lang="en-US" baseline="0" noProof="0" dirty="0" err="1" smtClean="0"/>
              <a:t>vilka</a:t>
            </a:r>
            <a:r>
              <a:rPr lang="en-US" baseline="0" noProof="0" dirty="0" smtClean="0"/>
              <a:t> </a:t>
            </a:r>
            <a:r>
              <a:rPr lang="en-US" baseline="0" noProof="0" dirty="0" err="1" smtClean="0"/>
              <a:t>noder</a:t>
            </a:r>
            <a:r>
              <a:rPr lang="en-US" baseline="0" noProof="0" dirty="0" smtClean="0"/>
              <a:t> </a:t>
            </a:r>
            <a:r>
              <a:rPr lang="en-US" baseline="0" noProof="0" dirty="0" err="1" smtClean="0"/>
              <a:t>replikorna</a:t>
            </a:r>
            <a:r>
              <a:rPr lang="en-US" baseline="0" noProof="0" dirty="0" smtClean="0"/>
              <a:t> </a:t>
            </a:r>
            <a:r>
              <a:rPr lang="en-US" baseline="0" noProof="0" dirty="0" err="1" smtClean="0"/>
              <a:t>körs</a:t>
            </a:r>
            <a:r>
              <a:rPr lang="en-US" baseline="0" noProof="0" dirty="0" smtClean="0"/>
              <a:t> </a:t>
            </a:r>
            <a:r>
              <a:rPr lang="en-US" baseline="0" noProof="0" dirty="0" err="1" smtClean="0"/>
              <a:t>på</a:t>
            </a:r>
            <a:r>
              <a:rPr lang="en-US" baseline="0" noProof="0" dirty="0" smtClean="0"/>
              <a:t>, </a:t>
            </a:r>
            <a:r>
              <a:rPr lang="en-US" baseline="0" noProof="0" dirty="0" err="1" smtClean="0"/>
              <a:t>inte</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10 </a:t>
            </a:r>
            <a:r>
              <a:rPr lang="en-US" baseline="0" noProof="0" dirty="0" err="1" smtClean="0"/>
              <a:t>replikor</a:t>
            </a:r>
            <a:r>
              <a:rPr lang="en-US" baseline="0" noProof="0" dirty="0" smtClean="0"/>
              <a:t> </a:t>
            </a:r>
            <a:r>
              <a:rPr lang="en-US" baseline="0" noProof="0" dirty="0" err="1" smtClean="0"/>
              <a:t>på</a:t>
            </a:r>
            <a:r>
              <a:rPr lang="en-US" baseline="0" noProof="0" dirty="0" smtClean="0"/>
              <a:t> </a:t>
            </a:r>
            <a:r>
              <a:rPr lang="en-US" baseline="0" noProof="0" dirty="0" err="1" smtClean="0"/>
              <a:t>samma</a:t>
            </a:r>
            <a:r>
              <a:rPr lang="en-US" baseline="0" noProof="0" dirty="0" smtClean="0"/>
              <a:t> nod </a:t>
            </a:r>
            <a:r>
              <a:rPr lang="en-US" baseline="0" noProof="0" dirty="0" err="1" smtClean="0"/>
              <a:t>är</a:t>
            </a:r>
            <a:r>
              <a:rPr lang="en-US" baseline="0" noProof="0" dirty="0" smtClean="0"/>
              <a:t> </a:t>
            </a:r>
            <a:r>
              <a:rPr lang="en-US" baseline="0" noProof="0" dirty="0" err="1" smtClean="0"/>
              <a:t>alltså</a:t>
            </a:r>
            <a:r>
              <a:rPr lang="en-US" baseline="0" noProof="0" dirty="0" smtClean="0"/>
              <a:t> </a:t>
            </a:r>
            <a:r>
              <a:rPr lang="en-US" baseline="0" noProof="0" dirty="0" err="1" smtClean="0"/>
              <a:t>inte</a:t>
            </a:r>
            <a:r>
              <a:rPr lang="en-US" baseline="0" noProof="0" dirty="0" smtClean="0"/>
              <a:t> </a:t>
            </a:r>
            <a:r>
              <a:rPr lang="en-US" baseline="0" noProof="0" dirty="0" err="1" smtClean="0"/>
              <a:t>mer</a:t>
            </a:r>
            <a:r>
              <a:rPr lang="en-US" baseline="0" noProof="0" dirty="0" smtClean="0"/>
              <a:t> </a:t>
            </a:r>
            <a:r>
              <a:rPr lang="en-US" baseline="0" noProof="0" dirty="0" err="1" smtClean="0"/>
              <a:t>tillförlitligt</a:t>
            </a:r>
            <a:r>
              <a:rPr lang="en-US" baseline="0" noProof="0" dirty="0" smtClean="0"/>
              <a:t> </a:t>
            </a:r>
            <a:r>
              <a:rPr lang="en-US" baseline="0" noProof="0" dirty="0" err="1" smtClean="0"/>
              <a:t>än</a:t>
            </a:r>
            <a:r>
              <a:rPr lang="en-US" baseline="0" noProof="0" dirty="0" smtClean="0"/>
              <a:t> </a:t>
            </a:r>
            <a:r>
              <a:rPr lang="en-US" baseline="0" noProof="0" dirty="0" err="1" smtClean="0"/>
              <a:t>att</a:t>
            </a:r>
            <a:r>
              <a:rPr lang="en-US" baseline="0" noProof="0" dirty="0" smtClean="0"/>
              <a:t> ha en </a:t>
            </a:r>
            <a:r>
              <a:rPr lang="en-US" baseline="0" noProof="0" dirty="0" err="1" smtClean="0"/>
              <a:t>replika</a:t>
            </a:r>
            <a:r>
              <a:rPr lang="en-US" baseline="0" noProof="0" dirty="0" smtClean="0"/>
              <a:t> </a:t>
            </a:r>
            <a:r>
              <a:rPr lang="en-US" baseline="0" noProof="0" dirty="0" err="1" smtClean="0"/>
              <a:t>på</a:t>
            </a:r>
            <a:r>
              <a:rPr lang="en-US" baseline="0" noProof="0" dirty="0" smtClean="0"/>
              <a:t> den </a:t>
            </a:r>
            <a:r>
              <a:rPr lang="en-US" baseline="0" noProof="0" dirty="0" err="1" smtClean="0"/>
              <a:t>noden</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err="1" smtClean="0"/>
              <a:t>Vidare</a:t>
            </a:r>
            <a:r>
              <a:rPr lang="en-US" baseline="0" noProof="0" dirty="0" smtClean="0"/>
              <a:t> </a:t>
            </a:r>
            <a:r>
              <a:rPr lang="en-US" baseline="0" noProof="0" dirty="0" err="1" smtClean="0"/>
              <a:t>så</a:t>
            </a:r>
            <a:r>
              <a:rPr lang="en-US" baseline="0" noProof="0" dirty="0" smtClean="0"/>
              <a:t> </a:t>
            </a:r>
            <a:r>
              <a:rPr lang="en-US" baseline="0" noProof="0" dirty="0" err="1" smtClean="0"/>
              <a:t>kan</a:t>
            </a:r>
            <a:r>
              <a:rPr lang="en-US" baseline="0" noProof="0" dirty="0" smtClean="0"/>
              <a:t> vi </a:t>
            </a:r>
            <a:r>
              <a:rPr lang="en-US" baseline="0" noProof="0" dirty="0" err="1" smtClean="0"/>
              <a:t>optimera</a:t>
            </a:r>
            <a:r>
              <a:rPr lang="en-US" baseline="0" noProof="0" dirty="0" smtClean="0"/>
              <a:t> </a:t>
            </a:r>
            <a:r>
              <a:rPr lang="en-US" baseline="0" noProof="0" dirty="0" err="1" smtClean="0"/>
              <a:t>antalet</a:t>
            </a:r>
            <a:r>
              <a:rPr lang="en-US" baseline="0" noProof="0" dirty="0" smtClean="0"/>
              <a:t> </a:t>
            </a:r>
            <a:r>
              <a:rPr lang="en-US" baseline="0" noProof="0" dirty="0" err="1" smtClean="0"/>
              <a:t>replikor</a:t>
            </a:r>
            <a:r>
              <a:rPr lang="en-US" baseline="0" noProof="0" dirty="0" smtClean="0"/>
              <a:t> </a:t>
            </a:r>
            <a:r>
              <a:rPr lang="en-US" baseline="0" noProof="0" dirty="0" err="1" smtClean="0"/>
              <a:t>genom</a:t>
            </a:r>
            <a:r>
              <a:rPr lang="en-US" baseline="0" noProof="0" dirty="0" smtClean="0"/>
              <a:t> </a:t>
            </a:r>
            <a:r>
              <a:rPr lang="en-US" baseline="0" noProof="0" dirty="0" err="1" smtClean="0"/>
              <a:t>att</a:t>
            </a:r>
            <a:r>
              <a:rPr lang="en-US" baseline="0" noProof="0" dirty="0" smtClean="0"/>
              <a:t> </a:t>
            </a:r>
            <a:r>
              <a:rPr lang="en-US" baseline="0" noProof="0" dirty="0" err="1" smtClean="0"/>
              <a:t>placera</a:t>
            </a:r>
            <a:r>
              <a:rPr lang="en-US" baseline="0" noProof="0" dirty="0" smtClean="0"/>
              <a:t> </a:t>
            </a:r>
            <a:r>
              <a:rPr lang="en-US" baseline="0" noProof="0" dirty="0" err="1" smtClean="0"/>
              <a:t>replikor</a:t>
            </a:r>
            <a:r>
              <a:rPr lang="en-US" baseline="0" noProof="0" dirty="0" smtClean="0"/>
              <a:t> </a:t>
            </a:r>
            <a:r>
              <a:rPr lang="en-US" baseline="0" noProof="0" dirty="0" err="1" smtClean="0"/>
              <a:t>på</a:t>
            </a:r>
            <a:r>
              <a:rPr lang="en-US" baseline="0" noProof="0" dirty="0" smtClean="0"/>
              <a:t> de </a:t>
            </a:r>
            <a:r>
              <a:rPr lang="en-US" baseline="0" noProof="0" dirty="0" err="1" smtClean="0"/>
              <a:t>mest</a:t>
            </a:r>
            <a:r>
              <a:rPr lang="en-US" baseline="0" noProof="0" dirty="0" smtClean="0"/>
              <a:t> </a:t>
            </a:r>
            <a:r>
              <a:rPr lang="en-US" baseline="0" noProof="0" dirty="0" err="1" smtClean="0"/>
              <a:t>tillförlitliga</a:t>
            </a:r>
            <a:r>
              <a:rPr lang="en-US" baseline="0" noProof="0" dirty="0" smtClean="0"/>
              <a:t> </a:t>
            </a:r>
            <a:r>
              <a:rPr lang="en-US" baseline="0" noProof="0" dirty="0" err="1" smtClean="0"/>
              <a:t>noderna</a:t>
            </a:r>
            <a:r>
              <a:rPr lang="en-US"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a:t>
            </a:r>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2042854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Nu kan vi alltså beräkna tillförlitligheten, och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a:t>
            </a:r>
          </a:p>
          <a:p>
            <a:endParaRPr lang="sv-SE" i="0" baseline="0" noProof="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I </a:t>
            </a:r>
            <a:r>
              <a:rPr lang="en-US" baseline="0" dirty="0" err="1" smtClean="0"/>
              <a:t>princip</a:t>
            </a:r>
            <a:r>
              <a:rPr lang="en-US" baseline="0" dirty="0" smtClean="0"/>
              <a:t> </a:t>
            </a:r>
            <a:r>
              <a:rPr lang="en-US" baseline="0" dirty="0" err="1" smtClean="0"/>
              <a:t>att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placera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minsta</a:t>
            </a:r>
            <a:r>
              <a:rPr lang="en-US" baseline="0" dirty="0" smtClean="0"/>
              <a:t> </a:t>
            </a:r>
            <a:r>
              <a:rPr lang="en-US" baseline="0" dirty="0" err="1" smtClean="0"/>
              <a:t>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a:t>
            </a:r>
            <a:endParaRPr lang="sv-SE" i="0" baseline="0" noProof="0" dirty="0" smtClean="0"/>
          </a:p>
          <a:p>
            <a:r>
              <a:rPr lang="sv-SE" i="0" baseline="0" noProof="0" dirty="0" smtClean="0"/>
              <a:t>[BYT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038832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baseline="0" dirty="0" smtClean="0"/>
              <a:t> </a:t>
            </a:r>
            <a:r>
              <a:rPr lang="en-US" baseline="0" dirty="0" err="1" smtClean="0"/>
              <a:t>har</a:t>
            </a:r>
            <a:r>
              <a:rPr lang="en-US" baseline="0" dirty="0" smtClean="0"/>
              <a:t> vi </a:t>
            </a:r>
            <a:r>
              <a:rPr lang="en-US" baseline="0" dirty="0" err="1" smtClean="0"/>
              <a:t>ett</a:t>
            </a:r>
            <a:r>
              <a:rPr lang="en-US" baseline="0" dirty="0" smtClean="0"/>
              <a:t> </a:t>
            </a:r>
            <a:r>
              <a:rPr lang="en-US" baseline="0" dirty="0" err="1" smtClean="0"/>
              <a:t>litet</a:t>
            </a:r>
            <a:r>
              <a:rPr lang="en-US" baseline="0" dirty="0" smtClean="0"/>
              <a:t> </a:t>
            </a:r>
            <a:r>
              <a:rPr lang="en-US" baseline="0" dirty="0" err="1" smtClean="0"/>
              <a:t>exmpel</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det</a:t>
            </a:r>
            <a:r>
              <a:rPr lang="en-US" baseline="0" dirty="0" smtClean="0"/>
              <a:t> </a:t>
            </a:r>
            <a:r>
              <a:rPr lang="en-US" baseline="0" dirty="0" err="1" smtClean="0"/>
              <a:t>går</a:t>
            </a:r>
            <a:r>
              <a:rPr lang="en-US" baseline="0" dirty="0" smtClean="0"/>
              <a:t> till. Vi </a:t>
            </a:r>
            <a:r>
              <a:rPr lang="en-US" baseline="0" dirty="0" err="1" smtClean="0"/>
              <a:t>har</a:t>
            </a:r>
            <a:r>
              <a:rPr lang="en-US" baseline="0" dirty="0" smtClean="0"/>
              <a:t> 4 </a:t>
            </a:r>
            <a:r>
              <a:rPr lang="en-US" baseline="0" dirty="0" err="1" smtClean="0"/>
              <a:t>noder</a:t>
            </a:r>
            <a:r>
              <a:rPr lang="en-US" baseline="0" dirty="0" smtClean="0"/>
              <a:t>, med </a:t>
            </a:r>
            <a:r>
              <a:rPr lang="en-US" baseline="0" dirty="0" err="1" smtClean="0"/>
              <a:t>dess</a:t>
            </a:r>
            <a:r>
              <a:rPr lang="en-US" baseline="0" dirty="0" smtClean="0"/>
              <a:t> </a:t>
            </a:r>
            <a:r>
              <a:rPr lang="en-US" baseline="0" dirty="0" err="1" smtClean="0"/>
              <a:t>tillförlitlighet</a:t>
            </a:r>
            <a:r>
              <a:rPr lang="en-US" baseline="0" dirty="0" smtClean="0"/>
              <a:t> </a:t>
            </a:r>
            <a:r>
              <a:rPr lang="en-US" baseline="0" dirty="0" err="1" smtClean="0"/>
              <a:t>inom</a:t>
            </a:r>
            <a:r>
              <a:rPr lang="en-US" baseline="0" dirty="0" smtClean="0"/>
              <a:t> </a:t>
            </a:r>
            <a:r>
              <a:rPr lang="en-US" baseline="0" dirty="0" err="1" smtClean="0"/>
              <a:t>parantes</a:t>
            </a:r>
            <a:r>
              <a:rPr lang="en-US" baseline="0" dirty="0" smtClean="0"/>
              <a:t>, </a:t>
            </a:r>
            <a:r>
              <a:rPr lang="en-US" baseline="0" dirty="0" err="1" smtClean="0"/>
              <a:t>och</a:t>
            </a:r>
            <a:r>
              <a:rPr lang="en-US" baseline="0" dirty="0" smtClean="0"/>
              <a:t> vi </a:t>
            </a:r>
            <a:r>
              <a:rPr lang="en-US" baseline="0" dirty="0" err="1" smtClean="0"/>
              <a:t>har</a:t>
            </a:r>
            <a:r>
              <a:rPr lang="en-US" baseline="0" dirty="0" smtClean="0"/>
              <a:t> </a:t>
            </a:r>
            <a:r>
              <a:rPr lang="en-US" baseline="0" dirty="0" err="1" smtClean="0"/>
              <a:t>först</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på</a:t>
            </a:r>
            <a:r>
              <a:rPr lang="en-US" baseline="0" dirty="0" smtClean="0"/>
              <a:t> </a:t>
            </a:r>
            <a:r>
              <a:rPr lang="en-US" baseline="0" dirty="0" err="1" smtClean="0"/>
              <a:t>noden</a:t>
            </a:r>
            <a:r>
              <a:rPr lang="en-US" baseline="0" dirty="0" smtClean="0"/>
              <a:t> C.</a:t>
            </a:r>
          </a:p>
          <a:p>
            <a:r>
              <a:rPr lang="en-US" baseline="0" dirty="0" err="1" smtClean="0"/>
              <a:t>Vidare</a:t>
            </a:r>
            <a:r>
              <a:rPr lang="en-US" baseline="0" dirty="0" smtClean="0"/>
              <a:t> </a:t>
            </a:r>
            <a:r>
              <a:rPr lang="en-US" baseline="0" dirty="0" err="1" smtClean="0"/>
              <a:t>har</a:t>
            </a:r>
            <a:r>
              <a:rPr lang="en-US" baseline="0" dirty="0" smtClean="0"/>
              <a:t> vi en </a:t>
            </a:r>
            <a:r>
              <a:rPr lang="en-US" baseline="0" dirty="0" err="1" smtClean="0"/>
              <a:t>önskad</a:t>
            </a:r>
            <a:r>
              <a:rPr lang="en-US" baseline="0" dirty="0" smtClean="0"/>
              <a:t> </a:t>
            </a:r>
            <a:r>
              <a:rPr lang="en-US" baseline="0" dirty="0" err="1" smtClean="0"/>
              <a:t>tillförlitlighet</a:t>
            </a:r>
            <a:r>
              <a:rPr lang="en-US" baseline="0" dirty="0" smtClean="0"/>
              <a:t> </a:t>
            </a:r>
            <a:r>
              <a:rPr lang="en-US" baseline="0" dirty="0" err="1" smtClean="0"/>
              <a:t>på</a:t>
            </a:r>
            <a:r>
              <a:rPr lang="en-US" baseline="0" dirty="0" smtClean="0"/>
              <a:t> 0.999.</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den </a:t>
            </a:r>
            <a:r>
              <a:rPr lang="en-US" baseline="0" dirty="0" err="1" smtClean="0"/>
              <a:t>nuvarande</a:t>
            </a:r>
            <a:r>
              <a:rPr lang="en-US" baseline="0" dirty="0" smtClean="0"/>
              <a:t> </a:t>
            </a:r>
            <a:r>
              <a:rPr lang="en-US" baseline="0" dirty="0" err="1" smtClean="0"/>
              <a:t>tillförlitligheten</a:t>
            </a:r>
            <a:r>
              <a:rPr lang="en-US" baseline="0" dirty="0" smtClean="0"/>
              <a:t>, 0.95, </a:t>
            </a:r>
            <a:r>
              <a:rPr lang="en-US" baseline="0" dirty="0" err="1" smtClean="0"/>
              <a:t>är</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i</a:t>
            </a:r>
            <a:r>
              <a:rPr lang="en-US" baseline="0" dirty="0" smtClean="0"/>
              <a:t> </a:t>
            </a:r>
            <a:r>
              <a:rPr lang="en-US" baseline="0" dirty="0" err="1" smtClean="0"/>
              <a:t>detta</a:t>
            </a:r>
            <a:r>
              <a:rPr lang="en-US" baseline="0" dirty="0" smtClean="0"/>
              <a:t> </a:t>
            </a:r>
            <a:r>
              <a:rPr lang="en-US" baseline="0" dirty="0" err="1" smtClean="0"/>
              <a:t>fallet</a:t>
            </a:r>
            <a:r>
              <a:rPr lang="en-US" baseline="0" dirty="0" smtClean="0"/>
              <a:t> A.</a:t>
            </a:r>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för</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vi </a:t>
            </a:r>
            <a:r>
              <a:rPr lang="en-US" baseline="0" dirty="0" err="1" smtClean="0"/>
              <a:t>skapar</a:t>
            </a:r>
            <a:r>
              <a:rPr lang="en-US" baseline="0" dirty="0" smtClean="0"/>
              <a:t> </a:t>
            </a:r>
            <a:r>
              <a:rPr lang="en-US" baseline="0" dirty="0" err="1" smtClean="0"/>
              <a:t>därför</a:t>
            </a:r>
            <a:r>
              <a:rPr lang="en-US" baseline="0" dirty="0" smtClean="0"/>
              <a:t> en </a:t>
            </a:r>
            <a:r>
              <a:rPr lang="en-US" baseline="0" dirty="0" err="1" smtClean="0"/>
              <a:t>replika</a:t>
            </a:r>
            <a:r>
              <a:rPr lang="en-US" baseline="0" dirty="0" smtClean="0"/>
              <a:t> till, </a:t>
            </a:r>
            <a:r>
              <a:rPr lang="en-US" baseline="0" dirty="0" err="1" smtClean="0"/>
              <a:t>på</a:t>
            </a:r>
            <a:r>
              <a:rPr lang="en-US" baseline="0" dirty="0" smtClean="0"/>
              <a:t> nod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nu </a:t>
            </a:r>
            <a:r>
              <a:rPr lang="en-US" dirty="0" err="1" smtClean="0"/>
              <a:t>ser</a:t>
            </a:r>
            <a:r>
              <a:rPr lang="en-US" dirty="0" smtClean="0"/>
              <a:t> vi </a:t>
            </a:r>
            <a:r>
              <a:rPr lang="en-US" dirty="0" err="1" smtClean="0"/>
              <a:t>att</a:t>
            </a:r>
            <a:r>
              <a:rPr lang="en-US" dirty="0" smtClean="0"/>
              <a:t> vi </a:t>
            </a:r>
            <a:r>
              <a:rPr lang="en-US" dirty="0" err="1" smtClean="0"/>
              <a:t>uppnår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eftersom</a:t>
            </a:r>
            <a:r>
              <a:rPr lang="en-US" baseline="0" dirty="0" smtClean="0"/>
              <a:t> vi </a:t>
            </a:r>
            <a:r>
              <a:rPr lang="en-US" baseline="0" dirty="0" err="1" smtClean="0"/>
              <a:t>placerade</a:t>
            </a:r>
            <a:r>
              <a:rPr lang="en-US" baseline="0" dirty="0" smtClean="0"/>
              <a:t> </a:t>
            </a:r>
            <a:r>
              <a:rPr lang="en-US" baseline="0" dirty="0" err="1" smtClean="0"/>
              <a:t>varje</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Men, om </a:t>
            </a:r>
            <a:r>
              <a:rPr lang="en-US" baseline="0" dirty="0" err="1" smtClean="0"/>
              <a:t>det</a:t>
            </a:r>
            <a:r>
              <a:rPr lang="en-US" baseline="0" dirty="0" smtClean="0"/>
              <a:t> </a:t>
            </a:r>
            <a:r>
              <a:rPr lang="en-US" baseline="0" dirty="0" err="1" smtClean="0"/>
              <a:t>efter</a:t>
            </a:r>
            <a:r>
              <a:rPr lang="en-US" baseline="0" dirty="0" smtClean="0"/>
              <a:t> </a:t>
            </a:r>
            <a:r>
              <a:rPr lang="en-US" baseline="0" dirty="0" err="1" smtClean="0"/>
              <a:t>ett</a:t>
            </a:r>
            <a:r>
              <a:rPr lang="en-US" baseline="0" dirty="0" smtClean="0"/>
              <a:t> tag </a:t>
            </a:r>
            <a:r>
              <a:rPr lang="en-US" baseline="0" dirty="0" err="1" smtClean="0"/>
              <a:t>har</a:t>
            </a:r>
            <a:r>
              <a:rPr lang="en-US" baseline="0" dirty="0" smtClean="0"/>
              <a:t> </a:t>
            </a:r>
            <a:r>
              <a:rPr lang="en-US" baseline="0" dirty="0" err="1" smtClean="0"/>
              <a:t>tillkommit</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användas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först</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därefter</a:t>
            </a:r>
            <a:r>
              <a:rPr lang="en-US" baseline="0" dirty="0" smtClean="0"/>
              <a:t> tar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bakgrunden</a:t>
            </a:r>
            <a:r>
              <a:rPr lang="en-US" baseline="0" dirty="0" smtClean="0"/>
              <a:t> </a:t>
            </a:r>
            <a:r>
              <a:rPr lang="en-US" baseline="0" dirty="0" err="1" smtClean="0"/>
              <a:t>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och</a:t>
            </a:r>
            <a:r>
              <a:rPr lang="en-US" baseline="0" dirty="0" smtClean="0"/>
              <a:t> </a:t>
            </a:r>
            <a:r>
              <a:rPr lang="en-US" baseline="0" dirty="0" err="1" smtClean="0"/>
              <a:t>varför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samt</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med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har</a:t>
            </a:r>
            <a:r>
              <a:rPr lang="en-US" baseline="0" dirty="0" smtClean="0"/>
              <a:t> </a:t>
            </a:r>
            <a:r>
              <a:rPr lang="en-US" baseline="0" dirty="0" err="1" smtClean="0"/>
              <a:t>varit</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a:t>
            </a:r>
            <a:r>
              <a:rPr lang="en-US" baseline="0" dirty="0" err="1" smtClean="0"/>
              <a:t>några</a:t>
            </a:r>
            <a:r>
              <a:rPr lang="en-US" baseline="0" dirty="0" smtClean="0"/>
              <a:t>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vi </a:t>
            </a:r>
            <a:r>
              <a:rPr lang="en-US" baseline="0" dirty="0" err="1" smtClean="0"/>
              <a:t>har</a:t>
            </a:r>
            <a:r>
              <a:rPr lang="en-US" baseline="0" dirty="0" smtClean="0"/>
              <a:t> </a:t>
            </a:r>
            <a:r>
              <a:rPr lang="en-US" baseline="0" dirty="0" err="1" smtClean="0"/>
              <a:t>valt</a:t>
            </a:r>
            <a:r>
              <a:rPr lang="en-US" baseline="0" dirty="0" smtClean="0"/>
              <a:t> </a:t>
            </a:r>
            <a:r>
              <a:rPr lang="en-US" baseline="0" dirty="0" err="1" smtClean="0"/>
              <a:t>att</a:t>
            </a:r>
            <a:r>
              <a:rPr lang="en-US" baseline="0" dirty="0" smtClean="0"/>
              <a:t> </a:t>
            </a:r>
            <a:r>
              <a:rPr lang="en-US" baseline="0" dirty="0" err="1" smtClean="0"/>
              <a:t>fokusera</a:t>
            </a:r>
            <a:r>
              <a:rPr lang="en-US" baseline="0" dirty="0" smtClean="0"/>
              <a:t> </a:t>
            </a:r>
            <a:r>
              <a:rPr lang="en-US" baseline="0" dirty="0" err="1" smtClean="0"/>
              <a:t>på</a:t>
            </a:r>
            <a:endParaRPr lang="en-US" baseline="0" dirty="0" smtClean="0"/>
          </a:p>
          <a:p>
            <a:endParaRPr lang="en-US" baseline="0" dirty="0" smtClean="0"/>
          </a:p>
          <a:p>
            <a:r>
              <a:rPr lang="en-US" baseline="0" dirty="0" smtClean="0"/>
              <a:t>Sedan </a:t>
            </a:r>
            <a:r>
              <a:rPr lang="en-US" baseline="0" dirty="0" err="1" smtClean="0"/>
              <a:t>går</a:t>
            </a:r>
            <a:r>
              <a:rPr lang="en-US" baseline="0" dirty="0" smtClean="0"/>
              <a:t> vi </a:t>
            </a:r>
            <a:r>
              <a:rPr lang="en-US" baseline="0" dirty="0" err="1" smtClean="0"/>
              <a:t>inte</a:t>
            </a:r>
            <a:r>
              <a:rPr lang="en-US" baseline="0" dirty="0" smtClean="0"/>
              <a:t> </a:t>
            </a:r>
            <a:r>
              <a:rPr lang="en-US" baseline="0" dirty="0" err="1" smtClean="0"/>
              <a:t>på</a:t>
            </a:r>
            <a:r>
              <a:rPr lang="en-US" baseline="0" dirty="0" smtClean="0"/>
              <a:t> </a:t>
            </a:r>
            <a:r>
              <a:rPr lang="en-US" baseline="0" dirty="0" err="1" smtClean="0"/>
              <a:t>hur</a:t>
            </a:r>
            <a:r>
              <a:rPr lang="en-US" baseline="0" dirty="0" smtClean="0"/>
              <a:t> vi </a:t>
            </a:r>
            <a:r>
              <a:rPr lang="en-US" baseline="0" dirty="0" err="1" smtClean="0"/>
              <a:t>modellerar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tillförlitlighet</a:t>
            </a:r>
            <a:endParaRPr lang="en-US" baseline="0" dirty="0" smtClean="0"/>
          </a:p>
          <a:p>
            <a:endParaRPr lang="en-US" baseline="0" dirty="0" smtClean="0"/>
          </a:p>
          <a:p>
            <a:r>
              <a:rPr lang="en-US" baseline="0" dirty="0" smtClean="0"/>
              <a:t>Sedan </a:t>
            </a:r>
            <a:r>
              <a:rPr lang="en-US" baseline="0" dirty="0" err="1" smtClean="0"/>
              <a:t>kommer</a:t>
            </a:r>
            <a:r>
              <a:rPr lang="en-US" baseline="0" dirty="0" smtClean="0"/>
              <a:t> vi till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tillgodoso</a:t>
            </a:r>
            <a:r>
              <a:rPr lang="en-US" baseline="0" dirty="0" smtClean="0"/>
              <a:t> en </a:t>
            </a:r>
            <a:r>
              <a:rPr lang="en-US" baseline="0" dirty="0" err="1" smtClean="0"/>
              <a:t>önskad</a:t>
            </a:r>
            <a:r>
              <a:rPr lang="en-US" baseline="0" dirty="0" smtClean="0"/>
              <a:t> </a:t>
            </a:r>
            <a:r>
              <a:rPr lang="en-US" baseline="0" dirty="0" err="1" smtClean="0"/>
              <a:t>nivå</a:t>
            </a:r>
            <a:r>
              <a:rPr lang="en-US" baseline="0" dirty="0" smtClean="0"/>
              <a:t>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och</a:t>
            </a:r>
            <a:r>
              <a:rPr lang="en-US" baseline="0" dirty="0" smtClean="0"/>
              <a:t> </a:t>
            </a:r>
            <a:r>
              <a:rPr lang="en-US" baseline="0" dirty="0" err="1" smtClean="0"/>
              <a:t>slutligen</a:t>
            </a:r>
            <a:r>
              <a:rPr lang="en-US" baseline="0" dirty="0" smtClean="0"/>
              <a:t> lite experiment vi </a:t>
            </a:r>
            <a:r>
              <a:rPr lang="en-US" baseline="0" dirty="0" err="1" smtClean="0"/>
              <a:t>utförst</a:t>
            </a:r>
            <a:r>
              <a:rPr lang="en-US" baseline="0" dirty="0" smtClean="0"/>
              <a:t> </a:t>
            </a:r>
            <a:r>
              <a:rPr lang="en-US" baseline="0" dirty="0" err="1" smtClean="0"/>
              <a:t>samt</a:t>
            </a:r>
            <a:r>
              <a:rPr lang="en-US" baseline="0" dirty="0" smtClean="0"/>
              <a:t> </a:t>
            </a:r>
            <a:r>
              <a:rPr lang="en-US" baseline="0" dirty="0" err="1" smtClean="0"/>
              <a:t>diskussion</a:t>
            </a:r>
            <a:r>
              <a:rPr lang="en-US" baseline="0" dirty="0" smtClean="0"/>
              <a:t> </a:t>
            </a:r>
            <a:r>
              <a:rPr lang="en-US" baseline="0" dirty="0" err="1" smtClean="0"/>
              <a:t>kring</a:t>
            </a:r>
            <a:r>
              <a:rPr lang="en-US" baseline="0" dirty="0" smtClean="0"/>
              <a:t> </a:t>
            </a:r>
            <a:r>
              <a:rPr lang="en-US" baseline="0" dirty="0" err="1" smtClean="0"/>
              <a:t>det</a:t>
            </a:r>
            <a:r>
              <a:rPr lang="en-US" baseline="0" dirty="0" smtClean="0"/>
              <a:t> </a:t>
            </a:r>
            <a:r>
              <a:rPr lang="en-US" baseline="0" dirty="0" err="1" smtClean="0"/>
              <a:t>hela</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30660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nod 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T1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kan</a:t>
            </a:r>
            <a:r>
              <a:rPr lang="en-US" baseline="0" dirty="0" smtClean="0"/>
              <a:t> </a:t>
            </a:r>
            <a:r>
              <a:rPr lang="en-US" baseline="0" dirty="0" err="1" smtClean="0"/>
              <a:t>därför</a:t>
            </a:r>
            <a:r>
              <a:rPr lang="en-US" baseline="0" dirty="0" smtClean="0"/>
              <a:t> </a:t>
            </a:r>
            <a:r>
              <a:rPr lang="en-US" baseline="0" dirty="0" err="1" smtClean="0"/>
              <a:t>inte</a:t>
            </a:r>
            <a:r>
              <a:rPr lang="en-US" baseline="0" dirty="0" smtClean="0"/>
              <a:t> ta </a:t>
            </a:r>
            <a:r>
              <a:rPr lang="en-US" baseline="0" dirty="0" err="1" smtClean="0"/>
              <a:t>bort</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a:t>
            </a:r>
          </a:p>
          <a:p>
            <a:endParaRPr lang="en-US" baseline="0" dirty="0" smtClean="0"/>
          </a:p>
          <a:p>
            <a:r>
              <a:rPr lang="en-US" baseline="0" dirty="0" smtClean="0"/>
              <a:t>Vi </a:t>
            </a:r>
            <a:r>
              <a:rPr lang="en-US" baseline="0" dirty="0" err="1" smtClean="0"/>
              <a:t>har</a:t>
            </a:r>
            <a:r>
              <a:rPr lang="en-US" baseline="0" dirty="0" smtClean="0"/>
              <a:t> </a:t>
            </a:r>
            <a:r>
              <a:rPr lang="en-US" baseline="0" dirty="0" err="1" smtClean="0"/>
              <a:t>alltså</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a:t>
            </a:r>
            <a:r>
              <a:rPr lang="en-US" baseline="0" dirty="0" err="1" smtClean="0"/>
              <a: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behöva</a:t>
            </a:r>
            <a:r>
              <a:rPr lang="en-US" baseline="0" dirty="0" smtClean="0"/>
              <a:t> 3 </a:t>
            </a:r>
            <a:r>
              <a:rPr lang="en-US" baseline="0" dirty="0" err="1" smtClean="0"/>
              <a:t>replikor</a:t>
            </a:r>
            <a:r>
              <a:rPr lang="en-US" baseline="0" dirty="0" smtClean="0"/>
              <a:t>, till </a:t>
            </a:r>
            <a:r>
              <a:rPr lang="en-US" baseline="0" dirty="0" err="1" smtClean="0"/>
              <a:t>att</a:t>
            </a:r>
            <a:r>
              <a:rPr lang="en-US" baseline="0" dirty="0" smtClean="0"/>
              <a:t> </a:t>
            </a:r>
            <a:r>
              <a:rPr lang="en-US" baseline="0" dirty="0" err="1" smtClean="0"/>
              <a:t>endast</a:t>
            </a:r>
            <a:r>
              <a:rPr lang="en-US" baseline="0" dirty="0" smtClean="0"/>
              <a:t> </a:t>
            </a:r>
            <a:r>
              <a:rPr lang="en-US" baseline="0" dirty="0" err="1" smtClean="0"/>
              <a:t>behöva</a:t>
            </a:r>
            <a:r>
              <a:rPr lang="en-US" baseline="0" dirty="0" smtClean="0"/>
              <a:t> 2.</a:t>
            </a:r>
          </a:p>
          <a:p>
            <a:endParaRPr lang="en-US" baseline="0" dirty="0" smtClean="0"/>
          </a:p>
          <a:p>
            <a:r>
              <a:rPr lang="en-US" baseline="0" dirty="0" smtClean="0"/>
              <a:t>Men om sedan nod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då</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a:t>
            </a:r>
          </a:p>
          <a:p>
            <a:endParaRPr lang="is-I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r>
              <a:rPr lang="is-IS" baseline="0" dirty="0" smtClean="0"/>
              <a:t> [BYT SLIDE]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vi </a:t>
            </a:r>
            <a:r>
              <a:rPr lang="en-US" dirty="0" err="1" smtClean="0"/>
              <a:t>går</a:t>
            </a:r>
            <a:r>
              <a:rPr lang="en-US" baseline="0" dirty="0" smtClean="0"/>
              <a:t> </a:t>
            </a:r>
            <a:r>
              <a:rPr lang="en-US" baseline="0" dirty="0" err="1" smtClean="0"/>
              <a:t>tillbaka</a:t>
            </a:r>
            <a:r>
              <a:rPr lang="en-US" baseline="0" dirty="0" smtClean="0"/>
              <a:t> till </a:t>
            </a:r>
            <a:r>
              <a:rPr lang="en-US" baseline="0" dirty="0" err="1" smtClean="0"/>
              <a:t>systemet</a:t>
            </a:r>
            <a:r>
              <a:rPr lang="en-US" baseline="0" dirty="0" smtClean="0"/>
              <a:t> vi hade </a:t>
            </a:r>
            <a:r>
              <a:rPr lang="en-US" baseline="0" dirty="0" err="1" smtClean="0"/>
              <a:t>innan</a:t>
            </a:r>
            <a:r>
              <a:rPr lang="en-US" baseline="0" dirty="0" smtClean="0"/>
              <a:t> </a:t>
            </a:r>
            <a:r>
              <a:rPr lang="en-US" baseline="0" dirty="0" err="1" smtClean="0"/>
              <a:t>och</a:t>
            </a:r>
            <a:r>
              <a:rPr lang="en-US" baseline="0" dirty="0" smtClean="0"/>
              <a:t>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att</a:t>
            </a:r>
            <a:r>
              <a:rPr lang="en-US" baseline="0" dirty="0" smtClean="0"/>
              <a:t> nod C </a:t>
            </a:r>
            <a:r>
              <a:rPr lang="en-US" baseline="0" dirty="0" err="1" smtClean="0"/>
              <a:t>dör</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här</a:t>
            </a:r>
            <a:r>
              <a:rPr lang="en-US" dirty="0" smtClean="0"/>
              <a:t> nod</a:t>
            </a:r>
            <a:r>
              <a:rPr lang="en-US" baseline="0" dirty="0" smtClean="0"/>
              <a:t> D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 inser att det behövs en till </a:t>
            </a:r>
            <a:r>
              <a:rPr lang="sv-SE" baseline="0" dirty="0" err="1" smtClean="0"/>
              <a:t>replica</a:t>
            </a:r>
            <a:r>
              <a:rPr lang="sv-SE" baseline="0" dirty="0" smtClean="0"/>
              <a:t> och..</a:t>
            </a:r>
            <a:endParaRPr lang="en-US"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sin replica till den </a:t>
            </a:r>
            <a:r>
              <a:rPr lang="en-US" baseline="0" dirty="0" err="1" smtClean="0"/>
              <a:t>mest</a:t>
            </a:r>
            <a:r>
              <a:rPr lang="en-US" baseline="0" dirty="0" smtClean="0"/>
              <a:t> </a:t>
            </a:r>
            <a:r>
              <a:rPr lang="en-US" baseline="0" dirty="0" err="1" smtClean="0"/>
              <a:t>tillförlitliga</a:t>
            </a:r>
            <a:r>
              <a:rPr lang="en-US" baseline="0" dirty="0" smtClean="0"/>
              <a:t>, A</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Att</a:t>
            </a:r>
            <a:r>
              <a:rPr lang="en-US" dirty="0" smtClean="0"/>
              <a:t> </a:t>
            </a:r>
            <a:r>
              <a:rPr lang="en-US" dirty="0" err="1" smtClean="0"/>
              <a:t>tillgodose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modellera</a:t>
            </a:r>
            <a:r>
              <a:rPr lang="en-US" baseline="0" dirty="0" smtClean="0"/>
              <a:t> </a:t>
            </a:r>
            <a:r>
              <a:rPr lang="en-US" baseline="0" dirty="0" err="1" smtClean="0"/>
              <a:t>tillförlitlighet</a:t>
            </a:r>
            <a:r>
              <a:rPr lang="en-US" baseline="0" dirty="0" smtClean="0"/>
              <a:t> I </a:t>
            </a:r>
            <a:r>
              <a:rPr lang="en-US" baseline="0" dirty="0" err="1" smtClean="0"/>
              <a:t>distribuerade</a:t>
            </a:r>
            <a:r>
              <a:rPr lang="en-US" baseline="0" dirty="0" smtClean="0"/>
              <a:t> system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r>
              <a:rPr lang="en-US" dirty="0" smtClean="0"/>
              <a:t> </a:t>
            </a:r>
            <a:r>
              <a:rPr lang="en-US" baseline="0" dirty="0" smtClean="0"/>
              <a:t/>
            </a:r>
            <a:br>
              <a:rPr lang="en-US" baseline="0" dirty="0" smtClean="0"/>
            </a:br>
            <a:endParaRPr lang="sv-SE" baseline="0" dirty="0" smtClean="0"/>
          </a:p>
          <a:p>
            <a:r>
              <a:rPr lang="sv-SE" baseline="0" dirty="0" smtClean="0"/>
              <a:t>Först och främst så ökar risken för att ett fel inträffar eftersom fler tjänster/resurser används.</a:t>
            </a:r>
          </a:p>
          <a:p>
            <a:endParaRPr lang="sv-SE" baseline="0" dirty="0" smtClean="0"/>
          </a:p>
          <a:p>
            <a:r>
              <a:rPr lang="sv-SE" baseline="0" dirty="0" smtClean="0"/>
              <a:t>Vidare är det väldigt omöjligt att fullständigt modellera tillförlitligheten i sådana miljöer, eftersom det finns oändligt många parametrar att ta hänsyn till.</a:t>
            </a:r>
          </a:p>
          <a:p>
            <a:endParaRPr lang="sv-SE" baseline="0" dirty="0" smtClean="0"/>
          </a:p>
          <a:p>
            <a:r>
              <a:rPr lang="sv-SE" baseline="0" dirty="0" smtClean="0"/>
              <a:t>Tillförlitlighet är väldigt viktigt för många applikationer för att undvika att viktig data går förlorad</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625632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Om </a:t>
            </a:r>
            <a:r>
              <a:rPr lang="en-US" baseline="0" dirty="0" err="1" smtClean="0"/>
              <a:t>allt</a:t>
            </a:r>
            <a:r>
              <a:rPr lang="en-US" baseline="0" dirty="0" smtClean="0"/>
              <a:t> </a:t>
            </a:r>
            <a:r>
              <a:rPr lang="en-US" baseline="0" dirty="0" err="1" smtClean="0"/>
              <a:t>gick</a:t>
            </a:r>
            <a:r>
              <a:rPr lang="en-US" baseline="0" dirty="0" smtClean="0"/>
              <a:t> bra </a:t>
            </a:r>
            <a:r>
              <a:rPr lang="en-US" baseline="0" dirty="0" err="1" smtClean="0"/>
              <a:t>har</a:t>
            </a:r>
            <a:r>
              <a:rPr lang="en-US" baseline="0" dirty="0" smtClean="0"/>
              <a:t> vi nu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om man </a:t>
            </a:r>
            <a:r>
              <a:rPr lang="en-US" baseline="0" dirty="0" err="1" smtClean="0"/>
              <a:t>ränkar</a:t>
            </a:r>
            <a:r>
              <a:rPr lang="en-US" baseline="0" dirty="0" smtClean="0"/>
              <a:t> </a:t>
            </a:r>
            <a:r>
              <a:rPr lang="en-US" baseline="0" dirty="0" err="1" smtClean="0"/>
              <a:t>på</a:t>
            </a:r>
            <a:r>
              <a:rPr lang="en-US" baseline="0" dirty="0" smtClean="0"/>
              <a:t>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återigenom</a:t>
            </a:r>
            <a:r>
              <a:rPr lang="en-US" baseline="0" dirty="0" smtClean="0"/>
              <a:t> </a:t>
            </a:r>
            <a:r>
              <a:rPr lang="en-US" baseline="0" dirty="0" err="1" smtClean="0"/>
              <a:t>uppnådd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smtClean="0"/>
          </a:p>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1177287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Kom ihåg att efterso</a:t>
            </a:r>
            <a:r>
              <a:rPr lang="sv-SE" baseline="0" dirty="0" smtClean="0"/>
              <a:t>m MTBF beräknas utifrån de tre senaste </a:t>
            </a:r>
            <a:r>
              <a:rPr lang="sv-SE" baseline="0" dirty="0" err="1" smtClean="0"/>
              <a:t>feltiderna</a:t>
            </a:r>
            <a:r>
              <a:rPr lang="sv-SE" baseline="0" dirty="0" smtClean="0"/>
              <a:t> så kommer noderna tillförlitlighet att anpassa sig, vilket syns i grafen.</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1031593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replica.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325835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denna</a:t>
            </a:r>
            <a:r>
              <a:rPr lang="en-US" baseline="0" dirty="0" smtClean="0"/>
              <a:t> </a:t>
            </a:r>
            <a:r>
              <a:rPr lang="en-US" baseline="0" dirty="0" err="1" smtClean="0"/>
              <a:t>funktionaliten</a:t>
            </a:r>
            <a:r>
              <a:rPr lang="en-US" baseline="0" dirty="0" smtClean="0"/>
              <a:t> </a:t>
            </a:r>
            <a:r>
              <a:rPr lang="en-US" baseline="0" dirty="0" err="1" smtClean="0"/>
              <a:t>ville</a:t>
            </a:r>
            <a:r>
              <a:rPr lang="en-US" baseline="0" dirty="0" smtClean="0"/>
              <a:t> vi </a:t>
            </a:r>
            <a:r>
              <a:rPr lang="en-US" baseline="0" dirty="0" err="1" smtClean="0"/>
              <a:t>skapa</a:t>
            </a:r>
            <a:r>
              <a:rPr lang="en-US" baseline="0" dirty="0" smtClean="0"/>
              <a:t> en platform </a:t>
            </a:r>
            <a:r>
              <a:rPr lang="en-US" baseline="0" dirty="0" err="1" smtClean="0"/>
              <a:t>där</a:t>
            </a:r>
            <a:r>
              <a:rPr lang="en-US" baseline="0" dirty="0" smtClean="0"/>
              <a:t> man </a:t>
            </a:r>
            <a:r>
              <a:rPr lang="en-US" baseline="0" dirty="0" err="1" smtClean="0"/>
              <a:t>kan</a:t>
            </a:r>
            <a:r>
              <a:rPr lang="en-US" baseline="0" dirty="0" smtClean="0"/>
              <a:t> </a:t>
            </a:r>
            <a:r>
              <a:rPr lang="en-US" baseline="0" dirty="0" err="1" smtClean="0"/>
              <a:t>experimentera</a:t>
            </a:r>
            <a:r>
              <a:rPr lang="en-US" baseline="0" dirty="0" smtClean="0"/>
              <a:t> med </a:t>
            </a:r>
            <a:r>
              <a:rPr lang="en-US" baseline="0" dirty="0" err="1" smtClean="0"/>
              <a:t>olika</a:t>
            </a:r>
            <a:r>
              <a:rPr lang="en-US" baseline="0" dirty="0" smtClean="0"/>
              <a:t> </a:t>
            </a:r>
            <a:r>
              <a:rPr lang="en-US" baseline="0" dirty="0" err="1" smtClean="0"/>
              <a:t>algoritmer</a:t>
            </a:r>
            <a:r>
              <a:rPr lang="en-US" baseline="0" dirty="0" smtClean="0"/>
              <a:t> </a:t>
            </a:r>
            <a:r>
              <a:rPr lang="en-US" baseline="0" dirty="0" err="1" smtClean="0"/>
              <a:t>och</a:t>
            </a:r>
            <a:r>
              <a:rPr lang="en-US" baseline="0" dirty="0" smtClean="0"/>
              <a:t> </a:t>
            </a:r>
            <a:r>
              <a:rPr lang="en-US" baseline="0" dirty="0" err="1" smtClean="0"/>
              <a:t>tillförlitlighetsmodeller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först</a:t>
            </a:r>
            <a:r>
              <a:rPr lang="en-US" baseline="0" dirty="0" smtClean="0"/>
              <a:t> </a:t>
            </a:r>
            <a:r>
              <a:rPr lang="en-US" baseline="0" dirty="0" err="1" smtClean="0"/>
              <a:t>designat</a:t>
            </a:r>
            <a:r>
              <a:rPr lang="en-US" baseline="0" dirty="0" smtClean="0"/>
              <a:t> en </a:t>
            </a:r>
            <a:r>
              <a:rPr lang="en-US" baseline="0" dirty="0" err="1" smtClean="0"/>
              <a:t>tillförlitlighetsmodel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komponenterna</a:t>
            </a:r>
            <a:r>
              <a:rPr lang="en-US" baseline="0" dirty="0" smtClean="0"/>
              <a:t> I </a:t>
            </a:r>
            <a:r>
              <a:rPr lang="en-US" baseline="0" dirty="0" err="1" smtClean="0"/>
              <a:t>ett</a:t>
            </a:r>
            <a:r>
              <a:rPr lang="en-US" baseline="0" dirty="0" smtClean="0"/>
              <a:t> </a:t>
            </a:r>
            <a:r>
              <a:rPr lang="en-US" baseline="0" dirty="0" err="1" smtClean="0"/>
              <a:t>distribuerat</a:t>
            </a:r>
            <a:r>
              <a:rPr lang="en-US" baseline="0" dirty="0" smtClean="0"/>
              <a:t> system,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designats</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kopior</a:t>
            </a:r>
            <a:r>
              <a:rPr lang="en-US" baseline="0" dirty="0" smtClean="0"/>
              <a:t> en </a:t>
            </a:r>
            <a:r>
              <a:rPr lang="en-US" baseline="0" dirty="0" err="1" smtClean="0"/>
              <a:t>applikation</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18567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servrar</a:t>
            </a:r>
            <a:r>
              <a:rPr lang="en-US" baseline="0" dirty="0" smtClean="0"/>
              <a:t> I </a:t>
            </a:r>
            <a:r>
              <a:rPr lang="en-US" baseline="0" dirty="0" err="1" smtClean="0"/>
              <a:t>ett</a:t>
            </a:r>
            <a:r>
              <a:rPr lang="en-US" baseline="0" dirty="0" smtClean="0"/>
              <a:t> cluster </a:t>
            </a:r>
            <a:r>
              <a:rPr lang="en-US" baseline="0" dirty="0" err="1" smtClean="0"/>
              <a:t>eller</a:t>
            </a:r>
            <a:r>
              <a:rPr lang="en-US" baseline="0" dirty="0" smtClean="0"/>
              <a:t> datacenter, </a:t>
            </a:r>
            <a:r>
              <a:rPr lang="en-US" baseline="0" dirty="0" err="1" smtClean="0"/>
              <a:t>är</a:t>
            </a:r>
            <a:r>
              <a:rPr lang="en-US" baseline="0" dirty="0" smtClean="0"/>
              <a:t> </a:t>
            </a:r>
            <a:r>
              <a:rPr lang="en-US" baseline="0" dirty="0" err="1" smtClean="0"/>
              <a:t>antingen</a:t>
            </a:r>
            <a:r>
              <a:rPr lang="en-US" baseline="0" dirty="0" smtClean="0"/>
              <a:t> </a:t>
            </a:r>
            <a:r>
              <a:rPr lang="en-US" baseline="0" dirty="0" err="1" smtClean="0"/>
              <a:t>operativa</a:t>
            </a:r>
            <a:r>
              <a:rPr lang="en-US" baseline="0" dirty="0" smtClean="0"/>
              <a:t>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och</a:t>
            </a:r>
            <a:r>
              <a:rPr lang="en-US" baseline="0" dirty="0" smtClean="0"/>
              <a:t> </a:t>
            </a:r>
            <a:r>
              <a:rPr lang="en-US" baseline="0" dirty="0" err="1" smtClean="0"/>
              <a:t>länkarna</a:t>
            </a:r>
            <a:r>
              <a:rPr lang="en-US" baseline="0" dirty="0" smtClean="0"/>
              <a:t> </a:t>
            </a:r>
            <a:r>
              <a:rPr lang="en-US" baseline="0" dirty="0" err="1" smtClean="0"/>
              <a:t>mellan</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30104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a:t>
            </a:r>
          </a:p>
          <a:p>
            <a:endParaRPr lang="en-US" baseline="0" dirty="0" smtClean="0"/>
          </a:p>
          <a:p>
            <a:r>
              <a:rPr lang="en-US" baseline="0" dirty="0" smtClean="0"/>
              <a:t>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Man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a:t>
            </a:r>
            <a:r>
              <a:rPr lang="en-US" baseline="0" dirty="0" err="1" smtClean="0"/>
              <a:t>applikationer</a:t>
            </a:r>
            <a:r>
              <a:rPr lang="en-US" baseline="0" dirty="0" smtClean="0"/>
              <a:t> </a:t>
            </a:r>
            <a:r>
              <a:rPr lang="en-US" baseline="0" dirty="0" err="1" smtClean="0"/>
              <a:t>har</a:t>
            </a:r>
            <a:r>
              <a:rPr lang="en-US" baseline="0" dirty="0" smtClean="0"/>
              <a:t> </a:t>
            </a:r>
            <a:r>
              <a:rPr lang="en-US" baseline="0" dirty="0" err="1" smtClean="0"/>
              <a:t>fler</a:t>
            </a:r>
            <a:r>
              <a:rPr lang="en-US" baseline="0" dirty="0" smtClean="0"/>
              <a:t> </a:t>
            </a:r>
            <a:r>
              <a:rPr lang="en-US" baseline="0" dirty="0" err="1" smtClean="0"/>
              <a:t>steg</a:t>
            </a:r>
            <a:r>
              <a:rPr lang="en-US" baseline="0" dirty="0" smtClean="0"/>
              <a:t> </a:t>
            </a:r>
            <a:r>
              <a:rPr lang="en-US" baseline="0" dirty="0" err="1" smtClean="0"/>
              <a:t>och</a:t>
            </a:r>
            <a:r>
              <a:rPr lang="en-US" baseline="0" dirty="0" smtClean="0"/>
              <a:t> </a:t>
            </a:r>
            <a:r>
              <a:rPr lang="en-US" baseline="0" dirty="0" err="1" smtClean="0"/>
              <a:t>kan</a:t>
            </a:r>
            <a:r>
              <a:rPr lang="en-US" baseline="0" dirty="0" smtClean="0"/>
              <a:t> </a:t>
            </a:r>
            <a:r>
              <a:rPr lang="en-US" baseline="0" dirty="0" err="1" smtClean="0"/>
              <a:t>då</a:t>
            </a:r>
            <a:r>
              <a:rPr lang="en-US" baseline="0" dirty="0" smtClean="0"/>
              <a:t> se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bilden</a:t>
            </a:r>
            <a:r>
              <a:rPr lang="en-US" baseline="0" dirty="0" smtClean="0"/>
              <a:t> till </a:t>
            </a:r>
            <a:r>
              <a:rPr lang="en-US" baseline="0" dirty="0" err="1" smtClean="0"/>
              <a:t>höger</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704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vi </a:t>
            </a:r>
            <a:r>
              <a:rPr lang="en-US" baseline="0" dirty="0" err="1" smtClean="0"/>
              <a:t>måste</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och</a:t>
            </a:r>
            <a:r>
              <a:rPr lang="en-US" baseline="0" dirty="0" smtClean="0"/>
              <a:t> </a:t>
            </a:r>
            <a:r>
              <a:rPr lang="en-US" baseline="0" dirty="0" err="1" smtClean="0"/>
              <a:t>replikor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mycket</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se till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anpassas</a:t>
            </a:r>
            <a:r>
              <a:rPr lang="en-US" baseline="0" dirty="0" smtClean="0"/>
              <a:t> </a:t>
            </a:r>
            <a:r>
              <a:rPr lang="en-US" baseline="0" dirty="0" err="1" smtClean="0"/>
              <a:t>allt</a:t>
            </a:r>
            <a:r>
              <a:rPr lang="en-US" baseline="0" dirty="0" smtClean="0"/>
              <a:t> </a:t>
            </a:r>
            <a:r>
              <a:rPr lang="en-US" baseline="0" dirty="0" err="1" smtClean="0"/>
              <a:t>eftersom</a:t>
            </a:r>
            <a:r>
              <a:rPr lang="en-US" baseline="0" dirty="0" smtClean="0"/>
              <a:t> </a:t>
            </a:r>
            <a:r>
              <a:rPr lang="en-US" baseline="0" dirty="0" err="1" smtClean="0"/>
              <a:t>nodernas</a:t>
            </a:r>
            <a:r>
              <a:rPr lang="en-US" baseline="0" dirty="0" smtClean="0"/>
              <a:t> </a:t>
            </a:r>
            <a:r>
              <a:rPr lang="en-US" baseline="0" dirty="0" err="1" smtClean="0"/>
              <a:t>tillförlitlighet</a:t>
            </a:r>
            <a:r>
              <a:rPr lang="en-US" baseline="0" dirty="0" smtClean="0"/>
              <a:t> </a:t>
            </a:r>
            <a:r>
              <a:rPr lang="en-US" baseline="0" dirty="0" err="1" smtClean="0"/>
              <a:t>ändras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både</a:t>
            </a:r>
            <a:r>
              <a:rPr lang="en-US" baseline="0" dirty="0" smtClean="0"/>
              <a:t> </a:t>
            </a:r>
            <a:r>
              <a:rPr lang="en-US" baseline="0" dirty="0" err="1" smtClean="0"/>
              <a:t>uppfylla</a:t>
            </a:r>
            <a:r>
              <a:rPr lang="en-US" baseline="0" dirty="0" smtClean="0"/>
              <a:t> den </a:t>
            </a:r>
            <a:r>
              <a:rPr lang="en-US" baseline="0" dirty="0" err="1" smtClean="0"/>
              <a:t>önskade</a:t>
            </a:r>
            <a:r>
              <a:rPr lang="en-US" baseline="0" dirty="0" smtClean="0"/>
              <a:t> </a:t>
            </a:r>
            <a:r>
              <a:rPr lang="en-US" baseline="0" dirty="0" err="1" smtClean="0"/>
              <a:t>tillförlitlighetsnivån</a:t>
            </a:r>
            <a:r>
              <a:rPr lang="en-US" baseline="0" dirty="0" smtClean="0"/>
              <a:t>, men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mer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a:t>
            </a:r>
          </a:p>
          <a:p>
            <a:pPr marL="0" indent="0">
              <a:buFontTx/>
              <a:buNone/>
            </a:pPr>
            <a:endParaRPr lang="en-US" baseline="0" dirty="0" smtClean="0"/>
          </a:p>
          <a:p>
            <a:pPr marL="0" indent="0">
              <a:buFontTx/>
              <a:buNone/>
            </a:pPr>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81005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den</a:t>
            </a:r>
            <a:r>
              <a:rPr lang="en-US" baseline="0" dirty="0" smtClean="0"/>
              <a:t> </a:t>
            </a:r>
            <a:r>
              <a:rPr lang="en-US" baseline="0" dirty="0" err="1" smtClean="0"/>
              <a:t>genomsnittliga</a:t>
            </a:r>
            <a:r>
              <a:rPr lang="en-US" baseline="0" dirty="0" smtClean="0"/>
              <a:t> </a:t>
            </a:r>
            <a:r>
              <a:rPr lang="en-US" baseline="0" dirty="0" err="1" smtClean="0"/>
              <a:t>tiden</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dirty="0" err="1" smtClean="0"/>
              <a:t>för</a:t>
            </a:r>
            <a:r>
              <a:rPr lang="en-US" dirty="0" smtClean="0"/>
              <a:t> en </a:t>
            </a:r>
            <a:r>
              <a:rPr lang="en-US" dirty="0" err="1" smtClean="0"/>
              <a:t>komponent</a:t>
            </a:r>
            <a:r>
              <a:rPr lang="en-US" dirty="0" smtClean="0"/>
              <a:t>, </a:t>
            </a:r>
            <a:r>
              <a:rPr lang="en-US" dirty="0" err="1" smtClean="0"/>
              <a:t>så</a:t>
            </a:r>
            <a:r>
              <a:rPr lang="en-US" baseline="0" dirty="0" smtClean="0"/>
              <a:t> </a:t>
            </a:r>
            <a:r>
              <a:rPr lang="en-US" baseline="0" dirty="0" err="1" smtClean="0"/>
              <a:t>kan</a:t>
            </a:r>
            <a:r>
              <a:rPr lang="en-US" baseline="0" dirty="0" smtClean="0"/>
              <a:t> man med en Poisson process </a:t>
            </a:r>
            <a:r>
              <a:rPr lang="en-US" baseline="0" dirty="0" err="1" smtClean="0"/>
              <a:t>uttrycka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komponenten</a:t>
            </a:r>
            <a:r>
              <a:rPr lang="en-US" baseline="0" dirty="0" smtClean="0"/>
              <a:t> </a:t>
            </a:r>
            <a:r>
              <a:rPr lang="en-US" baseline="0" dirty="0" err="1" smtClean="0"/>
              <a:t>överlever</a:t>
            </a:r>
            <a:r>
              <a:rPr lang="en-US" baseline="0" dirty="0" smtClean="0"/>
              <a:t> en </a:t>
            </a:r>
            <a:r>
              <a:rPr lang="en-US" baseline="0" dirty="0" err="1" smtClean="0"/>
              <a:t>viss</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under den </a:t>
            </a:r>
            <a:r>
              <a:rPr lang="en-US" baseline="0" dirty="0" err="1" smtClean="0"/>
              <a:t>tiden</a:t>
            </a:r>
            <a:endParaRPr lang="en-US" baseline="0" dirty="0" smtClean="0"/>
          </a:p>
          <a:p>
            <a:endParaRPr lang="en-US" baseline="0" dirty="0" smtClean="0"/>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ett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42017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Och</a:t>
            </a:r>
            <a:r>
              <a:rPr lang="en-US" baseline="0" dirty="0" smtClean="0"/>
              <a:t> </a:t>
            </a:r>
            <a:r>
              <a:rPr lang="en-US" baseline="0" dirty="0" err="1" smtClean="0"/>
              <a:t>vanligtvis</a:t>
            </a:r>
            <a:r>
              <a:rPr lang="en-US" baseline="0" dirty="0" smtClean="0"/>
              <a:t> </a:t>
            </a:r>
            <a:r>
              <a:rPr lang="en-US" baseline="0" dirty="0" err="1" smtClean="0"/>
              <a:t>så</a:t>
            </a:r>
            <a:r>
              <a:rPr lang="en-US" baseline="0" dirty="0" smtClean="0"/>
              <a:t> </a:t>
            </a:r>
            <a:r>
              <a:rPr lang="en-US" baseline="0" dirty="0" err="1" smtClean="0"/>
              <a:t>beräknar</a:t>
            </a:r>
            <a:r>
              <a:rPr lang="en-US" baseline="0" dirty="0" smtClean="0"/>
              <a:t> man en nods </a:t>
            </a:r>
            <a:r>
              <a:rPr lang="en-US" baseline="0" dirty="0" err="1" smtClean="0"/>
              <a:t>genomsnittliga</a:t>
            </a:r>
            <a:r>
              <a:rPr lang="en-US" baseline="0" dirty="0" smtClean="0"/>
              <a:t> </a:t>
            </a:r>
            <a:r>
              <a:rPr lang="en-US" baseline="0" dirty="0" err="1" smtClean="0"/>
              <a:t>tid</a:t>
            </a:r>
            <a:r>
              <a:rPr lang="en-US" baseline="0" dirty="0" smtClean="0"/>
              <a:t> </a:t>
            </a:r>
            <a:r>
              <a:rPr lang="en-US" baseline="0" dirty="0" err="1" smtClean="0"/>
              <a:t>mellan</a:t>
            </a:r>
            <a:r>
              <a:rPr lang="en-US" baseline="0" dirty="0" smtClean="0"/>
              <a:t> </a:t>
            </a:r>
            <a:r>
              <a:rPr lang="en-US" baseline="0" dirty="0" err="1" smtClean="0"/>
              <a:t>fel</a:t>
            </a:r>
            <a:r>
              <a:rPr lang="en-US" baseline="0" dirty="0" smtClean="0"/>
              <a:t> </a:t>
            </a:r>
            <a:r>
              <a:rPr lang="en-US" baseline="0" dirty="0" err="1" smtClean="0"/>
              <a:t>som</a:t>
            </a:r>
            <a:r>
              <a:rPr lang="en-US" baseline="0" dirty="0" smtClean="0"/>
              <a:t> den total </a:t>
            </a:r>
            <a:r>
              <a:rPr lang="en-US" baseline="0" dirty="0" err="1" smtClean="0"/>
              <a:t>tiden</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anpassa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dör</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baseline="0" dirty="0" err="1" smtClean="0"/>
              <a:t>enbart</a:t>
            </a:r>
            <a:r>
              <a:rPr lang="en-US" baseline="0" dirty="0" smtClean="0"/>
              <a:t> de 3 </a:t>
            </a:r>
            <a:r>
              <a:rPr lang="en-US" baseline="0" dirty="0" err="1" smtClean="0"/>
              <a:t>senast</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 </a:t>
            </a:r>
            <a:r>
              <a:rPr lang="en-US" baseline="0" dirty="0" err="1" smtClean="0"/>
              <a:t>då</a:t>
            </a:r>
            <a:r>
              <a:rPr lang="en-US" baseline="0" dirty="0" smtClean="0"/>
              <a:t> vi </a:t>
            </a:r>
            <a:r>
              <a:rPr lang="en-US" baseline="0" dirty="0" err="1" smtClean="0"/>
              <a:t>beräknar</a:t>
            </a:r>
            <a:r>
              <a:rPr lang="en-US" baseline="0" dirty="0" smtClean="0"/>
              <a:t> </a:t>
            </a:r>
            <a:r>
              <a:rPr lang="en-US" baseline="0" dirty="0" err="1" smtClean="0"/>
              <a:t>dess</a:t>
            </a:r>
            <a:r>
              <a:rPr lang="en-US" baseline="0" dirty="0" smtClean="0"/>
              <a:t> MTBF.</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en nods MTBF </a:t>
            </a:r>
            <a:r>
              <a:rPr lang="en-US" baseline="0" dirty="0" err="1" smtClean="0"/>
              <a:t>anpassas</a:t>
            </a:r>
            <a:r>
              <a:rPr lang="en-US" baseline="0" dirty="0" smtClean="0"/>
              <a:t>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smtClean="0"/>
              <a:t>Nu </a:t>
            </a:r>
            <a:r>
              <a:rPr lang="en-US" baseline="0" dirty="0" err="1" smtClean="0"/>
              <a:t>när</a:t>
            </a:r>
            <a:r>
              <a:rPr lang="en-US" baseline="0" dirty="0" smtClean="0"/>
              <a:t> vi </a:t>
            </a:r>
            <a:r>
              <a:rPr lang="en-US" baseline="0" dirty="0" err="1" smtClean="0"/>
              <a:t>kan</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noderna</a:t>
            </a:r>
            <a:r>
              <a:rPr lang="en-US" baseline="0" dirty="0" smtClean="0"/>
              <a:t> I </a:t>
            </a:r>
            <a:r>
              <a:rPr lang="en-US" baseline="0" dirty="0" err="1" smtClean="0"/>
              <a:t>systemet</a:t>
            </a:r>
            <a:r>
              <a:rPr lang="en-US" baseline="0" dirty="0" smtClean="0"/>
              <a:t>, </a:t>
            </a:r>
            <a:r>
              <a:rPr lang="en-US" baseline="0" dirty="0" err="1" smtClean="0"/>
              <a:t>kan</a:t>
            </a:r>
            <a:r>
              <a:rPr lang="en-US" baseline="0" dirty="0" smtClean="0"/>
              <a:t> vi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noder</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211675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5/27/2016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5/27/2016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5/27/2016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 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809307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marL="0" indent="0">
              <a:buNone/>
            </a:pPr>
            <a:r>
              <a:rPr lang="en-US" dirty="0" smtClean="0"/>
              <a:t>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marL="0" indent="0">
              <a:buNone/>
            </a:pPr>
            <a:r>
              <a:rPr lang="en-US" dirty="0" smtClean="0"/>
              <a:t>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04915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marL="0" indent="0">
              <a:buNone/>
            </a:pPr>
            <a:r>
              <a:rPr lang="en-US" dirty="0"/>
              <a:t>The probability of always having at least one replica operational corresponds to </a:t>
            </a:r>
            <a:r>
              <a:rPr lang="en-US" dirty="0" smtClean="0"/>
              <a:t>not all replicas failing</a:t>
            </a:r>
          </a:p>
          <a:p>
            <a:pPr marL="0" lvl="0" indent="0">
              <a:buNone/>
            </a:pPr>
            <a:r>
              <a:rPr lang="en-US" dirty="0" smtClean="0"/>
              <a:t>If we assume failures are detectable, and new replicas created when old ones fail, the </a:t>
            </a:r>
            <a:r>
              <a:rPr lang="en-US" dirty="0"/>
              <a:t>reliability can </a:t>
            </a:r>
            <a:r>
              <a:rPr lang="en-US" dirty="0" smtClean="0"/>
              <a:t>be </a:t>
            </a:r>
            <a:r>
              <a:rPr lang="en-US" dirty="0"/>
              <a:t>expressed as </a:t>
            </a:r>
            <a:endParaRPr lang="en-US" dirty="0" smtClean="0"/>
          </a:p>
          <a:p>
            <a:pPr lvl="1">
              <a:buFont typeface="Arial" panose="020B0604020202020204" pitchFamily="34" charset="0"/>
              <a:buChar char="•"/>
            </a:pPr>
            <a:r>
              <a:rPr lang="en-US" i="1" dirty="0" smtClean="0"/>
              <a:t>“</a:t>
            </a:r>
            <a:r>
              <a:rPr lang="is-IS" i="1" dirty="0"/>
              <a:t>… at least one replica is up and running during a time t</a:t>
            </a:r>
            <a:r>
              <a:rPr lang="is-IS" i="1" dirty="0" smtClean="0"/>
              <a:t>...”</a:t>
            </a:r>
            <a:endParaRPr lang="is-IS" dirty="0" smtClean="0"/>
          </a:p>
          <a:p>
            <a:pPr marL="0" lvl="0" indent="0">
              <a:buNone/>
            </a:pPr>
            <a:r>
              <a:rPr lang="is-IS" dirty="0" smtClean="0"/>
              <a:t>The </a:t>
            </a:r>
            <a:r>
              <a:rPr lang="is-IS" dirty="0"/>
              <a:t>time </a:t>
            </a:r>
            <a:r>
              <a:rPr lang="is-IS" i="1" dirty="0"/>
              <a:t>t</a:t>
            </a:r>
            <a:r>
              <a:rPr lang="is-IS" dirty="0"/>
              <a:t> consist of </a:t>
            </a:r>
            <a:endParaRPr lang="is-IS" dirty="0" smtClean="0"/>
          </a:p>
          <a:p>
            <a:pPr lvl="1">
              <a:buFont typeface="Arial" panose="020B0604020202020204" pitchFamily="34" charset="0"/>
              <a:buChar char="•"/>
            </a:pPr>
            <a:r>
              <a:rPr lang="is-IS" dirty="0" smtClean="0"/>
              <a:t>the </a:t>
            </a:r>
            <a:r>
              <a:rPr lang="is-IS" dirty="0"/>
              <a:t>time to detect </a:t>
            </a:r>
            <a:r>
              <a:rPr lang="is-IS" dirty="0" smtClean="0"/>
              <a:t>failure, </a:t>
            </a:r>
            <a:r>
              <a:rPr lang="is-IS" dirty="0"/>
              <a:t>and </a:t>
            </a:r>
            <a:endParaRPr lang="is-IS" dirty="0" smtClean="0"/>
          </a:p>
          <a:p>
            <a:pPr lvl="1">
              <a:buFont typeface="Arial" panose="020B0604020202020204" pitchFamily="34" charset="0"/>
              <a:buChar char="•"/>
            </a:pPr>
            <a:r>
              <a:rPr lang="is-IS" dirty="0" smtClean="0"/>
              <a:t>the </a:t>
            </a:r>
            <a:r>
              <a:rPr lang="is-IS" dirty="0"/>
              <a:t>time it takes to create a new </a:t>
            </a:r>
            <a:r>
              <a:rPr lang="is-IS" dirty="0" smtClean="0"/>
              <a:t>replica</a:t>
            </a:r>
            <a:endParaRPr lang="en-US" dirty="0"/>
          </a:p>
        </p:txBody>
      </p:sp>
    </p:spTree>
    <p:extLst>
      <p:ext uri="{BB962C8B-B14F-4D97-AF65-F5344CB8AC3E}">
        <p14:creationId xmlns:p14="http://schemas.microsoft.com/office/powerpoint/2010/main" val="1821288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indent="0">
              <a:buNone/>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marL="0" indent="0">
              <a:buNone/>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20962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p:sp>
        <p:nvSpPr>
          <p:cNvPr id="3" name="Content Placeholder 2"/>
          <p:cNvSpPr>
            <a:spLocks noGrp="1"/>
          </p:cNvSpPr>
          <p:nvPr>
            <p:ph idx="1"/>
          </p:nvPr>
        </p:nvSpPr>
        <p:spPr/>
        <p:txBody>
          <a:bodyPr/>
          <a:lstStyle/>
          <a:p>
            <a:pPr marL="0" indent="0">
              <a:buNone/>
            </a:pPr>
            <a:endParaRPr lang="is-IS" dirty="0" smtClean="0"/>
          </a:p>
          <a:p>
            <a:pPr marL="0" indent="0">
              <a:buNone/>
            </a:pPr>
            <a:endParaRPr lang="is-IS" dirty="0"/>
          </a:p>
          <a:p>
            <a:pPr marL="0" indent="0">
              <a:buNone/>
            </a:pPr>
            <a:r>
              <a:rPr lang="is-IS" dirty="0" smtClean="0"/>
              <a:t>“As long as the current reliability is less than or equal to the required, create a new replica on the most reliable node available”</a:t>
            </a:r>
          </a:p>
        </p:txBody>
      </p:sp>
    </p:spTree>
    <p:extLst>
      <p:ext uri="{BB962C8B-B14F-4D97-AF65-F5344CB8AC3E}">
        <p14:creationId xmlns:p14="http://schemas.microsoft.com/office/powerpoint/2010/main" val="285890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0.95≱</m:t>
                    </m:r>
                    <m:r>
                      <a:rPr lang="sv-SE" i="1">
                        <a:latin typeface="Cambria Math" panose="02040503050406030204" pitchFamily="18" charset="0"/>
                        <a:ea typeface="Cambria Math" panose="02040503050406030204" pitchFamily="18" charset="0"/>
                      </a:rPr>
                      <m:t>0.999</m:t>
                    </m:r>
                    <m:r>
                      <a:rPr lang="sv-SE" b="0" i="1" smtClean="0">
                        <a:latin typeface="Cambria Math" panose="02040503050406030204" pitchFamily="18" charset="0"/>
                        <a:ea typeface="Cambria Math" panose="02040503050406030204" pitchFamily="18" charset="0"/>
                      </a:rPr>
                      <m:t> → </m:t>
                    </m:r>
                  </m:oMath>
                </a14:m>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8614"/>
            <a:ext cx="365760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ea typeface="Cambria Math" panose="02040503050406030204" pitchFamily="18" charset="0"/>
                      </a:rPr>
                      <m:t>   </m:t>
                    </m:r>
                    <m:r>
                      <a:rPr lang="sv-SE" i="1">
                        <a:latin typeface="Cambria Math" panose="02040503050406030204" pitchFamily="18" charset="0"/>
                        <a:ea typeface="Cambria Math" panose="02040503050406030204" pitchFamily="18" charset="0"/>
                      </a:rPr>
                      <m:t>0.9</m:t>
                    </m:r>
                    <m:r>
                      <a:rPr lang="sv-SE" b="0" i="1" smtClean="0">
                        <a:latin typeface="Cambria Math" panose="02040503050406030204" pitchFamily="18" charset="0"/>
                        <a:ea typeface="Cambria Math" panose="02040503050406030204" pitchFamily="18" charset="0"/>
                      </a:rPr>
                      <m:t>9</m:t>
                    </m:r>
                    <m:r>
                      <a:rPr lang="sv-SE" i="1">
                        <a:latin typeface="Cambria Math" panose="02040503050406030204" pitchFamily="18" charset="0"/>
                        <a:ea typeface="Cambria Math" panose="02040503050406030204" pitchFamily="18" charset="0"/>
                      </a:rPr>
                      <m:t>5≱0.999 → </m:t>
                    </m:r>
                  </m:oMath>
                </a14:m>
                <a:r>
                  <a:rPr lang="sv-SE" dirty="0" err="1"/>
                  <a:t>Put</a:t>
                </a:r>
                <a:r>
                  <a:rPr lang="sv-SE" dirty="0"/>
                  <a:t> </a:t>
                </a:r>
                <a:r>
                  <a:rPr lang="sv-SE" dirty="0" err="1"/>
                  <a:t>replica</a:t>
                </a:r>
                <a:r>
                  <a:rPr lang="sv-SE" dirty="0"/>
                  <a:t> on </a:t>
                </a:r>
                <a:r>
                  <a:rPr lang="sv-SE" dirty="0" err="1"/>
                  <a:t>most</a:t>
                </a:r>
                <a:r>
                  <a:rPr lang="sv-SE" dirty="0"/>
                  <a:t> </a:t>
                </a:r>
                <a:r>
                  <a:rPr lang="sv-SE" dirty="0" err="1"/>
                  <a:t>reliable</a:t>
                </a:r>
                <a:r>
                  <a:rPr lang="sv-SE" dirty="0"/>
                  <a:t> </a:t>
                </a:r>
                <a:r>
                  <a:rPr lang="sv-SE" dirty="0" err="1"/>
                  <a:t>node</a:t>
                </a: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28" y="2023851"/>
            <a:ext cx="3657600"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sv-SE" b="0" dirty="0" smtClean="0"/>
              </a:p>
              <a:p>
                <a:pPr marL="0" lvl="0" indent="0">
                  <a:lnSpc>
                    <a:spcPct val="100000"/>
                  </a:lnSpc>
                  <a:spcBef>
                    <a:spcPts val="0"/>
                  </a:spcBef>
                  <a:spcAft>
                    <a:spcPts val="0"/>
                  </a:spcAft>
                  <a:buClrTx/>
                  <a:buSzTx/>
                  <a:buNone/>
                  <a:defRPr/>
                </a:pPr>
                <a14:m>
                  <m:oMath xmlns:m="http://schemas.openxmlformats.org/officeDocument/2006/math">
                    <m:r>
                      <a:rPr lang="sv-SE" b="0" i="1" smtClean="0">
                        <a:latin typeface="Cambria Math" charset="0"/>
                      </a:rPr>
                      <m:t>   </m:t>
                    </m:r>
                    <m:r>
                      <a:rPr lang="sv-SE" i="1">
                        <a:latin typeface="Cambria Math" panose="02040503050406030204" pitchFamily="18" charset="0"/>
                      </a:rPr>
                      <m:t>0.99925</m:t>
                    </m:r>
                    <m:r>
                      <a:rPr lang="sv-SE" b="0" i="1" smtClean="0">
                        <a:latin typeface="Cambria Math" panose="02040503050406030204" pitchFamily="18" charset="0"/>
                      </a:rPr>
                      <m:t>≥0.999 → </m:t>
                    </m:r>
                  </m:oMath>
                </a14:m>
                <a:r>
                  <a:rPr lang="sv-SE" dirty="0" smtClean="0"/>
                  <a:t>We’re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3"/>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096" y="2023851"/>
            <a:ext cx="3667125" cy="3667125"/>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1097280" y="2028614"/>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m:t>
                    </m:r>
                    <m:r>
                      <a:rPr lang="sv-SE" b="0" i="1" dirty="0" smtClean="0">
                        <a:latin typeface="Cambria Math" charset="0"/>
                      </a:rPr>
                      <m:t>9925</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1097280" y="2028614"/>
                <a:ext cx="2256817" cy="667747"/>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After some time, there may be more reliable nodes available, and by moving replicas to those nodes, less replicas may be needed. </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An optimization algorithm is therefore periodically run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597" y="2201969"/>
            <a:ext cx="3667125" cy="3667125"/>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 </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i="1" dirty="0"/>
              <a:t>“</a:t>
            </a:r>
            <a:r>
              <a:rPr lang="is-IS" i="1" dirty="0"/>
              <a:t>…</a:t>
            </a:r>
            <a:r>
              <a:rPr lang="en-US" i="1" dirty="0"/>
              <a:t> as long as there are more reliable nodes,</a:t>
            </a:r>
            <a:br>
              <a:rPr lang="en-US" i="1" dirty="0"/>
            </a:br>
            <a:r>
              <a:rPr lang="en-US" i="1" dirty="0"/>
              <a:t>move replicas to those nodes</a:t>
            </a:r>
            <a:r>
              <a:rPr lang="en-US" i="1" dirty="0" smtClean="0"/>
              <a:t>, </a:t>
            </a:r>
            <a:r>
              <a:rPr lang="is-IS" i="1" dirty="0" smtClean="0"/>
              <a:t>...”</a:t>
            </a:r>
            <a:endParaRPr lang="en-US" i="1"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855" y="2201969"/>
            <a:ext cx="5457825" cy="3667125"/>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 and model</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a:t>
            </a:r>
            <a:endParaRPr lang="en-US" dirty="0"/>
          </a:p>
        </p:txBody>
      </p:sp>
    </p:spTree>
    <p:extLst>
      <p:ext uri="{BB962C8B-B14F-4D97-AF65-F5344CB8AC3E}">
        <p14:creationId xmlns:p14="http://schemas.microsoft.com/office/powerpoint/2010/main" val="683588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r>
              <a:rPr lang="is-IS" i="1" dirty="0" smtClean="0"/>
              <a:t>...”</a:t>
            </a:r>
            <a:endParaRPr lang="en-US" i="1" dirty="0"/>
          </a:p>
          <a:p>
            <a:pPr lvl="1">
              <a:lnSpc>
                <a:spcPct val="100000"/>
              </a:lnSpc>
              <a:spcBef>
                <a:spcPts val="0"/>
              </a:spcBef>
              <a:spcAft>
                <a:spcPts val="0"/>
              </a:spcAft>
              <a:buFont typeface="Arial" panose="020B0604020202020204" pitchFamily="34" charset="0"/>
              <a:buChar char="•"/>
              <a:defRPr/>
            </a:pPr>
            <a:r>
              <a:rPr lang="en-US" dirty="0" smtClean="0"/>
              <a:t>Move replica from D to E</a:t>
            </a:r>
          </a:p>
        </p:txBody>
      </p:sp>
      <p:pic>
        <p:nvPicPr>
          <p:cNvPr id="5" name="Bildobjekt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i="1" dirty="0" smtClean="0"/>
                  <a:t>“</a:t>
                </a:r>
                <a:r>
                  <a:rPr lang="is-IS" i="1" dirty="0"/>
                  <a:t>…</a:t>
                </a:r>
                <a:r>
                  <a:rPr lang="en-US" i="1" dirty="0"/>
                  <a:t> as long as there are more reliable nodes,</a:t>
                </a:r>
                <a:br>
                  <a:rPr lang="en-US" i="1" dirty="0"/>
                </a:br>
                <a:r>
                  <a:rPr lang="en-US" i="1" dirty="0"/>
                  <a:t>move replicas to those </a:t>
                </a:r>
                <a:r>
                  <a:rPr lang="en-US" i="1" dirty="0" smtClean="0"/>
                  <a:t>nodes, ...”</a:t>
                </a:r>
                <a:endParaRPr lang="en-US" i="1" dirty="0" smtClean="0">
                  <a:latin typeface="Cambria Math" panose="02040503050406030204" pitchFamily="18" charset="0"/>
                </a:endParaRPr>
              </a:p>
              <a:p>
                <a:pPr lvl="1">
                  <a:lnSpc>
                    <a:spcPct val="100000"/>
                  </a:lnSpc>
                  <a:spcBef>
                    <a:spcPts val="0"/>
                  </a:spcBef>
                  <a:spcAft>
                    <a:spcPts val="0"/>
                  </a:spcAft>
                  <a:buFont typeface="Arial" panose="020B0604020202020204" pitchFamily="34" charset="0"/>
                  <a:buChar char="•"/>
                  <a:defRPr/>
                </a:pPr>
                <a14:m>
                  <m:oMath xmlns:m="http://schemas.openxmlformats.org/officeDocument/2006/math">
                    <m:r>
                      <a:rPr lang="en-US" i="1" dirty="0" smtClean="0">
                        <a:latin typeface="Cambria Math" panose="02040503050406030204" pitchFamily="18" charset="0"/>
                      </a:rPr>
                      <m:t>0.85 </m:t>
                    </m:r>
                    <m:r>
                      <a:rPr lang="en-US" i="1" dirty="0" smtClean="0">
                        <a:latin typeface="Cambria Math" panose="02040503050406030204" pitchFamily="18" charset="0"/>
                        <a:ea typeface="Cambria Math" panose="02040503050406030204" pitchFamily="18" charset="0"/>
                      </a:rPr>
                      <m:t>≯</m:t>
                    </m:r>
                    <m:r>
                      <a:rPr lang="sv-SE" b="0" i="1" dirty="0" smtClean="0">
                        <a:latin typeface="Cambria Math" panose="02040503050406030204" pitchFamily="18" charset="0"/>
                        <a:ea typeface="Cambria Math" panose="02040503050406030204" pitchFamily="18" charset="0"/>
                      </a:rPr>
                      <m:t>0.9</m:t>
                    </m:r>
                  </m:oMath>
                </a14:m>
                <a:endParaRPr lang="en-US" dirty="0" smtClean="0"/>
              </a:p>
              <a:p>
                <a:pPr lvl="1">
                  <a:lnSpc>
                    <a:spcPct val="100000"/>
                  </a:lnSpc>
                  <a:spcBef>
                    <a:spcPts val="0"/>
                  </a:spcBef>
                  <a:spcAft>
                    <a:spcPts val="0"/>
                  </a:spcAft>
                  <a:buFont typeface="Arial" panose="020B0604020202020204" pitchFamily="34" charset="0"/>
                  <a:buChar char="•"/>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endParaRPr lang="it-IT" dirty="0"/>
              </a:p>
              <a:p>
                <a:pPr marL="0" indent="0">
                  <a:lnSpc>
                    <a:spcPct val="100000"/>
                  </a:lnSpc>
                  <a:spcBef>
                    <a:spcPts val="0"/>
                  </a:spcBef>
                  <a:spcAft>
                    <a:spcPts val="0"/>
                  </a:spcAft>
                  <a:buClrTx/>
                  <a:buSzTx/>
                  <a:buNone/>
                  <a:defRPr/>
                </a:pPr>
                <a:endParaRPr lang="it-IT" dirty="0" smtClean="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0.9995</m:t>
                    </m:r>
                    <m:r>
                      <a:rPr lang="sv-SE" b="0" i="1" smtClean="0">
                        <a:latin typeface="Cambria Math" panose="02040503050406030204" pitchFamily="18" charset="0"/>
                        <a:ea typeface="Cambria Math" panose="02040503050406030204" pitchFamily="18" charset="0"/>
                      </a:rPr>
                      <m:t>≥0.999 →</m:t>
                    </m:r>
                    <m:r>
                      <a:rPr lang="sv-SE" i="1">
                        <a:latin typeface="Cambria Math" panose="02040503050406030204" pitchFamily="18" charset="0"/>
                        <a:ea typeface="Cambria Math" panose="02040503050406030204" pitchFamily="18" charset="0"/>
                      </a:rPr>
                      <m:t> </m:t>
                    </m:r>
                  </m:oMath>
                </a14:m>
                <a:r>
                  <a:rPr lang="it-IT" dirty="0" smtClean="0"/>
                  <a:t>Delete T2.</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Bildobjekt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01969"/>
            <a:ext cx="5467350" cy="3667125"/>
          </a:xfrm>
          <a:prstGeom prst="rect">
            <a:avLst/>
          </a:prstGeom>
        </p:spPr>
      </p:pic>
      <mc:AlternateContent xmlns:mc="http://schemas.openxmlformats.org/markup-compatibility/2006" xmlns:a14="http://schemas.microsoft.com/office/drawing/2010/main">
        <mc:Choice Requires="a14">
          <p:sp>
            <p:nvSpPr>
              <p:cNvPr id="6"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2</m:t>
                        </m:r>
                      </m:sub>
                    </m:sSub>
                    <m:r>
                      <a:rPr lang="sv-SE" b="0" i="1" dirty="0" smtClean="0">
                        <a:latin typeface="Cambria Math" panose="02040503050406030204" pitchFamily="18" charset="0"/>
                      </a:rPr>
                      <m:t>=0.9</m:t>
                    </m:r>
                    <m:r>
                      <a:rPr lang="sv-SE" b="0" i="1" dirty="0" smtClean="0">
                        <a:latin typeface="Cambria Math" charset="0"/>
                      </a:rPr>
                      <m:t>995</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i="1" dirty="0" smtClean="0"/>
                  <a:t>“</a:t>
                </a:r>
                <a:r>
                  <a:rPr lang="is-IS" i="1" dirty="0" smtClean="0"/>
                  <a:t>… delete the least reliable one as long as </a:t>
                </a:r>
                <a:br>
                  <a:rPr lang="is-IS" i="1" dirty="0" smtClean="0"/>
                </a:br>
                <a:r>
                  <a:rPr lang="is-IS" i="1" dirty="0" smtClean="0"/>
                  <a:t>the required reliability is still met ...”</a:t>
                </a:r>
              </a:p>
              <a:p>
                <a:pPr marL="0" indent="0">
                  <a:lnSpc>
                    <a:spcPct val="100000"/>
                  </a:lnSpc>
                  <a:spcBef>
                    <a:spcPts val="0"/>
                  </a:spcBef>
                  <a:spcAft>
                    <a:spcPts val="0"/>
                  </a:spcAft>
                  <a:buClrTx/>
                  <a:buSzTx/>
                  <a:buNone/>
                  <a:defRPr/>
                </a:pPr>
                <a:endParaRPr lang="is-IS" dirty="0"/>
              </a:p>
              <a:p>
                <a:pPr marL="0" lvl="0" indent="0">
                  <a:lnSpc>
                    <a:spcPct val="100000"/>
                  </a:lnSpc>
                  <a:spcBef>
                    <a:spcPts val="0"/>
                  </a:spcBef>
                  <a:spcAft>
                    <a:spcPts val="0"/>
                  </a:spcAft>
                  <a:buClrTx/>
                  <a:buSzTx/>
                  <a:buNone/>
                  <a:defRPr/>
                </a:pPr>
                <a:endParaRPr lang="is-IS" b="1" dirty="0" smtClean="0"/>
              </a:p>
              <a:p>
                <a:pPr marL="0" lvl="0" indent="0">
                  <a:lnSpc>
                    <a:spcPct val="100000"/>
                  </a:lnSpc>
                  <a:spcBef>
                    <a:spcPts val="0"/>
                  </a:spcBef>
                  <a:spcAft>
                    <a:spcPts val="0"/>
                  </a:spcAft>
                  <a:buClrTx/>
                  <a:buSzTx/>
                  <a:buNone/>
                  <a:defRPr/>
                </a:pPr>
                <a:endParaRPr lang="is-IS" b="1" dirty="0"/>
              </a:p>
              <a:p>
                <a:pPr marL="0" lvl="0" indent="0">
                  <a:lnSpc>
                    <a:spcPct val="100000"/>
                  </a:lnSpc>
                  <a:spcBef>
                    <a:spcPts val="0"/>
                  </a:spcBef>
                  <a:spcAft>
                    <a:spcPts val="0"/>
                  </a:spcAft>
                  <a:buClrTx/>
                  <a:buSzTx/>
                  <a:buNone/>
                  <a:defRPr/>
                </a:pPr>
                <a:endParaRPr lang="is-IS" b="1" dirty="0"/>
              </a:p>
              <a:p>
                <a:pPr marL="0" indent="0">
                  <a:lnSpc>
                    <a:spcPct val="100000"/>
                  </a:lnSpc>
                  <a:spcBef>
                    <a:spcPts val="0"/>
                  </a:spcBef>
                  <a:spcAft>
                    <a:spcPts val="0"/>
                  </a:spcAft>
                  <a:buClrTx/>
                  <a:buSzTx/>
                  <a:buNone/>
                  <a:defRPr/>
                </a:pPr>
                <a14:m>
                  <m:oMath xmlns:m="http://schemas.openxmlformats.org/officeDocument/2006/math">
                    <m:r>
                      <a:rPr lang="sv-SE" i="1">
                        <a:latin typeface="Cambria Math" panose="02040503050406030204" pitchFamily="18" charset="0"/>
                        <a:ea typeface="Cambria Math" panose="02040503050406030204" pitchFamily="18" charset="0"/>
                      </a:rPr>
                      <m:t>0.99≱</m:t>
                    </m:r>
                    <m:r>
                      <a:rPr lang="sv-SE" b="0" i="1" smtClean="0">
                        <a:latin typeface="Cambria Math" panose="02040503050406030204" pitchFamily="18" charset="0"/>
                        <a:ea typeface="Cambria Math" panose="02040503050406030204" pitchFamily="18" charset="0"/>
                      </a:rPr>
                      <m:t>0.999 →</m:t>
                    </m:r>
                  </m:oMath>
                </a14:m>
                <a:r>
                  <a:rPr lang="it-IT" dirty="0" smtClean="0"/>
                  <a:t> We’re done.</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Bildobjekt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8058" y="2211494"/>
            <a:ext cx="5467350" cy="3657600"/>
          </a:xfrm>
          <a:prstGeom prst="rect">
            <a:avLst/>
          </a:prstGeom>
        </p:spPr>
      </p:pic>
      <mc:AlternateContent xmlns:mc="http://schemas.openxmlformats.org/markup-compatibility/2006" xmlns:a14="http://schemas.microsoft.com/office/drawing/2010/main">
        <mc:Choice Requires="a14">
          <p:sp>
            <p:nvSpPr>
              <p:cNvPr id="5" name="textruta 5"/>
              <p:cNvSpPr txBox="1"/>
              <p:nvPr/>
            </p:nvSpPr>
            <p:spPr>
              <a:xfrm>
                <a:off x="944880" y="2762905"/>
                <a:ext cx="2823556"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charset="0"/>
                          </a:rPr>
                          <m:t>𝑤𝑖𝑡h𝑜𝑢𝑡</m:t>
                        </m:r>
                        <m:r>
                          <a:rPr lang="sv-SE" b="0" i="1" dirty="0" smtClean="0">
                            <a:latin typeface="Cambria Math" charset="0"/>
                          </a:rPr>
                          <m:t> </m:t>
                        </m:r>
                        <m:r>
                          <a:rPr lang="sv-SE" b="0" i="1" dirty="0" smtClean="0">
                            <a:latin typeface="Cambria Math" charset="0"/>
                          </a:rPr>
                          <m:t>𝑇</m:t>
                        </m:r>
                        <m:r>
                          <a:rPr lang="sv-SE" b="0" i="1" dirty="0" smtClean="0">
                            <a:latin typeface="Cambria Math" charset="0"/>
                          </a:rPr>
                          <m:t>1</m:t>
                        </m:r>
                      </m:sub>
                    </m:sSub>
                    <m:r>
                      <a:rPr lang="sv-SE" b="0" i="1" dirty="0" smtClean="0">
                        <a:latin typeface="Cambria Math" panose="02040503050406030204" pitchFamily="18" charset="0"/>
                      </a:rPr>
                      <m:t>=0.9</m:t>
                    </m:r>
                    <m:r>
                      <a:rPr lang="sv-SE" b="0" i="1" dirty="0" smtClean="0">
                        <a:latin typeface="Cambria Math" charset="0"/>
                      </a:rPr>
                      <m:t>9</m:t>
                    </m:r>
                  </m:oMath>
                </a14:m>
                <a:endParaRPr lang="sv-SE" b="0" dirty="0" smtClean="0"/>
              </a:p>
            </p:txBody>
          </p:sp>
        </mc:Choice>
        <mc:Fallback xmlns="">
          <p:sp>
            <p:nvSpPr>
              <p:cNvPr id="5" name="textruta 5"/>
              <p:cNvSpPr txBox="1">
                <a:spLocks noRot="1" noChangeAspect="1" noMove="1" noResize="1" noEditPoints="1" noAdjustHandles="1" noChangeArrowheads="1" noChangeShapeType="1" noTextEdit="1"/>
              </p:cNvSpPr>
              <p:nvPr/>
            </p:nvSpPr>
            <p:spPr>
              <a:xfrm>
                <a:off x="944880" y="2762905"/>
                <a:ext cx="2823556" cy="667747"/>
              </a:xfrm>
              <a:prstGeom prst="rect">
                <a:avLst/>
              </a:prstGeom>
              <a:blipFill rotWithShape="0">
                <a:blip r:embed="rId5"/>
                <a:stretch>
                  <a:fillRect b="-51818"/>
                </a:stretch>
              </a:blipFill>
            </p:spPr>
            <p:txBody>
              <a:bodyPr/>
              <a:lstStyle/>
              <a:p>
                <a:r>
                  <a:rPr lang="en-US">
                    <a:noFill/>
                  </a:rPr>
                  <a:t> </a:t>
                </a:r>
              </a:p>
            </p:txBody>
          </p:sp>
        </mc:Fallback>
      </mc:AlternateContent>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spcBef>
                    <a:spcPts val="0"/>
                  </a:spcBef>
                  <a:spcAft>
                    <a:spcPts val="0"/>
                  </a:spcAft>
                  <a:buSzTx/>
                  <a:buNone/>
                  <a:defRPr/>
                </a:pPr>
                <a:r>
                  <a:rPr lang="en-US" dirty="0" smtClean="0"/>
                  <a:t>Heartbeats are periodically sent between nodes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lv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Every time a node dies the above algorithm has to run in order to ensure that the required reliability met.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r="-970"/>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endParaRPr lang="en-US" dirty="0" smtClean="0"/>
          </a:p>
          <a:p>
            <a:pPr marL="0" indent="0">
              <a:buNone/>
            </a:pPr>
            <a:r>
              <a:rPr lang="en-US" dirty="0" smtClean="0"/>
              <a:t>The node receiving the lost node messages will ensure the required reliability is achieved</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12" name="Platshållare för innehåll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95"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5" name="Platshållare för innehåll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587" y="2021361"/>
            <a:ext cx="5467350" cy="4095750"/>
          </a:xfrm>
        </p:spPr>
      </p:pic>
      <mc:AlternateContent xmlns:mc="http://schemas.openxmlformats.org/markup-compatibility/2006" xmlns:a14="http://schemas.microsoft.com/office/drawing/2010/main">
        <mc:Choice Requires="a14">
          <p:sp>
            <p:nvSpPr>
              <p:cNvPr id="7" name="textruta 6"/>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7" name="textruta 6"/>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example</a:t>
            </a:r>
            <a:endParaRPr lang="en-US"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24063"/>
            <a:ext cx="5467350" cy="3667125"/>
          </a:xfrm>
        </p:spPr>
      </p:pic>
      <mc:AlternateContent xmlns:mc="http://schemas.openxmlformats.org/markup-compatibility/2006" xmlns:a14="http://schemas.microsoft.com/office/drawing/2010/main">
        <mc:Choice Requires="a14">
          <p:sp>
            <p:nvSpPr>
              <p:cNvPr id="6" name="textruta 5"/>
              <p:cNvSpPr txBox="1"/>
              <p:nvPr/>
            </p:nvSpPr>
            <p:spPr>
              <a:xfrm>
                <a:off x="1087553" y="2024063"/>
                <a:ext cx="2256817" cy="667747"/>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m:t>
                    </m:r>
                  </m:oMath>
                </a14:m>
                <a:endParaRPr lang="sv-SE" b="0" dirty="0" smtClean="0"/>
              </a:p>
            </p:txBody>
          </p:sp>
        </mc:Choice>
        <mc:Fallback xmlns="">
          <p:sp>
            <p:nvSpPr>
              <p:cNvPr id="6" name="textruta 5"/>
              <p:cNvSpPr txBox="1">
                <a:spLocks noRot="1" noChangeAspect="1" noMove="1" noResize="1" noEditPoints="1" noAdjustHandles="1" noChangeArrowheads="1" noChangeShapeType="1" noTextEdit="1"/>
              </p:cNvSpPr>
              <p:nvPr/>
            </p:nvSpPr>
            <p:spPr>
              <a:xfrm>
                <a:off x="1087553" y="2024063"/>
                <a:ext cx="2256817" cy="667747"/>
              </a:xfrm>
              <a:prstGeom prst="rect">
                <a:avLst/>
              </a:prstGeom>
              <a:blipFill rotWithShape="0">
                <a:blip r:embed="rId4"/>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Ensuring reliability of applications or services running in distributed environments is a complex task</a:t>
            </a:r>
          </a:p>
          <a:p>
            <a:pPr marL="0" indent="0">
              <a:buNone/>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0" indent="0">
              <a:buNone/>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2055524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Handling node failure - example</a:t>
            </a:r>
            <a:endParaRPr lang="sv-SE" dirty="0"/>
          </a:p>
        </p:txBody>
      </p:sp>
      <p:pic>
        <p:nvPicPr>
          <p:cNvPr id="4" name="Platshållare för innehåll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2488" y="2014538"/>
            <a:ext cx="5467350" cy="3686175"/>
          </a:xfrm>
        </p:spPr>
      </p:pic>
      <mc:AlternateContent xmlns:mc="http://schemas.openxmlformats.org/markup-compatibility/2006" xmlns:a14="http://schemas.microsoft.com/office/drawing/2010/main">
        <mc:Choice Requires="a14">
          <p:sp>
            <p:nvSpPr>
              <p:cNvPr id="5" name="textruta 4"/>
              <p:cNvSpPr txBox="1"/>
              <p:nvPr/>
            </p:nvSpPr>
            <p:spPr>
              <a:xfrm>
                <a:off x="1087553" y="2024063"/>
                <a:ext cx="2256817" cy="1221745"/>
              </a:xfrm>
              <a:prstGeom prst="rect">
                <a:avLst/>
              </a:prstGeom>
              <a:noFill/>
            </p:spPr>
            <p:txBody>
              <a:bodyPr wrap="square" rtlCol="0">
                <a:spAutoFit/>
              </a:bodyPr>
              <a:lstStyle/>
              <a:p>
                <a:r>
                  <a:rPr lang="sv-SE" b="0" dirty="0" smtClean="0"/>
                  <a:t> </a:t>
                </a:r>
                <a14:m>
                  <m:oMath xmlns:m="http://schemas.openxmlformats.org/officeDocument/2006/math">
                    <m:sSub>
                      <m:sSubPr>
                        <m:ctrlPr>
                          <a:rPr lang="sv-SE" i="1" dirty="0" smtClean="0">
                            <a:latin typeface="Cambria Math" panose="02040503050406030204" pitchFamily="18" charset="0"/>
                          </a:rPr>
                        </m:ctrlPr>
                      </m:sSubPr>
                      <m:e>
                        <m:r>
                          <a:rPr lang="sv-SE" b="0" i="1" dirty="0" smtClean="0">
                            <a:latin typeface="Cambria Math" panose="02040503050406030204" pitchFamily="18" charset="0"/>
                          </a:rPr>
                          <m:t>𝑅</m:t>
                        </m:r>
                      </m:e>
                      <m:sub>
                        <m:r>
                          <a:rPr lang="sv-SE" b="0" i="1" dirty="0" smtClean="0">
                            <a:latin typeface="Cambria Math" panose="02040503050406030204" pitchFamily="18" charset="0"/>
                          </a:rPr>
                          <m:t>𝑟𝑒𝑞</m:t>
                        </m:r>
                      </m:sub>
                    </m:sSub>
                    <m:r>
                      <a:rPr lang="sv-SE" b="0" i="1" dirty="0" smtClean="0">
                        <a:latin typeface="Cambria Math" panose="02040503050406030204" pitchFamily="18" charset="0"/>
                      </a:rPr>
                      <m:t>=0.999</m:t>
                    </m:r>
                  </m:oMath>
                </a14:m>
                <a:endParaRPr lang="sv-SE" b="0" dirty="0" smtClean="0"/>
              </a:p>
              <a:p>
                <a:r>
                  <a:rPr lang="sv-SE" dirty="0" smtClean="0"/>
                  <a:t> </a:t>
                </a:r>
                <a14:m>
                  <m:oMath xmlns:m="http://schemas.openxmlformats.org/officeDocument/2006/math">
                    <m:sSub>
                      <m:sSubPr>
                        <m:ctrlPr>
                          <a:rPr lang="sv-SE" i="1" dirty="0">
                            <a:latin typeface="Cambria Math" panose="02040503050406030204" pitchFamily="18" charset="0"/>
                          </a:rPr>
                        </m:ctrlPr>
                      </m:sSubPr>
                      <m:e>
                        <m:r>
                          <a:rPr lang="sv-SE" i="1" dirty="0">
                            <a:latin typeface="Cambria Math" panose="02040503050406030204" pitchFamily="18" charset="0"/>
                          </a:rPr>
                          <m:t>𝑅</m:t>
                        </m:r>
                      </m:e>
                      <m:sub>
                        <m:r>
                          <a:rPr lang="sv-SE" b="0" i="1" dirty="0" smtClean="0">
                            <a:latin typeface="Cambria Math" panose="02040503050406030204" pitchFamily="18" charset="0"/>
                          </a:rPr>
                          <m:t>𝑐𝑢𝑟𝑟𝑒𝑛𝑡</m:t>
                        </m:r>
                      </m:sub>
                    </m:sSub>
                    <m:r>
                      <a:rPr lang="sv-SE" b="0" i="1" dirty="0" smtClean="0">
                        <a:latin typeface="Cambria Math" panose="02040503050406030204" pitchFamily="18" charset="0"/>
                      </a:rPr>
                      <m:t>=0.999</m:t>
                    </m:r>
                  </m:oMath>
                </a14:m>
                <a:endParaRPr lang="sv-SE" b="0" dirty="0" smtClean="0"/>
              </a:p>
              <a:p>
                <a:endParaRPr lang="sv-SE" dirty="0" smtClean="0"/>
              </a:p>
              <a:p>
                <a:r>
                  <a:rPr lang="sv-SE" dirty="0" err="1" smtClean="0"/>
                  <a:t>We’re</a:t>
                </a:r>
                <a:r>
                  <a:rPr lang="sv-SE" dirty="0" smtClean="0"/>
                  <a:t> </a:t>
                </a:r>
                <a:r>
                  <a:rPr lang="sv-SE" dirty="0" err="1" smtClean="0"/>
                  <a:t>done</a:t>
                </a:r>
                <a:endParaRPr lang="sv-SE" dirty="0"/>
              </a:p>
            </p:txBody>
          </p:sp>
        </mc:Choice>
        <mc:Fallback xmlns="">
          <p:sp>
            <p:nvSpPr>
              <p:cNvPr id="5" name="textruta 4"/>
              <p:cNvSpPr txBox="1">
                <a:spLocks noRot="1" noChangeAspect="1" noMove="1" noResize="1" noEditPoints="1" noAdjustHandles="1" noChangeArrowheads="1" noChangeShapeType="1" noTextEdit="1"/>
              </p:cNvSpPr>
              <p:nvPr/>
            </p:nvSpPr>
            <p:spPr>
              <a:xfrm>
                <a:off x="1087553" y="2024063"/>
                <a:ext cx="2256817" cy="1221745"/>
              </a:xfrm>
              <a:prstGeom prst="rect">
                <a:avLst/>
              </a:prstGeom>
              <a:blipFill rotWithShape="0">
                <a:blip r:embed="rId4"/>
                <a:stretch>
                  <a:fillRect l="-2156" b="-7500"/>
                </a:stretch>
              </a:blipFill>
            </p:spPr>
            <p:txBody>
              <a:bodyPr/>
              <a:lstStyle/>
              <a:p>
                <a:r>
                  <a:rPr lang="sv-SE">
                    <a:noFill/>
                  </a:rPr>
                  <a:t> </a:t>
                </a:r>
              </a:p>
            </p:txBody>
          </p:sp>
        </mc:Fallback>
      </mc:AlternateContent>
    </p:spTree>
    <p:extLst>
      <p:ext uri="{BB962C8B-B14F-4D97-AF65-F5344CB8AC3E}">
        <p14:creationId xmlns:p14="http://schemas.microsoft.com/office/powerpoint/2010/main" val="400813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578358" lvl="1" indent="-285750">
              <a:buFont typeface="Arial" panose="020B0604020202020204" pitchFamily="34" charset="0"/>
              <a:buChar char="•"/>
            </a:pPr>
            <a:r>
              <a:rPr lang="en-US" dirty="0" smtClean="0"/>
              <a:t>choosing the most reliable nodes, and </a:t>
            </a:r>
          </a:p>
          <a:p>
            <a:pPr marL="578358" lvl="1" indent="-285750">
              <a:buFont typeface="Arial" panose="020B0604020202020204" pitchFamily="34" charset="0"/>
              <a:buChar char="•"/>
            </a:pPr>
            <a:r>
              <a:rPr lang="en-US" dirty="0" smtClean="0"/>
              <a:t>moving replicas to more reliable nodes as they become available, and </a:t>
            </a:r>
          </a:p>
          <a:p>
            <a:pPr marL="578358" lvl="1" indent="-285750">
              <a:buFont typeface="Arial" panose="020B0604020202020204" pitchFamily="34" charset="0"/>
              <a:buChar char="•"/>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marL="0" indent="0">
              <a:buNone/>
            </a:pPr>
            <a:r>
              <a:rPr lang="en-US" dirty="0" smtClean="0"/>
              <a:t>Recall MTBF is based on latest 3 failure times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buNone/>
            </a:pPr>
            <a:r>
              <a:rPr lang="en-US" dirty="0" smtClean="0"/>
              <a:t>Platform for future experiments</a:t>
            </a:r>
          </a:p>
          <a:p>
            <a:pPr marL="0" indent="0">
              <a:buNone/>
            </a:pPr>
            <a:r>
              <a:rPr lang="en-US" dirty="0" smtClean="0"/>
              <a:t>Considering </a:t>
            </a:r>
            <a:r>
              <a:rPr lang="en-US" dirty="0"/>
              <a:t>several applications, our model will use the optimal number of nodes and is thereby</a:t>
            </a:r>
            <a:r>
              <a:rPr lang="en-US" dirty="0">
                <a:sym typeface="Wingdings"/>
              </a:rPr>
              <a:t> energy </a:t>
            </a:r>
            <a:r>
              <a:rPr lang="en-US" dirty="0" smtClean="0">
                <a:sym typeface="Wingdings"/>
              </a:rPr>
              <a:t>efficient</a:t>
            </a:r>
          </a:p>
          <a:p>
            <a:pPr marL="0" indent="0">
              <a:buNone/>
            </a:pPr>
            <a:r>
              <a:rPr lang="en-US" dirty="0" smtClean="0"/>
              <a:t>Our model uses a relatively simple reliability model</a:t>
            </a:r>
          </a:p>
          <a:p>
            <a:pPr lvl="1">
              <a:buFont typeface="Arial" charset="0"/>
              <a:buChar char="•"/>
            </a:pPr>
            <a:r>
              <a:rPr lang="en-US" dirty="0" smtClean="0"/>
              <a:t>Consider non-independent failures, for example the switch of a rack may fail. </a:t>
            </a:r>
          </a:p>
          <a:p>
            <a:pPr marL="0" indent="0">
              <a:buNone/>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a:t>
            </a:r>
          </a:p>
          <a:p>
            <a:pPr marL="0" indent="0">
              <a:buNone/>
            </a:pP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46263"/>
            <a:ext cx="12192000" cy="3438969"/>
          </a:xfrm>
        </p:spPr>
        <p:txBody>
          <a:bodyPr>
            <a:normAutofit/>
          </a:bodyPr>
          <a:lstStyle/>
          <a:p>
            <a:pPr marL="0" indent="0" algn="ctr">
              <a:buNone/>
            </a:pPr>
            <a:r>
              <a:rPr lang="en-US" sz="20000" dirty="0" smtClean="0"/>
              <a:t>Q</a:t>
            </a:r>
            <a:r>
              <a:rPr lang="en-US" sz="15000" dirty="0" smtClean="0"/>
              <a:t>&amp;</a:t>
            </a:r>
            <a:r>
              <a:rPr lang="en-US" sz="20000" dirty="0" smtClean="0"/>
              <a:t>A</a:t>
            </a:r>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5952075"/>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a:t>
                      </a:r>
                      <a:r>
                        <a:rPr lang="en-US" dirty="0" err="1" smtClean="0"/>
                        <a:t>portnumber</a:t>
                      </a:r>
                      <a:r>
                        <a:rPr lang="en-US" dirty="0" smtClean="0"/>
                        <a: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Setup:</a:t>
            </a:r>
          </a:p>
          <a:p>
            <a:pPr lvl="1">
              <a:buFont typeface="Arial" panose="020B0604020202020204" pitchFamily="34" charset="0"/>
              <a:buChar char="•"/>
            </a:pPr>
            <a:r>
              <a:rPr lang="en-US" dirty="0" smtClean="0"/>
              <a:t>10 nodes</a:t>
            </a:r>
            <a:r>
              <a:rPr lang="en-US" dirty="0"/>
              <a:t> </a:t>
            </a: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Assume:</a:t>
                </a:r>
              </a:p>
              <a:p>
                <a:pPr lvl="1">
                  <a:lnSpc>
                    <a:spcPct val="100000"/>
                  </a:lnSpc>
                  <a:spcBef>
                    <a:spcPts val="0"/>
                  </a:spcBef>
                  <a:spcAft>
                    <a:spcPts val="0"/>
                  </a:spcAft>
                  <a:buFont typeface="Arial" charset="0"/>
                  <a:buChar char="•"/>
                </a:pPr>
                <a:r>
                  <a:rPr lang="en-US" dirty="0" smtClean="0"/>
                  <a:t>All nodes’ </a:t>
                </a:r>
                <a14:m>
                  <m:oMath xmlns:m="http://schemas.openxmlformats.org/officeDocument/2006/math">
                    <m:r>
                      <m:rPr>
                        <m:sty m:val="p"/>
                      </m:rPr>
                      <a:rPr lang="sv-SE" b="0" i="0" smtClean="0">
                        <a:latin typeface="Cambria Math" panose="02040503050406030204" pitchFamily="18" charset="0"/>
                      </a:rPr>
                      <m:t>MTBF</m:t>
                    </m:r>
                    <m:r>
                      <a:rPr lang="sv-SE" b="0" i="0" smtClean="0">
                        <a:latin typeface="Cambria Math" panose="02040503050406030204" pitchFamily="18" charset="0"/>
                      </a:rPr>
                      <m:t>= 525 </m:t>
                    </m:r>
                    <m:r>
                      <a:rPr lang="sv-SE" i="1">
                        <a:latin typeface="Cambria Math" panose="02040503050406030204" pitchFamily="18" charset="0"/>
                      </a:rPr>
                      <m:t>6</m:t>
                    </m:r>
                    <m:r>
                      <a:rPr lang="sv-SE" b="0" i="1" smtClean="0">
                        <a:latin typeface="Cambria Math" panose="02040503050406030204" pitchFamily="18" charset="0"/>
                      </a:rPr>
                      <m:t>0</m:t>
                    </m:r>
                    <m:r>
                      <a:rPr lang="sv-SE" i="1">
                        <a:latin typeface="Cambria Math" panose="02040503050406030204" pitchFamily="18" charset="0"/>
                      </a:rPr>
                      <m:t>0 </m:t>
                    </m:r>
                    <m:r>
                      <a:rPr lang="sv-SE" i="1">
                        <a:latin typeface="Cambria Math" panose="02040503050406030204" pitchFamily="18" charset="0"/>
                      </a:rPr>
                      <m:t>𝑚𝑖𝑛𝑢𝑡𝑒𝑠</m:t>
                    </m:r>
                    <m:r>
                      <a:rPr lang="sv-SE" i="1">
                        <a:latin typeface="Cambria Math" panose="02040503050406030204" pitchFamily="18" charset="0"/>
                      </a:rPr>
                      <m:t> </m:t>
                    </m:r>
                  </m:oMath>
                </a14:m>
                <a:r>
                  <a:rPr lang="is-IS" dirty="0" smtClean="0"/>
                  <a:t>(1 year)</a:t>
                </a:r>
              </a:p>
              <a:p>
                <a:pPr lvl="1">
                  <a:lnSpc>
                    <a:spcPct val="100000"/>
                  </a:lnSpc>
                  <a:spcBef>
                    <a:spcPts val="0"/>
                  </a:spcBef>
                  <a:spcAft>
                    <a:spcPts val="0"/>
                  </a:spcAft>
                  <a:buFont typeface="Arial" charset="0"/>
                  <a:buChar char="•"/>
                </a:pPr>
                <a:r>
                  <a:rPr lang="sv-SE" dirty="0" err="1" smtClean="0"/>
                  <a:t>Time</a:t>
                </a:r>
                <a:r>
                  <a:rPr lang="sv-SE" dirty="0" smtClean="0"/>
                  <a:t> </a:t>
                </a:r>
                <a14:m>
                  <m:oMath xmlns:m="http://schemas.openxmlformats.org/officeDocument/2006/math">
                    <m:r>
                      <a:rPr lang="sv-SE" i="1">
                        <a:latin typeface="Cambria Math" panose="02040503050406030204" pitchFamily="18" charset="0"/>
                      </a:rPr>
                      <m:t>𝑡</m:t>
                    </m:r>
                    <m:r>
                      <a:rPr lang="sv-SE" b="0" i="1" smtClean="0">
                        <a:latin typeface="Cambria Math" panose="02040503050406030204" pitchFamily="18" charset="0"/>
                      </a:rPr>
                      <m:t>=60 </m:t>
                    </m:r>
                    <m:r>
                      <a:rPr lang="sv-SE" b="0" i="1" smtClean="0">
                        <a:latin typeface="Cambria Math" panose="02040503050406030204" pitchFamily="18" charset="0"/>
                      </a:rPr>
                      <m:t>𝑚𝑖𝑛𝑢𝑡𝑒𝑠</m:t>
                    </m:r>
                  </m:oMath>
                </a14:m>
                <a:r>
                  <a:rPr lang="is-IS" dirty="0" smtClean="0"/>
                  <a:t> (1 hour)</a:t>
                </a:r>
                <a:endParaRPr lang="en-US" dirty="0" smtClean="0"/>
              </a:p>
              <a:p>
                <a:pPr marL="0" indent="0">
                  <a:buNone/>
                </a:pPr>
                <a:r>
                  <a:rPr lang="en-US" dirty="0" smtClean="0"/>
                  <a:t>Recall:</a:t>
                </a:r>
              </a:p>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𝑅</m:t>
                      </m:r>
                      <m:d>
                        <m:dPr>
                          <m:ctrlPr>
                            <a:rPr lang="sv-SE" b="0" i="1" smtClean="0">
                              <a:latin typeface="Cambria Math" panose="02040503050406030204" pitchFamily="18" charset="0"/>
                            </a:rPr>
                          </m:ctrlPr>
                        </m:dPr>
                        <m:e>
                          <m:r>
                            <a:rPr lang="sv-SE" b="0" i="1" smtClean="0">
                              <a:latin typeface="Cambria Math" panose="02040503050406030204" pitchFamily="18" charset="0"/>
                            </a:rPr>
                            <m:t>𝑡</m:t>
                          </m:r>
                        </m:e>
                      </m:d>
                      <m:r>
                        <a:rPr lang="sv-SE" b="0" i="1" smtClean="0">
                          <a:latin typeface="Cambria Math" panose="02040503050406030204" pitchFamily="18" charset="0"/>
                        </a:rPr>
                        <m:t>=</m:t>
                      </m:r>
                      <m:r>
                        <a:rPr lang="sv-SE">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i="1">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i="1">
                                  <a:latin typeface="Cambria Math" panose="02040503050406030204" pitchFamily="18" charset="0"/>
                                </a:rPr>
                                <m:t>𝑠𝑢𝑟𝑣𝑖𝑣𝑎𝑙</m:t>
                              </m:r>
                            </m:e>
                          </m:d>
                        </m:e>
                      </m:nary>
                    </m:oMath>
                  </m:oMathPara>
                </a14:m>
                <a:endParaRPr lang="sv-SE" i="1" dirty="0" smtClean="0">
                  <a:latin typeface="Cambria Math" panose="02040503050406030204" pitchFamily="18" charset="0"/>
                </a:endParaRPr>
              </a:p>
              <a:p>
                <a:pPr marL="0" indent="0">
                  <a:buNone/>
                </a:pP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40625729"/>
              </p:ext>
            </p:extLst>
          </p:nvPr>
        </p:nvGraphicFramePr>
        <p:xfrm>
          <a:off x="2657994" y="4149181"/>
          <a:ext cx="6586777" cy="1490320"/>
        </p:xfrm>
        <a:graphic>
          <a:graphicData uri="http://schemas.openxmlformats.org/drawingml/2006/table">
            <a:tbl>
              <a:tblPr firstRow="1" bandRow="1">
                <a:tableStyleId>{2D5ABB26-0587-4C30-8999-92F81FD0307C}</a:tableStyleId>
              </a:tblPr>
              <a:tblGrid>
                <a:gridCol w="2079740"/>
                <a:gridCol w="4507037"/>
              </a:tblGrid>
              <a:tr h="377800">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 value for </a:t>
                </a:r>
                <a14:m>
                  <m:oMath xmlns:m="http://schemas.openxmlformats.org/officeDocument/2006/math">
                    <m:sSub>
                      <m:sSubPr>
                        <m:ctrlPr>
                          <a:rPr lang="en-US" i="1">
                            <a:latin typeface="Cambria Math" panose="02040503050406030204" pitchFamily="18" charset="0"/>
                          </a:rPr>
                        </m:ctrlPr>
                      </m:sSubPr>
                      <m:e>
                        <m:r>
                          <a:rPr lang="sv-SE" i="1">
                            <a:latin typeface="Cambria Math" panose="02040503050406030204" pitchFamily="18" charset="0"/>
                          </a:rPr>
                          <m:t>𝑡</m:t>
                        </m:r>
                      </m:e>
                      <m:sub>
                        <m:r>
                          <a:rPr lang="en-US" i="1">
                            <a:latin typeface="Cambria Math" charset="0"/>
                          </a:rPr>
                          <m:t>𝑅</m:t>
                        </m:r>
                      </m:sub>
                    </m:sSub>
                  </m:oMath>
                </a14:m>
                <a:r>
                  <a:rPr lang="en-US" dirty="0" smtClean="0"/>
                  <a:t> to use in the reliability model, all previously registered values are used to find the shape parameters for the log-logistic distribution</a:t>
                </a:r>
              </a:p>
              <a:p>
                <a:pPr lvl="1">
                  <a:buFont typeface="Arial" panose="020B0604020202020204" pitchFamily="34" charset="0"/>
                  <a:buChar char="•"/>
                </a:pPr>
                <a:r>
                  <a:rPr lang="en-US" dirty="0" smtClean="0"/>
                  <a:t>The 95th percentile value is used</a:t>
                </a:r>
              </a:p>
              <a:p>
                <a:pPr>
                  <a:buFont typeface="Arial" charset="0"/>
                  <a:buChar char="•"/>
                </a:pPr>
                <a:endParaRPr lang="en-US" dirty="0" smtClean="0"/>
              </a:p>
              <a:p>
                <a:pPr>
                  <a:buFont typeface="Arial" charset="0"/>
                  <a:buChar cha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sv-SE">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cxnSp>
        <p:nvCxnSpPr>
          <p:cNvPr id="6" name="Rak pil 5"/>
          <p:cNvCxnSpPr/>
          <p:nvPr/>
        </p:nvCxnSpPr>
        <p:spPr>
          <a:xfrm flipH="1">
            <a:off x="5710137" y="4727643"/>
            <a:ext cx="350196" cy="96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 Implement this functionality to provide a platform in which further research and experiments can be carried out.</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t>
            </a:r>
            <a:r>
              <a:rPr lang="en-US" dirty="0"/>
              <a:t>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Implement and evaluate using Calvin – an </a:t>
            </a:r>
            <a:r>
              <a:rPr lang="en-US" dirty="0" err="1" smtClean="0"/>
              <a:t>IoT</a:t>
            </a:r>
            <a:r>
              <a:rPr lang="en-US" dirty="0" smtClean="0"/>
              <a:t> platform developed by Ericsson</a:t>
            </a:r>
            <a:endParaRPr lang="en-US" dirty="0"/>
          </a:p>
        </p:txBody>
      </p:sp>
    </p:spTree>
    <p:extLst>
      <p:ext uri="{BB962C8B-B14F-4D97-AF65-F5344CB8AC3E}">
        <p14:creationId xmlns:p14="http://schemas.microsoft.com/office/powerpoint/2010/main" val="917777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marL="0" indent="0">
              <a:buNone/>
            </a:pPr>
            <a:r>
              <a:rPr lang="en-US" dirty="0" smtClean="0"/>
              <a:t>We have done following assumptions in our model</a:t>
            </a:r>
          </a:p>
          <a:p>
            <a:pPr lvl="1">
              <a:buFont typeface="Arial" charset="0"/>
              <a:buChar char="•"/>
            </a:pPr>
            <a:r>
              <a:rPr lang="en-US" dirty="0" smtClean="0"/>
              <a:t>Nodes (servers in a cluster)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marL="0" indent="0">
              <a:buNone/>
            </a:pPr>
            <a:endParaRPr lang="en-US" dirty="0" smtClean="0"/>
          </a:p>
          <a:p>
            <a:pPr marL="0" indent="0">
              <a:buNone/>
            </a:pPr>
            <a:r>
              <a:rPr lang="en-US" dirty="0" smtClean="0"/>
              <a:t>We thereby only consider node failures</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96568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SzTx/>
              <a:buNone/>
            </a:pPr>
            <a:r>
              <a:rPr lang="en-US" dirty="0" smtClean="0"/>
              <a:t>We focus on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marL="0" indent="0">
              <a:lnSpc>
                <a:spcPct val="100000"/>
              </a:lnSpc>
              <a:spcBef>
                <a:spcPts val="0"/>
              </a:spcBef>
              <a:spcAft>
                <a:spcPts val="0"/>
              </a:spcAft>
              <a:buSzTx/>
              <a:buNone/>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841" y="3277215"/>
            <a:ext cx="5355278" cy="2591879"/>
          </a:xfrm>
          <a:prstGeom prst="rect">
            <a:avLst/>
          </a:prstGeom>
        </p:spPr>
      </p:pic>
    </p:spTree>
    <p:extLst>
      <p:ext uri="{BB962C8B-B14F-4D97-AF65-F5344CB8AC3E}">
        <p14:creationId xmlns:p14="http://schemas.microsoft.com/office/powerpoint/2010/main" val="257927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p:cNvPicPr>
          <p:nvPr/>
        </p:nvPicPr>
        <p:blipFill rotWithShape="1">
          <a:blip r:embed="rId3">
            <a:extLst>
              <a:ext uri="{28A0092B-C50C-407E-A947-70E740481C1C}">
                <a14:useLocalDpi xmlns:a14="http://schemas.microsoft.com/office/drawing/2010/main" val="0"/>
              </a:ext>
            </a:extLst>
          </a:blip>
          <a:srcRect t="6214" b="3683"/>
          <a:stretch/>
        </p:blipFill>
        <p:spPr>
          <a:xfrm>
            <a:off x="3874986" y="3623094"/>
            <a:ext cx="4514478" cy="263017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Adapt to changing system properties</a:t>
            </a:r>
          </a:p>
        </p:txBody>
      </p:sp>
    </p:spTree>
    <p:extLst>
      <p:ext uri="{BB962C8B-B14F-4D97-AF65-F5344CB8AC3E}">
        <p14:creationId xmlns:p14="http://schemas.microsoft.com/office/powerpoint/2010/main" val="559055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177709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We consider the MTBF for nodes to be constant for some period of time</a:t>
                </a:r>
              </a:p>
              <a:p>
                <a:pPr marL="0" lvl="0" indent="0">
                  <a:buNone/>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marL="0" lvl="0" indent="0">
                  <a:buNone/>
                </a:pPr>
                <a:r>
                  <a:rPr lang="en-US" dirty="0" smtClean="0"/>
                  <a:t>This allows for adapting the reliability of a node if it starts failing more/less often</a:t>
                </a: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51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4230112"/>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4230112"/>
                <a:ext cx="10058400" cy="593689"/>
              </a:xfrm>
              <a:prstGeom prst="rect">
                <a:avLst/>
              </a:prstGeom>
              <a:blipFill rotWithShape="0">
                <a:blip r:embed="rId4"/>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1924283"/>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1924283"/>
                <a:ext cx="10058400" cy="666849"/>
              </a:xfrm>
              <a:prstGeom prst="rect">
                <a:avLst/>
              </a:prstGeom>
              <a:blipFill rotWithShape="0">
                <a:blip r:embed="rId5"/>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1004423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4442</TotalTime>
  <Words>3697</Words>
  <Application>Microsoft Office PowerPoint</Application>
  <PresentationFormat>Bredbild</PresentationFormat>
  <Paragraphs>441</Paragraphs>
  <Slides>39</Slides>
  <Notes>38</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39</vt:i4>
      </vt:variant>
    </vt:vector>
  </HeadingPairs>
  <TitlesOfParts>
    <vt:vector size="45" baseType="lpstr">
      <vt:lpstr>Arial</vt:lpstr>
      <vt:lpstr>Calibri</vt:lpstr>
      <vt:lpstr>Calibri Light</vt:lpstr>
      <vt:lpstr>Cambria Math</vt:lpstr>
      <vt:lpstr>Wingdings</vt:lpstr>
      <vt:lpstr>Retrospect</vt:lpstr>
      <vt:lpstr>Dynamic Fault Tolerance and Task Scheduling in Distributed Systems</vt:lpstr>
      <vt:lpstr>Agenda TODO kolla ordningen</vt:lpstr>
      <vt:lpstr>Introduction</vt:lpstr>
      <vt:lpstr>Goal</vt:lpstr>
      <vt:lpstr>Assumptions</vt:lpstr>
      <vt:lpstr>Application model</vt:lpstr>
      <vt:lpstr>Fault-tolerant model</vt:lpstr>
      <vt:lpstr>Probability of failure</vt:lpstr>
      <vt:lpstr>Mean-time-between-failure</vt:lpstr>
      <vt:lpstr>Reliability definition</vt:lpstr>
      <vt:lpstr>Reliability definition cont’d</vt:lpstr>
      <vt:lpstr>Reliability model</vt:lpstr>
      <vt:lpstr>Ensuring reliability</vt:lpstr>
      <vt:lpstr>Ensuring reliability example</vt:lpstr>
      <vt:lpstr>Ensuring reliability example cont’d</vt:lpstr>
      <vt:lpstr>Ensuring reliability example cont’d</vt:lpstr>
      <vt:lpstr>Optimization</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vt:lpstr>
      <vt:lpstr>Handling node failure - example</vt:lpstr>
      <vt:lpstr>Handling node failure - example</vt:lpstr>
      <vt:lpstr>Handling node failure - example</vt:lpstr>
      <vt:lpstr>Handling node failure - example</vt:lpstr>
      <vt:lpstr>Experiments</vt:lpstr>
      <vt:lpstr>Result – node reliabilities</vt:lpstr>
      <vt:lpstr>Result – number of replicas</vt:lpstr>
      <vt:lpstr>Discussion</vt:lpstr>
      <vt:lpstr>PowerPoint-presentation</vt:lpstr>
      <vt:lpstr>Demo – video transcoding</vt:lpstr>
      <vt:lpstr>Demo – video transcoding cont’d</vt:lpstr>
      <vt:lpstr>Replication time example</vt:lpstr>
      <vt:lpstr>Expressing time 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348</cp:revision>
  <dcterms:created xsi:type="dcterms:W3CDTF">2016-04-26T11:03:39Z</dcterms:created>
  <dcterms:modified xsi:type="dcterms:W3CDTF">2016-05-27T10:06:53Z</dcterms:modified>
</cp:coreProperties>
</file>