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3"/>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2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58" r:id="rId41"/>
    <p:sldId id="263" r:id="rId42"/>
    <p:sldId id="276" r:id="rId43"/>
    <p:sldId id="277" r:id="rId44"/>
    <p:sldId id="278" r:id="rId45"/>
    <p:sldId id="368" r:id="rId46"/>
    <p:sldId id="369" r:id="rId47"/>
    <p:sldId id="367" r:id="rId48"/>
    <p:sldId id="379" r:id="rId49"/>
    <p:sldId id="365" r:id="rId50"/>
    <p:sldId id="376" r:id="rId51"/>
    <p:sldId id="38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en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Processen</a:t>
            </a:r>
            <a:r>
              <a:rPr lang="en-US" dirty="0" smtClean="0"/>
              <a:t> </a:t>
            </a:r>
            <a:r>
              <a:rPr lang="en-US" dirty="0" err="1" smtClean="0"/>
              <a:t>av</a:t>
            </a:r>
            <a:r>
              <a:rPr lang="en-US" dirty="0" smtClean="0"/>
              <a:t> </a:t>
            </a:r>
            <a:r>
              <a:rPr lang="en-US" dirty="0" err="1" smtClean="0"/>
              <a:t>detta</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endParaRPr lang="en-US" dirty="0" smtClean="0"/>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Första</a:t>
            </a:r>
            <a:r>
              <a:rPr lang="en-US" baseline="0" dirty="0" smtClean="0"/>
              <a:t> </a:t>
            </a:r>
            <a:r>
              <a:rPr lang="en-US" baseline="0" dirty="0" err="1" smtClean="0"/>
              <a:t>delen</a:t>
            </a:r>
            <a:r>
              <a:rPr lang="en-US" baseline="0" dirty="0" smtClean="0"/>
              <a:t> </a:t>
            </a:r>
            <a:r>
              <a:rPr lang="en-US" baseline="0" dirty="0" err="1" smtClean="0"/>
              <a:t>av</a:t>
            </a:r>
            <a:r>
              <a:rPr lang="en-US" baseline="0" dirty="0" smtClean="0"/>
              <a:t> </a:t>
            </a:r>
            <a:r>
              <a:rPr lang="en-US" baseline="0" dirty="0" err="1" smtClean="0"/>
              <a:t>optimeringen</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och</a:t>
            </a:r>
            <a:r>
              <a:rPr lang="en-US" baseline="0" dirty="0" smtClean="0"/>
              <a:t> den </a:t>
            </a:r>
            <a:r>
              <a:rPr lang="en-US" baseline="0" dirty="0" err="1" smtClean="0"/>
              <a:t>processen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r>
              <a:rPr lang="en-US" baseline="0" dirty="0" smtClean="0"/>
              <a:t>:</a:t>
            </a:r>
          </a:p>
          <a:p>
            <a:endParaRPr lang="en-US" baseline="0" dirty="0" smtClean="0"/>
          </a:p>
          <a:p>
            <a:r>
              <a:rPr lang="en-US" dirty="0" smtClean="0"/>
              <a:t>-</a:t>
            </a:r>
            <a:r>
              <a:rPr lang="en-US" baseline="0" dirty="0" smtClean="0"/>
              <a:t> </a:t>
            </a:r>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p>
          <a:p>
            <a:endParaRPr lang="en-US" baseline="0" dirty="0" smtClean="0"/>
          </a:p>
          <a:p>
            <a:r>
              <a:rPr lang="en-US" baseline="0" dirty="0" err="1" smtClean="0"/>
              <a:t>När</a:t>
            </a:r>
            <a:r>
              <a:rPr lang="en-US" baseline="0" dirty="0" smtClean="0"/>
              <a:t> vi nu </a:t>
            </a:r>
            <a:r>
              <a:rPr lang="en-US" baseline="0" dirty="0" err="1" smtClean="0"/>
              <a:t>har</a:t>
            </a:r>
            <a:r>
              <a:rPr lang="en-US" baseline="0" dirty="0" smtClean="0"/>
              <a:t> </a:t>
            </a:r>
            <a:r>
              <a:rPr lang="en-US" baseline="0" dirty="0" err="1" smtClean="0"/>
              <a:t>flyttat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behöver</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uppnå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dirty="0" smtClean="0"/>
              <a:t> </a:t>
            </a:r>
            <a:r>
              <a:rPr lang="en-US" dirty="0" err="1" smtClean="0"/>
              <a:t>körs</a:t>
            </a:r>
            <a:r>
              <a:rPr lang="en-US" dirty="0" smtClean="0"/>
              <a:t> sedan </a:t>
            </a:r>
            <a:r>
              <a:rPr lang="en-US" dirty="0" err="1" smtClean="0"/>
              <a:t>nästa</a:t>
            </a:r>
            <a:r>
              <a:rPr lang="en-US" dirty="0" smtClean="0"/>
              <a:t> del </a:t>
            </a:r>
            <a:r>
              <a:rPr lang="en-US" dirty="0" err="1" smtClean="0"/>
              <a:t>av</a:t>
            </a:r>
            <a:r>
              <a:rPr lang="en-US" dirty="0" smtClean="0"/>
              <a:t> </a:t>
            </a:r>
            <a:r>
              <a:rPr lang="en-US" dirty="0" err="1" smtClean="0"/>
              <a:t>optimeringen</a:t>
            </a:r>
            <a:r>
              <a:rPr lang="en-US" dirty="0" smtClean="0"/>
              <a:t>, </a:t>
            </a:r>
            <a:r>
              <a:rPr lang="en-US" dirty="0" err="1" smtClean="0"/>
              <a:t>där</a:t>
            </a:r>
            <a:r>
              <a:rPr lang="en-US" dirty="0" smtClean="0"/>
              <a:t> </a:t>
            </a:r>
            <a:r>
              <a:rPr lang="en-US"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ta </a:t>
            </a:r>
            <a:r>
              <a:rPr lang="en-US" baseline="0" dirty="0" err="1" smtClean="0"/>
              <a:t>bort</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överstiger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p>
          <a:p>
            <a:endParaRPr lang="en-US" baseline="0" dirty="0" smtClean="0"/>
          </a:p>
          <a:p>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a:t>
            </a:r>
            <a:r>
              <a:rPr lang="sv-SE" i="0" baseline="0" noProof="0" dirty="0" smtClean="0"/>
              <a:t>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a:t>
            </a:r>
            <a:r>
              <a:rPr lang="en-US" baseline="0" dirty="0" err="1" smtClean="0"/>
              <a:t>en</a:t>
            </a:r>
            <a:r>
              <a:rPr lang="en-US" baseline="0" dirty="0" smtClean="0"/>
              <a:t>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a:t>
            </a:r>
            <a:r>
              <a:rPr lang="en-US" baseline="0" dirty="0" smtClean="0"/>
              <a:t>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19707699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a:t>
            </a:r>
            <a:r>
              <a:rPr lang="sv-SE" baseline="0" dirty="0" smtClean="0"/>
              <a:t>tillförlitlighet, t.ex. har noder i samma rack lägre tillförlitlighet än noder i olika rack</a:t>
            </a:r>
            <a:endParaRPr lang="sv-SE" baseline="0" dirty="0" smtClean="0"/>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smtClean="0"/>
              <a:t>konsensusalgoritm </a:t>
            </a:r>
            <a:r>
              <a:rPr lang="sv-SE" baseline="0" dirty="0" smtClean="0"/>
              <a:t>för att upptäcka när </a:t>
            </a:r>
            <a:r>
              <a:rPr lang="sv-SE" baseline="0" dirty="0" smtClean="0"/>
              <a:t>ett felaktigt </a:t>
            </a:r>
            <a:r>
              <a:rPr lang="sv-SE" baseline="0" dirty="0" smtClean="0"/>
              <a:t>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När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säkert</a:t>
            </a:r>
            <a:r>
              <a:rPr lang="en-US" baseline="0" dirty="0" smtClean="0"/>
              <a:t> de </a:t>
            </a:r>
            <a:r>
              <a:rPr lang="en-US" baseline="0" dirty="0" err="1" smtClean="0"/>
              <a:t>är</a:t>
            </a:r>
            <a:r>
              <a:rPr lang="en-US" baseline="0" dirty="0" smtClean="0"/>
              <a:t> </a:t>
            </a:r>
            <a:r>
              <a:rPr lang="en-US" baseline="0" dirty="0" err="1" smtClean="0"/>
              <a:t>helt</a:t>
            </a:r>
            <a:r>
              <a:rPr lang="en-US" baseline="0" dirty="0" smtClean="0"/>
              <a:t> I </a:t>
            </a:r>
            <a:r>
              <a:rPr lang="en-US" baseline="0" dirty="0" err="1" smtClean="0"/>
              <a:t>fas</a:t>
            </a:r>
            <a:r>
              <a:rPr lang="en-US" baseline="0" dirty="0" smtClean="0"/>
              <a:t> </a:t>
            </a:r>
            <a:r>
              <a:rPr lang="en-US" baseline="0" dirty="0" err="1" smtClean="0"/>
              <a:t>längre</a:t>
            </a:r>
            <a:r>
              <a:rPr lang="en-US" baseline="0" dirty="0" smtClean="0"/>
              <a:t>. Om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utförs</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när</a:t>
            </a:r>
            <a:r>
              <a:rPr lang="en-US" baseline="0" dirty="0" smtClean="0"/>
              <a:t> de </a:t>
            </a:r>
            <a:r>
              <a:rPr lang="en-US" baseline="0" dirty="0" err="1" smtClean="0"/>
              <a:t>utförs</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då</a:t>
            </a:r>
            <a:r>
              <a:rPr lang="en-US" baseline="0" dirty="0" smtClean="0"/>
              <a:t> </a:t>
            </a:r>
            <a:r>
              <a:rPr lang="en-US" baseline="0" dirty="0" err="1" smtClean="0"/>
              <a:t>producera</a:t>
            </a:r>
            <a:r>
              <a:rPr lang="en-US" baseline="0" dirty="0" smtClean="0"/>
              <a:t> </a:t>
            </a:r>
            <a:r>
              <a:rPr lang="en-US" baseline="0" dirty="0" err="1" smtClean="0"/>
              <a:t>olika</a:t>
            </a:r>
            <a:r>
              <a:rPr lang="en-US" baseline="0" dirty="0" smtClean="0"/>
              <a:t> </a:t>
            </a:r>
            <a:r>
              <a:rPr lang="en-US" baseline="0" dirty="0" err="1" smtClean="0"/>
              <a:t>resultat</a:t>
            </a:r>
            <a:r>
              <a:rPr lang="en-US" baseline="0" dirty="0" smtClean="0"/>
              <a:t>. </a:t>
            </a:r>
          </a:p>
          <a:p>
            <a:endParaRPr lang="en-US" baseline="0" dirty="0" smtClean="0"/>
          </a:p>
          <a:p>
            <a:r>
              <a:rPr lang="en-US" baseline="0" dirty="0" smtClean="0"/>
              <a:t>Vi </a:t>
            </a:r>
            <a:r>
              <a:rPr lang="en-US" baseline="0" dirty="0" err="1" smtClean="0"/>
              <a:t>antar</a:t>
            </a:r>
            <a:r>
              <a:rPr lang="en-US" baseline="0" dirty="0" smtClean="0"/>
              <a:t> </a:t>
            </a:r>
            <a:r>
              <a:rPr lang="en-US" baseline="0" dirty="0" err="1" smtClean="0"/>
              <a:t>därför</a:t>
            </a:r>
            <a:r>
              <a:rPr lang="en-US" baseline="0" dirty="0" smtClean="0"/>
              <a:t> </a:t>
            </a:r>
            <a:r>
              <a:rPr lang="en-US" baseline="0" dirty="0" err="1" smtClean="0"/>
              <a:t>att</a:t>
            </a:r>
            <a:r>
              <a:rPr lang="en-US" baseline="0" dirty="0" smtClean="0"/>
              <a:t>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 </a:t>
            </a:r>
            <a:r>
              <a:rPr lang="en-US" baseline="0" dirty="0" err="1" smtClean="0"/>
              <a:t>är</a:t>
            </a:r>
            <a:r>
              <a:rPr lang="en-US" baseline="0" dirty="0" smtClean="0"/>
              <a:t> </a:t>
            </a:r>
            <a:r>
              <a:rPr lang="en-US" baseline="0" dirty="0" err="1" smtClean="0"/>
              <a:t>deterministiska</a:t>
            </a:r>
            <a:r>
              <a:rPr lang="en-US" baseline="0" dirty="0" smtClean="0"/>
              <a:t>, </a:t>
            </a:r>
            <a:r>
              <a:rPr lang="en-US" baseline="0" dirty="0" err="1" smtClean="0"/>
              <a:t>dvs</a:t>
            </a:r>
            <a:r>
              <a:rPr lang="en-US" baseline="0" dirty="0" smtClean="0"/>
              <a:t> </a:t>
            </a:r>
            <a:r>
              <a:rPr lang="en-US" baseline="0" dirty="0" err="1" smtClean="0"/>
              <a:t>givet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r>
              <a:rPr lang="is-I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smtClean="0"/>
              <a:t>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a:t>
            </a:r>
            <a:r>
              <a:rPr lang="en-US" baseline="0" dirty="0" smtClean="0"/>
              <a:t>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smtClean="0"/>
              <a:t>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a:t>
            </a:r>
            <a:r>
              <a:rPr lang="en-US" baseline="0" dirty="0" smtClean="0"/>
              <a:t>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a:t>
            </a:r>
            <a:r>
              <a:rPr lang="en-US" dirty="0" smtClean="0"/>
              <a:t>failing</a:t>
            </a:r>
            <a:endParaRPr lang="en-US" dirty="0" smtClean="0"/>
          </a:p>
          <a:p>
            <a:pPr marL="0" lvl="0" indent="0">
              <a:buNone/>
            </a:pPr>
            <a:r>
              <a:rPr lang="en-US" dirty="0" smtClean="0"/>
              <a:t>If </a:t>
            </a:r>
            <a:r>
              <a:rPr lang="en-US" dirty="0" smtClean="0"/>
              <a:t>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a:t>
            </a:r>
            <a:r>
              <a:rPr lang="en-US" dirty="0" smtClean="0"/>
              <a:t>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a:p>
          <a:p>
            <a:pPr lvl="0">
              <a:buFont typeface="Arial" panose="020B0604020202020204" pitchFamily="34" charset="0"/>
              <a:buChar char="•"/>
            </a:pPr>
            <a:endParaRPr lang="en-US" dirty="0" smtClean="0"/>
          </a:p>
          <a:p>
            <a:pPr marL="0" lvl="0" indent="0">
              <a:buNone/>
            </a:pPr>
            <a:r>
              <a:rPr lang="en-US" dirty="0" smtClean="0"/>
              <a:t>Calculating MTBF</a:t>
            </a:r>
            <a:endParaRPr lang="en-US" dirty="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79" y="5275405"/>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79" y="5275405"/>
                <a:ext cx="10058400" cy="66684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p>
              <a:p>
                <a:pPr marL="0" lvl="0" indent="0">
                  <a:buNone/>
                </a:pPr>
                <a:r>
                  <a:rPr lang="en-US" dirty="0" smtClean="0"/>
                  <a:t>Before </a:t>
                </a:r>
                <a:r>
                  <a:rPr lang="en-US" dirty="0" smtClean="0"/>
                  <a:t>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a:t>
            </a:r>
            <a:r>
              <a:rPr lang="en-US" dirty="0" smtClean="0"/>
              <a:t>every </a:t>
            </a:r>
            <a:r>
              <a:rPr lang="en-US" dirty="0" smtClean="0"/>
              <a:t>time</a:t>
            </a:r>
            <a:r>
              <a:rPr lang="en-US" dirty="0" smtClean="0"/>
              <a:t> </a:t>
            </a:r>
            <a:r>
              <a:rPr lang="en-US" dirty="0" smtClean="0"/>
              <a:t>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a:t>
            </a:r>
            <a:r>
              <a:rPr lang="en-US" dirty="0" smtClean="0"/>
              <a:t>which:</a:t>
            </a:r>
            <a:endParaRPr lang="en-US" dirty="0" smtClean="0"/>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a:t>
            </a:r>
            <a:r>
              <a:rPr lang="en-US" dirty="0" smtClean="0"/>
              <a:t>reliable _ TODO pic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r>
              <a:rPr lang="en-US" dirty="0" smtClean="0"/>
              <a:t>example _TODO pic</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436804"/>
            <a:ext cx="3799693" cy="36678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t>
                </a:r>
                <a:r>
                  <a:rPr lang="en-US" dirty="0" smtClean="0"/>
                  <a:t>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r>
                  <a:rPr lang="en-US" dirty="0" smtClean="0"/>
                  <a:t>.</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smtClean="0"/>
              <a:t>cont’d _TODO, pic</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endParaRPr lang="sv-SE" dirty="0" smtClean="0"/>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r>
                  <a:rPr lang="en-US" i="1" dirty="0" smtClean="0"/>
                  <a:t>T</a:t>
                </a:r>
                <a:r>
                  <a:rPr lang="en-US" i="1" baseline="-25000" dirty="0"/>
                  <a:t>d</a:t>
                </a:r>
                <a:r>
                  <a:rPr lang="en-US" dirty="0" smtClean="0"/>
                  <a:t> is the time to detect a failure, statically set </a:t>
                </a:r>
                <a:r>
                  <a:rPr lang="en-US" dirty="0" smtClean="0"/>
                  <a:t>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a:t>
                </a:r>
                <a:r>
                  <a:rPr lang="en-US" dirty="0" smtClean="0"/>
                  <a:t>while </a:t>
                </a:r>
                <a:r>
                  <a:rPr lang="en-US" i="1" dirty="0" smtClean="0"/>
                  <a:t>T</a:t>
                </a:r>
                <a:r>
                  <a:rPr lang="en-US" i="1" baseline="-25000" dirty="0" smtClean="0"/>
                  <a:t>R</a:t>
                </a:r>
                <a:r>
                  <a:rPr lang="en-US" dirty="0" smtClean="0"/>
                  <a:t> </a:t>
                </a:r>
                <a:r>
                  <a:rPr lang="en-US" dirty="0" smtClean="0"/>
                  <a:t>varies.</a:t>
                </a:r>
              </a:p>
              <a:p>
                <a:pPr marL="0" indent="0">
                  <a:buNone/>
                </a:pPr>
                <a:r>
                  <a:rPr lang="en-US" i="1" dirty="0" smtClean="0"/>
                  <a:t>T</a:t>
                </a:r>
                <a:r>
                  <a:rPr lang="en-US" i="1" baseline="-25000" dirty="0" smtClean="0"/>
                  <a:t>R</a:t>
                </a:r>
                <a:r>
                  <a:rPr lang="en-US" dirty="0" smtClean="0"/>
                  <a:t> </a:t>
                </a:r>
                <a:r>
                  <a:rPr lang="en-US" dirty="0" smtClean="0"/>
                  <a:t>varies depending </a:t>
                </a:r>
                <a:r>
                  <a:rPr lang="en-US" dirty="0" smtClean="0"/>
                  <a:t>on:</a:t>
                </a:r>
                <a:endParaRPr lang="en-US" dirty="0" smtClean="0"/>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a:t>
                </a:r>
                <a:r>
                  <a:rPr lang="en-US" dirty="0" smtClean="0"/>
                  <a:t>die </a:t>
                </a:r>
                <a:r>
                  <a:rPr lang="en-US" dirty="0" smtClean="0"/>
                  <a:t>itself, in </a:t>
                </a:r>
                <a:r>
                  <a:rPr lang="en-US" dirty="0" smtClean="0"/>
                  <a:t>case </a:t>
                </a:r>
                <a:r>
                  <a:rPr lang="en-US" dirty="0" smtClean="0"/>
                  <a:t>a new node is selected</a:t>
                </a:r>
              </a:p>
              <a:p>
                <a:pPr lvl="1">
                  <a:buFont typeface="Arial" charset="0"/>
                  <a:buChar char="•"/>
                </a:pPr>
                <a:r>
                  <a:rPr lang="en-US" dirty="0" smtClean="0"/>
                  <a:t>Whether or not the node asked to replicate its </a:t>
                </a:r>
                <a:r>
                  <a:rPr lang="en-US" dirty="0" smtClean="0"/>
                  <a:t>replica </a:t>
                </a:r>
                <a:r>
                  <a:rPr lang="en-US" dirty="0" smtClean="0"/>
                  <a:t>succeeds or die, in case a new node is asked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4"/>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marL="0" indent="0">
              <a:buNone/>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a:t>
            </a:r>
            <a:r>
              <a:rPr lang="en-US" dirty="0" smtClean="0"/>
              <a:t>was found to be the best </a:t>
            </a:r>
            <a:r>
              <a:rPr lang="en-US" dirty="0" smtClean="0"/>
              <a:t>fit</a:t>
            </a:r>
            <a:endParaRPr lang="en-US" dirty="0" smtClean="0"/>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marL="0" indent="0">
              <a:buNone/>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a:t>
            </a:r>
            <a:r>
              <a:rPr lang="en-US" dirty="0" smtClean="0"/>
              <a:t>distribution</a:t>
            </a:r>
          </a:p>
          <a:p>
            <a:pPr lvl="1">
              <a:buFont typeface="Arial" panose="020B0604020202020204" pitchFamily="34" charset="0"/>
              <a:buChar char="•"/>
            </a:pPr>
            <a:r>
              <a:rPr lang="en-US" dirty="0" smtClean="0"/>
              <a:t>The 95th </a:t>
            </a:r>
            <a:r>
              <a:rPr lang="en-US" dirty="0" smtClean="0"/>
              <a:t>percentile value is </a:t>
            </a:r>
            <a:r>
              <a:rPr lang="en-US" dirty="0" smtClean="0"/>
              <a:t>used</a:t>
            </a:r>
            <a:endParaRPr lang="en-US" dirty="0" smtClean="0"/>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endParaRPr lang="en-US" dirty="0" smtClean="0"/>
          </a:p>
          <a:p>
            <a:pPr marL="578358" lvl="1" indent="-285750">
              <a:buFont typeface="Arial" panose="020B0604020202020204" pitchFamily="34" charset="0"/>
              <a:buChar char="•"/>
            </a:pPr>
            <a:r>
              <a:rPr lang="en-US" dirty="0" smtClean="0"/>
              <a:t>moving </a:t>
            </a:r>
            <a:r>
              <a:rPr lang="en-US" dirty="0" smtClean="0"/>
              <a:t>replicas to more reliable nodes as they become available, and </a:t>
            </a:r>
            <a:endParaRPr lang="en-US" dirty="0" smtClean="0"/>
          </a:p>
          <a:p>
            <a:pPr marL="578358" lvl="1" indent="-285750">
              <a:buFont typeface="Arial" panose="020B0604020202020204" pitchFamily="34" charset="0"/>
              <a:buChar char="•"/>
            </a:pPr>
            <a:r>
              <a:rPr lang="en-US" dirty="0" smtClean="0"/>
              <a:t>deleting </a:t>
            </a:r>
            <a:r>
              <a:rPr lang="en-US" dirty="0" smtClean="0"/>
              <a:t>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a:t>
            </a:r>
            <a:r>
              <a:rPr lang="en-US" dirty="0" smtClean="0"/>
              <a:t>failure _TODO pic</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self-adapting behavior</a:t>
            </a:r>
            <a:endParaRPr lang="en-US" dirty="0"/>
          </a:p>
        </p:txBody>
      </p:sp>
      <p:sp>
        <p:nvSpPr>
          <p:cNvPr id="3" name="Content Placeholder 2"/>
          <p:cNvSpPr>
            <a:spLocks noGrp="1"/>
          </p:cNvSpPr>
          <p:nvPr>
            <p:ph idx="1"/>
          </p:nvPr>
        </p:nvSpPr>
        <p:spPr/>
        <p:txBody>
          <a:bodyPr/>
          <a:lstStyle/>
          <a:p>
            <a:pPr marL="0" indent="0">
              <a:buNone/>
            </a:pPr>
            <a:r>
              <a:rPr lang="en-US" dirty="0" smtClean="0"/>
              <a:t>Setup:</a:t>
            </a:r>
          </a:p>
          <a:p>
            <a:pPr lvl="1">
              <a:buFont typeface="Arial" charset="0"/>
              <a:buChar char="•"/>
            </a:pPr>
            <a:r>
              <a:rPr lang="en-US" dirty="0" smtClean="0"/>
              <a:t>10 nodes</a:t>
            </a:r>
            <a:endParaRPr lang="en-US" dirty="0" smtClean="0"/>
          </a:p>
          <a:p>
            <a:pPr lvl="1">
              <a:buFont typeface="Arial" charset="0"/>
              <a:buChar char="•"/>
            </a:pPr>
            <a:r>
              <a:rPr lang="en-US" dirty="0" smtClean="0"/>
              <a:t>Required </a:t>
            </a:r>
            <a:r>
              <a:rPr lang="en-US" dirty="0"/>
              <a:t>reliability: </a:t>
            </a:r>
            <a:r>
              <a:rPr lang="en-US" dirty="0" smtClean="0"/>
              <a:t>0.999</a:t>
            </a:r>
          </a:p>
          <a:p>
            <a:pPr lvl="1">
              <a:buFont typeface="Arial" charset="0"/>
              <a:buChar char="•"/>
            </a:pPr>
            <a:r>
              <a:rPr lang="en-US" dirty="0" smtClean="0"/>
              <a:t>Time </a:t>
            </a:r>
            <a:r>
              <a:rPr lang="en-US" i="1" dirty="0" smtClean="0"/>
              <a:t>t</a:t>
            </a:r>
            <a:r>
              <a:rPr lang="en-US" dirty="0" smtClean="0"/>
              <a:t>: 710 </a:t>
            </a:r>
            <a:r>
              <a:rPr lang="en-US" dirty="0" err="1" smtClean="0"/>
              <a:t>ms</a:t>
            </a:r>
            <a:endParaRPr lang="en-US" dirty="0" smtClean="0"/>
          </a:p>
          <a:p>
            <a:pPr marL="0" indent="0">
              <a:buNone/>
            </a:pPr>
            <a:r>
              <a:rPr lang="en-US" dirty="0" smtClean="0"/>
              <a:t>Killing </a:t>
            </a:r>
            <a:r>
              <a:rPr lang="en-US" dirty="0" smtClean="0"/>
              <a:t>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254" y="33036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a:t>
            </a:r>
            <a:r>
              <a:rPr lang="en-US" dirty="0" smtClean="0"/>
              <a:t>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All values such as heartbeat timeout time, default MTBF/replication time, etc. was chosen so that we could run experiments for a couple of minutes and still have a lot of failures</a:t>
            </a:r>
          </a:p>
          <a:p>
            <a:pPr marL="0" indent="0">
              <a:buNone/>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r>
                  <a:rPr lang="en-US" dirty="0" smtClean="0"/>
                  <a:t>:</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endParaRPr lang="is-IS" dirty="0" smtClean="0"/>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ha med </a:t>
            </a:r>
            <a:r>
              <a:rPr lang="en-US" dirty="0" err="1" smtClean="0"/>
              <a:t>något</a:t>
            </a:r>
            <a:r>
              <a:rPr lang="en-US" dirty="0" smtClean="0"/>
              <a:t> </a:t>
            </a:r>
            <a:r>
              <a:rPr lang="en-US" dirty="0" err="1" smtClean="0"/>
              <a:t>sånt</a:t>
            </a:r>
            <a:r>
              <a:rPr lang="en-US" dirty="0" smtClean="0"/>
              <a:t> </a:t>
            </a:r>
            <a:r>
              <a:rPr lang="en-US" dirty="0" err="1" smtClean="0"/>
              <a:t>här</a:t>
            </a:r>
            <a:r>
              <a:rPr lang="en-US" dirty="0" smtClean="0"/>
              <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The outcome of our work is a platform where it is possible to conduct experiments and modelling, without the use for simulation.</a:t>
            </a:r>
            <a:endParaRPr lang="en-US" dirty="0"/>
          </a:p>
        </p:txBody>
      </p:sp>
    </p:spTree>
    <p:extLst>
      <p:ext uri="{BB962C8B-B14F-4D97-AF65-F5344CB8AC3E}">
        <p14:creationId xmlns:p14="http://schemas.microsoft.com/office/powerpoint/2010/main" val="1887965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a:bodyPr>
          <a:lstStyle/>
          <a:p>
            <a:pPr marL="0" indent="0">
              <a:buNone/>
            </a:pPr>
            <a:r>
              <a:rPr lang="en-US" dirty="0" smtClean="0"/>
              <a:t>Investigate </a:t>
            </a:r>
            <a:r>
              <a:rPr lang="en-US" dirty="0" smtClean="0"/>
              <a:t>the scalability of our model</a:t>
            </a:r>
          </a:p>
          <a:p>
            <a:pPr lvl="1">
              <a:buFont typeface="Arial" panose="020B0604020202020204" pitchFamily="34" charset="0"/>
              <a:buChar char="•"/>
            </a:pPr>
            <a:r>
              <a:rPr lang="en-US" dirty="0" smtClean="0"/>
              <a:t>Only tested using a cluster of 6 servers</a:t>
            </a:r>
          </a:p>
          <a:p>
            <a:pPr marL="0" indent="0">
              <a:buNone/>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Taking </a:t>
            </a:r>
            <a:r>
              <a:rPr lang="en-US" dirty="0" smtClean="0"/>
              <a:t>current nodes into </a:t>
            </a:r>
            <a:r>
              <a:rPr lang="en-US" dirty="0" smtClean="0"/>
              <a:t>account, e.g</a:t>
            </a:r>
            <a:r>
              <a:rPr lang="en-US" dirty="0" smtClean="0"/>
              <a:t>. </a:t>
            </a:r>
            <a:r>
              <a:rPr lang="en-US" dirty="0" smtClean="0"/>
              <a:t>nodes </a:t>
            </a:r>
            <a:r>
              <a:rPr lang="en-US" dirty="0" smtClean="0"/>
              <a:t>in same rack has less reliability than </a:t>
            </a:r>
            <a:r>
              <a:rPr lang="en-US" dirty="0" smtClean="0"/>
              <a:t>two nodes </a:t>
            </a:r>
            <a:r>
              <a:rPr lang="en-US" dirty="0" smtClean="0"/>
              <a:t>in different racks</a:t>
            </a:r>
          </a:p>
          <a:p>
            <a:pPr lvl="1">
              <a:buFont typeface="Arial" panose="020B0604020202020204" pitchFamily="34" charset="0"/>
              <a:buChar char="•"/>
            </a:pPr>
            <a:r>
              <a:rPr lang="en-US" dirty="0" smtClean="0"/>
              <a:t>Applying machine </a:t>
            </a:r>
            <a:r>
              <a:rPr lang="en-US" dirty="0" smtClean="0"/>
              <a:t>learning</a:t>
            </a:r>
          </a:p>
          <a:p>
            <a:pPr marL="0" indent="0">
              <a:buNone/>
            </a:pPr>
            <a:r>
              <a:rPr lang="en-US" dirty="0" smtClean="0"/>
              <a:t>Adding a consensus algorithm</a:t>
            </a:r>
          </a:p>
          <a:p>
            <a:pPr lvl="1">
              <a:buFont typeface="Arial" panose="020B0604020202020204" pitchFamily="34" charset="0"/>
              <a:buChar char="•"/>
            </a:pPr>
            <a:r>
              <a:rPr lang="en-US" dirty="0" smtClean="0"/>
              <a:t>Detect </a:t>
            </a:r>
            <a:r>
              <a:rPr lang="en-US" dirty="0" smtClean="0"/>
              <a:t>nodes producing </a:t>
            </a:r>
            <a:r>
              <a:rPr lang="en-US" dirty="0" smtClean="0"/>
              <a:t>incorrect output</a:t>
            </a:r>
            <a:endParaRPr lang="en-US" dirty="0" smtClean="0"/>
          </a:p>
          <a:p>
            <a:pPr marL="0" indent="0">
              <a:buNone/>
            </a:pPr>
            <a:r>
              <a:rPr lang="en-US" dirty="0" smtClean="0"/>
              <a:t>Task scheduling </a:t>
            </a:r>
            <a:r>
              <a:rPr lang="en-US" dirty="0" smtClean="0"/>
              <a:t>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smtClean="0"/>
              <a:t>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This 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634112"/>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 Setup:</a:t>
            </a:r>
          </a:p>
          <a:p>
            <a:pPr lvl="1">
              <a:buFont typeface="Arial" panose="020B0604020202020204" pitchFamily="34" charset="0"/>
              <a:buChar char="•"/>
            </a:pPr>
            <a:r>
              <a:rPr lang="en-US" dirty="0" smtClean="0"/>
              <a:t>10 nodes (Calvin runtimes) </a:t>
            </a:r>
            <a:br>
              <a:rPr lang="en-US" dirty="0" smtClean="0"/>
            </a:b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a:t>
            </a:r>
            <a:r>
              <a:rPr lang="en-US" dirty="0" smtClean="0"/>
              <a:t>focus on stream </a:t>
            </a:r>
            <a:r>
              <a:rPr lang="en-US" dirty="0" smtClean="0"/>
              <a:t>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4075890"/>
            <a:ext cx="3873643" cy="2256817"/>
          </a:xfrm>
          <a:prstGeom prst="rect">
            <a:avLst/>
          </a:prstGeom>
        </p:spPr>
      </p:pic>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Deterministic functions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The task </a:t>
                </a:r>
                <a:r>
                  <a:rPr lang="en-US" i="1" dirty="0" smtClean="0"/>
                  <a:t>T</a:t>
                </a:r>
                <a:r>
                  <a:rPr lang="en-US" dirty="0" smtClean="0"/>
                  <a:t>, performs deterministic calculations on the input. </a:t>
                </a:r>
                <a:endParaRPr lang="en-US" dirty="0"/>
              </a:p>
              <a:p>
                <a:pPr lvl="1">
                  <a:lnSpc>
                    <a:spcPct val="100000"/>
                  </a:lnSpc>
                  <a:spcBef>
                    <a:spcPts val="0"/>
                  </a:spcBef>
                  <a:spcAft>
                    <a:spcPts val="0"/>
                  </a:spcAft>
                  <a:buFont typeface="Arial" panose="020B0604020202020204" pitchFamily="34" charset="0"/>
                  <a:buChar char="•"/>
                </a:pPr>
                <a:r>
                  <a:rPr lang="en-US" dirty="0" smtClean="0"/>
                  <a:t>Same input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same output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515" t="-909"/>
                </a:stretch>
              </a:blipFill>
            </p:spPr>
            <p:txBody>
              <a:bodyPr/>
              <a:lstStyle/>
              <a:p>
                <a:r>
                  <a:rPr lang="sv-SE">
                    <a:noFill/>
                  </a:rPr>
                  <a:t> </a:t>
                </a:r>
              </a:p>
            </p:txBody>
          </p:sp>
        </mc:Fallback>
      </mc:AlternateContent>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a:t>
            </a:r>
            <a:r>
              <a:rPr lang="en-US" dirty="0" smtClean="0"/>
              <a:t>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a:t>
            </a:r>
            <a:r>
              <a:rPr lang="en-US" dirty="0" smtClean="0"/>
              <a:t>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4050</TotalTime>
  <Words>5087</Words>
  <Application>Microsoft Office PowerPoint</Application>
  <PresentationFormat>Bredbild</PresentationFormat>
  <Paragraphs>535</Paragraphs>
  <Slides>51</Slides>
  <Notes>49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51</vt:i4>
      </vt:variant>
    </vt:vector>
  </HeadingPairs>
  <TitlesOfParts>
    <vt:vector size="57"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Deterministic functions</vt:lpstr>
      <vt:lpstr>Reliability definition</vt:lpstr>
      <vt:lpstr>Reliability definition cont’d</vt:lpstr>
      <vt:lpstr>Probability of failure</vt:lpstr>
      <vt:lpstr>Mean-time-between-failure</vt:lpstr>
      <vt:lpstr>Reliability model</vt:lpstr>
      <vt:lpstr>Ensuring reliability – TODO update pic?</vt:lpstr>
      <vt:lpstr>Ensuring reliability example</vt:lpstr>
      <vt:lpstr>Ensuring reliability example cont’d</vt:lpstr>
      <vt:lpstr>Ensuring reliability example cont’d</vt:lpstr>
      <vt:lpstr>Optimization</vt:lpstr>
      <vt:lpstr>Moving to more reliable _ TODO pic</vt:lpstr>
      <vt:lpstr>Deleting unnecessary replicas</vt:lpstr>
      <vt:lpstr>Optimization example _TODO pic</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 _TODO, pic</vt:lpstr>
      <vt:lpstr>Handling node failure cont’d</vt:lpstr>
      <vt:lpstr>Expressing time t</vt:lpstr>
      <vt:lpstr>Expressing time t</vt:lpstr>
      <vt:lpstr>Expressing time t cont’d</vt:lpstr>
      <vt:lpstr>Experiments</vt:lpstr>
      <vt:lpstr>Simulating node failure _TODO pic</vt:lpstr>
      <vt:lpstr>Test self-adapting behavior</vt:lpstr>
      <vt:lpstr>Result – node reliabilities</vt:lpstr>
      <vt:lpstr>Result – number of replicas</vt:lpstr>
      <vt:lpstr>Discussion</vt:lpstr>
      <vt:lpstr>Discussion cont’d</vt:lpstr>
      <vt:lpstr>Discussion - replication time example</vt:lpstr>
      <vt:lpstr>Conclusion – ha med något sånt här?</vt:lpstr>
      <vt:lpstr>Future work</vt:lpstr>
      <vt:lpstr>Demo – video transcoding</vt:lpstr>
      <vt:lpstr>Demo – video transcoding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307</cp:revision>
  <dcterms:created xsi:type="dcterms:W3CDTF">2016-04-26T11:03:39Z</dcterms:created>
  <dcterms:modified xsi:type="dcterms:W3CDTF">2016-05-26T08:27:51Z</dcterms:modified>
</cp:coreProperties>
</file>