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2"/>
  </p:notesMasterIdLst>
  <p:sldIdLst>
    <p:sldId id="256" r:id="rId2"/>
    <p:sldId id="257" r:id="rId3"/>
    <p:sldId id="288" r:id="rId4"/>
    <p:sldId id="382" r:id="rId5"/>
    <p:sldId id="371" r:id="rId6"/>
    <p:sldId id="331" r:id="rId7"/>
    <p:sldId id="373" r:id="rId8"/>
    <p:sldId id="374" r:id="rId9"/>
    <p:sldId id="375" r:id="rId10"/>
    <p:sldId id="307" r:id="rId11"/>
    <p:sldId id="338" r:id="rId12"/>
    <p:sldId id="323" r:id="rId13"/>
    <p:sldId id="345" r:id="rId14"/>
    <p:sldId id="346" r:id="rId15"/>
    <p:sldId id="347" r:id="rId16"/>
    <p:sldId id="340" r:id="rId17"/>
    <p:sldId id="352" r:id="rId18"/>
    <p:sldId id="353" r:id="rId19"/>
    <p:sldId id="355" r:id="rId20"/>
    <p:sldId id="356" r:id="rId21"/>
    <p:sldId id="359" r:id="rId22"/>
    <p:sldId id="357" r:id="rId23"/>
    <p:sldId id="358" r:id="rId24"/>
    <p:sldId id="311" r:id="rId25"/>
    <p:sldId id="313" r:id="rId26"/>
    <p:sldId id="315" r:id="rId27"/>
    <p:sldId id="317" r:id="rId28"/>
    <p:sldId id="318" r:id="rId29"/>
    <p:sldId id="381" r:id="rId30"/>
    <p:sldId id="332" r:id="rId31"/>
    <p:sldId id="336" r:id="rId32"/>
    <p:sldId id="337" r:id="rId33"/>
    <p:sldId id="258" r:id="rId34"/>
    <p:sldId id="277" r:id="rId35"/>
    <p:sldId id="278" r:id="rId36"/>
    <p:sldId id="368" r:id="rId37"/>
    <p:sldId id="369" r:id="rId38"/>
    <p:sldId id="376" r:id="rId39"/>
    <p:sldId id="380" r:id="rId40"/>
    <p:sldId id="367"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448"/>
  </p:normalViewPr>
  <p:slideViewPr>
    <p:cSldViewPr snapToGrid="0" snapToObjects="1">
      <p:cViewPr varScale="1">
        <p:scale>
          <a:sx n="98" d="100"/>
          <a:sy n="98" d="100"/>
        </p:scale>
        <p:origin x="1038" y="9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1439870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mean-time-between</a:t>
            </a:r>
            <a:r>
              <a:rPr lang="en-US" baseline="0" dirty="0" smtClean="0"/>
              <a:t>-failure, MTBF, </a:t>
            </a:r>
            <a:r>
              <a:rPr lang="en-US" dirty="0" err="1" smtClean="0"/>
              <a:t>för</a:t>
            </a:r>
            <a:r>
              <a:rPr lang="en-US" dirty="0" smtClean="0"/>
              <a:t> </a:t>
            </a:r>
            <a:r>
              <a:rPr lang="en-US" dirty="0" err="1" smtClean="0"/>
              <a:t>en</a:t>
            </a:r>
            <a:r>
              <a:rPr lang="en-US" dirty="0" smtClean="0"/>
              <a:t> </a:t>
            </a:r>
            <a:r>
              <a:rPr lang="en-US" dirty="0" err="1" smtClean="0"/>
              <a:t>komponent</a:t>
            </a:r>
            <a:r>
              <a:rPr lang="en-US" dirty="0" smtClean="0"/>
              <a:t>, </a:t>
            </a:r>
            <a:r>
              <a:rPr lang="en-US" dirty="0" err="1" smtClean="0"/>
              <a:t>d.v.s</a:t>
            </a:r>
            <a:r>
              <a:rPr lang="en-US" dirty="0" smtClean="0"/>
              <a:t> </a:t>
            </a:r>
            <a:r>
              <a:rPr lang="en-US" dirty="0" err="1" smtClean="0"/>
              <a:t>hur</a:t>
            </a:r>
            <a:r>
              <a:rPr lang="en-US" dirty="0" smtClean="0"/>
              <a:t> </a:t>
            </a:r>
            <a:r>
              <a:rPr lang="en-US" dirty="0" err="1" smtClean="0"/>
              <a:t>ofta</a:t>
            </a:r>
            <a:r>
              <a:rPr lang="en-US" dirty="0" smtClean="0"/>
              <a:t> den </a:t>
            </a:r>
            <a:r>
              <a:rPr lang="en-US" dirty="0" err="1" smtClean="0"/>
              <a:t>failar</a:t>
            </a:r>
            <a:r>
              <a:rPr lang="en-US" dirty="0" smtClean="0"/>
              <a:t>, </a:t>
            </a:r>
            <a:r>
              <a:rPr lang="en-US" dirty="0" err="1" smtClean="0"/>
              <a:t>kan</a:t>
            </a:r>
            <a:r>
              <a:rPr lang="en-US" dirty="0" smtClean="0"/>
              <a:t> man </a:t>
            </a:r>
            <a:r>
              <a:rPr lang="en-US" dirty="0" err="1" smtClean="0"/>
              <a:t>beräkna</a:t>
            </a:r>
            <a:r>
              <a:rPr lang="en-US" dirty="0" smtClean="0"/>
              <a:t> </a:t>
            </a:r>
            <a:r>
              <a:rPr lang="en-US" dirty="0" err="1" smtClean="0"/>
              <a:t>sannolikheten</a:t>
            </a:r>
            <a:r>
              <a:rPr lang="en-US" baseline="0" dirty="0" smtClean="0"/>
              <a:t> </a:t>
            </a:r>
            <a:r>
              <a:rPr lang="en-US" baseline="0" dirty="0" err="1" smtClean="0"/>
              <a:t>att</a:t>
            </a:r>
            <a:r>
              <a:rPr lang="en-US" baseline="0" dirty="0" smtClean="0"/>
              <a:t> den </a:t>
            </a:r>
            <a:r>
              <a:rPr lang="en-US" baseline="0" dirty="0" err="1" smtClean="0"/>
              <a:t>överlever</a:t>
            </a:r>
            <a:r>
              <a:rPr lang="en-US" baseline="0" dirty="0" smtClean="0"/>
              <a:t> </a:t>
            </a:r>
            <a:r>
              <a:rPr lang="en-US" baseline="0" dirty="0" err="1" smtClean="0"/>
              <a:t>en</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inte</a:t>
            </a:r>
            <a:r>
              <a:rPr lang="en-US" baseline="0" dirty="0" smtClean="0"/>
              <a:t> </a:t>
            </a:r>
            <a:r>
              <a:rPr lang="en-US" baseline="0" dirty="0" err="1" smtClean="0"/>
              <a:t>upplever</a:t>
            </a:r>
            <a:r>
              <a:rPr lang="en-US" baseline="0" dirty="0" smtClean="0"/>
              <a:t> </a:t>
            </a:r>
            <a:r>
              <a:rPr lang="en-US" baseline="0" dirty="0" err="1" smtClean="0"/>
              <a:t>något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e^…</a:t>
            </a:r>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ett</a:t>
            </a:r>
            <a:r>
              <a:rPr lang="en-US" baseline="0" dirty="0" smtClean="0"/>
              <a:t> nods MTBF, </a:t>
            </a:r>
            <a:r>
              <a:rPr lang="en-US" baseline="0" dirty="0" err="1" smtClean="0"/>
              <a:t>så</a:t>
            </a:r>
            <a:r>
              <a:rPr lang="en-US" baseline="0" dirty="0" smtClean="0"/>
              <a:t> tar man den </a:t>
            </a:r>
            <a:r>
              <a:rPr lang="en-US" baseline="0" dirty="0" err="1" smtClean="0"/>
              <a:t>totala</a:t>
            </a:r>
            <a:r>
              <a:rPr lang="en-US" baseline="0" dirty="0" smtClean="0"/>
              <a:t> </a:t>
            </a:r>
            <a:r>
              <a:rPr lang="en-US" baseline="0" dirty="0" err="1" smtClean="0"/>
              <a:t>tiden</a:t>
            </a:r>
            <a:r>
              <a:rPr lang="en-US" baseline="0" dirty="0" smtClean="0"/>
              <a:t> </a:t>
            </a:r>
            <a:r>
              <a:rPr lang="en-US" baseline="0" dirty="0" err="1" smtClean="0"/>
              <a:t>som</a:t>
            </a:r>
            <a:r>
              <a:rPr lang="en-US" baseline="0" dirty="0" smtClean="0"/>
              <a:t> </a:t>
            </a:r>
            <a:r>
              <a:rPr lang="en-US" baseline="0" dirty="0" err="1" smtClean="0"/>
              <a:t>en</a:t>
            </a:r>
            <a:r>
              <a:rPr lang="en-US" baseline="0" dirty="0" smtClean="0"/>
              <a:t> nod </a:t>
            </a:r>
            <a:r>
              <a:rPr lang="en-US" baseline="0" dirty="0" err="1" smtClean="0"/>
              <a:t>varit</a:t>
            </a:r>
            <a:r>
              <a:rPr lang="en-US" baseline="0" dirty="0" smtClean="0"/>
              <a:t> </a:t>
            </a:r>
            <a:r>
              <a:rPr lang="en-US" baseline="0" dirty="0" err="1" smtClean="0"/>
              <a:t>aktiv</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r>
              <a:rPr lang="en-US" baseline="0" dirty="0" smtClean="0"/>
              <a:t>.</a:t>
            </a:r>
            <a:endParaRPr lang="en-US" dirty="0" smtClean="0"/>
          </a:p>
          <a:p>
            <a:endParaRPr lang="en-US" dirty="0" smtClean="0"/>
          </a:p>
          <a:p>
            <a:r>
              <a:rPr lang="en-US" dirty="0" smtClean="0"/>
              <a:t>Men, </a:t>
            </a:r>
            <a:r>
              <a:rPr lang="en-US" dirty="0" err="1" smtClean="0"/>
              <a:t>för</a:t>
            </a:r>
            <a:r>
              <a:rPr lang="en-US" dirty="0" smtClean="0"/>
              <a:t> </a:t>
            </a:r>
            <a:r>
              <a:rPr lang="en-US" dirty="0" err="1" smtClean="0"/>
              <a:t>att</a:t>
            </a:r>
            <a:r>
              <a:rPr lang="en-US" dirty="0" smtClean="0"/>
              <a:t> </a:t>
            </a:r>
            <a:r>
              <a:rPr lang="en-US" dirty="0" err="1" smtClean="0"/>
              <a:t>kunna</a:t>
            </a:r>
            <a:r>
              <a:rPr lang="en-US" baseline="0" dirty="0" smtClean="0"/>
              <a:t> </a:t>
            </a:r>
            <a:r>
              <a:rPr lang="en-US" baseline="0" dirty="0" err="1" smtClean="0"/>
              <a:t>anpassa</a:t>
            </a:r>
            <a:r>
              <a:rPr lang="en-US" baseline="0" dirty="0" smtClean="0"/>
              <a:t> den </a:t>
            </a:r>
            <a:r>
              <a:rPr lang="en-US" baseline="0" dirty="0" err="1" smtClean="0"/>
              <a:t>beräknade</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dirty="0" err="1" smtClean="0"/>
              <a:t>oss</a:t>
            </a:r>
            <a:r>
              <a:rPr lang="en-US" dirty="0" smtClean="0"/>
              <a:t> </a:t>
            </a:r>
            <a:r>
              <a:rPr lang="en-US" dirty="0" err="1" smtClean="0"/>
              <a:t>enbart</a:t>
            </a:r>
            <a:r>
              <a:rPr lang="en-US" baseline="0" dirty="0" smtClean="0"/>
              <a:t> </a:t>
            </a:r>
            <a:r>
              <a:rPr lang="en-US" baseline="0" dirty="0" err="1" smtClean="0"/>
              <a:t>av</a:t>
            </a:r>
            <a:r>
              <a:rPr lang="en-US" baseline="0" dirty="0" smtClean="0"/>
              <a:t> de 3 </a:t>
            </a:r>
            <a:r>
              <a:rPr lang="en-US" baseline="0" dirty="0" err="1" smtClean="0"/>
              <a:t>senaste</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anpassas</a:t>
            </a:r>
            <a:r>
              <a:rPr lang="en-US" baseline="0" dirty="0" smtClean="0"/>
              <a:t> MTBF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err="1" smtClean="0"/>
              <a:t>Och</a:t>
            </a:r>
            <a:r>
              <a:rPr lang="en-US" baseline="0" dirty="0" smtClean="0"/>
              <a:t> om en nods MTBF </a:t>
            </a:r>
            <a:r>
              <a:rPr lang="en-US" baseline="0" dirty="0" err="1" smtClean="0"/>
              <a:t>sjunker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att</a:t>
            </a:r>
            <a:r>
              <a:rPr lang="en-US" baseline="0" dirty="0" smtClean="0"/>
              <a:t> </a:t>
            </a:r>
            <a:r>
              <a:rPr lang="en-US" baseline="0" dirty="0" err="1" smtClean="0"/>
              <a:t>minska</a:t>
            </a:r>
            <a:r>
              <a:rPr lang="en-US" baseline="0" dirty="0" smtClean="0"/>
              <a:t>.</a:t>
            </a:r>
          </a:p>
          <a:p>
            <a:endParaRPr lang="en-US" baseline="0" dirty="0" smtClean="0"/>
          </a:p>
          <a:p>
            <a:r>
              <a:rPr lang="en-US" baseline="0" dirty="0" err="1" smtClean="0"/>
              <a:t>Innan</a:t>
            </a:r>
            <a:r>
              <a:rPr lang="en-US" baseline="0" dirty="0" smtClean="0"/>
              <a:t> en nod </a:t>
            </a:r>
            <a:r>
              <a:rPr lang="en-US" baseline="0" dirty="0" err="1" smtClean="0"/>
              <a:t>har</a:t>
            </a:r>
            <a:r>
              <a:rPr lang="en-US" baseline="0" dirty="0" smtClean="0"/>
              <a:t> </a:t>
            </a:r>
            <a:r>
              <a:rPr lang="en-US" baseline="0" dirty="0" err="1" smtClean="0"/>
              <a:t>felat</a:t>
            </a:r>
            <a:r>
              <a:rPr lang="en-US" baseline="0" dirty="0" smtClean="0"/>
              <a:t> </a:t>
            </a:r>
            <a:r>
              <a:rPr lang="en-US" baseline="0" dirty="0" err="1" smtClean="0"/>
              <a:t>två</a:t>
            </a:r>
            <a:r>
              <a:rPr lang="en-US" baseline="0" dirty="0" smtClean="0"/>
              <a:t> </a:t>
            </a:r>
            <a:r>
              <a:rPr lang="en-US" baseline="0" dirty="0" err="1" smtClean="0"/>
              <a:t>gånger</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906395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 </a:t>
            </a:r>
            <a:r>
              <a:rPr lang="en-US" dirty="0" err="1" smtClean="0"/>
              <a:t>när</a:t>
            </a:r>
            <a:r>
              <a:rPr lang="en-US" dirty="0" smtClean="0"/>
              <a:t> vi </a:t>
            </a:r>
            <a:r>
              <a:rPr lang="en-US" dirty="0" err="1" smtClean="0"/>
              <a:t>kan</a:t>
            </a:r>
            <a:r>
              <a:rPr lang="en-US" dirty="0" smtClean="0"/>
              <a:t> </a:t>
            </a:r>
            <a:r>
              <a:rPr lang="en-US" dirty="0" err="1" smtClean="0"/>
              <a:t>beräkna</a:t>
            </a:r>
            <a:r>
              <a:rPr lang="en-US" dirty="0" smtClean="0"/>
              <a:t> MTBF </a:t>
            </a:r>
            <a:r>
              <a:rPr lang="en-US" dirty="0" err="1" smtClean="0"/>
              <a:t>för</a:t>
            </a:r>
            <a:r>
              <a:rPr lang="en-US" dirty="0" smtClean="0"/>
              <a:t> </a:t>
            </a:r>
            <a:r>
              <a:rPr lang="en-US" dirty="0" err="1" smtClean="0"/>
              <a:t>alla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även</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är</a:t>
            </a:r>
            <a:r>
              <a:rPr lang="en-US" baseline="0" dirty="0" smtClean="0"/>
              <a:t> </a:t>
            </a:r>
            <a:r>
              <a:rPr lang="en-US" baseline="0" dirty="0" err="1" smtClean="0"/>
              <a:t>operationell</a:t>
            </a:r>
            <a:r>
              <a:rPr lang="en-US" baseline="0" dirty="0" smtClean="0"/>
              <a:t>, </a:t>
            </a:r>
            <a:r>
              <a:rPr lang="en-US" baseline="0" dirty="0" err="1" smtClean="0"/>
              <a:t>vilket</a:t>
            </a:r>
            <a:r>
              <a:rPr lang="en-US" baseline="0" dirty="0" smtClean="0"/>
              <a:t> </a:t>
            </a:r>
            <a:r>
              <a:rPr lang="en-US" baseline="0" dirty="0" err="1" smtClean="0"/>
              <a:t>var</a:t>
            </a:r>
            <a:r>
              <a:rPr lang="en-US" baseline="0" dirty="0" smtClean="0"/>
              <a:t> </a:t>
            </a:r>
            <a:r>
              <a:rPr lang="en-US" baseline="0" dirty="0" err="1" smtClean="0"/>
              <a:t>vår</a:t>
            </a:r>
            <a:r>
              <a:rPr lang="en-US" baseline="0" dirty="0" smtClean="0"/>
              <a:t> definition </a:t>
            </a:r>
            <a:r>
              <a:rPr lang="en-US" baseline="0" dirty="0" err="1" smtClean="0"/>
              <a:t>av</a:t>
            </a:r>
            <a:r>
              <a:rPr lang="en-US" baseline="0" dirty="0" smtClean="0"/>
              <a:t> </a:t>
            </a:r>
            <a:r>
              <a:rPr lang="en-US" baseline="0" dirty="0" err="1" smtClean="0"/>
              <a:t>tillförlitlighet</a:t>
            </a:r>
            <a:r>
              <a:rPr lang="en-US" baseline="0" dirty="0" smtClean="0"/>
              <a:t>, </a:t>
            </a:r>
            <a:r>
              <a:rPr lang="en-US" baseline="0" dirty="0" err="1" smtClean="0"/>
              <a:t>o</a:t>
            </a:r>
            <a:r>
              <a:rPr lang="en-US" dirty="0" err="1" smtClean="0"/>
              <a:t>ch</a:t>
            </a:r>
            <a:r>
              <a:rPr lang="en-US" dirty="0" smtClean="0"/>
              <a:t> </a:t>
            </a:r>
            <a:r>
              <a:rPr lang="en-US" dirty="0" err="1" smtClean="0"/>
              <a:t>motsvarar</a:t>
            </a:r>
            <a:r>
              <a:rPr lang="en-US"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dör</a:t>
            </a:r>
            <a:r>
              <a:rPr lang="en-US" baseline="0" dirty="0" smtClean="0"/>
              <a:t> under en </a:t>
            </a:r>
            <a:r>
              <a:rPr lang="en-US" baseline="0" dirty="0" err="1" smtClean="0"/>
              <a:t>tid</a:t>
            </a:r>
            <a:r>
              <a:rPr lang="en-US" baseline="0" dirty="0" smtClean="0"/>
              <a:t> t.</a:t>
            </a:r>
          </a:p>
          <a:p>
            <a:pPr marL="0" marR="0" indent="0" algn="l" defTabSz="914400" rtl="0" eaLnBrk="1" fontAlgn="auto" latinLnBrk="0" hangingPunct="1">
              <a:lnSpc>
                <a:spcPct val="100000"/>
              </a:lnSpc>
              <a:spcBef>
                <a:spcPts val="0"/>
              </a:spcBef>
              <a:spcAft>
                <a:spcPts val="0"/>
              </a:spcAft>
              <a:buClrTx/>
              <a:buSzTx/>
              <a:buFontTx/>
              <a:buNone/>
              <a:tabLst/>
              <a:defRPr/>
            </a:pPr>
            <a:endParaRPr lang="is-IS" baseline="0" dirty="0" smtClean="0"/>
          </a:p>
          <a:p>
            <a:r>
              <a:rPr lang="sv-SE" noProof="0" dirty="0" smtClean="0"/>
              <a:t>Uttrycket</a:t>
            </a:r>
            <a:r>
              <a:rPr lang="sv-SE" baseline="0" noProof="0" dirty="0" smtClean="0"/>
              <a:t> för tillförlitligheten för en applikation med </a:t>
            </a:r>
            <a:r>
              <a:rPr lang="sv-SE" baseline="0" noProof="0" dirty="0" err="1" smtClean="0"/>
              <a:t>replikor</a:t>
            </a:r>
            <a:r>
              <a:rPr lang="sv-SE" baseline="0" noProof="0" dirty="0" smtClean="0"/>
              <a:t> på n noder, blir då</a:t>
            </a:r>
          </a:p>
          <a:p>
            <a:endParaRPr lang="sv-SE" i="0" baseline="0" noProof="0" dirty="0" smtClean="0"/>
          </a:p>
          <a:p>
            <a:r>
              <a:rPr lang="sv-SE" i="0" baseline="0" noProof="0" dirty="0" smtClean="0"/>
              <a:t>Och eftersom vi antar att </a:t>
            </a:r>
            <a:r>
              <a:rPr lang="sv-SE" i="0" baseline="0" noProof="0" dirty="0" err="1" smtClean="0"/>
              <a:t>nodfel</a:t>
            </a:r>
            <a:r>
              <a:rPr lang="sv-SE" i="0" baseline="0" noProof="0" dirty="0" smtClean="0"/>
              <a:t> inte beror på vilket jobb de gör eller vilka tjänster som körs där, så är tillförlitligheten inte beroende av hur många </a:t>
            </a:r>
            <a:r>
              <a:rPr lang="sv-SE" i="0" baseline="0" noProof="0" dirty="0" err="1" smtClean="0"/>
              <a:t>replikor</a:t>
            </a:r>
            <a:r>
              <a:rPr lang="sv-SE" i="0" baseline="0" noProof="0" dirty="0" smtClean="0"/>
              <a:t> som körs, utan enbart på vilka noder de kör.</a:t>
            </a:r>
          </a:p>
          <a:p>
            <a:endParaRPr lang="sv-SE" i="0" baseline="0" noProof="0" dirty="0" smtClean="0"/>
          </a:p>
          <a:p>
            <a:r>
              <a:rPr lang="sv-SE" i="0" baseline="0" noProof="0" dirty="0" smtClean="0"/>
              <a:t>Exempelvis om vi har en </a:t>
            </a:r>
            <a:r>
              <a:rPr lang="sv-SE" i="0" baseline="0" noProof="0" dirty="0" err="1" smtClean="0"/>
              <a:t>replika</a:t>
            </a:r>
            <a:r>
              <a:rPr lang="sv-SE" i="0" baseline="0" noProof="0" dirty="0" smtClean="0"/>
              <a:t> på en nod, så har vi samma tillförlitlighet som om vi hade haft 10 </a:t>
            </a:r>
            <a:r>
              <a:rPr lang="sv-SE" i="0" baseline="0" noProof="0" dirty="0" err="1" smtClean="0"/>
              <a:t>replikor</a:t>
            </a:r>
            <a:r>
              <a:rPr lang="sv-SE" i="0" baseline="0" noProof="0" dirty="0" smtClean="0"/>
              <a:t> på den noden.</a:t>
            </a:r>
          </a:p>
          <a:p>
            <a:endParaRPr lang="sv-SE" i="0" baseline="0" noProof="0" dirty="0" smtClean="0"/>
          </a:p>
          <a:p>
            <a:r>
              <a:rPr lang="sv-SE" i="0" baseline="0" noProof="0" dirty="0" smtClean="0"/>
              <a:t>Nu har vi ett uttryck för tillförlitligheten. Som vi nämnde så vill vi se till att tillförlitligheten överstiger ett specifikt värde, och det gör vi genom att skapa tillräckligt många </a:t>
            </a:r>
            <a:r>
              <a:rPr lang="sv-SE" i="0" baseline="0" noProof="0" dirty="0" err="1" smtClean="0"/>
              <a:t>replikor</a:t>
            </a:r>
            <a:r>
              <a:rPr lang="sv-SE" i="0" baseline="0" noProof="0" dirty="0" smtClean="0"/>
              <a:t> </a:t>
            </a:r>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en</a:t>
            </a:r>
            <a:r>
              <a:rPr lang="en-US" baseline="0" dirty="0" smtClean="0"/>
              <a:t>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en</a:t>
            </a:r>
            <a:r>
              <a:rPr lang="en-US" baseline="0" dirty="0" smtClean="0"/>
              <a:t>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välja</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tillgänglig</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minsta</a:t>
            </a:r>
            <a:r>
              <a:rPr lang="en-US" baseline="0" dirty="0" smtClean="0"/>
              <a:t> </a:t>
            </a:r>
            <a:r>
              <a:rPr lang="en-US" baseline="0" dirty="0" err="1" smtClean="0"/>
              <a:t>möjliga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endParaRPr lang="en-US" dirty="0" smtClean="0"/>
          </a:p>
          <a:p>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Medans</a:t>
            </a:r>
            <a:r>
              <a:rPr lang="en-US" baseline="0" dirty="0" smtClean="0"/>
              <a:t> </a:t>
            </a:r>
            <a:r>
              <a:rPr lang="en-US" baseline="0" dirty="0" err="1" smtClean="0"/>
              <a:t>algoritmen</a:t>
            </a:r>
            <a:r>
              <a:rPr lang="en-US" baseline="0" dirty="0" smtClean="0"/>
              <a:t> </a:t>
            </a:r>
            <a:r>
              <a:rPr lang="en-US" baseline="0" dirty="0" err="1" smtClean="0"/>
              <a:t>säkerställer</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med </a:t>
            </a:r>
            <a:r>
              <a:rPr lang="en-US" baseline="0" dirty="0" err="1" smtClean="0"/>
              <a:t>minsta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säkerställer</a:t>
            </a:r>
            <a:r>
              <a:rPr lang="en-US" baseline="0" dirty="0" smtClean="0"/>
              <a:t> den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viss</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ett</a:t>
            </a:r>
            <a:r>
              <a:rPr lang="en-US" baseline="0" dirty="0" smtClean="0"/>
              <a:t> </a:t>
            </a:r>
            <a:r>
              <a:rPr lang="en-US" baseline="0" dirty="0" err="1" smtClean="0"/>
              <a:t>nodefel</a:t>
            </a:r>
            <a:r>
              <a:rPr lang="en-US" baseline="0" dirty="0" smtClean="0"/>
              <a:t> </a:t>
            </a:r>
            <a:r>
              <a:rPr lang="en-US" baseline="0" dirty="0" err="1" smtClean="0"/>
              <a:t>upptäcks</a:t>
            </a:r>
            <a:r>
              <a:rPr lang="en-US" baseline="0" dirty="0" smtClean="0"/>
              <a:t>.</a:t>
            </a:r>
          </a:p>
          <a:p>
            <a:endParaRPr lang="en-US" baseline="0" dirty="0" smtClean="0"/>
          </a:p>
          <a:p>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efter</a:t>
            </a:r>
            <a:r>
              <a:rPr lang="en-US" baseline="0" dirty="0" smtClean="0"/>
              <a:t> </a:t>
            </a:r>
            <a:r>
              <a:rPr lang="en-US" baseline="0" dirty="0" err="1" smtClean="0"/>
              <a:t>tid</a:t>
            </a:r>
            <a:r>
              <a:rPr lang="en-US" baseline="0" dirty="0" smtClean="0"/>
              <a:t>, </a:t>
            </a:r>
            <a:r>
              <a:rPr lang="en-US" baseline="0" dirty="0" err="1" smtClean="0"/>
              <a:t>nya</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bli</a:t>
            </a:r>
            <a:r>
              <a:rPr lang="en-US" baseline="0" dirty="0" smtClean="0"/>
              <a:t> </a:t>
            </a:r>
            <a:r>
              <a:rPr lang="en-US" baseline="0" dirty="0" err="1" smtClean="0"/>
              <a:t>tillgängliga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a:t>
            </a:r>
            <a:r>
              <a:rPr lang="en-US" baseline="0" dirty="0" err="1" smtClean="0"/>
              <a:t>dit</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behövs</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tar </a:t>
            </a:r>
            <a:r>
              <a:rPr lang="en-US" baseline="0" dirty="0" err="1" smtClean="0"/>
              <a:t>bort</a:t>
            </a:r>
            <a:r>
              <a:rPr lang="en-US" baseline="0" dirty="0" smtClean="0"/>
              <a:t> </a:t>
            </a:r>
            <a:r>
              <a:rPr lang="en-US" baseline="0" dirty="0" err="1" smtClean="0"/>
              <a:t>onödiga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och</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a:t>
            </a:r>
            <a:r>
              <a:rPr lang="en-US" baseline="0" dirty="0" err="1" smtClean="0"/>
              <a:t>har</a:t>
            </a:r>
            <a:r>
              <a:rPr lang="en-US" baseline="0" dirty="0" smtClean="0"/>
              <a:t> </a:t>
            </a:r>
            <a:r>
              <a:rPr lang="en-US" baseline="0" dirty="0" err="1" smtClean="0"/>
              <a:t>varit</a:t>
            </a:r>
            <a:r>
              <a:rPr lang="en-US" baseline="0" dirty="0" smtClean="0"/>
              <a:t>, </a:t>
            </a:r>
            <a:r>
              <a:rPr lang="en-US" baseline="0" dirty="0" err="1" smtClean="0"/>
              <a:t>och</a:t>
            </a:r>
            <a:r>
              <a:rPr lang="en-US" baseline="0" dirty="0" smtClean="0"/>
              <a:t> </a:t>
            </a:r>
            <a:r>
              <a:rPr lang="en-US" baseline="0" dirty="0" err="1" smtClean="0"/>
              <a:t>berör</a:t>
            </a:r>
            <a:r>
              <a:rPr lang="en-US" baseline="0" dirty="0" smtClean="0"/>
              <a:t> </a:t>
            </a:r>
            <a:r>
              <a:rPr lang="en-US" baseline="0" dirty="0" err="1" smtClean="0"/>
              <a:t>då</a:t>
            </a:r>
            <a:r>
              <a:rPr lang="en-US" baseline="0" dirty="0" smtClean="0"/>
              <a:t> </a:t>
            </a:r>
            <a:r>
              <a:rPr lang="en-US" baseline="0" dirty="0" err="1" smtClean="0"/>
              <a:t>även</a:t>
            </a:r>
            <a:r>
              <a:rPr lang="en-US" baseline="0" dirty="0" smtClean="0"/>
              <a:t> lite </a:t>
            </a:r>
            <a:r>
              <a:rPr lang="en-US" baseline="0" dirty="0" err="1" smtClean="0"/>
              <a:t>av</a:t>
            </a:r>
            <a:r>
              <a:rPr lang="en-US" baseline="0" dirty="0" smtClean="0"/>
              <a:t> </a:t>
            </a:r>
            <a:r>
              <a:rPr lang="en-US" baseline="0" dirty="0" err="1" smtClean="0"/>
              <a:t>tidigare</a:t>
            </a:r>
            <a:r>
              <a:rPr lang="en-US" baseline="0" dirty="0" smtClean="0"/>
              <a:t> men </a:t>
            </a:r>
            <a:r>
              <a:rPr lang="en-US" baseline="0" dirty="0" err="1" smtClean="0"/>
              <a:t>relaterade</a:t>
            </a:r>
            <a:r>
              <a:rPr lang="en-US" baseline="0" dirty="0" smtClean="0"/>
              <a:t> </a:t>
            </a:r>
            <a:r>
              <a:rPr lang="en-US" baseline="0" dirty="0" err="1" smtClean="0"/>
              <a:t>arbeten</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de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angående</a:t>
            </a:r>
            <a:r>
              <a:rPr lang="en-US" baseline="0" dirty="0" smtClean="0"/>
              <a:t> </a:t>
            </a:r>
            <a:r>
              <a:rPr lang="en-US" baseline="0" dirty="0" err="1" smtClean="0"/>
              <a:t>exekveringsmiljö</a:t>
            </a:r>
            <a:r>
              <a:rPr lang="en-US" baseline="0" dirty="0" smtClean="0"/>
              <a:t> </a:t>
            </a:r>
            <a:r>
              <a:rPr lang="en-US" baseline="0" dirty="0" err="1" smtClean="0"/>
              <a:t>samt</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beskriver</a:t>
            </a:r>
            <a:r>
              <a:rPr lang="en-US" baseline="0" dirty="0" smtClean="0"/>
              <a:t> vi en </a:t>
            </a:r>
            <a:r>
              <a:rPr lang="en-US" baseline="0" dirty="0" err="1" smtClean="0"/>
              <a:t>tillförlitlighetsmodell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och</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flera</a:t>
            </a:r>
            <a:r>
              <a:rPr lang="en-US" baseline="0" dirty="0" smtClean="0"/>
              <a:t> </a:t>
            </a:r>
            <a:r>
              <a:rPr lang="en-US" baseline="0" dirty="0" err="1" smtClean="0"/>
              <a:t>noder</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kommer</a:t>
            </a:r>
            <a:r>
              <a:rPr lang="en-US" baseline="0" dirty="0" smtClean="0"/>
              <a:t> vi in </a:t>
            </a:r>
            <a:r>
              <a:rPr lang="en-US" baseline="0" dirty="0" err="1" smtClean="0"/>
              <a:t>på</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a:t>
            </a:r>
            <a:r>
              <a:rPr lang="en-US" baseline="0" dirty="0" smtClean="0"/>
              <a:t> </a:t>
            </a:r>
            <a:r>
              <a:rPr lang="en-US" baseline="0" dirty="0" err="1" smtClean="0"/>
              <a:t>tillförse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tillförlitligheten</a:t>
            </a:r>
            <a:r>
              <a:rPr lang="en-US" baseline="0" dirty="0" smtClean="0"/>
              <a:t> </a:t>
            </a:r>
            <a:r>
              <a:rPr lang="en-US" baseline="0" dirty="0" err="1" smtClean="0"/>
              <a:t>tillgodoses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fel</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smtClean="0"/>
              <a:t>Sedan </a:t>
            </a:r>
            <a:r>
              <a:rPr lang="en-US" baseline="0" dirty="0" err="1" smtClean="0"/>
              <a:t>beskriver</a:t>
            </a:r>
            <a:r>
              <a:rPr lang="en-US" baseline="0" dirty="0" smtClean="0"/>
              <a:t> vi </a:t>
            </a:r>
            <a:r>
              <a:rPr lang="en-US" baseline="0" dirty="0" err="1" smtClean="0"/>
              <a:t>kort</a:t>
            </a:r>
            <a:r>
              <a:rPr lang="en-US" baseline="0" dirty="0" smtClean="0"/>
              <a:t> </a:t>
            </a:r>
            <a:r>
              <a:rPr lang="en-US" baseline="0" dirty="0" err="1" smtClean="0"/>
              <a:t>hur</a:t>
            </a:r>
            <a:r>
              <a:rPr lang="en-US" baseline="0" dirty="0" smtClean="0"/>
              <a:t> vi </a:t>
            </a:r>
            <a:r>
              <a:rPr lang="en-US" baseline="0" dirty="0" err="1" smtClean="0"/>
              <a:t>använt</a:t>
            </a:r>
            <a:r>
              <a:rPr lang="en-US" baseline="0" dirty="0" smtClean="0"/>
              <a:t> Calvin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modellen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resultat</a:t>
            </a:r>
            <a:r>
              <a:rPr lang="en-US" baseline="0" dirty="0" smtClean="0"/>
              <a:t> vi </a:t>
            </a:r>
            <a:r>
              <a:rPr lang="en-US" baseline="0" dirty="0" err="1" smtClean="0"/>
              <a:t>fick</a:t>
            </a:r>
            <a:r>
              <a:rPr lang="en-US" baseline="0" dirty="0" smtClean="0"/>
              <a:t>.</a:t>
            </a:r>
          </a:p>
          <a:p>
            <a:endParaRPr lang="en-US" baseline="0" dirty="0" smtClean="0"/>
          </a:p>
          <a:p>
            <a:r>
              <a:rPr lang="en-US" baseline="0" dirty="0" err="1" smtClean="0"/>
              <a:t>Avslutningsvis</a:t>
            </a:r>
            <a:r>
              <a:rPr lang="en-US" baseline="0" dirty="0" smtClean="0"/>
              <a:t> </a:t>
            </a:r>
            <a:r>
              <a:rPr lang="en-US" baseline="0" dirty="0" err="1" smtClean="0"/>
              <a:t>har</a:t>
            </a:r>
            <a:r>
              <a:rPr lang="en-US" baseline="0" dirty="0" smtClean="0"/>
              <a:t> vi lite </a:t>
            </a:r>
            <a:r>
              <a:rPr lang="en-US" baseline="0" dirty="0" err="1" smtClean="0"/>
              <a:t>diskussion</a:t>
            </a:r>
            <a:r>
              <a:rPr lang="en-US" baseline="0" dirty="0" smtClean="0"/>
              <a:t> </a:t>
            </a:r>
            <a:r>
              <a:rPr lang="en-US" baseline="0" dirty="0" err="1" smtClean="0"/>
              <a:t>och</a:t>
            </a:r>
            <a:r>
              <a:rPr lang="en-US" baseline="0" dirty="0" smtClean="0"/>
              <a:t> </a:t>
            </a:r>
            <a:r>
              <a:rPr lang="en-US" baseline="0" dirty="0" err="1" smtClean="0"/>
              <a:t>förslag</a:t>
            </a:r>
            <a:r>
              <a:rPr lang="en-US" baseline="0" dirty="0" smtClean="0"/>
              <a:t> </a:t>
            </a:r>
            <a:r>
              <a:rPr lang="en-US" baseline="0" dirty="0" err="1" smtClean="0"/>
              <a:t>på</a:t>
            </a:r>
            <a:r>
              <a:rPr lang="en-US" baseline="0" dirty="0" smtClean="0"/>
              <a:t> future work</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108468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A2</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A1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är</a:t>
            </a:r>
            <a:r>
              <a:rPr lang="en-US" baseline="0" dirty="0" smtClean="0"/>
              <a:t> </a:t>
            </a:r>
            <a:r>
              <a:rPr lang="en-US" baseline="0" dirty="0" err="1" smtClean="0"/>
              <a:t>klara</a:t>
            </a:r>
            <a:r>
              <a:rPr lang="en-US" baseline="0" dirty="0" smtClean="0"/>
              <a:t>.</a:t>
            </a:r>
          </a:p>
          <a:p>
            <a:endParaRPr lang="en-US" baseline="0" dirty="0" smtClean="0"/>
          </a:p>
          <a:p>
            <a:r>
              <a:rPr lang="en-US" baseline="0" dirty="0" smtClean="0"/>
              <a:t>Om sedan node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tanker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här</a:t>
            </a:r>
            <a:r>
              <a:rPr lang="en-US" dirty="0" smtClean="0"/>
              <a:t> nod</a:t>
            </a:r>
            <a:r>
              <a:rPr lang="en-US" baseline="0" dirty="0" smtClean="0"/>
              <a:t> D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inser att det behövs en till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återigenom</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smtClean="0"/>
          </a:p>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eftersom fler tjänster/resurser används.</a:t>
            </a:r>
          </a:p>
          <a:p>
            <a:r>
              <a:rPr lang="sv-SE" baseline="0" dirty="0" smtClean="0"/>
              <a:t>Vidare är det väldigt svårt att fullständigt modellera tillförlitligheten i sådana miljöer. Det finns till exempel oändligt många parametrar att ta hänsyn till.</a:t>
            </a:r>
          </a:p>
          <a:p>
            <a:endParaRPr lang="sv-SE" baseline="0" dirty="0" smtClean="0"/>
          </a:p>
          <a:p>
            <a:r>
              <a:rPr lang="sv-SE" baseline="0" dirty="0" smtClean="0"/>
              <a:t>Tillförlitlighet är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Tiden det tar att </a:t>
            </a:r>
            <a:r>
              <a:rPr lang="sv-SE" i="0" baseline="0" noProof="0" dirty="0" err="1" smtClean="0"/>
              <a:t>detekera</a:t>
            </a:r>
            <a:r>
              <a:rPr lang="sv-SE" i="0" baseline="0" noProof="0" dirty="0" smtClean="0"/>
              <a:t> att en nod har dött är satt till timeoutiden för </a:t>
            </a:r>
            <a:r>
              <a:rPr lang="sv-SE" i="0" baseline="0" noProof="0" dirty="0" err="1" smtClean="0"/>
              <a:t>heartbeat</a:t>
            </a:r>
            <a:r>
              <a:rPr lang="sv-SE" i="0" baseline="0" noProof="0" dirty="0" smtClean="0"/>
              <a:t>,</a:t>
            </a:r>
            <a:r>
              <a:rPr lang="sv-SE" b="1" i="0" baseline="0" noProof="0" dirty="0" smtClean="0"/>
              <a:t> </a:t>
            </a:r>
            <a:r>
              <a:rPr lang="sv-SE" i="0" baseline="0" noProof="0" dirty="0" smtClean="0"/>
              <a:t>medan tiden det tar att hantera felet och skapa en ny </a:t>
            </a:r>
            <a:r>
              <a:rPr lang="sv-SE" i="0" baseline="0" noProof="0" dirty="0" err="1" smtClean="0"/>
              <a:t>replika</a:t>
            </a:r>
            <a:r>
              <a:rPr lang="sv-SE" i="0" baseline="0" noProof="0" dirty="0" smtClean="0"/>
              <a:t> varierar dock.</a:t>
            </a:r>
          </a:p>
          <a:p>
            <a:endParaRPr lang="sv-SE" i="0" baseline="0" noProof="0" dirty="0" smtClean="0"/>
          </a:p>
          <a:p>
            <a:r>
              <a:rPr lang="sv-SE" i="0" baseline="0" noProof="0" dirty="0" smtClean="0"/>
              <a:t>Det beror delvis på hur stort tillståndet, dvs dess </a:t>
            </a:r>
            <a:r>
              <a:rPr lang="sv-SE" i="0" baseline="0" noProof="0" dirty="0" err="1" smtClean="0"/>
              <a:t>state</a:t>
            </a:r>
            <a:r>
              <a:rPr lang="sv-SE" i="0" baseline="0" noProof="0" dirty="0" smtClean="0"/>
              <a:t>, på </a:t>
            </a:r>
            <a:r>
              <a:rPr lang="sv-SE" i="0" baseline="0" noProof="0" dirty="0" err="1" smtClean="0"/>
              <a:t>replikan</a:t>
            </a:r>
            <a:r>
              <a:rPr lang="sv-SE" i="0" baseline="0" noProof="0" dirty="0" smtClean="0"/>
              <a:t> är, så därför lagras dessa tider utifrån typ av tjänst.</a:t>
            </a:r>
          </a:p>
          <a:p>
            <a:endParaRPr lang="sv-SE" i="0" baseline="0" noProof="0" dirty="0" smtClean="0"/>
          </a:p>
          <a:p>
            <a:r>
              <a:rPr lang="sv-SE" i="0" baseline="0" noProof="0" dirty="0" smtClean="0"/>
              <a:t>Det beror dessutom på om noden som först väljs ut, blir klar eller om den själv dör innan den blir klar, i vilket fall en ny nod väljs. </a:t>
            </a:r>
          </a:p>
          <a:p>
            <a:endParaRPr lang="sv-SE" i="0" baseline="0" noProof="0" dirty="0" smtClean="0"/>
          </a:p>
          <a:p>
            <a:r>
              <a:rPr lang="sv-SE" i="0" baseline="0" noProof="0" dirty="0" smtClean="0"/>
              <a:t>Vidare kan noden som vi ber </a:t>
            </a:r>
            <a:r>
              <a:rPr lang="sv-SE" i="0" baseline="0" noProof="0" dirty="0" err="1" smtClean="0"/>
              <a:t>replicera</a:t>
            </a:r>
            <a:r>
              <a:rPr lang="sv-SE" i="0" baseline="0" noProof="0" dirty="0" smtClean="0"/>
              <a:t> sin </a:t>
            </a:r>
            <a:r>
              <a:rPr lang="sv-SE" i="0" baseline="0" noProof="0" dirty="0" err="1" smtClean="0"/>
              <a:t>replika</a:t>
            </a:r>
            <a:r>
              <a:rPr lang="sv-SE" i="0" baseline="0" noProof="0" dirty="0" smtClean="0"/>
              <a:t> dö innan den hinner göra det, även då väljs en ny nod ut,  och även noden vi </a:t>
            </a:r>
            <a:r>
              <a:rPr lang="sv-SE" i="0" baseline="0" noProof="0" dirty="0" err="1" smtClean="0"/>
              <a:t>replicerar</a:t>
            </a:r>
            <a:r>
              <a:rPr lang="sv-SE" i="0" baseline="0" noProof="0" dirty="0" smtClean="0"/>
              <a:t> till kan dö.</a:t>
            </a:r>
          </a:p>
          <a:p>
            <a:endParaRPr lang="sv-SE" i="0" baseline="0" noProof="0" dirty="0" smtClean="0"/>
          </a:p>
          <a:p>
            <a:r>
              <a:rPr lang="sv-SE" i="0" baseline="0" noProof="0" dirty="0" smtClean="0"/>
              <a:t>Det är alltså många faktorer som påverkar tiden TR</a:t>
            </a:r>
          </a:p>
          <a:p>
            <a:endParaRPr lang="sv-SE" i="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endParaRPr lang="sv-SE" i="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i="0" baseline="0" noProof="0" dirty="0" smtClean="0"/>
              <a:t>[BYT SLIDE]</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aseline="0" noProof="0" dirty="0" smtClean="0"/>
              <a:t>Istället 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bästa.</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oberoende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smtClean="0"/>
              <a:t> replica. </a:t>
            </a:r>
            <a:r>
              <a:rPr lang="en-US" baseline="0" dirty="0" smtClean="0"/>
              <a:t>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denna</a:t>
            </a:r>
            <a:r>
              <a:rPr lang="en-US" baseline="0" dirty="0" smtClean="0"/>
              <a:t> </a:t>
            </a:r>
            <a:r>
              <a:rPr lang="en-US" baseline="0" dirty="0" err="1" smtClean="0"/>
              <a:t>funktionaliten</a:t>
            </a:r>
            <a:r>
              <a:rPr lang="en-US" baseline="0" dirty="0" smtClean="0"/>
              <a:t>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msn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scheduleringsalgoritmer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noderna</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designats</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890917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Som</a:t>
            </a:r>
            <a:r>
              <a:rPr lang="en-US" baseline="0" dirty="0" smtClean="0"/>
              <a:t> vi </a:t>
            </a:r>
            <a:r>
              <a:rPr lang="en-US" baseline="0" dirty="0" err="1" smtClean="0"/>
              <a:t>nämnde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I </a:t>
            </a:r>
            <a:r>
              <a:rPr lang="en-US" baseline="0" dirty="0" err="1" smtClean="0"/>
              <a:t>praktiken</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därför</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eller</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Resurser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operative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Alla</a:t>
            </a:r>
            <a:r>
              <a:rPr lang="en-US" baseline="0" dirty="0" smtClean="0"/>
              <a:t> </a:t>
            </a:r>
            <a:r>
              <a:rPr lang="en-US" baseline="0" dirty="0" err="1" smtClean="0"/>
              <a:t>tjänster</a:t>
            </a:r>
            <a:r>
              <a:rPr lang="en-US" baseline="0" dirty="0" smtClean="0"/>
              <a:t> </a:t>
            </a:r>
            <a:r>
              <a:rPr lang="en-US" baseline="0" dirty="0" err="1" smtClean="0"/>
              <a:t>producerar</a:t>
            </a:r>
            <a:r>
              <a:rPr lang="en-US" baseline="0" dirty="0" smtClean="0"/>
              <a:t> </a:t>
            </a:r>
            <a:r>
              <a:rPr lang="en-US" baseline="0" dirty="0" err="1" smtClean="0"/>
              <a:t>ett</a:t>
            </a:r>
            <a:r>
              <a:rPr lang="en-US" baseline="0" dirty="0" smtClean="0"/>
              <a:t> </a:t>
            </a:r>
            <a:r>
              <a:rPr lang="en-US" baseline="0" dirty="0" err="1" smtClean="0"/>
              <a:t>korrekt</a:t>
            </a:r>
            <a:r>
              <a:rPr lang="en-US" baseline="0" dirty="0" smtClean="0"/>
              <a:t> </a:t>
            </a:r>
            <a:r>
              <a:rPr lang="en-US" baseline="0" dirty="0" err="1" smtClean="0"/>
              <a:t>resultat</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inträffar</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de </a:t>
            </a:r>
            <a:r>
              <a:rPr lang="en-US" baseline="0" dirty="0" err="1" smtClean="0"/>
              <a:t>resurser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 </a:t>
            </a:r>
            <a:r>
              <a:rPr lang="en-US" baseline="0" dirty="0" err="1" smtClean="0"/>
              <a:t>inte</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eller</a:t>
            </a:r>
            <a:r>
              <a:rPr lang="en-US" baseline="0" dirty="0" smtClean="0"/>
              <a:t> </a:t>
            </a:r>
            <a:r>
              <a:rPr lang="en-US" baseline="0" dirty="0" err="1" smtClean="0"/>
              <a:t>vilka</a:t>
            </a:r>
            <a:r>
              <a:rPr lang="en-US" baseline="0" dirty="0" smtClean="0"/>
              <a:t> </a:t>
            </a:r>
            <a:r>
              <a:rPr lang="en-US" baseline="0" dirty="0" err="1" smtClean="0"/>
              <a:t>beräkningar</a:t>
            </a:r>
            <a:r>
              <a:rPr lang="en-US" baseline="0" dirty="0" smtClean="0"/>
              <a:t> </a:t>
            </a:r>
            <a:r>
              <a:rPr lang="en-US" baseline="0" dirty="0" err="1" smtClean="0"/>
              <a:t>som</a:t>
            </a:r>
            <a:r>
              <a:rPr lang="en-US" baseline="0" dirty="0" smtClean="0"/>
              <a:t> </a:t>
            </a:r>
            <a:r>
              <a:rPr lang="en-US" baseline="0" dirty="0" err="1" smtClean="0"/>
              <a:t>görs</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2279988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för</a:t>
            </a:r>
            <a:r>
              <a:rPr lang="en-US" baseline="0" dirty="0" smtClean="0"/>
              <a:t> 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smtClean="0"/>
              <a:t>Men </a:t>
            </a:r>
            <a:r>
              <a:rPr lang="en-US" baseline="0" dirty="0" err="1" smtClean="0"/>
              <a:t>även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nödvändigt</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många</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a:t>
            </a:r>
          </a:p>
          <a:p>
            <a:pPr marL="171450" indent="-171450">
              <a:buFontTx/>
              <a:buChar char="-"/>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Övervaka</a:t>
            </a:r>
            <a:r>
              <a:rPr lang="en-US" baseline="0" dirty="0" smtClean="0"/>
              <a:t> </a:t>
            </a:r>
            <a:r>
              <a:rPr lang="en-US" baseline="0" dirty="0" err="1" smtClean="0"/>
              <a:t>systemet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dynamiskt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resuresernas</a:t>
            </a:r>
            <a:r>
              <a:rPr lang="en-US" baseline="0" dirty="0" smtClean="0"/>
              <a:t> </a:t>
            </a:r>
            <a:r>
              <a:rPr lang="en-US" baseline="0" dirty="0" err="1" smtClean="0"/>
              <a:t>felfrekvens</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a:p>
            <a:pPr marL="0" indent="0">
              <a:buFontTx/>
              <a:buNone/>
            </a:pPr>
            <a:endParaRPr lang="en-US" baseline="0" dirty="0" smtClean="0"/>
          </a:p>
          <a:p>
            <a:pPr marL="0" indent="0">
              <a:buFontTx/>
              <a:buNone/>
            </a:pPr>
            <a:r>
              <a:rPr lang="en-US" baseline="0" dirty="0" err="1" smtClean="0"/>
              <a:t>Genom</a:t>
            </a:r>
            <a:r>
              <a:rPr lang="en-US" baseline="0" dirty="0" smtClean="0"/>
              <a:t> </a:t>
            </a:r>
            <a:r>
              <a:rPr lang="en-US" baseline="0" dirty="0" err="1" smtClean="0"/>
              <a:t>att</a:t>
            </a:r>
            <a:r>
              <a:rPr lang="en-US" baseline="0" dirty="0" smtClean="0"/>
              <a:t> ha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a:t>
            </a:r>
            <a:r>
              <a:rPr lang="en-US" baseline="0" dirty="0" err="1" smtClean="0"/>
              <a:t>en</a:t>
            </a:r>
            <a:r>
              <a:rPr lang="en-US" baseline="0" dirty="0" smtClean="0"/>
              <a:t>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veta</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behövs</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de </a:t>
            </a:r>
            <a:r>
              <a:rPr lang="en-US" baseline="0" dirty="0" err="1" smtClean="0"/>
              <a:t>noder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replikorna</a:t>
            </a:r>
            <a:r>
              <a:rPr lang="en-US" baseline="0" dirty="0" smtClean="0"/>
              <a:t> </a:t>
            </a:r>
            <a:r>
              <a:rPr lang="en-US" baseline="0" dirty="0" err="1" smtClean="0"/>
              <a:t>körs</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036422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Ofta</a:t>
            </a:r>
            <a:r>
              <a:rPr lang="en-US" baseline="0"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aktuellt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eftersom</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stream processing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a:t>
            </a:r>
            <a:r>
              <a:rPr lang="en-US" baseline="0" dirty="0" err="1" smtClean="0"/>
              <a:t>utan</a:t>
            </a:r>
            <a:r>
              <a:rPr lang="en-US" baseline="0" dirty="0" smtClean="0"/>
              <a:t> deadlines </a:t>
            </a:r>
            <a:r>
              <a:rPr lang="en-US" baseline="0" dirty="0" err="1" smtClean="0"/>
              <a:t>samt</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producerar</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där</a:t>
            </a:r>
            <a:r>
              <a:rPr lang="en-US" baseline="0" dirty="0" smtClean="0"/>
              <a:t> vi </a:t>
            </a:r>
            <a:r>
              <a:rPr lang="en-US" baseline="0" dirty="0" err="1" smtClean="0"/>
              <a:t>antar</a:t>
            </a:r>
            <a:r>
              <a:rPr lang="en-US" baseline="0" dirty="0" smtClean="0"/>
              <a:t> </a:t>
            </a:r>
            <a:r>
              <a:rPr lang="en-US" baseline="0" dirty="0" err="1" smtClean="0"/>
              <a:t>en</a:t>
            </a:r>
            <a:r>
              <a:rPr lang="en-US" baseline="0" dirty="0" smtClean="0"/>
              <a:t> </a:t>
            </a:r>
            <a:r>
              <a:rPr lang="en-US" baseline="0" dirty="0" err="1" smtClean="0"/>
              <a:t>funktion</a:t>
            </a:r>
            <a:r>
              <a:rPr lang="en-US" baseline="0" dirty="0" smtClean="0"/>
              <a:t> </a:t>
            </a:r>
            <a:r>
              <a:rPr lang="en-US" baseline="0" dirty="0" err="1" smtClean="0"/>
              <a:t>som</a:t>
            </a:r>
            <a:r>
              <a:rPr lang="en-US" baseline="0" dirty="0" smtClean="0"/>
              <a:t> </a:t>
            </a:r>
            <a:r>
              <a:rPr lang="en-US" baseline="0" dirty="0" err="1" smtClean="0"/>
              <a:t>processerar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data, </a:t>
            </a:r>
            <a:r>
              <a:rPr lang="en-US" baseline="0" dirty="0" err="1" smtClean="0"/>
              <a:t>och</a:t>
            </a:r>
            <a:r>
              <a:rPr lang="en-US" baseline="0" dirty="0" smtClean="0"/>
              <a:t> </a:t>
            </a:r>
            <a:r>
              <a:rPr lang="en-US" baseline="0" dirty="0" err="1" smtClean="0"/>
              <a:t>har</a:t>
            </a:r>
            <a:r>
              <a:rPr lang="en-US" baseline="0" dirty="0" smtClean="0"/>
              <a:t> </a:t>
            </a:r>
            <a:r>
              <a:rPr lang="en-US" baseline="0" dirty="0" err="1" smtClean="0"/>
              <a:t>replicerats</a:t>
            </a:r>
            <a:r>
              <a:rPr lang="en-US" baseline="0" dirty="0" smtClean="0"/>
              <a:t> n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replikor</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1754165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detektera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måste</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alltså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kunna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beräkna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under den </a:t>
            </a:r>
            <a:r>
              <a:rPr lang="en-US" sz="1200" b="0" i="0" kern="1200" baseline="0" dirty="0" err="1" smtClean="0">
                <a:solidFill>
                  <a:schemeClr val="tx1"/>
                </a:solidFill>
                <a:effectLst/>
                <a:latin typeface="+mn-lt"/>
                <a:ea typeface="+mn-ea"/>
                <a:cs typeface="+mn-cs"/>
              </a:rPr>
              <a:t>här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[BYT SLIDE]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2499310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5/27/2016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5/27/2016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5/27/2016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30.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panose="02040503050406030204" pitchFamily="18"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panose="02040503050406030204" pitchFamily="18"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Required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Current</a:t>
                </a:r>
                <a:r>
                  <a:rPr lang="sv-SE" b="0" dirty="0" smtClean="0"/>
                  <a:t> </a:t>
                </a:r>
                <a:r>
                  <a:rPr lang="sv-SE" b="0" dirty="0" err="1" smtClean="0"/>
                  <a:t>reliability</a:t>
                </a:r>
                <a:r>
                  <a:rPr lang="sv-SE" b="0" dirty="0" smtClean="0"/>
                  <a:t>: </a:t>
                </a:r>
                <a:endParaRPr lang="sv-SE" b="0" i="1" dirty="0" smtClean="0">
                  <a:latin typeface="Cambria Math" panose="02040503050406030204" pitchFamily="18" charset="0"/>
                </a:endParaRP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smtClean="0"/>
                  <a:t>	</a:t>
                </a:r>
                <a14:m>
                  <m:oMath xmlns:m="http://schemas.openxmlformats.org/officeDocument/2006/math">
                    <m:r>
                      <a:rPr lang="sv-SE" b="0" i="1" smtClean="0">
                        <a:latin typeface="Cambria Math" panose="02040503050406030204" pitchFamily="18" charset="0"/>
                      </a:rPr>
                      <m:t>1−</m:t>
                    </m:r>
                    <m:d>
                      <m:dPr>
                        <m:ctrlPr>
                          <a:rPr lang="sv-SE" b="0" i="1" smtClean="0">
                            <a:latin typeface="Cambria Math" panose="02040503050406030204" pitchFamily="18" charset="0"/>
                          </a:rPr>
                        </m:ctrlPr>
                      </m:dPr>
                      <m:e>
                        <m:r>
                          <a:rPr lang="sv-SE" b="0" i="1" smtClean="0">
                            <a:latin typeface="Cambria Math" panose="02040503050406030204" pitchFamily="18" charset="0"/>
                          </a:rPr>
                          <m:t>1−0.95</m:t>
                        </m:r>
                      </m:e>
                    </m:d>
                    <m:r>
                      <a:rPr lang="sv-SE" b="0" i="1" smtClean="0">
                        <a:latin typeface="Cambria Math" panose="02040503050406030204" pitchFamily="18" charset="0"/>
                      </a:rPr>
                      <m:t>=0.95</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r>
                  <a:rPr lang="en-US" dirty="0"/>
                  <a:t>Required reliability</a:t>
                </a:r>
                <a:r>
                  <a:rPr lang="en-US" dirty="0" smtClean="0"/>
                  <a:t>: </a:t>
                </a:r>
                <a14:m>
                  <m:oMath xmlns:m="http://schemas.openxmlformats.org/officeDocument/2006/math">
                    <m:r>
                      <a:rPr lang="sv-SE" b="0" i="1" smtClean="0">
                        <a:latin typeface="Cambria Math" charset="0"/>
                      </a:rPr>
                      <m:t>0.999</m:t>
                    </m:r>
                  </m:oMath>
                </a14:m>
                <a:endParaRPr lang="sv-SE" b="0" dirty="0" smtClean="0"/>
              </a:p>
              <a:p>
                <a:pPr marL="0" lvl="0" indent="0">
                  <a:lnSpc>
                    <a:spcPct val="100000"/>
                  </a:lnSpc>
                  <a:spcBef>
                    <a:spcPts val="0"/>
                  </a:spcBef>
                  <a:spcAft>
                    <a:spcPts val="0"/>
                  </a:spcAft>
                  <a:buClrTx/>
                  <a:buSzTx/>
                  <a:buNone/>
                  <a:defRPr/>
                </a:pPr>
                <a:endParaRPr lang="sv-SE" dirty="0" smtClean="0"/>
              </a:p>
              <a:p>
                <a:pPr marL="0" lvl="0" indent="0">
                  <a:lnSpc>
                    <a:spcPct val="100000"/>
                  </a:lnSpc>
                  <a:spcBef>
                    <a:spcPts val="0"/>
                  </a:spcBef>
                  <a:spcAft>
                    <a:spcPts val="0"/>
                  </a:spcAft>
                  <a:buClrTx/>
                  <a:buSzTx/>
                  <a:buNone/>
                  <a:defRPr/>
                </a:pPr>
                <a:r>
                  <a:rPr lang="sv-SE" dirty="0" err="1" smtClean="0"/>
                  <a:t>Current</a:t>
                </a:r>
                <a:r>
                  <a:rPr lang="sv-SE" dirty="0" smtClean="0"/>
                  <a:t> </a:t>
                </a:r>
                <a:r>
                  <a:rPr lang="sv-SE" dirty="0" err="1"/>
                  <a:t>reliability</a:t>
                </a:r>
                <a:r>
                  <a:rPr lang="sv-SE" dirty="0"/>
                  <a:t>: </a:t>
                </a:r>
                <a:endParaRPr lang="sv-SE" i="1" dirty="0">
                  <a:latin typeface="Cambria Math" panose="02040503050406030204" pitchFamily="18" charset="0"/>
                </a:endParaRPr>
              </a:p>
              <a:p>
                <a:pPr marL="0" indent="0">
                  <a:lnSpc>
                    <a:spcPct val="100000"/>
                  </a:lnSpc>
                  <a:spcBef>
                    <a:spcPts val="0"/>
                  </a:spcBef>
                  <a:spcAft>
                    <a:spcPts val="0"/>
                  </a:spcAft>
                  <a:buClrTx/>
                  <a:buSzTx/>
                  <a:buNone/>
                  <a:defRPr/>
                </a:pPr>
                <a:r>
                  <a:rPr lang="sv-SE" dirty="0" smtClean="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1−0.95</m:t>
                        </m:r>
                      </m:e>
                    </m:d>
                    <m:r>
                      <a:rPr lang="sv-SE" i="1">
                        <a:latin typeface="Cambria Math" panose="02040503050406030204" pitchFamily="18" charset="0"/>
                        <a:ea typeface="Cambria Math" panose="02040503050406030204" pitchFamily="18" charset="0"/>
                      </a:rPr>
                      <m:t>∙(1−0.9)</m:t>
                    </m:r>
                    <m:r>
                      <a:rPr lang="sv-SE" i="1">
                        <a:latin typeface="Cambria Math" panose="02040503050406030204" pitchFamily="18" charset="0"/>
                      </a:rPr>
                      <m:t>=0.9</m:t>
                    </m:r>
                    <m:r>
                      <a:rPr lang="sv-SE" b="0" i="1" smtClean="0">
                        <a:latin typeface="Cambria Math" panose="02040503050406030204" pitchFamily="18" charset="0"/>
                      </a:rPr>
                      <m:t>9</m:t>
                    </m:r>
                    <m:r>
                      <a:rPr lang="sv-SE" i="1">
                        <a:latin typeface="Cambria Math" panose="02040503050406030204" pitchFamily="18" charset="0"/>
                      </a:rPr>
                      <m:t>5</m:t>
                    </m:r>
                  </m:oMath>
                </a14:m>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r>
                  <a:rPr lang="en-US" dirty="0"/>
                  <a:t>Required reliability</a:t>
                </a:r>
                <a:r>
                  <a:rPr lang="en-US" dirty="0" smtClean="0"/>
                  <a:t>: </a:t>
                </a:r>
                <a14:m>
                  <m:oMath xmlns:m="http://schemas.openxmlformats.org/officeDocument/2006/math">
                    <m:r>
                      <a:rPr lang="sv-SE" b="0" i="1" smtClean="0">
                        <a:latin typeface="Cambria Math" charset="0"/>
                      </a:rPr>
                      <m:t>0.999</m:t>
                    </m:r>
                  </m:oMath>
                </a14:m>
                <a:endParaRPr lang="sv-SE" b="0" dirty="0" smtClean="0"/>
              </a:p>
              <a:p>
                <a:pPr marL="0" lvl="0" indent="0">
                  <a:lnSpc>
                    <a:spcPct val="100000"/>
                  </a:lnSpc>
                  <a:spcBef>
                    <a:spcPts val="0"/>
                  </a:spcBef>
                  <a:spcAft>
                    <a:spcPts val="0"/>
                  </a:spcAft>
                  <a:buClrTx/>
                  <a:buSzTx/>
                  <a:buNone/>
                  <a:defRPr/>
                </a:pPr>
                <a:endParaRPr lang="sv-SE" dirty="0" smtClean="0"/>
              </a:p>
              <a:p>
                <a:pPr marL="0" lvl="0" indent="0">
                  <a:lnSpc>
                    <a:spcPct val="100000"/>
                  </a:lnSpc>
                  <a:spcBef>
                    <a:spcPts val="0"/>
                  </a:spcBef>
                  <a:spcAft>
                    <a:spcPts val="0"/>
                  </a:spcAft>
                  <a:buClrTx/>
                  <a:buSzTx/>
                  <a:buNone/>
                  <a:defRPr/>
                </a:pPr>
                <a:r>
                  <a:rPr lang="sv-SE" dirty="0" err="1" smtClean="0"/>
                  <a:t>Current</a:t>
                </a:r>
                <a:r>
                  <a:rPr lang="sv-SE" dirty="0" smtClean="0"/>
                  <a:t> </a:t>
                </a:r>
                <a:r>
                  <a:rPr lang="sv-SE" dirty="0" err="1"/>
                  <a:t>reliability</a:t>
                </a:r>
                <a:r>
                  <a:rPr lang="sv-SE" dirty="0"/>
                  <a:t>: </a:t>
                </a:r>
                <a:endParaRPr lang="sv-SE" i="1" dirty="0">
                  <a:latin typeface="Cambria Math" panose="02040503050406030204" pitchFamily="18" charset="0"/>
                </a:endParaRPr>
              </a:p>
              <a:p>
                <a:pPr marL="0" indent="0">
                  <a:lnSpc>
                    <a:spcPct val="100000"/>
                  </a:lnSpc>
                  <a:spcBef>
                    <a:spcPts val="0"/>
                  </a:spcBef>
                  <a:spcAft>
                    <a:spcPts val="0"/>
                  </a:spcAft>
                  <a:buClrTx/>
                  <a:buSzTx/>
                  <a:buNone/>
                  <a:defRPr/>
                </a:pPr>
                <a:r>
                  <a:rPr lang="sv-SE" dirty="0" smtClean="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1−0.95</m:t>
                        </m:r>
                      </m:e>
                    </m:d>
                    <m:r>
                      <a:rPr lang="sv-SE" i="1">
                        <a:latin typeface="Cambria Math" panose="02040503050406030204" pitchFamily="18" charset="0"/>
                        <a:ea typeface="Cambria Math" panose="02040503050406030204" pitchFamily="18" charset="0"/>
                      </a:rPr>
                      <m:t>∙</m:t>
                    </m:r>
                    <m:d>
                      <m:dPr>
                        <m:ctrlPr>
                          <a:rPr lang="sv-SE" i="1">
                            <a:latin typeface="Cambria Math" panose="02040503050406030204" pitchFamily="18" charset="0"/>
                            <a:ea typeface="Cambria Math" panose="02040503050406030204" pitchFamily="18" charset="0"/>
                          </a:rPr>
                        </m:ctrlPr>
                      </m:dPr>
                      <m:e>
                        <m:r>
                          <a:rPr lang="sv-SE" i="1">
                            <a:latin typeface="Cambria Math" panose="02040503050406030204" pitchFamily="18" charset="0"/>
                            <a:ea typeface="Cambria Math" panose="02040503050406030204" pitchFamily="18" charset="0"/>
                          </a:rPr>
                          <m:t>1−0.9</m:t>
                        </m:r>
                      </m:e>
                    </m:d>
                    <m:r>
                      <a:rPr lang="sv-SE" i="1">
                        <a:latin typeface="Cambria Math" panose="02040503050406030204" pitchFamily="18" charset="0"/>
                        <a:ea typeface="Cambria Math" panose="02040503050406030204" pitchFamily="18" charset="0"/>
                      </a:rPr>
                      <m:t>∙</m:t>
                    </m:r>
                    <m:d>
                      <m:dPr>
                        <m:ctrlPr>
                          <a:rPr lang="sv-SE" i="1">
                            <a:latin typeface="Cambria Math" panose="02040503050406030204" pitchFamily="18" charset="0"/>
                            <a:ea typeface="Cambria Math" panose="02040503050406030204" pitchFamily="18" charset="0"/>
                          </a:rPr>
                        </m:ctrlPr>
                      </m:dPr>
                      <m:e>
                        <m:r>
                          <a:rPr lang="sv-SE" i="1">
                            <a:latin typeface="Cambria Math" panose="02040503050406030204" pitchFamily="18" charset="0"/>
                            <a:ea typeface="Cambria Math" panose="02040503050406030204" pitchFamily="18" charset="0"/>
                          </a:rPr>
                          <m:t>1−0.</m:t>
                        </m:r>
                        <m:r>
                          <a:rPr lang="sv-SE" b="0" i="1" smtClean="0">
                            <a:latin typeface="Cambria Math" panose="02040503050406030204" pitchFamily="18" charset="0"/>
                            <a:ea typeface="Cambria Math" panose="02040503050406030204" pitchFamily="18" charset="0"/>
                          </a:rPr>
                          <m:t>85</m:t>
                        </m:r>
                      </m:e>
                    </m:d>
                  </m:oMath>
                </a14:m>
                <a:endParaRPr lang="sv-SE" i="1" dirty="0" smtClean="0">
                  <a:latin typeface="Cambria Math" panose="02040503050406030204" pitchFamily="18" charset="0"/>
                  <a:ea typeface="Cambria Math" panose="02040503050406030204" pitchFamily="18" charset="0"/>
                </a:endParaRPr>
              </a:p>
              <a:p>
                <a:pPr marL="0" indent="0">
                  <a:lnSpc>
                    <a:spcPct val="100000"/>
                  </a:lnSpc>
                  <a:spcBef>
                    <a:spcPts val="0"/>
                  </a:spcBef>
                  <a:spcAft>
                    <a:spcPts val="0"/>
                  </a:spcAft>
                  <a:buClrTx/>
                  <a:buSzTx/>
                  <a:buNone/>
                  <a:defRPr/>
                </a:pPr>
                <a:r>
                  <a:rPr lang="sv-SE" i="1" dirty="0" smtClean="0">
                    <a:latin typeface="Cambria Math" panose="02040503050406030204" pitchFamily="18" charset="0"/>
                    <a:ea typeface="Cambria Math" panose="02040503050406030204" pitchFamily="18" charset="0"/>
                  </a:rPr>
                  <a:t>	</a:t>
                </a:r>
                <a14:m>
                  <m:oMath xmlns:m="http://schemas.openxmlformats.org/officeDocument/2006/math">
                    <m:r>
                      <a:rPr lang="sv-SE" b="0" i="1" smtClean="0">
                        <a:latin typeface="Cambria Math" panose="02040503050406030204" pitchFamily="18" charset="0"/>
                      </a:rPr>
                      <m:t>=0.99925</m:t>
                    </m:r>
                  </m:oMath>
                </a14:m>
                <a:endParaRPr lang="sv-SE" i="1" dirty="0" smtClean="0">
                  <a:latin typeface="Cambria Math" panose="02040503050406030204" pitchFamily="18" charset="0"/>
                  <a:ea typeface="Cambria Math" panose="02040503050406030204" pitchFamily="18" charset="0"/>
                </a:endParaRP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rPr>
                      <m:t>0.99925</m:t>
                    </m:r>
                    <m:r>
                      <a:rPr lang="sv-SE" b="0" i="1" smtClean="0">
                        <a:latin typeface="Cambria Math" panose="02040503050406030204" pitchFamily="18" charset="0"/>
                      </a:rPr>
                      <m:t>&gt;0.999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While the algorithm makes sure the desired reliability is met, it does not ensure it is met after some time has passed. Therefore, it is run every time a failure is detected.</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Furthermore, after some time, there may be more reliable nodes available, and by moving to them, less replicas may be needed. A optimization algorithm is therefore periodically run as well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813" y="2023851"/>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i="1" dirty="0"/>
              <a:t>“</a:t>
            </a:r>
            <a:r>
              <a:rPr lang="is-IS" i="1" dirty="0"/>
              <a:t>…</a:t>
            </a:r>
            <a:r>
              <a:rPr lang="en-US" i="1" dirty="0"/>
              <a:t> as long as there are more reliable nodes,</a:t>
            </a:r>
            <a:br>
              <a:rPr lang="en-US" i="1" dirty="0"/>
            </a:br>
            <a:r>
              <a:rPr lang="en-US" i="1" dirty="0"/>
              <a:t>move replicas to those nodes</a:t>
            </a:r>
            <a:r>
              <a:rPr lang="en-US" i="1" dirty="0" smtClean="0"/>
              <a:t>, </a:t>
            </a:r>
            <a:r>
              <a:rPr lang="is-IS" i="1" dirty="0" smtClean="0"/>
              <a:t>...”</a:t>
            </a:r>
            <a:endParaRPr lang="en-US" i="1"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i="1" dirty="0" smtClean="0"/>
              <a:t>“</a:t>
            </a:r>
            <a:r>
              <a:rPr lang="is-IS" i="1" dirty="0"/>
              <a:t>…</a:t>
            </a:r>
            <a:r>
              <a:rPr lang="en-US" i="1" dirty="0"/>
              <a:t> as long as there are more reliable nodes,</a:t>
            </a:r>
            <a:br>
              <a:rPr lang="en-US" i="1" dirty="0"/>
            </a:br>
            <a:r>
              <a:rPr lang="en-US" i="1" dirty="0"/>
              <a:t>move replicas to those </a:t>
            </a:r>
            <a:r>
              <a:rPr lang="en-US" i="1" dirty="0" smtClean="0"/>
              <a:t>nodes, </a:t>
            </a:r>
            <a:r>
              <a:rPr lang="is-IS" i="1" dirty="0" smtClean="0"/>
              <a:t>...”</a:t>
            </a:r>
            <a:endParaRPr lang="en-US" i="1" dirty="0"/>
          </a:p>
          <a:p>
            <a:pPr lvl="1">
              <a:lnSpc>
                <a:spcPct val="100000"/>
              </a:lnSpc>
              <a:spcBef>
                <a:spcPts val="0"/>
              </a:spcBef>
              <a:spcAft>
                <a:spcPts val="0"/>
              </a:spcAft>
              <a:buFont typeface="Arial" panose="020B0604020202020204" pitchFamily="34" charset="0"/>
              <a:buChar char="•"/>
              <a:defRPr/>
            </a:pPr>
            <a:r>
              <a:rPr lang="en-US" dirty="0" smtClean="0"/>
              <a:t>Move replica from D to E</a:t>
            </a:r>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TODO </a:t>
            </a:r>
            <a:r>
              <a:rPr lang="en-US" dirty="0" err="1" smtClean="0"/>
              <a:t>kolla</a:t>
            </a:r>
            <a:r>
              <a:rPr lang="en-US" dirty="0" smtClean="0"/>
              <a:t> </a:t>
            </a:r>
            <a:r>
              <a:rPr lang="en-US" dirty="0" err="1" smtClean="0"/>
              <a:t>ordningen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Reliability definition and model</a:t>
            </a:r>
          </a:p>
          <a:p>
            <a:pPr marL="457200" indent="-457200">
              <a:buFont typeface="+mj-lt"/>
              <a:buAutoNum type="arabicPeriod"/>
            </a:pPr>
            <a:r>
              <a:rPr lang="en-US" dirty="0" smtClean="0"/>
              <a:t>Failure probability</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i="1" dirty="0" smtClean="0"/>
                  <a:t>“</a:t>
                </a:r>
                <a:r>
                  <a:rPr lang="is-IS" i="1" dirty="0"/>
                  <a:t>…</a:t>
                </a:r>
                <a:r>
                  <a:rPr lang="en-US" i="1" dirty="0"/>
                  <a:t> as long as there are more reliable nodes,</a:t>
                </a:r>
                <a:br>
                  <a:rPr lang="en-US" i="1" dirty="0"/>
                </a:br>
                <a:r>
                  <a:rPr lang="en-US" i="1" dirty="0"/>
                  <a:t>move replicas to those </a:t>
                </a:r>
                <a:r>
                  <a:rPr lang="en-US" i="1" dirty="0" smtClean="0"/>
                  <a:t>nodes, ...”</a:t>
                </a:r>
                <a:endParaRPr lang="en-US" i="1" dirty="0" smtClean="0">
                  <a:latin typeface="Cambria Math" panose="02040503050406030204" pitchFamily="18" charset="0"/>
                </a:endParaRPr>
              </a:p>
              <a:p>
                <a:pPr lvl="1">
                  <a:lnSpc>
                    <a:spcPct val="100000"/>
                  </a:lnSpc>
                  <a:spcBef>
                    <a:spcPts val="0"/>
                  </a:spcBef>
                  <a:spcAft>
                    <a:spcPts val="0"/>
                  </a:spcAft>
                  <a:buFont typeface="Arial" panose="020B0604020202020204" pitchFamily="34" charset="0"/>
                  <a:buChar char="•"/>
                  <a:defRPr/>
                </a:pPr>
                <a14:m>
                  <m:oMath xmlns:m="http://schemas.openxmlformats.org/officeDocument/2006/math">
                    <m:r>
                      <a:rPr lang="en-US" i="1" dirty="0" smtClean="0">
                        <a:latin typeface="Cambria Math" panose="02040503050406030204" pitchFamily="18" charset="0"/>
                      </a:rPr>
                      <m:t>0.85 </m:t>
                    </m:r>
                    <m:r>
                      <a:rPr lang="en-US" i="1" dirty="0" smtClean="0">
                        <a:latin typeface="Cambria Math" panose="02040503050406030204" pitchFamily="18" charset="0"/>
                        <a:ea typeface="Cambria Math" panose="02040503050406030204" pitchFamily="18" charset="0"/>
                      </a:rPr>
                      <m:t>≯</m:t>
                    </m:r>
                    <m:r>
                      <a:rPr lang="sv-SE" b="0" i="1" dirty="0" smtClean="0">
                        <a:latin typeface="Cambria Math" panose="02040503050406030204" pitchFamily="18" charset="0"/>
                        <a:ea typeface="Cambria Math" panose="02040503050406030204" pitchFamily="18" charset="0"/>
                      </a:rPr>
                      <m:t>0.9</m:t>
                    </m:r>
                  </m:oMath>
                </a14:m>
                <a:endParaRPr lang="en-US" dirty="0" smtClean="0"/>
              </a:p>
              <a:p>
                <a:pPr lvl="1">
                  <a:lnSpc>
                    <a:spcPct val="100000"/>
                  </a:lnSpc>
                  <a:spcBef>
                    <a:spcPts val="0"/>
                  </a:spcBef>
                  <a:spcAft>
                    <a:spcPts val="0"/>
                  </a:spcAft>
                  <a:buFont typeface="Arial" panose="020B0604020202020204" pitchFamily="34" charset="0"/>
                  <a:buChar char="•"/>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14:m>
                  <m:oMath xmlns:m="http://schemas.openxmlformats.org/officeDocument/2006/math">
                    <m:r>
                      <a:rPr lang="sv-SE" i="1">
                        <a:latin typeface="Cambria Math" panose="02040503050406030204" pitchFamily="18" charset="0"/>
                        <a:ea typeface="Cambria Math" panose="02040503050406030204" pitchFamily="18" charset="0"/>
                      </a:rPr>
                      <m:t>0.999</m:t>
                    </m:r>
                  </m:oMath>
                </a14:m>
                <a:endParaRPr lang="is-IS"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(T2):</a:t>
                </a:r>
              </a:p>
              <a:p>
                <a:pPr marL="0" lvl="0" indent="0">
                  <a:lnSpc>
                    <a:spcPct val="100000"/>
                  </a:lnSpc>
                  <a:spcBef>
                    <a:spcPts val="0"/>
                  </a:spcBef>
                  <a:spcAft>
                    <a:spcPts val="0"/>
                  </a:spcAft>
                  <a:buClrTx/>
                  <a:buSzTx/>
                  <a:buNone/>
                  <a:defRPr/>
                </a:pPr>
                <a:r>
                  <a:rPr lang="sv-SE" dirty="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1−0.99</m:t>
                        </m:r>
                      </m:e>
                    </m:d>
                    <m:r>
                      <a:rPr lang="sv-SE" i="1">
                        <a:latin typeface="Cambria Math" panose="02040503050406030204" pitchFamily="18" charset="0"/>
                        <a:ea typeface="Cambria Math" panose="02040503050406030204" pitchFamily="18" charset="0"/>
                      </a:rPr>
                      <m:t>∙</m:t>
                    </m:r>
                    <m:d>
                      <m:dPr>
                        <m:ctrlPr>
                          <a:rPr lang="sv-SE" i="1">
                            <a:latin typeface="Cambria Math" panose="02040503050406030204" pitchFamily="18" charset="0"/>
                            <a:ea typeface="Cambria Math" panose="02040503050406030204" pitchFamily="18" charset="0"/>
                          </a:rPr>
                        </m:ctrlPr>
                      </m:dPr>
                      <m:e>
                        <m:r>
                          <a:rPr lang="sv-SE" i="1">
                            <a:latin typeface="Cambria Math" panose="02040503050406030204" pitchFamily="18" charset="0"/>
                            <a:ea typeface="Cambria Math" panose="02040503050406030204" pitchFamily="18" charset="0"/>
                          </a:rPr>
                          <m:t>1−0.95</m:t>
                        </m:r>
                      </m:e>
                    </m:d>
                    <m:r>
                      <a:rPr lang="sv-SE" i="1">
                        <a:latin typeface="Cambria Math" panose="02040503050406030204" pitchFamily="18" charset="0"/>
                        <a:ea typeface="Cambria Math" panose="02040503050406030204" pitchFamily="18" charset="0"/>
                      </a:rPr>
                      <m:t>=0.9995</m:t>
                    </m:r>
                  </m:oMath>
                </a14:m>
                <a:endParaRPr lang="is-IS" b="1"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0.9995</m:t>
                    </m:r>
                    <m:r>
                      <a:rPr lang="sv-SE" b="0" i="1" smtClean="0">
                        <a:latin typeface="Cambria Math" panose="02040503050406030204" pitchFamily="18" charset="0"/>
                        <a:ea typeface="Cambria Math" panose="02040503050406030204" pitchFamily="18" charset="0"/>
                      </a:rPr>
                      <m:t>&gt;0.999 →</m:t>
                    </m:r>
                    <m:r>
                      <a:rPr lang="sv-SE" i="1">
                        <a:latin typeface="Cambria Math" panose="02040503050406030204" pitchFamily="18" charset="0"/>
                        <a:ea typeface="Cambria Math" panose="02040503050406030204" pitchFamily="18" charset="0"/>
                      </a:rPr>
                      <m:t> </m:t>
                    </m:r>
                  </m:oMath>
                </a14:m>
                <a:r>
                  <a:rPr lang="it-IT" dirty="0" smtClean="0"/>
                  <a:t>Delete T2.</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a:t>Required reliability: </a:t>
                </a:r>
                <a14:m>
                  <m:oMath xmlns:m="http://schemas.openxmlformats.org/officeDocument/2006/math">
                    <m:r>
                      <a:rPr lang="sv-SE" i="1">
                        <a:latin typeface="Cambria Math" panose="02040503050406030204" pitchFamily="18" charset="0"/>
                        <a:ea typeface="Cambria Math" panose="02040503050406030204" pitchFamily="18" charset="0"/>
                      </a:rPr>
                      <m:t>0.999</m:t>
                    </m:r>
                  </m:oMath>
                </a14:m>
                <a:endParaRPr lang="is-IS" dirty="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(T1):</a:t>
                </a:r>
              </a:p>
              <a:p>
                <a:pPr marL="0" lvl="0" indent="0">
                  <a:lnSpc>
                    <a:spcPct val="100000"/>
                  </a:lnSpc>
                  <a:spcBef>
                    <a:spcPts val="0"/>
                  </a:spcBef>
                  <a:spcAft>
                    <a:spcPts val="0"/>
                  </a:spcAft>
                  <a:buClrTx/>
                  <a:buSzTx/>
                  <a:buNone/>
                  <a:defRPr/>
                </a:pPr>
                <a:r>
                  <a:rPr lang="sv-SE" dirty="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1−0.99</m:t>
                        </m:r>
                      </m:e>
                    </m:d>
                    <m:r>
                      <a:rPr lang="sv-SE" i="1">
                        <a:latin typeface="Cambria Math" panose="02040503050406030204" pitchFamily="18" charset="0"/>
                        <a:ea typeface="Cambria Math" panose="02040503050406030204" pitchFamily="18" charset="0"/>
                      </a:rPr>
                      <m:t>=0.99</m:t>
                    </m:r>
                  </m:oMath>
                </a14:m>
                <a:endParaRPr lang="sv-SE" dirty="0" smtClean="0">
                  <a:ea typeface="Cambria Math" panose="02040503050406030204" pitchFamily="18" charset="0"/>
                </a:endParaRPr>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0.99≯</m:t>
                    </m:r>
                    <m:r>
                      <a:rPr lang="sv-SE" b="0" i="1" smtClean="0">
                        <a:latin typeface="Cambria Math" panose="02040503050406030204" pitchFamily="18" charset="0"/>
                        <a:ea typeface="Cambria Math" panose="02040503050406030204" pitchFamily="18" charset="0"/>
                      </a:rPr>
                      <m:t>0.999 →</m:t>
                    </m:r>
                  </m:oMath>
                </a14:m>
                <a:r>
                  <a:rPr lang="it-IT" dirty="0" smtClean="0"/>
                  <a:t> We’re done.</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lvl="0" indent="0">
                  <a:lnSpc>
                    <a:spcPct val="100000"/>
                  </a:lnSpc>
                  <a:spcBef>
                    <a:spcPts val="0"/>
                  </a:spcBef>
                  <a:spcAft>
                    <a:spcPts val="0"/>
                  </a:spcAft>
                  <a:buSzTx/>
                  <a:buNone/>
                  <a:defRPr/>
                </a:pPr>
                <a:r>
                  <a:rPr lang="en-US" dirty="0" smtClean="0"/>
                  <a:t>Since </a:t>
                </a:r>
                <a:r>
                  <a:rPr lang="en-US" dirty="0"/>
                  <a:t>we assume high bandwidth low latency connections, the time it takes to send the heartbeat is negligible.</a:t>
                </a:r>
              </a:p>
              <a:p>
                <a:pPr>
                  <a:lnSpc>
                    <a:spcPct val="100000"/>
                  </a:lnSpc>
                  <a:spcBef>
                    <a:spcPts val="0"/>
                  </a:spcBef>
                  <a:spcAft>
                    <a:spcPts val="0"/>
                  </a:spcAft>
                  <a:buSzTx/>
                  <a:buFont typeface="Arial" panose="020B0604020202020204" pitchFamily="34" charset="0"/>
                  <a:buChar char="•"/>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p:spTree>
    <p:extLst>
      <p:ext uri="{BB962C8B-B14F-4D97-AF65-F5344CB8AC3E}">
        <p14:creationId xmlns:p14="http://schemas.microsoft.com/office/powerpoint/2010/main" val="4008130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lvl="1">
              <a:buFont typeface="Arial" charset="0"/>
              <a:buChar char="•"/>
            </a:pPr>
            <a:r>
              <a:rPr lang="en-US" b="1" dirty="0" smtClean="0"/>
              <a:t>Users often demand a reliability higher than the actual reliability of the resources used</a:t>
            </a:r>
            <a:endParaRPr lang="en-US" dirty="0" smtClean="0"/>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sv-SE" dirty="0" smtClean="0"/>
                  <a:t>Recall</a:t>
                </a:r>
              </a:p>
              <a:p>
                <a:pPr>
                  <a:buFont typeface="Arial" charset="0"/>
                  <a:buChar char="•"/>
                </a:pPr>
                <a:endParaRPr lang="sv-SE" dirty="0" smtClean="0"/>
              </a:p>
              <a:p>
                <a:pPr marL="0" indent="0">
                  <a:buNone/>
                </a:pPr>
                <a:r>
                  <a:rPr lang="en-US" dirty="0" smtClean="0"/>
                  <a:t>The 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marL="0" indent="0">
                  <a:buNone/>
                </a:pPr>
                <a:r>
                  <a:rPr lang="en-US" dirty="0" smtClean="0"/>
                  <a:t>Where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sv-SE" i="1">
                            <a:latin typeface="Cambria Math" panose="02040503050406030204" pitchFamily="18" charset="0"/>
                          </a:rPr>
                          <m:t>𝑑</m:t>
                        </m:r>
                      </m:sub>
                    </m:sSub>
                  </m:oMath>
                </a14:m>
                <a:r>
                  <a:rPr lang="en-US" dirty="0" smtClean="0"/>
                  <a:t> is the time to detect a failure, statically set to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while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varies.</a:t>
                </a:r>
              </a:p>
              <a:p>
                <a:pPr marL="0" indent="0">
                  <a:buNone/>
                </a:pP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varies depending on:</a:t>
                </a:r>
              </a:p>
              <a:p>
                <a:pPr lvl="1">
                  <a:buFont typeface="Arial" charset="0"/>
                  <a:buChar char="•"/>
                </a:pPr>
                <a:r>
                  <a:rPr lang="en-US" dirty="0" smtClean="0"/>
                  <a:t>Task state size</a:t>
                </a:r>
              </a:p>
              <a:p>
                <a:pPr lvl="1">
                  <a:buFont typeface="Arial" charset="0"/>
                  <a:buChar char="•"/>
                </a:pPr>
                <a:r>
                  <a:rPr lang="en-US" dirty="0" smtClean="0"/>
                  <a:t>Whether or not the selected node to handle the failure succeeds or die itself, in case a new node is selected</a:t>
                </a:r>
              </a:p>
              <a:p>
                <a:pPr lvl="1">
                  <a:buFont typeface="Arial" charset="0"/>
                  <a:buChar char="•"/>
                </a:pPr>
                <a:r>
                  <a:rPr lang="en-US" dirty="0" smtClean="0"/>
                  <a:t>Whether or not the node asked to replicate its replica succeeds or die, in case a new node is asked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2273"/>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536767" y="3212418"/>
                <a:ext cx="11504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𝑑</m:t>
                          </m:r>
                        </m:sub>
                      </m:sSub>
                      <m:r>
                        <a:rPr lang="en-US" b="0" i="1" smtClean="0">
                          <a:latin typeface="Cambria Math" charset="0"/>
                        </a:rPr>
                        <m:t>+</m:t>
                      </m:r>
                      <m:sSub>
                        <m:sSubPr>
                          <m:ctrlPr>
                            <a:rPr lang="en-US" b="0" i="1" smtClean="0">
                              <a:latin typeface="Cambria Math" panose="02040503050406030204" pitchFamily="18" charset="0"/>
                            </a:rPr>
                          </m:ctrlPr>
                        </m:sSubPr>
                        <m:e>
                          <m:r>
                            <a:rPr lang="sv-SE" b="0" i="1" smtClean="0">
                              <a:latin typeface="Cambria Math" panose="02040503050406030204" pitchFamily="18" charset="0"/>
                            </a:rPr>
                            <m:t>𝑡</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36767" y="3212418"/>
                <a:ext cx="1150443" cy="276999"/>
              </a:xfrm>
              <a:prstGeom prst="rect">
                <a:avLst/>
              </a:prstGeom>
              <a:blipFill rotWithShape="0">
                <a:blip r:embed="rId4"/>
                <a:stretch>
                  <a:fillRect l="-3704" r="-1058" b="-17778"/>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cope with the varying time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an experiment was conducted during which each time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was registered, in order to find a distribution fitting to the data. </a:t>
                </a:r>
                <a:endParaRPr lang="en-US" dirty="0"/>
              </a:p>
              <a:p>
                <a:pPr lvl="1">
                  <a:buFont typeface="Arial" panose="020B0604020202020204" pitchFamily="34" charset="0"/>
                  <a:buChar char="•"/>
                </a:pPr>
                <a:r>
                  <a:rPr lang="en-US" dirty="0" smtClean="0"/>
                  <a:t>log-logistic was found to be the best fit</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marL="0" indent="0">
              <a:buNone/>
            </a:pPr>
            <a:r>
              <a:rPr lang="en-US" dirty="0" smtClean="0"/>
              <a:t>Platform for future experiments</a:t>
            </a:r>
          </a:p>
          <a:p>
            <a:pPr marL="0" indent="0">
              <a:buNone/>
            </a:pPr>
            <a:r>
              <a:rPr lang="en-US" dirty="0" smtClean="0"/>
              <a:t>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smtClean="0"/>
              <a:t>Our </a:t>
            </a:r>
            <a:r>
              <a:rPr lang="en-US" dirty="0" smtClean="0"/>
              <a:t>model uses a relatively simple reliability model</a:t>
            </a:r>
          </a:p>
          <a:p>
            <a:pPr lvl="1">
              <a:buFont typeface="Arial" charset="0"/>
              <a:buChar char="•"/>
            </a:pPr>
            <a:r>
              <a:rPr lang="en-US" dirty="0" smtClean="0"/>
              <a:t>Consider </a:t>
            </a:r>
            <a:r>
              <a:rPr lang="en-US" dirty="0" smtClean="0"/>
              <a:t>non-independent </a:t>
            </a:r>
            <a:r>
              <a:rPr lang="en-US" dirty="0" smtClean="0"/>
              <a:t>failures, for example the switch of a rack may </a:t>
            </a:r>
            <a:r>
              <a:rPr lang="en-US" dirty="0" smtClean="0"/>
              <a:t>fail. </a:t>
            </a:r>
            <a:endParaRPr lang="en-US" dirty="0" smtClean="0"/>
          </a:p>
          <a:p>
            <a:pPr marL="0" indent="0">
              <a:buNone/>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a:t>
            </a:r>
            <a:r>
              <a:rPr lang="en-US" dirty="0" smtClean="0"/>
              <a:t>replica</a:t>
            </a:r>
            <a:endParaRPr lang="en-US" dirty="0" smtClean="0"/>
          </a:p>
          <a:p>
            <a:pPr marL="0" indent="0">
              <a:buNone/>
            </a:pP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20720227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panose="02040503050406030204" pitchFamily="18"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smtClean="0"/>
              <a:t>All tasks always produce a correct result</a:t>
            </a:r>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055120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574" y="3093618"/>
            <a:ext cx="4513811" cy="218462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4101091" y="3720651"/>
            <a:ext cx="3873643" cy="2256817"/>
          </a:xfrm>
          <a:prstGeom prst="rect">
            <a:avLst/>
          </a:prstGeom>
        </p:spPr>
      </p:pic>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043246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marL="0" indent="0">
              <a:buNone/>
            </a:pPr>
            <a:r>
              <a:rPr lang="en-US" dirty="0" smtClean="0"/>
              <a:t>Our definition: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597739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2384771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4366</TotalTime>
  <Words>3889</Words>
  <Application>Microsoft Office PowerPoint</Application>
  <PresentationFormat>Bredbild</PresentationFormat>
  <Paragraphs>450</Paragraphs>
  <Slides>40</Slides>
  <Notes>39</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40</vt:i4>
      </vt:variant>
    </vt:vector>
  </HeadingPairs>
  <TitlesOfParts>
    <vt:vector size="46" baseType="lpstr">
      <vt:lpstr>Arial</vt:lpstr>
      <vt:lpstr>Calibri</vt:lpstr>
      <vt:lpstr>Calibri Light</vt:lpstr>
      <vt:lpstr>Cambria Math</vt:lpstr>
      <vt:lpstr>Wingdings</vt:lpstr>
      <vt:lpstr>Retrospect</vt:lpstr>
      <vt:lpstr>Dynamic Fault-Tolerance and Task Scheduling in Distributed Systems</vt:lpstr>
      <vt:lpstr>Agenda TODO kolla ordningen</vt:lpstr>
      <vt:lpstr>Introduction</vt:lpstr>
      <vt:lpstr>Goal</vt:lpstr>
      <vt:lpstr>Assumptions</vt:lpstr>
      <vt:lpstr>Application model</vt:lpstr>
      <vt:lpstr>Fault-tolerant model</vt:lpstr>
      <vt:lpstr>Reliability definition</vt:lpstr>
      <vt:lpstr>Reliability definition cont’d</vt:lpstr>
      <vt:lpstr>Probability of failure</vt:lpstr>
      <vt:lpstr>Mean-time-between-failure</vt:lpstr>
      <vt:lpstr>Reliability model</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Expressing time t</vt:lpstr>
      <vt:lpstr>Expressing time t</vt:lpstr>
      <vt:lpstr>Expressing time t cont’d</vt:lpstr>
      <vt:lpstr>Experiments</vt:lpstr>
      <vt:lpstr>Result – node reliabilities</vt:lpstr>
      <vt:lpstr>Result – number of replicas</vt:lpstr>
      <vt:lpstr>Discussion</vt:lpstr>
      <vt:lpstr>PowerPoint-presentation</vt:lpstr>
      <vt:lpstr>Demo – video transcoding</vt:lpstr>
      <vt:lpstr>Demo – video transcoding cont’d</vt:lpstr>
      <vt:lpstr>Replication time 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JONATAN BROBERG</cp:lastModifiedBy>
  <cp:revision>336</cp:revision>
  <dcterms:created xsi:type="dcterms:W3CDTF">2016-04-26T11:03:39Z</dcterms:created>
  <dcterms:modified xsi:type="dcterms:W3CDTF">2016-05-27T08:34:33Z</dcterms:modified>
</cp:coreProperties>
</file>