
<file path=[Content_Types].xml><?xml version="1.0" encoding="utf-8"?>
<Types xmlns="http://schemas.openxmlformats.org/package/2006/content-types">
  <Default Extension="xml" ContentType="application/xml"/>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42"/>
  </p:notesMasterIdLst>
  <p:sldIdLst>
    <p:sldId id="383" r:id="rId2"/>
    <p:sldId id="397" r:id="rId3"/>
    <p:sldId id="385" r:id="rId4"/>
    <p:sldId id="386" r:id="rId5"/>
    <p:sldId id="387" r:id="rId6"/>
    <p:sldId id="388" r:id="rId7"/>
    <p:sldId id="390" r:id="rId8"/>
    <p:sldId id="391" r:id="rId9"/>
    <p:sldId id="392" r:id="rId10"/>
    <p:sldId id="401" r:id="rId11"/>
    <p:sldId id="393" r:id="rId12"/>
    <p:sldId id="394" r:id="rId13"/>
    <p:sldId id="395" r:id="rId14"/>
    <p:sldId id="345" r:id="rId15"/>
    <p:sldId id="346" r:id="rId16"/>
    <p:sldId id="347" r:id="rId17"/>
    <p:sldId id="340" r:id="rId18"/>
    <p:sldId id="352" r:id="rId19"/>
    <p:sldId id="353" r:id="rId20"/>
    <p:sldId id="355" r:id="rId21"/>
    <p:sldId id="399" r:id="rId22"/>
    <p:sldId id="359" r:id="rId23"/>
    <p:sldId id="357" r:id="rId24"/>
    <p:sldId id="358" r:id="rId25"/>
    <p:sldId id="311" r:id="rId26"/>
    <p:sldId id="313" r:id="rId27"/>
    <p:sldId id="315" r:id="rId28"/>
    <p:sldId id="317" r:id="rId29"/>
    <p:sldId id="318" r:id="rId30"/>
    <p:sldId id="381" r:id="rId31"/>
    <p:sldId id="402" r:id="rId32"/>
    <p:sldId id="258" r:id="rId33"/>
    <p:sldId id="277" r:id="rId34"/>
    <p:sldId id="278" r:id="rId35"/>
    <p:sldId id="398" r:id="rId36"/>
    <p:sldId id="369" r:id="rId37"/>
    <p:sldId id="376" r:id="rId38"/>
    <p:sldId id="380" r:id="rId39"/>
    <p:sldId id="367" r:id="rId40"/>
    <p:sldId id="396"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4448"/>
  </p:normalViewPr>
  <p:slideViewPr>
    <p:cSldViewPr snapToGrid="0" snapToObjects="1">
      <p:cViewPr varScale="1">
        <p:scale>
          <a:sx n="92" d="100"/>
          <a:sy n="92" d="100"/>
        </p:scale>
        <p:origin x="1320" y="176"/>
      </p:cViewPr>
      <p:guideLst/>
    </p:cSldViewPr>
  </p:slideViewPr>
  <p:outlineViewPr>
    <p:cViewPr>
      <p:scale>
        <a:sx n="33" d="100"/>
        <a:sy n="33" d="100"/>
      </p:scale>
      <p:origin x="0" y="-48496"/>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5" d="100"/>
          <a:sy n="95" d="100"/>
        </p:scale>
        <p:origin x="3720" y="192"/>
      </p:cViewPr>
      <p:guideLst/>
    </p:cSldViewPr>
  </p:notes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5F682-9988-D94F-9A71-50A4F920F505}" type="datetimeFigureOut">
              <a:rPr lang="en-US" smtClean="0"/>
              <a:t>5/28/16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650DF-8CBF-0341-B1F9-47D0C0CD302F}" type="slidenum">
              <a:rPr lang="en-US" smtClean="0"/>
              <a:t>‹#›</a:t>
            </a:fld>
            <a:endParaRPr lang="en-US"/>
          </a:p>
        </p:txBody>
      </p:sp>
    </p:spTree>
    <p:extLst>
      <p:ext uri="{BB962C8B-B14F-4D97-AF65-F5344CB8AC3E}">
        <p14:creationId xmlns:p14="http://schemas.microsoft.com/office/powerpoint/2010/main" val="236523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1</a:t>
            </a:fld>
            <a:endParaRPr lang="en-US"/>
          </a:p>
        </p:txBody>
      </p:sp>
    </p:spTree>
    <p:extLst>
      <p:ext uri="{BB962C8B-B14F-4D97-AF65-F5344CB8AC3E}">
        <p14:creationId xmlns:p14="http://schemas.microsoft.com/office/powerpoint/2010/main" val="668038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Och</a:t>
            </a:r>
            <a:r>
              <a:rPr lang="en-US" baseline="0" dirty="0" smtClean="0"/>
              <a:t> </a:t>
            </a:r>
            <a:r>
              <a:rPr lang="en-US" baseline="0" dirty="0" err="1" smtClean="0"/>
              <a:t>därför</a:t>
            </a:r>
            <a:r>
              <a:rPr lang="en-US" baseline="0" dirty="0" smtClean="0"/>
              <a:t> </a:t>
            </a:r>
            <a:r>
              <a:rPr lang="en-US" baseline="0" dirty="0" err="1" smtClean="0"/>
              <a:t>definierar</a:t>
            </a:r>
            <a:r>
              <a:rPr lang="en-US" baseline="0" dirty="0" smtClean="0"/>
              <a:t> vi </a:t>
            </a:r>
            <a:r>
              <a:rPr lang="en-US" baseline="0" dirty="0" err="1" smtClean="0"/>
              <a:t>tillförlitlighet</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replikorna</a:t>
            </a:r>
            <a:r>
              <a:rPr lang="en-US" baseline="0" dirty="0" smtClean="0"/>
              <a:t> </a:t>
            </a:r>
            <a:r>
              <a:rPr lang="en-US" baseline="0" dirty="0" err="1" smtClean="0"/>
              <a:t>alltid</a:t>
            </a:r>
            <a:r>
              <a:rPr lang="en-US" baseline="0" dirty="0" smtClean="0"/>
              <a:t> </a:t>
            </a:r>
            <a:r>
              <a:rPr lang="en-US" baseline="0" dirty="0" err="1" smtClean="0"/>
              <a:t>är</a:t>
            </a:r>
            <a:r>
              <a:rPr lang="en-US" baseline="0" dirty="0" smtClean="0"/>
              <a:t> </a:t>
            </a:r>
            <a:r>
              <a:rPr lang="en-US" baseline="0" dirty="0" err="1" smtClean="0"/>
              <a:t>operativ</a:t>
            </a:r>
            <a:r>
              <a:rPr lang="en-US" baseline="0" dirty="0" smtClean="0"/>
              <a:t> –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kan</a:t>
            </a:r>
            <a:r>
              <a:rPr lang="en-US" baseline="0" dirty="0" smtClean="0"/>
              <a:t> </a:t>
            </a:r>
            <a:r>
              <a:rPr lang="en-US" baseline="0" dirty="0" err="1" smtClean="0"/>
              <a:t>producera</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utan</a:t>
            </a:r>
            <a:r>
              <a:rPr lang="en-US" baseline="0" dirty="0" smtClean="0"/>
              <a:t> </a:t>
            </a:r>
            <a:r>
              <a:rPr lang="en-US" baseline="0" dirty="0" err="1" smtClean="0"/>
              <a:t>att</a:t>
            </a:r>
            <a:r>
              <a:rPr lang="en-US" baseline="0" dirty="0" smtClean="0"/>
              <a:t> data </a:t>
            </a:r>
            <a:r>
              <a:rPr lang="en-US" baseline="0" dirty="0" err="1" smtClean="0"/>
              <a:t>går</a:t>
            </a:r>
            <a:r>
              <a:rPr lang="en-US" baseline="0" dirty="0" smtClean="0"/>
              <a:t> </a:t>
            </a:r>
            <a:r>
              <a:rPr lang="en-US" baseline="0" dirty="0" err="1" smtClean="0"/>
              <a:t>förlorad</a:t>
            </a:r>
            <a:r>
              <a:rPr lang="en-US" baseline="0" dirty="0" smtClean="0"/>
              <a:t> [BYT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10</a:t>
            </a:fld>
            <a:endParaRPr lang="en-US"/>
          </a:p>
        </p:txBody>
      </p:sp>
    </p:spTree>
    <p:extLst>
      <p:ext uri="{BB962C8B-B14F-4D97-AF65-F5344CB8AC3E}">
        <p14:creationId xmlns:p14="http://schemas.microsoft.com/office/powerpoint/2010/main" val="12352893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err="1" smtClean="0">
                <a:solidFill>
                  <a:schemeClr val="tx1"/>
                </a:solidFill>
                <a:effectLst/>
                <a:latin typeface="+mn-lt"/>
                <a:ea typeface="+mn-ea"/>
                <a:cs typeface="+mn-cs"/>
              </a:rPr>
              <a:t>Sannolikheten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operativ</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motsvarar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inte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alla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endParaRPr lang="en-US" sz="1200" b="0" i="0" kern="1200" baseline="0" dirty="0" smtClean="0">
              <a:solidFill>
                <a:schemeClr val="tx1"/>
              </a:solidFill>
              <a:effectLst/>
              <a:latin typeface="+mn-lt"/>
              <a:ea typeface="+mn-ea"/>
              <a:cs typeface="+mn-cs"/>
            </a:endParaRPr>
          </a:p>
          <a:p>
            <a:pPr rtl="0"/>
            <a:endParaRPr lang="en-US" sz="1200" b="0" i="0" kern="1200" baseline="0" dirty="0" smtClean="0">
              <a:solidFill>
                <a:schemeClr val="tx1"/>
              </a:solidFill>
              <a:effectLst/>
              <a:latin typeface="+mn-lt"/>
              <a:ea typeface="+mn-ea"/>
              <a:cs typeface="+mn-cs"/>
            </a:endParaRPr>
          </a:p>
          <a:p>
            <a:pPr rtl="0"/>
            <a:r>
              <a:rPr lang="en-US" sz="1200" b="0" i="0" kern="1200" baseline="0" dirty="0" smtClean="0">
                <a:solidFill>
                  <a:schemeClr val="tx1"/>
                </a:solidFill>
                <a:effectLst/>
                <a:latin typeface="+mn-lt"/>
                <a:ea typeface="+mn-ea"/>
                <a:cs typeface="+mn-cs"/>
              </a:rPr>
              <a:t>Om </a:t>
            </a:r>
            <a:r>
              <a:rPr lang="en-US" sz="1200" b="0" i="0" kern="1200" baseline="0" dirty="0" smtClean="0">
                <a:solidFill>
                  <a:schemeClr val="tx1"/>
                </a:solidFill>
                <a:effectLst/>
                <a:latin typeface="+mn-lt"/>
                <a:ea typeface="+mn-ea"/>
                <a:cs typeface="+mn-cs"/>
              </a:rPr>
              <a:t>vi </a:t>
            </a:r>
            <a:r>
              <a:rPr lang="en-US" sz="1200" b="0" i="0" kern="1200" baseline="0" dirty="0" err="1" smtClean="0">
                <a:solidFill>
                  <a:schemeClr val="tx1"/>
                </a:solidFill>
                <a:effectLst/>
                <a:latin typeface="+mn-lt"/>
                <a:ea typeface="+mn-ea"/>
                <a:cs typeface="+mn-cs"/>
              </a:rPr>
              <a:t>vidare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antar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vi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upptäcka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när</a:t>
            </a:r>
            <a:r>
              <a:rPr lang="en-US" sz="1200" b="0" i="0" kern="1200" baseline="0" dirty="0" smtClean="0">
                <a:solidFill>
                  <a:schemeClr val="tx1"/>
                </a:solidFill>
                <a:effectLst/>
                <a:latin typeface="+mn-lt"/>
                <a:ea typeface="+mn-ea"/>
                <a:cs typeface="+mn-cs"/>
              </a:rPr>
              <a:t> en </a:t>
            </a:r>
            <a:r>
              <a:rPr lang="en-US" sz="1200" b="0" i="0" kern="1200" baseline="0" dirty="0" smtClean="0">
                <a:solidFill>
                  <a:schemeClr val="tx1"/>
                </a:solidFill>
                <a:effectLst/>
                <a:latin typeface="+mn-lt"/>
                <a:ea typeface="+mn-ea"/>
                <a:cs typeface="+mn-cs"/>
              </a:rPr>
              <a:t>nod </a:t>
            </a:r>
            <a:r>
              <a:rPr lang="en-US" sz="1200" b="0" i="0" kern="1200" baseline="0" dirty="0" err="1" smtClean="0">
                <a:solidFill>
                  <a:schemeClr val="tx1"/>
                </a:solidFill>
                <a:effectLst/>
                <a:latin typeface="+mn-lt"/>
                <a:ea typeface="+mn-ea"/>
                <a:cs typeface="+mn-cs"/>
              </a:rPr>
              <a:t>på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vilken</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samt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nya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tillförlitligheten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uttryckas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som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operativ</a:t>
            </a:r>
            <a:r>
              <a:rPr lang="en-US" sz="1200" b="0" i="0" kern="1200" baseline="0" dirty="0" smtClean="0">
                <a:solidFill>
                  <a:schemeClr val="tx1"/>
                </a:solidFill>
                <a:effectLst/>
                <a:latin typeface="+mn-lt"/>
                <a:ea typeface="+mn-ea"/>
                <a:cs typeface="+mn-cs"/>
              </a:rPr>
              <a:t> under </a:t>
            </a:r>
            <a:r>
              <a:rPr lang="en-US" sz="1200" b="0" i="0" kern="1200" baseline="0" dirty="0" smtClean="0">
                <a:solidFill>
                  <a:schemeClr val="tx1"/>
                </a:solidFill>
                <a:effectLst/>
                <a:latin typeface="+mn-lt"/>
                <a:ea typeface="+mn-ea"/>
                <a:cs typeface="+mn-cs"/>
              </a:rPr>
              <a:t>en </a:t>
            </a:r>
            <a:r>
              <a:rPr lang="en-US" sz="1200" b="0" i="0" kern="1200" baseline="0" dirty="0" err="1" smtClean="0">
                <a:solidFill>
                  <a:schemeClr val="tx1"/>
                </a:solidFill>
                <a:effectLst/>
                <a:latin typeface="+mn-lt"/>
                <a:ea typeface="+mn-ea"/>
                <a:cs typeface="+mn-cs"/>
              </a:rPr>
              <a:t>tid</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a:t>
            </a:r>
          </a:p>
          <a:p>
            <a:pPr rtl="0"/>
            <a:endParaRPr lang="en-US" sz="1200" b="0" i="0" kern="1200" baseline="0" dirty="0" smtClean="0">
              <a:solidFill>
                <a:schemeClr val="tx1"/>
              </a:solidFill>
              <a:effectLst/>
              <a:latin typeface="+mn-lt"/>
              <a:ea typeface="+mn-ea"/>
              <a:cs typeface="+mn-cs"/>
            </a:endParaRPr>
          </a:p>
          <a:p>
            <a:pPr rtl="0"/>
            <a:r>
              <a:rPr lang="en-US" sz="1200" b="0" i="0" kern="1200" baseline="0" dirty="0" err="1" smtClean="0">
                <a:solidFill>
                  <a:schemeClr val="tx1"/>
                </a:solidFill>
                <a:effectLst/>
                <a:latin typeface="+mn-lt"/>
                <a:ea typeface="+mn-ea"/>
                <a:cs typeface="+mn-cs"/>
              </a:rPr>
              <a:t>Där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a:t>
            </a:r>
            <a:r>
              <a:rPr lang="en-US" sz="1200" b="0" i="0" kern="1200" baseline="0" dirty="0" smtClean="0">
                <a:solidFill>
                  <a:schemeClr val="tx1"/>
                </a:solidFill>
                <a:effectLst/>
                <a:latin typeface="+mn-lt"/>
                <a:ea typeface="+mn-ea"/>
                <a:cs typeface="+mn-cs"/>
              </a:rPr>
              <a:t> tar </a:t>
            </a:r>
            <a:r>
              <a:rPr lang="en-US" sz="1200" b="0" i="0" kern="1200" baseline="0" dirty="0" err="1" smtClean="0">
                <a:solidFill>
                  <a:schemeClr val="tx1"/>
                </a:solidFill>
                <a:effectLst/>
                <a:latin typeface="+mn-lt"/>
                <a:ea typeface="+mn-ea"/>
                <a:cs typeface="+mn-cs"/>
              </a:rPr>
              <a:t>från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fel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inträffar</a:t>
            </a:r>
            <a:r>
              <a:rPr lang="en-US" sz="1200" b="0" i="0" kern="1200" baseline="0" dirty="0" smtClean="0">
                <a:solidFill>
                  <a:schemeClr val="tx1"/>
                </a:solidFill>
                <a:effectLst/>
                <a:latin typeface="+mn-lt"/>
                <a:ea typeface="+mn-ea"/>
                <a:cs typeface="+mn-cs"/>
              </a:rPr>
              <a:t>, tills </a:t>
            </a:r>
            <a:r>
              <a:rPr lang="en-US" sz="1200" b="0" i="0" kern="1200" baseline="0" dirty="0" err="1" smtClean="0">
                <a:solidFill>
                  <a:schemeClr val="tx1"/>
                </a:solidFill>
                <a:effectLst/>
                <a:latin typeface="+mn-lt"/>
                <a:ea typeface="+mn-ea"/>
                <a:cs typeface="+mn-cs"/>
              </a:rPr>
              <a:t>dess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ny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skapats</a:t>
            </a:r>
            <a:r>
              <a:rPr lang="en-US" sz="1200" b="0" i="0" kern="1200" baseline="0" dirty="0" smtClean="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100650DF-8CBF-0341-B1F9-47D0C0CD302F}" type="slidenum">
              <a:rPr lang="en-US" smtClean="0"/>
              <a:t>11</a:t>
            </a:fld>
            <a:endParaRPr lang="en-US"/>
          </a:p>
        </p:txBody>
      </p:sp>
    </p:spTree>
    <p:extLst>
      <p:ext uri="{BB962C8B-B14F-4D97-AF65-F5344CB8AC3E}">
        <p14:creationId xmlns:p14="http://schemas.microsoft.com/office/powerpoint/2010/main" val="1597134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Tillförlitligheten</a:t>
            </a:r>
            <a:r>
              <a:rPr lang="en-US" baseline="0" dirty="0" smtClean="0"/>
              <a:t> </a:t>
            </a:r>
            <a:r>
              <a:rPr lang="en-US" baseline="0" dirty="0" err="1" smtClean="0"/>
              <a:t>kan</a:t>
            </a:r>
            <a:r>
              <a:rPr lang="en-US" baseline="0" dirty="0" smtClean="0"/>
              <a:t> </a:t>
            </a:r>
            <a:r>
              <a:rPr lang="en-US" baseline="0" dirty="0" err="1" smtClean="0"/>
              <a:t>alltså</a:t>
            </a:r>
            <a:r>
              <a:rPr lang="en-US" baseline="0" dirty="0" smtClean="0"/>
              <a:t> </a:t>
            </a:r>
            <a:r>
              <a:rPr lang="en-US" baseline="0" dirty="0" err="1" smtClean="0"/>
              <a:t>uttryckas</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replika</a:t>
            </a:r>
            <a:r>
              <a:rPr lang="en-US" baseline="0" dirty="0" smtClean="0"/>
              <a:t> </a:t>
            </a:r>
            <a:r>
              <a:rPr lang="en-US" baseline="0" dirty="0" err="1" smtClean="0"/>
              <a:t>överlever</a:t>
            </a:r>
            <a:r>
              <a:rPr lang="en-US" baseline="0" dirty="0" smtClean="0"/>
              <a:t> en </a:t>
            </a:r>
            <a:r>
              <a:rPr lang="en-US" baseline="0" dirty="0" err="1" smtClean="0"/>
              <a:t>tid</a:t>
            </a:r>
            <a:r>
              <a:rPr lang="en-US" baseline="0" dirty="0" smtClean="0"/>
              <a:t> t, </a:t>
            </a:r>
            <a:r>
              <a:rPr lang="en-US" baseline="0" dirty="0" err="1" smtClean="0"/>
              <a:t>vilket</a:t>
            </a:r>
            <a:r>
              <a:rPr lang="en-US" baseline="0" dirty="0" smtClean="0"/>
              <a:t> </a:t>
            </a:r>
            <a:r>
              <a:rPr lang="en-US" baseline="0" dirty="0" err="1" smtClean="0"/>
              <a:t>motsvarar</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dör</a:t>
            </a:r>
            <a:r>
              <a:rPr lang="en-US" baseline="0" dirty="0" smtClean="0"/>
              <a:t> under den </a:t>
            </a:r>
            <a:r>
              <a:rPr lang="en-US" baseline="0" dirty="0" err="1" smtClean="0"/>
              <a:t>tiden</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err="1" smtClean="0"/>
              <a:t>Noterbart</a:t>
            </a:r>
            <a:r>
              <a:rPr lang="en-US" baseline="0" noProof="0" dirty="0" smtClean="0"/>
              <a:t> </a:t>
            </a:r>
            <a:r>
              <a:rPr lang="en-US" baseline="0" noProof="0" dirty="0" err="1" smtClean="0"/>
              <a:t>är</a:t>
            </a:r>
            <a:r>
              <a:rPr lang="en-US" baseline="0" noProof="0" dirty="0" smtClean="0"/>
              <a:t> </a:t>
            </a:r>
            <a:r>
              <a:rPr lang="en-US" baseline="0" noProof="0" dirty="0" err="1" smtClean="0"/>
              <a:t>att</a:t>
            </a:r>
            <a:r>
              <a:rPr lang="en-US" baseline="0" noProof="0" dirty="0" smtClean="0"/>
              <a:t> </a:t>
            </a:r>
            <a:r>
              <a:rPr lang="en-US" baseline="0" noProof="0" dirty="0" err="1" smtClean="0"/>
              <a:t>eftersom</a:t>
            </a:r>
            <a:r>
              <a:rPr lang="en-US" baseline="0" noProof="0" dirty="0" smtClean="0"/>
              <a:t> vi </a:t>
            </a:r>
            <a:r>
              <a:rPr lang="en-US" baseline="0" noProof="0" dirty="0" err="1" smtClean="0"/>
              <a:t>enbart</a:t>
            </a:r>
            <a:r>
              <a:rPr lang="en-US" baseline="0" noProof="0" dirty="0" smtClean="0"/>
              <a:t> tar </a:t>
            </a:r>
            <a:r>
              <a:rPr lang="en-US" baseline="0" noProof="0" dirty="0" err="1" smtClean="0"/>
              <a:t>hänsyn</a:t>
            </a:r>
            <a:r>
              <a:rPr lang="en-US" baseline="0" noProof="0" dirty="0" smtClean="0"/>
              <a:t> till </a:t>
            </a:r>
            <a:r>
              <a:rPr lang="en-US" baseline="0" noProof="0" dirty="0" err="1" smtClean="0"/>
              <a:t>nodfel</a:t>
            </a:r>
            <a:r>
              <a:rPr lang="en-US" baseline="0" noProof="0" dirty="0" smtClean="0"/>
              <a:t>, </a:t>
            </a:r>
            <a:r>
              <a:rPr lang="en-US" baseline="0" noProof="0" dirty="0" err="1" smtClean="0"/>
              <a:t>så</a:t>
            </a:r>
            <a:r>
              <a:rPr lang="en-US" baseline="0" noProof="0" dirty="0" smtClean="0"/>
              <a:t> </a:t>
            </a:r>
            <a:r>
              <a:rPr lang="en-US" baseline="0" noProof="0" dirty="0" err="1" smtClean="0"/>
              <a:t>beror</a:t>
            </a:r>
            <a:r>
              <a:rPr lang="en-US" baseline="0" noProof="0" dirty="0" smtClean="0"/>
              <a:t> </a:t>
            </a:r>
            <a:r>
              <a:rPr lang="en-US" baseline="0" noProof="0" dirty="0" err="1" smtClean="0"/>
              <a:t>tillförlitligheten</a:t>
            </a:r>
            <a:r>
              <a:rPr lang="en-US" baseline="0" noProof="0" dirty="0" smtClean="0"/>
              <a:t> </a:t>
            </a:r>
            <a:r>
              <a:rPr lang="en-US" baseline="0" noProof="0" dirty="0" err="1" smtClean="0"/>
              <a:t>enbart</a:t>
            </a:r>
            <a:r>
              <a:rPr lang="en-US" baseline="0" noProof="0" dirty="0" smtClean="0"/>
              <a:t> </a:t>
            </a:r>
            <a:r>
              <a:rPr lang="en-US" baseline="0" noProof="0" dirty="0" err="1" smtClean="0"/>
              <a:t>på</a:t>
            </a:r>
            <a:r>
              <a:rPr lang="en-US" baseline="0" noProof="0" dirty="0" smtClean="0"/>
              <a:t> </a:t>
            </a:r>
            <a:r>
              <a:rPr lang="en-US" baseline="0" noProof="0" dirty="0" err="1" smtClean="0"/>
              <a:t>vilka</a:t>
            </a:r>
            <a:r>
              <a:rPr lang="en-US" baseline="0" noProof="0" dirty="0" smtClean="0"/>
              <a:t> </a:t>
            </a:r>
            <a:r>
              <a:rPr lang="en-US" baseline="0" noProof="0" dirty="0" err="1" smtClean="0"/>
              <a:t>noder</a:t>
            </a:r>
            <a:r>
              <a:rPr lang="en-US" baseline="0" noProof="0" dirty="0" smtClean="0"/>
              <a:t> </a:t>
            </a:r>
            <a:r>
              <a:rPr lang="en-US" baseline="0" noProof="0" dirty="0" err="1" smtClean="0"/>
              <a:t>replikorna</a:t>
            </a:r>
            <a:r>
              <a:rPr lang="en-US" baseline="0" noProof="0" dirty="0" smtClean="0"/>
              <a:t> </a:t>
            </a:r>
            <a:r>
              <a:rPr lang="en-US" baseline="0" noProof="0" dirty="0" err="1" smtClean="0"/>
              <a:t>körs</a:t>
            </a:r>
            <a:r>
              <a:rPr lang="en-US" baseline="0" noProof="0" dirty="0" smtClean="0"/>
              <a:t> </a:t>
            </a:r>
            <a:r>
              <a:rPr lang="en-US" baseline="0" noProof="0" dirty="0" err="1" smtClean="0"/>
              <a:t>på</a:t>
            </a:r>
            <a:r>
              <a:rPr lang="en-US" baseline="0" noProof="0" dirty="0" smtClean="0"/>
              <a:t>, </a:t>
            </a:r>
            <a:r>
              <a:rPr lang="en-US" baseline="0" noProof="0" dirty="0" err="1" smtClean="0"/>
              <a:t>inte</a:t>
            </a:r>
            <a:r>
              <a:rPr lang="en-US" baseline="0" noProof="0" dirty="0" smtClean="0"/>
              <a:t> </a:t>
            </a:r>
            <a:r>
              <a:rPr lang="en-US" baseline="0" noProof="0" dirty="0" err="1" smtClean="0"/>
              <a:t>antalet</a:t>
            </a:r>
            <a:r>
              <a:rPr lang="en-US" baseline="0" noProof="0" dirty="0" smtClean="0"/>
              <a:t> </a:t>
            </a:r>
            <a:r>
              <a:rPr lang="en-US" baseline="0" noProof="0" dirty="0" err="1" smtClean="0"/>
              <a:t>replikor</a:t>
            </a:r>
            <a:r>
              <a:rPr lang="en-US"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smtClean="0"/>
              <a:t>10 </a:t>
            </a:r>
            <a:r>
              <a:rPr lang="en-US" baseline="0" noProof="0" dirty="0" err="1" smtClean="0"/>
              <a:t>replikor</a:t>
            </a:r>
            <a:r>
              <a:rPr lang="en-US" baseline="0" noProof="0" dirty="0" smtClean="0"/>
              <a:t> </a:t>
            </a:r>
            <a:r>
              <a:rPr lang="en-US" baseline="0" noProof="0" dirty="0" err="1" smtClean="0"/>
              <a:t>på</a:t>
            </a:r>
            <a:r>
              <a:rPr lang="en-US" baseline="0" noProof="0" dirty="0" smtClean="0"/>
              <a:t> </a:t>
            </a:r>
            <a:r>
              <a:rPr lang="en-US" baseline="0" noProof="0" dirty="0" err="1" smtClean="0"/>
              <a:t>samma</a:t>
            </a:r>
            <a:r>
              <a:rPr lang="en-US" baseline="0" noProof="0" dirty="0" smtClean="0"/>
              <a:t> nod </a:t>
            </a:r>
            <a:r>
              <a:rPr lang="en-US" baseline="0" noProof="0" dirty="0" err="1" smtClean="0"/>
              <a:t>är</a:t>
            </a:r>
            <a:r>
              <a:rPr lang="en-US" baseline="0" noProof="0" dirty="0" smtClean="0"/>
              <a:t> </a:t>
            </a:r>
            <a:r>
              <a:rPr lang="en-US" baseline="0" noProof="0" dirty="0" err="1" smtClean="0"/>
              <a:t>alltså</a:t>
            </a:r>
            <a:r>
              <a:rPr lang="en-US" baseline="0" noProof="0" dirty="0" smtClean="0"/>
              <a:t> </a:t>
            </a:r>
            <a:r>
              <a:rPr lang="en-US" baseline="0" noProof="0" dirty="0" err="1" smtClean="0"/>
              <a:t>inte</a:t>
            </a:r>
            <a:r>
              <a:rPr lang="en-US" baseline="0" noProof="0" dirty="0" smtClean="0"/>
              <a:t> </a:t>
            </a:r>
            <a:r>
              <a:rPr lang="en-US" baseline="0" noProof="0" dirty="0" err="1" smtClean="0"/>
              <a:t>mer</a:t>
            </a:r>
            <a:r>
              <a:rPr lang="en-US" baseline="0" noProof="0" dirty="0" smtClean="0"/>
              <a:t> </a:t>
            </a:r>
            <a:r>
              <a:rPr lang="en-US" baseline="0" noProof="0" dirty="0" err="1" smtClean="0"/>
              <a:t>tillförlitligt</a:t>
            </a:r>
            <a:r>
              <a:rPr lang="en-US" baseline="0" noProof="0" dirty="0" smtClean="0"/>
              <a:t> </a:t>
            </a:r>
            <a:r>
              <a:rPr lang="en-US" baseline="0" noProof="0" dirty="0" err="1" smtClean="0"/>
              <a:t>än</a:t>
            </a:r>
            <a:r>
              <a:rPr lang="en-US" baseline="0" noProof="0" dirty="0" smtClean="0"/>
              <a:t> </a:t>
            </a:r>
            <a:r>
              <a:rPr lang="en-US" baseline="0" noProof="0" dirty="0" err="1" smtClean="0"/>
              <a:t>att</a:t>
            </a:r>
            <a:r>
              <a:rPr lang="en-US" baseline="0" noProof="0" dirty="0" smtClean="0"/>
              <a:t> </a:t>
            </a:r>
            <a:r>
              <a:rPr lang="en-US" baseline="0" noProof="0" dirty="0" err="1" smtClean="0"/>
              <a:t>enbart</a:t>
            </a:r>
            <a:r>
              <a:rPr lang="en-US" baseline="0" noProof="0" dirty="0" smtClean="0"/>
              <a:t> ha </a:t>
            </a:r>
            <a:r>
              <a:rPr lang="en-US" baseline="0" noProof="0" dirty="0" smtClean="0"/>
              <a:t>en </a:t>
            </a:r>
            <a:r>
              <a:rPr lang="en-US" baseline="0" noProof="0" dirty="0" err="1" smtClean="0"/>
              <a:t>replika</a:t>
            </a:r>
            <a:r>
              <a:rPr lang="en-US" baseline="0" noProof="0" dirty="0" smtClean="0"/>
              <a:t> </a:t>
            </a:r>
            <a:r>
              <a:rPr lang="en-US" baseline="0" noProof="0" dirty="0" err="1" smtClean="0"/>
              <a:t>på</a:t>
            </a:r>
            <a:r>
              <a:rPr lang="en-US" baseline="0" noProof="0" dirty="0" smtClean="0"/>
              <a:t> den </a:t>
            </a:r>
            <a:r>
              <a:rPr lang="en-US" baseline="0" noProof="0" dirty="0" err="1" smtClean="0"/>
              <a:t>noden</a:t>
            </a:r>
            <a:r>
              <a:rPr lang="en-US"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sv-SE" i="0" baseline="0" noProof="0" dirty="0" smtClean="0"/>
          </a:p>
          <a:p>
            <a:r>
              <a:rPr lang="sv-SE" i="0" baseline="0" noProof="0" dirty="0" smtClean="0"/>
              <a:t>Nu har vi ett uttryck för tillförlitligheten, så vill vi se till att vi når upp till en viss nivå av tillförlitlighet. Och det kan vi helt enkelt göra genom att skapa tillräckligt många </a:t>
            </a:r>
            <a:r>
              <a:rPr lang="sv-SE" i="0" baseline="0" noProof="0" dirty="0" err="1" smtClean="0"/>
              <a:t>replikor</a:t>
            </a:r>
            <a:r>
              <a:rPr lang="sv-SE" i="0" baseline="0" noProof="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Eftersom</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a:t>
            </a:r>
            <a:r>
              <a:rPr lang="en-US" baseline="0" dirty="0" err="1" smtClean="0"/>
              <a:t>applikation</a:t>
            </a:r>
            <a:r>
              <a:rPr lang="en-US" baseline="0" dirty="0" smtClean="0"/>
              <a:t> </a:t>
            </a:r>
            <a:r>
              <a:rPr lang="en-US" baseline="0" dirty="0" err="1" smtClean="0"/>
              <a:t>enbart</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replikor</a:t>
            </a:r>
            <a:r>
              <a:rPr lang="en-US" baseline="0" dirty="0" smtClean="0"/>
              <a:t> </a:t>
            </a:r>
            <a:r>
              <a:rPr lang="en-US" baseline="0" dirty="0" err="1" smtClean="0"/>
              <a:t>körs</a:t>
            </a:r>
            <a:r>
              <a:rPr lang="en-US" baseline="0" dirty="0" smtClean="0"/>
              <a:t> </a:t>
            </a:r>
            <a:r>
              <a:rPr lang="en-US" baseline="0" dirty="0" err="1" smtClean="0"/>
              <a:t>på</a:t>
            </a:r>
            <a:r>
              <a:rPr lang="en-US" baseline="0" dirty="0" smtClean="0"/>
              <a:t>, </a:t>
            </a:r>
            <a:r>
              <a:rPr lang="en-US" baseline="0" dirty="0" err="1" smtClean="0"/>
              <a:t>inte</a:t>
            </a:r>
            <a:r>
              <a:rPr lang="en-US" baseline="0" dirty="0" smtClean="0"/>
              <a:t> </a:t>
            </a:r>
            <a:r>
              <a:rPr lang="en-US" baseline="0" dirty="0" err="1" smtClean="0"/>
              <a:t>hur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viktigt</a:t>
            </a:r>
            <a:r>
              <a:rPr lang="en-US" baseline="0" dirty="0" smtClean="0"/>
              <a:t> </a:t>
            </a:r>
            <a:r>
              <a:rPr lang="en-US" baseline="0" dirty="0" err="1" smtClean="0"/>
              <a:t>att</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skapas</a:t>
            </a:r>
            <a:r>
              <a:rPr lang="en-US" baseline="0" dirty="0" smtClean="0"/>
              <a:t> </a:t>
            </a:r>
            <a:r>
              <a:rPr lang="en-US" baseline="0" dirty="0" err="1" smtClean="0"/>
              <a:t>på</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redan</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err="1" smtClean="0"/>
              <a:t>Vidare</a:t>
            </a:r>
            <a:r>
              <a:rPr lang="en-US" baseline="0" noProof="0" dirty="0" smtClean="0"/>
              <a:t> </a:t>
            </a:r>
            <a:r>
              <a:rPr lang="en-US" baseline="0" noProof="0" dirty="0" err="1" smtClean="0"/>
              <a:t>så</a:t>
            </a:r>
            <a:r>
              <a:rPr lang="en-US" baseline="0" noProof="0" dirty="0" smtClean="0"/>
              <a:t> </a:t>
            </a:r>
            <a:r>
              <a:rPr lang="en-US" baseline="0" noProof="0" dirty="0" err="1" smtClean="0"/>
              <a:t>kan</a:t>
            </a:r>
            <a:r>
              <a:rPr lang="en-US" baseline="0" noProof="0" dirty="0" smtClean="0"/>
              <a:t> vi </a:t>
            </a:r>
            <a:r>
              <a:rPr lang="en-US" baseline="0" noProof="0" dirty="0" err="1" smtClean="0"/>
              <a:t>optimera</a:t>
            </a:r>
            <a:r>
              <a:rPr lang="en-US" baseline="0" noProof="0" dirty="0" smtClean="0"/>
              <a:t> </a:t>
            </a:r>
            <a:r>
              <a:rPr lang="en-US" baseline="0" noProof="0" dirty="0" err="1" smtClean="0"/>
              <a:t>antalet</a:t>
            </a:r>
            <a:r>
              <a:rPr lang="en-US" baseline="0" noProof="0" dirty="0" smtClean="0"/>
              <a:t> </a:t>
            </a:r>
            <a:r>
              <a:rPr lang="en-US" baseline="0" noProof="0" dirty="0" err="1" smtClean="0"/>
              <a:t>replikor</a:t>
            </a:r>
            <a:r>
              <a:rPr lang="en-US" baseline="0" noProof="0" dirty="0" smtClean="0"/>
              <a:t> </a:t>
            </a:r>
            <a:r>
              <a:rPr lang="en-US" baseline="0" noProof="0" dirty="0" err="1" smtClean="0"/>
              <a:t>genom</a:t>
            </a:r>
            <a:r>
              <a:rPr lang="en-US" baseline="0" noProof="0" dirty="0" smtClean="0"/>
              <a:t> </a:t>
            </a:r>
            <a:r>
              <a:rPr lang="en-US" baseline="0" noProof="0" dirty="0" err="1" smtClean="0"/>
              <a:t>att</a:t>
            </a:r>
            <a:r>
              <a:rPr lang="en-US" baseline="0" noProof="0" dirty="0" smtClean="0"/>
              <a:t> </a:t>
            </a:r>
            <a:r>
              <a:rPr lang="en-US" baseline="0" noProof="0" dirty="0" err="1" smtClean="0"/>
              <a:t>placera</a:t>
            </a:r>
            <a:r>
              <a:rPr lang="en-US" baseline="0" noProof="0" dirty="0" smtClean="0"/>
              <a:t> </a:t>
            </a:r>
            <a:r>
              <a:rPr lang="en-US" baseline="0" noProof="0" dirty="0" err="1" smtClean="0"/>
              <a:t>replikor</a:t>
            </a:r>
            <a:r>
              <a:rPr lang="en-US" baseline="0" noProof="0" dirty="0" smtClean="0"/>
              <a:t> </a:t>
            </a:r>
            <a:r>
              <a:rPr lang="en-US" baseline="0" noProof="0" dirty="0" err="1" smtClean="0"/>
              <a:t>på</a:t>
            </a:r>
            <a:r>
              <a:rPr lang="en-US" baseline="0" noProof="0" dirty="0" smtClean="0"/>
              <a:t> de </a:t>
            </a:r>
            <a:r>
              <a:rPr lang="en-US" baseline="0" noProof="0" dirty="0" err="1" smtClean="0"/>
              <a:t>mest</a:t>
            </a:r>
            <a:r>
              <a:rPr lang="en-US" baseline="0" noProof="0" dirty="0" smtClean="0"/>
              <a:t> </a:t>
            </a:r>
            <a:r>
              <a:rPr lang="en-US" baseline="0" noProof="0" dirty="0" err="1" smtClean="0"/>
              <a:t>tillförlitliga</a:t>
            </a:r>
            <a:r>
              <a:rPr lang="en-US" baseline="0" noProof="0" dirty="0" smtClean="0"/>
              <a:t> </a:t>
            </a:r>
            <a:r>
              <a:rPr lang="en-US" baseline="0" noProof="0" dirty="0" err="1" smtClean="0"/>
              <a:t>noderna</a:t>
            </a:r>
            <a:r>
              <a:rPr lang="en-US" baseline="0" noProof="0" dirty="0" smtClean="0"/>
              <a:t>,</a:t>
            </a:r>
            <a:endParaRPr lang="en-US" baseline="0" dirty="0" smtClean="0"/>
          </a:p>
          <a:p>
            <a:r>
              <a:rPr lang="sv-SE" i="0" baseline="0" noProof="0" dirty="0" smtClean="0"/>
              <a:t>[BYT SLIDE]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12</a:t>
            </a:fld>
            <a:endParaRPr lang="en-US"/>
          </a:p>
        </p:txBody>
      </p:sp>
    </p:spTree>
    <p:extLst>
      <p:ext uri="{BB962C8B-B14F-4D97-AF65-F5344CB8AC3E}">
        <p14:creationId xmlns:p14="http://schemas.microsoft.com/office/powerpoint/2010/main" val="20428544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i="0" baseline="0" noProof="0" dirty="0" smtClean="0"/>
              <a:t>Så algoritmen för att tillgodose en viss tillförlitlighetsnivå ser alltså ut som följande:</a:t>
            </a:r>
          </a:p>
          <a:p>
            <a:endParaRPr lang="sv-SE" i="0" baseline="0" noProof="0" dirty="0" smtClean="0"/>
          </a:p>
          <a:p>
            <a:r>
              <a:rPr lang="sv-SE" i="0" baseline="0" noProof="0" dirty="0" smtClean="0"/>
              <a:t>Så länge vi är under den önskade nivån, så skapar vi en ny </a:t>
            </a:r>
            <a:r>
              <a:rPr lang="sv-SE" i="0" baseline="0" noProof="0" dirty="0" err="1" smtClean="0"/>
              <a:t>replika</a:t>
            </a:r>
            <a:r>
              <a:rPr lang="sv-SE" i="0" baseline="0" noProof="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alltid</a:t>
            </a:r>
            <a:r>
              <a:rPr lang="en-US" baseline="0" dirty="0" smtClean="0"/>
              <a:t> </a:t>
            </a:r>
            <a:r>
              <a:rPr lang="en-US" baseline="0" dirty="0" err="1" smtClean="0"/>
              <a:t>placera</a:t>
            </a:r>
            <a:r>
              <a:rPr lang="en-US" baseline="0" dirty="0" smtClean="0"/>
              <a:t> den </a:t>
            </a:r>
            <a:r>
              <a:rPr lang="en-US" baseline="0" dirty="0" err="1" smtClean="0"/>
              <a:t>nya</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redan</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a:t>
            </a:r>
            <a:r>
              <a:rPr lang="en-US" baseline="0" dirty="0" err="1" smtClean="0"/>
              <a:t>så</a:t>
            </a:r>
            <a:r>
              <a:rPr lang="en-US" baseline="0" dirty="0" smtClean="0"/>
              <a:t> </a:t>
            </a:r>
            <a:r>
              <a:rPr lang="en-US" baseline="0" dirty="0" err="1" smtClean="0"/>
              <a:t>garanteras</a:t>
            </a:r>
            <a:r>
              <a:rPr lang="en-US" baseline="0" dirty="0" smtClean="0"/>
              <a:t> </a:t>
            </a:r>
            <a:r>
              <a:rPr lang="en-US" baseline="0" dirty="0" err="1" smtClean="0"/>
              <a:t>att</a:t>
            </a:r>
            <a:r>
              <a:rPr lang="en-US" baseline="0" dirty="0" smtClean="0"/>
              <a:t> </a:t>
            </a:r>
            <a:r>
              <a:rPr lang="en-US" baseline="0" dirty="0" err="1" smtClean="0"/>
              <a:t>minsta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r>
              <a:rPr lang="en-US" baseline="0" dirty="0" smtClean="0"/>
              <a:t>.</a:t>
            </a:r>
            <a:endParaRPr lang="sv-SE" i="0" baseline="0" noProof="0" dirty="0" smtClean="0"/>
          </a:p>
          <a:p>
            <a:r>
              <a:rPr lang="sv-SE" i="0" baseline="0" noProof="0" dirty="0" smtClean="0"/>
              <a:t>[BYT SLIDE]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13</a:t>
            </a:fld>
            <a:endParaRPr lang="en-US"/>
          </a:p>
        </p:txBody>
      </p:sp>
    </p:spTree>
    <p:extLst>
      <p:ext uri="{BB962C8B-B14F-4D97-AF65-F5344CB8AC3E}">
        <p14:creationId xmlns:p14="http://schemas.microsoft.com/office/powerpoint/2010/main" val="10388327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baseline="0" dirty="0" smtClean="0"/>
              <a:t> </a:t>
            </a:r>
            <a:r>
              <a:rPr lang="en-US" baseline="0" dirty="0" err="1" smtClean="0"/>
              <a:t>har</a:t>
            </a:r>
            <a:r>
              <a:rPr lang="en-US" baseline="0" dirty="0" smtClean="0"/>
              <a:t> vi </a:t>
            </a:r>
            <a:r>
              <a:rPr lang="en-US" baseline="0" dirty="0" err="1" smtClean="0"/>
              <a:t>ett</a:t>
            </a:r>
            <a:r>
              <a:rPr lang="en-US" baseline="0" dirty="0" smtClean="0"/>
              <a:t> </a:t>
            </a:r>
            <a:r>
              <a:rPr lang="en-US" baseline="0" dirty="0" err="1" smtClean="0"/>
              <a:t>litet</a:t>
            </a:r>
            <a:r>
              <a:rPr lang="en-US" baseline="0" dirty="0" smtClean="0"/>
              <a:t> </a:t>
            </a:r>
            <a:r>
              <a:rPr lang="en-US" baseline="0" dirty="0" err="1" smtClean="0"/>
              <a:t>exmpel</a:t>
            </a:r>
            <a:r>
              <a:rPr lang="en-US" baseline="0" dirty="0" smtClean="0"/>
              <a:t> </a:t>
            </a:r>
            <a:r>
              <a:rPr lang="en-US" baseline="0" dirty="0" err="1" smtClean="0"/>
              <a:t>på</a:t>
            </a:r>
            <a:r>
              <a:rPr lang="en-US" baseline="0" dirty="0" smtClean="0"/>
              <a:t> </a:t>
            </a:r>
            <a:r>
              <a:rPr lang="en-US" baseline="0" dirty="0" err="1" smtClean="0"/>
              <a:t>hur</a:t>
            </a:r>
            <a:r>
              <a:rPr lang="en-US" baseline="0" dirty="0" smtClean="0"/>
              <a:t> </a:t>
            </a:r>
            <a:r>
              <a:rPr lang="en-US" baseline="0" dirty="0" err="1" smtClean="0"/>
              <a:t>det</a:t>
            </a:r>
            <a:r>
              <a:rPr lang="en-US" baseline="0" dirty="0" smtClean="0"/>
              <a:t> </a:t>
            </a:r>
            <a:r>
              <a:rPr lang="en-US" baseline="0" dirty="0" err="1" smtClean="0"/>
              <a:t>går</a:t>
            </a:r>
            <a:r>
              <a:rPr lang="en-US" baseline="0" dirty="0" smtClean="0"/>
              <a:t> till. Vi </a:t>
            </a:r>
            <a:r>
              <a:rPr lang="en-US" baseline="0" dirty="0" err="1" smtClean="0"/>
              <a:t>har</a:t>
            </a:r>
            <a:r>
              <a:rPr lang="en-US" baseline="0" dirty="0" smtClean="0"/>
              <a:t> 4 </a:t>
            </a:r>
            <a:r>
              <a:rPr lang="en-US" baseline="0" dirty="0" err="1" smtClean="0"/>
              <a:t>noder</a:t>
            </a:r>
            <a:r>
              <a:rPr lang="en-US" baseline="0" dirty="0" smtClean="0"/>
              <a:t>, med </a:t>
            </a:r>
            <a:r>
              <a:rPr lang="en-US" baseline="0" dirty="0" err="1" smtClean="0"/>
              <a:t>dess</a:t>
            </a:r>
            <a:r>
              <a:rPr lang="en-US" baseline="0" dirty="0" smtClean="0"/>
              <a:t> </a:t>
            </a:r>
            <a:r>
              <a:rPr lang="en-US" baseline="0" dirty="0" err="1" smtClean="0"/>
              <a:t>tillförlitlighet</a:t>
            </a:r>
            <a:r>
              <a:rPr lang="en-US" baseline="0" dirty="0" smtClean="0"/>
              <a:t> </a:t>
            </a:r>
            <a:r>
              <a:rPr lang="en-US" baseline="0" dirty="0" err="1" smtClean="0"/>
              <a:t>inom</a:t>
            </a:r>
            <a:r>
              <a:rPr lang="en-US" baseline="0" dirty="0" smtClean="0"/>
              <a:t> </a:t>
            </a:r>
            <a:r>
              <a:rPr lang="en-US" baseline="0" dirty="0" err="1" smtClean="0"/>
              <a:t>parantes</a:t>
            </a:r>
            <a:r>
              <a:rPr lang="en-US" baseline="0" dirty="0" smtClean="0"/>
              <a:t>, </a:t>
            </a:r>
            <a:r>
              <a:rPr lang="en-US" baseline="0" dirty="0" err="1" smtClean="0"/>
              <a:t>och</a:t>
            </a:r>
            <a:r>
              <a:rPr lang="en-US" baseline="0" dirty="0" smtClean="0"/>
              <a:t> vi </a:t>
            </a:r>
            <a:r>
              <a:rPr lang="en-US" baseline="0" dirty="0" err="1" smtClean="0"/>
              <a:t>har</a:t>
            </a:r>
            <a:r>
              <a:rPr lang="en-US" baseline="0" dirty="0" smtClean="0"/>
              <a:t> </a:t>
            </a:r>
            <a:r>
              <a:rPr lang="en-US" baseline="0" dirty="0" err="1" smtClean="0"/>
              <a:t>först</a:t>
            </a:r>
            <a:r>
              <a:rPr lang="en-US" baseline="0" dirty="0" smtClean="0"/>
              <a:t>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på</a:t>
            </a:r>
            <a:r>
              <a:rPr lang="en-US" baseline="0" dirty="0" smtClean="0"/>
              <a:t> </a:t>
            </a:r>
            <a:r>
              <a:rPr lang="en-US" baseline="0" dirty="0" err="1" smtClean="0"/>
              <a:t>noden</a:t>
            </a:r>
            <a:r>
              <a:rPr lang="en-US" baseline="0" dirty="0" smtClean="0"/>
              <a:t> C.</a:t>
            </a:r>
          </a:p>
          <a:p>
            <a:r>
              <a:rPr lang="en-US" baseline="0" dirty="0" err="1" smtClean="0"/>
              <a:t>Vidare</a:t>
            </a:r>
            <a:r>
              <a:rPr lang="en-US" baseline="0" dirty="0" smtClean="0"/>
              <a:t> </a:t>
            </a:r>
            <a:r>
              <a:rPr lang="en-US" baseline="0" dirty="0" err="1" smtClean="0"/>
              <a:t>har</a:t>
            </a:r>
            <a:r>
              <a:rPr lang="en-US" baseline="0" dirty="0" smtClean="0"/>
              <a:t> vi en </a:t>
            </a:r>
            <a:r>
              <a:rPr lang="en-US" baseline="0" dirty="0" err="1" smtClean="0"/>
              <a:t>önskad</a:t>
            </a:r>
            <a:r>
              <a:rPr lang="en-US" baseline="0" dirty="0" smtClean="0"/>
              <a:t> </a:t>
            </a:r>
            <a:r>
              <a:rPr lang="en-US" baseline="0" dirty="0" err="1" smtClean="0"/>
              <a:t>tillförlitlighet</a:t>
            </a:r>
            <a:r>
              <a:rPr lang="en-US" baseline="0" dirty="0" smtClean="0"/>
              <a:t> </a:t>
            </a:r>
            <a:r>
              <a:rPr lang="en-US" baseline="0" dirty="0" err="1" smtClean="0"/>
              <a:t>på</a:t>
            </a:r>
            <a:r>
              <a:rPr lang="en-US" baseline="0" dirty="0" smtClean="0"/>
              <a:t> 0.999.</a:t>
            </a:r>
          </a:p>
          <a:p>
            <a:endParaRPr lang="en-US" baseline="0" dirty="0" smtClean="0"/>
          </a:p>
          <a:p>
            <a:r>
              <a:rPr lang="en-US" baseline="0" dirty="0" err="1" smtClean="0"/>
              <a:t>Och</a:t>
            </a:r>
            <a:r>
              <a:rPr lang="en-US" baseline="0" dirty="0" smtClean="0"/>
              <a:t> </a:t>
            </a:r>
            <a:r>
              <a:rPr lang="en-US" baseline="0" dirty="0" err="1" smtClean="0"/>
              <a:t>eftersom</a:t>
            </a:r>
            <a:r>
              <a:rPr lang="en-US" baseline="0" dirty="0" smtClean="0"/>
              <a:t> den </a:t>
            </a:r>
            <a:r>
              <a:rPr lang="en-US" baseline="0" dirty="0" err="1" smtClean="0"/>
              <a:t>nuvarande</a:t>
            </a:r>
            <a:r>
              <a:rPr lang="en-US" baseline="0" dirty="0" smtClean="0"/>
              <a:t> </a:t>
            </a:r>
            <a:r>
              <a:rPr lang="en-US" baseline="0" dirty="0" err="1" smtClean="0"/>
              <a:t>tillförlitligheten</a:t>
            </a:r>
            <a:r>
              <a:rPr lang="en-US" baseline="0" dirty="0" smtClean="0"/>
              <a:t>, 0.95, </a:t>
            </a:r>
            <a:r>
              <a:rPr lang="en-US" baseline="0" dirty="0" err="1" smtClean="0"/>
              <a:t>är</a:t>
            </a:r>
            <a:r>
              <a:rPr lang="en-US" baseline="0" dirty="0" smtClean="0"/>
              <a:t> </a:t>
            </a:r>
            <a:r>
              <a:rPr lang="en-US" baseline="0" dirty="0" err="1" smtClean="0"/>
              <a:t>mindre</a:t>
            </a:r>
            <a:r>
              <a:rPr lang="en-US" baseline="0" dirty="0" smtClean="0"/>
              <a:t> </a:t>
            </a:r>
            <a:r>
              <a:rPr lang="en-US" baseline="0" dirty="0" err="1" smtClean="0"/>
              <a:t>än</a:t>
            </a:r>
            <a:r>
              <a:rPr lang="en-US" baseline="0" dirty="0" smtClean="0"/>
              <a:t> den vi </a:t>
            </a:r>
            <a:r>
              <a:rPr lang="en-US" baseline="0" dirty="0" err="1" smtClean="0"/>
              <a:t>önskar</a:t>
            </a:r>
            <a:r>
              <a:rPr lang="en-US" baseline="0" dirty="0" smtClean="0"/>
              <a:t>, </a:t>
            </a:r>
            <a:r>
              <a:rPr lang="en-US" baseline="0" dirty="0" err="1" smtClean="0"/>
              <a:t>så</a:t>
            </a:r>
            <a:r>
              <a:rPr lang="en-US" baseline="0" dirty="0" smtClean="0"/>
              <a:t> </a:t>
            </a:r>
            <a:r>
              <a:rPr lang="en-US" baseline="0" dirty="0" err="1" smtClean="0"/>
              <a:t>skapar</a:t>
            </a:r>
            <a:r>
              <a:rPr lang="en-US" baseline="0" dirty="0" smtClean="0"/>
              <a:t> vi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i</a:t>
            </a:r>
            <a:r>
              <a:rPr lang="en-US" baseline="0" dirty="0" smtClean="0"/>
              <a:t> </a:t>
            </a:r>
            <a:r>
              <a:rPr lang="en-US" baseline="0" dirty="0" err="1" smtClean="0"/>
              <a:t>detta</a:t>
            </a:r>
            <a:r>
              <a:rPr lang="en-US" baseline="0" dirty="0" smtClean="0"/>
              <a:t> </a:t>
            </a:r>
            <a:r>
              <a:rPr lang="en-US" baseline="0" dirty="0" err="1" smtClean="0"/>
              <a:t>fallet</a:t>
            </a:r>
            <a:r>
              <a:rPr lang="en-US" baseline="0" dirty="0" smtClean="0"/>
              <a:t> A.</a:t>
            </a:r>
          </a:p>
        </p:txBody>
      </p:sp>
      <p:sp>
        <p:nvSpPr>
          <p:cNvPr id="4" name="Slide Number Placeholder 3"/>
          <p:cNvSpPr>
            <a:spLocks noGrp="1"/>
          </p:cNvSpPr>
          <p:nvPr>
            <p:ph type="sldNum" sz="quarter" idx="10"/>
          </p:nvPr>
        </p:nvSpPr>
        <p:spPr/>
        <p:txBody>
          <a:bodyPr/>
          <a:lstStyle/>
          <a:p>
            <a:fld id="{100650DF-8CBF-0341-B1F9-47D0C0CD302F}" type="slidenum">
              <a:rPr lang="en-US" smtClean="0"/>
              <a:t>14</a:t>
            </a:fld>
            <a:endParaRPr lang="en-US"/>
          </a:p>
        </p:txBody>
      </p:sp>
    </p:spTree>
    <p:extLst>
      <p:ext uri="{BB962C8B-B14F-4D97-AF65-F5344CB8AC3E}">
        <p14:creationId xmlns:p14="http://schemas.microsoft.com/office/powerpoint/2010/main" val="11261313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Tillförlitligheten</a:t>
            </a:r>
            <a:r>
              <a:rPr lang="en-US" baseline="0" dirty="0" smtClean="0"/>
              <a:t> </a:t>
            </a:r>
            <a:r>
              <a:rPr lang="en-US" baseline="0" dirty="0" err="1" smtClean="0"/>
              <a:t>är</a:t>
            </a:r>
            <a:r>
              <a:rPr lang="en-US" baseline="0" dirty="0" smtClean="0"/>
              <a:t> </a:t>
            </a:r>
            <a:r>
              <a:rPr lang="en-US" baseline="0" dirty="0" err="1" smtClean="0"/>
              <a:t>fortfarande</a:t>
            </a:r>
            <a:r>
              <a:rPr lang="en-US" baseline="0" dirty="0" smtClean="0"/>
              <a:t> </a:t>
            </a:r>
            <a:r>
              <a:rPr lang="en-US" baseline="0" dirty="0" err="1" smtClean="0"/>
              <a:t>för</a:t>
            </a:r>
            <a:r>
              <a:rPr lang="en-US" baseline="0" dirty="0" smtClean="0"/>
              <a:t> </a:t>
            </a:r>
            <a:r>
              <a:rPr lang="en-US" baseline="0" dirty="0" err="1" smtClean="0"/>
              <a:t>låg</a:t>
            </a:r>
            <a:r>
              <a:rPr lang="en-US" baseline="0" dirty="0" smtClean="0"/>
              <a:t>, </a:t>
            </a:r>
            <a:r>
              <a:rPr lang="en-US" baseline="0" dirty="0" err="1" smtClean="0"/>
              <a:t>och</a:t>
            </a:r>
            <a:r>
              <a:rPr lang="en-US" baseline="0" dirty="0" smtClean="0"/>
              <a:t> vi </a:t>
            </a:r>
            <a:r>
              <a:rPr lang="en-US" baseline="0" dirty="0" err="1" smtClean="0"/>
              <a:t>skapar</a:t>
            </a:r>
            <a:r>
              <a:rPr lang="en-US" baseline="0" dirty="0" smtClean="0"/>
              <a:t> </a:t>
            </a:r>
            <a:r>
              <a:rPr lang="en-US" baseline="0" dirty="0" err="1" smtClean="0"/>
              <a:t>därför</a:t>
            </a:r>
            <a:r>
              <a:rPr lang="en-US" baseline="0" dirty="0" smtClean="0"/>
              <a:t> en </a:t>
            </a:r>
            <a:r>
              <a:rPr lang="en-US" baseline="0" dirty="0" err="1" smtClean="0"/>
              <a:t>replika</a:t>
            </a:r>
            <a:r>
              <a:rPr lang="en-US" baseline="0" dirty="0" smtClean="0"/>
              <a:t> till, </a:t>
            </a:r>
            <a:r>
              <a:rPr lang="en-US" baseline="0" dirty="0" err="1" smtClean="0"/>
              <a:t>på</a:t>
            </a:r>
            <a:r>
              <a:rPr lang="en-US" baseline="0" dirty="0" smtClean="0"/>
              <a:t> nod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15</a:t>
            </a:fld>
            <a:endParaRPr lang="en-US"/>
          </a:p>
        </p:txBody>
      </p:sp>
    </p:spTree>
    <p:extLst>
      <p:ext uri="{BB962C8B-B14F-4D97-AF65-F5344CB8AC3E}">
        <p14:creationId xmlns:p14="http://schemas.microsoft.com/office/powerpoint/2010/main" val="10512744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dirty="0" smtClean="0"/>
              <a:t> nu </a:t>
            </a:r>
            <a:r>
              <a:rPr lang="en-US" dirty="0" err="1" smtClean="0"/>
              <a:t>ser</a:t>
            </a:r>
            <a:r>
              <a:rPr lang="en-US" dirty="0" smtClean="0"/>
              <a:t> vi </a:t>
            </a:r>
            <a:r>
              <a:rPr lang="en-US" dirty="0" err="1" smtClean="0"/>
              <a:t>att</a:t>
            </a:r>
            <a:r>
              <a:rPr lang="en-US" dirty="0" smtClean="0"/>
              <a:t> vi </a:t>
            </a:r>
            <a:r>
              <a:rPr lang="en-US" dirty="0" err="1" smtClean="0"/>
              <a:t>uppnår</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eftersom</a:t>
            </a:r>
            <a:r>
              <a:rPr lang="en-US" baseline="0" dirty="0" smtClean="0"/>
              <a:t> vi </a:t>
            </a:r>
            <a:r>
              <a:rPr lang="en-US" baseline="0" dirty="0" err="1" smtClean="0"/>
              <a:t>placerade</a:t>
            </a:r>
            <a:r>
              <a:rPr lang="en-US" baseline="0" dirty="0" smtClean="0"/>
              <a:t> </a:t>
            </a:r>
            <a:r>
              <a:rPr lang="en-US" baseline="0" dirty="0" err="1" smtClean="0"/>
              <a:t>varje</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ser</a:t>
            </a:r>
            <a:r>
              <a:rPr lang="en-US" baseline="0" dirty="0" smtClean="0"/>
              <a:t> vi till </a:t>
            </a:r>
            <a:r>
              <a:rPr lang="en-US" baseline="0" dirty="0" err="1" smtClean="0"/>
              <a:t>att</a:t>
            </a:r>
            <a:r>
              <a:rPr lang="en-US" baseline="0" dirty="0" smtClean="0"/>
              <a:t> </a:t>
            </a:r>
            <a:r>
              <a:rPr lang="en-US" baseline="0" dirty="0" err="1" smtClean="0"/>
              <a:t>det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r>
              <a:rPr lang="en-US" baseline="0" dirty="0" smtClean="0"/>
              <a:t>. Men, om </a:t>
            </a:r>
            <a:r>
              <a:rPr lang="en-US" baseline="0" dirty="0" err="1" smtClean="0"/>
              <a:t>det</a:t>
            </a:r>
            <a:r>
              <a:rPr lang="en-US" baseline="0" dirty="0" smtClean="0"/>
              <a:t> </a:t>
            </a:r>
            <a:r>
              <a:rPr lang="en-US" baseline="0" dirty="0" err="1" smtClean="0"/>
              <a:t>efter</a:t>
            </a:r>
            <a:r>
              <a:rPr lang="en-US" baseline="0" dirty="0" smtClean="0"/>
              <a:t> </a:t>
            </a:r>
            <a:r>
              <a:rPr lang="en-US" baseline="0" dirty="0" err="1" smtClean="0"/>
              <a:t>ett</a:t>
            </a:r>
            <a:r>
              <a:rPr lang="en-US" baseline="0" dirty="0" smtClean="0"/>
              <a:t> tag </a:t>
            </a:r>
            <a:r>
              <a:rPr lang="en-US" baseline="0" dirty="0" err="1" smtClean="0"/>
              <a:t>har</a:t>
            </a:r>
            <a:r>
              <a:rPr lang="en-US" baseline="0" dirty="0" smtClean="0"/>
              <a:t> </a:t>
            </a:r>
            <a:r>
              <a:rPr lang="en-US" baseline="0" dirty="0" err="1" smtClean="0"/>
              <a:t>tillkommit</a:t>
            </a:r>
            <a:r>
              <a:rPr lang="en-US" baseline="0" dirty="0" smtClean="0"/>
              <a:t>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kanske</a:t>
            </a:r>
            <a:r>
              <a:rPr lang="en-US" baseline="0" dirty="0" smtClean="0"/>
              <a:t> </a:t>
            </a:r>
            <a:r>
              <a:rPr lang="en-US" baseline="0" dirty="0" err="1" smtClean="0"/>
              <a:t>färre</a:t>
            </a:r>
            <a:r>
              <a:rPr lang="en-US" baseline="0" dirty="0" smtClean="0"/>
              <a:t> </a:t>
            </a:r>
            <a:r>
              <a:rPr lang="en-US" baseline="0" dirty="0" err="1" smtClean="0"/>
              <a:t>replikor</a:t>
            </a:r>
            <a:r>
              <a:rPr lang="en-US" baseline="0" dirty="0" smtClean="0"/>
              <a:t> </a:t>
            </a:r>
            <a:r>
              <a:rPr lang="en-US" baseline="0" dirty="0" err="1" smtClean="0"/>
              <a:t>kan</a:t>
            </a:r>
            <a:r>
              <a:rPr lang="en-US" baseline="0" dirty="0" smtClean="0"/>
              <a:t> </a:t>
            </a:r>
            <a:r>
              <a:rPr lang="en-US" baseline="0" dirty="0" err="1" smtClean="0"/>
              <a:t>användas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nå</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16</a:t>
            </a:fld>
            <a:endParaRPr lang="en-US"/>
          </a:p>
        </p:txBody>
      </p:sp>
    </p:spTree>
    <p:extLst>
      <p:ext uri="{BB962C8B-B14F-4D97-AF65-F5344CB8AC3E}">
        <p14:creationId xmlns:p14="http://schemas.microsoft.com/office/powerpoint/2010/main" val="12493391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Därför</a:t>
            </a:r>
            <a:r>
              <a:rPr lang="en-US" baseline="0" dirty="0" smtClean="0"/>
              <a:t> </a:t>
            </a:r>
            <a:r>
              <a:rPr lang="en-US" baseline="0" dirty="0" err="1" smtClean="0"/>
              <a:t>körs</a:t>
            </a:r>
            <a:r>
              <a:rPr lang="en-US" baseline="0" dirty="0" smtClean="0"/>
              <a:t> </a:t>
            </a:r>
            <a:r>
              <a:rPr lang="en-US" baseline="0" dirty="0" err="1" smtClean="0"/>
              <a:t>även</a:t>
            </a:r>
            <a:r>
              <a:rPr lang="en-US" baseline="0" dirty="0" smtClean="0"/>
              <a:t> en </a:t>
            </a:r>
            <a:r>
              <a:rPr lang="en-US" baseline="0" dirty="0" err="1" smtClean="0"/>
              <a:t>optmieringsalgoritm</a:t>
            </a:r>
            <a:r>
              <a:rPr lang="en-US" baseline="0" dirty="0" smtClean="0"/>
              <a:t> </a:t>
            </a:r>
            <a:r>
              <a:rPr lang="en-US" baseline="0" dirty="0" err="1" smtClean="0"/>
              <a:t>som</a:t>
            </a:r>
            <a:r>
              <a:rPr lang="en-US" baseline="0" dirty="0" smtClean="0"/>
              <a:t> </a:t>
            </a:r>
            <a:r>
              <a:rPr lang="en-US" baseline="0" dirty="0" err="1" smtClean="0"/>
              <a:t>först</a:t>
            </a:r>
            <a:r>
              <a:rPr lang="en-US" baseline="0" dirty="0" smtClean="0"/>
              <a:t> </a:t>
            </a:r>
            <a:r>
              <a:rPr lang="en-US" baseline="0" dirty="0" err="1" smtClean="0"/>
              <a:t>flyttar</a:t>
            </a:r>
            <a:r>
              <a:rPr lang="en-US" baseline="0" dirty="0" smtClean="0"/>
              <a:t> </a:t>
            </a:r>
            <a:r>
              <a:rPr lang="en-US" baseline="0" dirty="0" err="1" smtClean="0"/>
              <a:t>replikor</a:t>
            </a:r>
            <a:r>
              <a:rPr lang="en-US" baseline="0" dirty="0" smtClean="0"/>
              <a:t> till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därefter</a:t>
            </a:r>
            <a:r>
              <a:rPr lang="en-US" baseline="0" dirty="0" smtClean="0"/>
              <a:t> tar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17</a:t>
            </a:fld>
            <a:endParaRPr lang="en-US"/>
          </a:p>
        </p:txBody>
      </p:sp>
    </p:spTree>
    <p:extLst>
      <p:ext uri="{BB962C8B-B14F-4D97-AF65-F5344CB8AC3E}">
        <p14:creationId xmlns:p14="http://schemas.microsoft.com/office/powerpoint/2010/main" val="14213497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Antag</a:t>
            </a:r>
            <a:r>
              <a:rPr lang="en-US" baseline="0" dirty="0" smtClean="0"/>
              <a:t> </a:t>
            </a:r>
            <a:r>
              <a:rPr lang="en-US" baseline="0" dirty="0" err="1" smtClean="0"/>
              <a:t>att</a:t>
            </a:r>
            <a:r>
              <a:rPr lang="en-US" baseline="0" dirty="0" smtClean="0"/>
              <a:t> vi </a:t>
            </a:r>
            <a:r>
              <a:rPr lang="en-US" baseline="0" dirty="0" err="1" smtClean="0"/>
              <a:t>har</a:t>
            </a:r>
            <a:r>
              <a:rPr lang="en-US" baseline="0" dirty="0" smtClean="0"/>
              <a:t> </a:t>
            </a:r>
            <a:r>
              <a:rPr lang="en-US" baseline="0" dirty="0" err="1" smtClean="0"/>
              <a:t>samma</a:t>
            </a:r>
            <a:r>
              <a:rPr lang="en-US" baseline="0" dirty="0" smtClean="0"/>
              <a:t> situation </a:t>
            </a:r>
            <a:r>
              <a:rPr lang="en-US" baseline="0" dirty="0" err="1" smtClean="0"/>
              <a:t>som</a:t>
            </a:r>
            <a:r>
              <a:rPr lang="en-US" baseline="0" dirty="0" smtClean="0"/>
              <a:t> </a:t>
            </a:r>
            <a:r>
              <a:rPr lang="en-US" baseline="0" dirty="0" err="1" smtClean="0"/>
              <a:t>tidigare</a:t>
            </a:r>
            <a:r>
              <a:rPr lang="en-US" baseline="0" dirty="0" smtClean="0"/>
              <a:t>, med 3 </a:t>
            </a:r>
            <a:r>
              <a:rPr lang="en-US" baseline="0" dirty="0" err="1" smtClean="0"/>
              <a:t>replikor</a:t>
            </a:r>
            <a:r>
              <a:rPr lang="en-US" baseline="0" dirty="0" smtClean="0"/>
              <a:t> </a:t>
            </a:r>
            <a:r>
              <a:rPr lang="en-US" baseline="0" dirty="0" err="1" smtClean="0"/>
              <a:t>på</a:t>
            </a:r>
            <a:r>
              <a:rPr lang="en-US" baseline="0" dirty="0" smtClean="0"/>
              <a:t> A, C, </a:t>
            </a:r>
            <a:r>
              <a:rPr lang="en-US" baseline="0" dirty="0" err="1" smtClean="0"/>
              <a:t>och</a:t>
            </a:r>
            <a:r>
              <a:rPr lang="en-US" baseline="0" dirty="0" smtClean="0"/>
              <a:t>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18</a:t>
            </a:fld>
            <a:endParaRPr lang="en-US"/>
          </a:p>
        </p:txBody>
      </p:sp>
    </p:spTree>
    <p:extLst>
      <p:ext uri="{BB962C8B-B14F-4D97-AF65-F5344CB8AC3E}">
        <p14:creationId xmlns:p14="http://schemas.microsoft.com/office/powerpoint/2010/main" val="716914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Efter</a:t>
            </a:r>
            <a:r>
              <a:rPr lang="en-US" dirty="0" smtClean="0"/>
              <a:t> </a:t>
            </a:r>
            <a:r>
              <a:rPr lang="en-US" dirty="0" err="1" smtClean="0"/>
              <a:t>ett</a:t>
            </a:r>
            <a:r>
              <a:rPr lang="en-US" dirty="0" smtClean="0"/>
              <a:t> tag, </a:t>
            </a:r>
            <a:r>
              <a:rPr lang="en-US" dirty="0" err="1" smtClean="0"/>
              <a:t>så</a:t>
            </a:r>
            <a:r>
              <a:rPr lang="en-US" dirty="0" smtClean="0"/>
              <a:t> </a:t>
            </a:r>
            <a:r>
              <a:rPr lang="en-US" dirty="0" err="1" smtClean="0"/>
              <a:t>har</a:t>
            </a:r>
            <a:r>
              <a:rPr lang="en-US" dirty="0" smtClean="0"/>
              <a:t> en </a:t>
            </a:r>
            <a:r>
              <a:rPr lang="en-US" dirty="0" err="1" smtClean="0"/>
              <a:t>ny</a:t>
            </a:r>
            <a:r>
              <a:rPr lang="en-US" dirty="0" smtClean="0"/>
              <a:t> nod </a:t>
            </a:r>
            <a:r>
              <a:rPr lang="en-US" dirty="0" err="1" smtClean="0"/>
              <a:t>tillkommit</a:t>
            </a:r>
            <a:r>
              <a:rPr lang="en-US" dirty="0" smtClean="0"/>
              <a:t>,</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vi </a:t>
            </a:r>
            <a:r>
              <a:rPr lang="en-US" baseline="0" dirty="0" err="1" smtClean="0"/>
              <a:t>redan</a:t>
            </a:r>
            <a:r>
              <a:rPr lang="en-US" baseline="0" dirty="0" smtClean="0"/>
              <a:t> </a:t>
            </a:r>
            <a:r>
              <a:rPr lang="en-US" baseline="0" dirty="0" err="1" smtClean="0"/>
              <a:t>har</a:t>
            </a:r>
            <a:r>
              <a:rPr lang="en-US" baseline="0" dirty="0" smtClean="0"/>
              <a:t>, </a:t>
            </a:r>
            <a:r>
              <a:rPr lang="en-US" baseline="0" dirty="0" err="1" smtClean="0"/>
              <a:t>dvs</a:t>
            </a:r>
            <a:r>
              <a:rPr lang="en-US" baseline="0" dirty="0" smtClean="0"/>
              <a:t> D.</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19</a:t>
            </a:fld>
            <a:endParaRPr lang="en-US"/>
          </a:p>
        </p:txBody>
      </p:sp>
    </p:spTree>
    <p:extLst>
      <p:ext uri="{BB962C8B-B14F-4D97-AF65-F5344CB8AC3E}">
        <p14:creationId xmlns:p14="http://schemas.microsoft.com/office/powerpoint/2010/main" val="1434510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dirty="0" smtClean="0"/>
              <a:t> </a:t>
            </a:r>
            <a:r>
              <a:rPr lang="en-US" dirty="0" err="1" smtClean="0"/>
              <a:t>är</a:t>
            </a:r>
            <a:r>
              <a:rPr lang="en-US" dirty="0" smtClean="0"/>
              <a:t> </a:t>
            </a:r>
            <a:r>
              <a:rPr lang="en-US" dirty="0" err="1" smtClean="0"/>
              <a:t>dagens</a:t>
            </a:r>
            <a:r>
              <a:rPr lang="en-US" dirty="0" smtClean="0"/>
              <a:t> agenda.</a:t>
            </a:r>
          </a:p>
          <a:p>
            <a:endParaRPr lang="en-US" dirty="0" smtClean="0"/>
          </a:p>
          <a:p>
            <a:r>
              <a:rPr lang="en-US" dirty="0" smtClean="0"/>
              <a:t>Vi</a:t>
            </a:r>
            <a:r>
              <a:rPr lang="en-US" baseline="0" dirty="0" smtClean="0"/>
              <a:t> </a:t>
            </a:r>
            <a:r>
              <a:rPr lang="en-US" baseline="0" dirty="0" err="1" smtClean="0"/>
              <a:t>börjar</a:t>
            </a:r>
            <a:r>
              <a:rPr lang="en-US" baseline="0" dirty="0" smtClean="0"/>
              <a:t> med </a:t>
            </a:r>
            <a:r>
              <a:rPr lang="en-US" baseline="0" dirty="0" err="1" smtClean="0"/>
              <a:t>att</a:t>
            </a:r>
            <a:r>
              <a:rPr lang="en-US" baseline="0" dirty="0" smtClean="0"/>
              <a:t> </a:t>
            </a:r>
            <a:r>
              <a:rPr lang="en-US" baseline="0" dirty="0" err="1" smtClean="0"/>
              <a:t>berätta</a:t>
            </a:r>
            <a:r>
              <a:rPr lang="en-US" baseline="0" dirty="0" smtClean="0"/>
              <a:t> </a:t>
            </a:r>
            <a:r>
              <a:rPr lang="en-US" baseline="0" dirty="0" err="1" smtClean="0"/>
              <a:t>bakgrunden</a:t>
            </a:r>
            <a:r>
              <a:rPr lang="en-US" baseline="0" dirty="0" smtClean="0"/>
              <a:t> </a:t>
            </a:r>
            <a:r>
              <a:rPr lang="en-US" baseline="0" dirty="0" err="1" smtClean="0"/>
              <a:t>för</a:t>
            </a:r>
            <a:r>
              <a:rPr lang="en-US" baseline="0" dirty="0" smtClean="0"/>
              <a:t> </a:t>
            </a:r>
            <a:r>
              <a:rPr lang="en-US" baseline="0" dirty="0" err="1" smtClean="0"/>
              <a:t>vårt</a:t>
            </a:r>
            <a:r>
              <a:rPr lang="en-US" baseline="0" dirty="0" smtClean="0"/>
              <a:t> </a:t>
            </a:r>
            <a:r>
              <a:rPr lang="en-US" baseline="0" dirty="0" err="1" smtClean="0"/>
              <a:t>exjobb</a:t>
            </a:r>
            <a:r>
              <a:rPr lang="en-US" baseline="0" dirty="0" smtClean="0"/>
              <a:t> </a:t>
            </a:r>
            <a:r>
              <a:rPr lang="en-US" baseline="0" dirty="0" err="1" smtClean="0"/>
              <a:t>och</a:t>
            </a:r>
            <a:r>
              <a:rPr lang="en-US" baseline="0" dirty="0" smtClean="0"/>
              <a:t> </a:t>
            </a:r>
            <a:r>
              <a:rPr lang="en-US" baseline="0" dirty="0" err="1" smtClean="0"/>
              <a:t>varför</a:t>
            </a:r>
            <a:r>
              <a:rPr lang="en-US" baseline="0" dirty="0" smtClean="0"/>
              <a:t> </a:t>
            </a:r>
            <a:r>
              <a:rPr lang="en-US" baseline="0" dirty="0" err="1" smtClean="0"/>
              <a:t>det</a:t>
            </a:r>
            <a:r>
              <a:rPr lang="en-US" baseline="0" dirty="0" smtClean="0"/>
              <a:t> </a:t>
            </a:r>
            <a:r>
              <a:rPr lang="en-US" baseline="0" dirty="0" err="1" smtClean="0"/>
              <a:t>är</a:t>
            </a:r>
            <a:r>
              <a:rPr lang="en-US" baseline="0" dirty="0" smtClean="0"/>
              <a:t> </a:t>
            </a:r>
            <a:r>
              <a:rPr lang="en-US" baseline="0" dirty="0" err="1" smtClean="0"/>
              <a:t>av</a:t>
            </a:r>
            <a:r>
              <a:rPr lang="en-US" baseline="0" dirty="0" smtClean="0"/>
              <a:t> </a:t>
            </a:r>
            <a:r>
              <a:rPr lang="en-US" baseline="0" dirty="0" err="1" smtClean="0"/>
              <a:t>intresse</a:t>
            </a:r>
            <a:r>
              <a:rPr lang="en-US" baseline="0" dirty="0" smtClean="0"/>
              <a:t>, </a:t>
            </a:r>
            <a:r>
              <a:rPr lang="en-US" baseline="0" dirty="0" err="1" smtClean="0"/>
              <a:t>samt</a:t>
            </a:r>
            <a:r>
              <a:rPr lang="en-US" baseline="0" dirty="0" smtClean="0"/>
              <a:t> </a:t>
            </a:r>
            <a:r>
              <a:rPr lang="en-US" baseline="0" dirty="0" err="1" smtClean="0"/>
              <a:t>vad</a:t>
            </a:r>
            <a:r>
              <a:rPr lang="en-US" baseline="0" dirty="0" smtClean="0"/>
              <a:t> </a:t>
            </a:r>
            <a:r>
              <a:rPr lang="en-US" baseline="0" dirty="0" err="1" smtClean="0"/>
              <a:t>målet</a:t>
            </a:r>
            <a:r>
              <a:rPr lang="en-US" baseline="0" dirty="0" smtClean="0"/>
              <a:t> med </a:t>
            </a:r>
            <a:r>
              <a:rPr lang="en-US" baseline="0" dirty="0" err="1" smtClean="0"/>
              <a:t>vårt</a:t>
            </a:r>
            <a:r>
              <a:rPr lang="en-US" baseline="0" dirty="0" smtClean="0"/>
              <a:t> </a:t>
            </a:r>
            <a:r>
              <a:rPr lang="en-US" baseline="0" dirty="0" err="1" smtClean="0"/>
              <a:t>exjobb</a:t>
            </a:r>
            <a:r>
              <a:rPr lang="en-US" baseline="0" dirty="0" smtClean="0"/>
              <a:t> </a:t>
            </a:r>
            <a:r>
              <a:rPr lang="en-US" baseline="0" dirty="0" err="1" smtClean="0"/>
              <a:t>har</a:t>
            </a:r>
            <a:r>
              <a:rPr lang="en-US" baseline="0" dirty="0" smtClean="0"/>
              <a:t> </a:t>
            </a:r>
            <a:r>
              <a:rPr lang="en-US" baseline="0" dirty="0" err="1" smtClean="0"/>
              <a:t>varit</a:t>
            </a:r>
            <a:endParaRPr lang="en-US" baseline="0" dirty="0" smtClean="0"/>
          </a:p>
          <a:p>
            <a:endParaRPr lang="en-US" baseline="0" dirty="0" smtClean="0"/>
          </a:p>
          <a:p>
            <a:r>
              <a:rPr lang="en-US" baseline="0" dirty="0" err="1" smtClean="0"/>
              <a:t>Därefter</a:t>
            </a:r>
            <a:r>
              <a:rPr lang="en-US" baseline="0" dirty="0" smtClean="0"/>
              <a:t> </a:t>
            </a:r>
            <a:r>
              <a:rPr lang="en-US" baseline="0" dirty="0" err="1" smtClean="0"/>
              <a:t>beskriver</a:t>
            </a:r>
            <a:r>
              <a:rPr lang="en-US" baseline="0" dirty="0" smtClean="0"/>
              <a:t> vi </a:t>
            </a:r>
            <a:r>
              <a:rPr lang="en-US" baseline="0" dirty="0" err="1" smtClean="0"/>
              <a:t>några</a:t>
            </a:r>
            <a:r>
              <a:rPr lang="en-US" baseline="0" dirty="0" smtClean="0"/>
              <a:t> </a:t>
            </a:r>
            <a:r>
              <a:rPr lang="en-US" baseline="0" dirty="0" err="1" smtClean="0"/>
              <a:t>förutsättningar</a:t>
            </a:r>
            <a:r>
              <a:rPr lang="en-US" baseline="0" dirty="0" smtClean="0"/>
              <a:t> </a:t>
            </a:r>
            <a:r>
              <a:rPr lang="en-US" baseline="0" dirty="0" err="1" smtClean="0"/>
              <a:t>som</a:t>
            </a:r>
            <a:r>
              <a:rPr lang="en-US" baseline="0" dirty="0" smtClean="0"/>
              <a:t> vi </a:t>
            </a:r>
            <a:r>
              <a:rPr lang="en-US" baseline="0" dirty="0" err="1" smtClean="0"/>
              <a:t>antar</a:t>
            </a:r>
            <a:r>
              <a:rPr lang="en-US" baseline="0" dirty="0" smtClean="0"/>
              <a:t> </a:t>
            </a:r>
            <a:r>
              <a:rPr lang="en-US" baseline="0" dirty="0" err="1" smtClean="0"/>
              <a:t>råder</a:t>
            </a:r>
            <a:r>
              <a:rPr lang="en-US" baseline="0" dirty="0" smtClean="0"/>
              <a:t>, </a:t>
            </a:r>
            <a:r>
              <a:rPr lang="en-US" baseline="0" dirty="0" err="1" smtClean="0"/>
              <a:t>vilka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vi </a:t>
            </a:r>
            <a:r>
              <a:rPr lang="en-US" baseline="0" dirty="0" err="1" smtClean="0"/>
              <a:t>har</a:t>
            </a:r>
            <a:r>
              <a:rPr lang="en-US" baseline="0" dirty="0" smtClean="0"/>
              <a:t> </a:t>
            </a:r>
            <a:r>
              <a:rPr lang="en-US" baseline="0" dirty="0" err="1" smtClean="0"/>
              <a:t>valt</a:t>
            </a:r>
            <a:r>
              <a:rPr lang="en-US" baseline="0" dirty="0" smtClean="0"/>
              <a:t> </a:t>
            </a:r>
            <a:r>
              <a:rPr lang="en-US" baseline="0" dirty="0" err="1" smtClean="0"/>
              <a:t>att</a:t>
            </a:r>
            <a:r>
              <a:rPr lang="en-US" baseline="0" dirty="0" smtClean="0"/>
              <a:t> </a:t>
            </a:r>
            <a:r>
              <a:rPr lang="en-US" baseline="0" dirty="0" err="1" smtClean="0"/>
              <a:t>fokusera</a:t>
            </a:r>
            <a:r>
              <a:rPr lang="en-US" baseline="0" dirty="0" smtClean="0"/>
              <a:t> </a:t>
            </a:r>
            <a:r>
              <a:rPr lang="en-US" baseline="0" dirty="0" err="1" smtClean="0"/>
              <a:t>på</a:t>
            </a:r>
            <a:endParaRPr lang="en-US" baseline="0" dirty="0" smtClean="0"/>
          </a:p>
          <a:p>
            <a:endParaRPr lang="en-US" baseline="0" dirty="0" smtClean="0"/>
          </a:p>
          <a:p>
            <a:r>
              <a:rPr lang="en-US" baseline="0" dirty="0" smtClean="0"/>
              <a:t>Sedan </a:t>
            </a:r>
            <a:r>
              <a:rPr lang="en-US" baseline="0" dirty="0" err="1" smtClean="0"/>
              <a:t>går</a:t>
            </a:r>
            <a:r>
              <a:rPr lang="en-US" baseline="0" dirty="0" smtClean="0"/>
              <a:t> vi </a:t>
            </a:r>
            <a:r>
              <a:rPr lang="en-US" baseline="0" dirty="0" err="1" smtClean="0"/>
              <a:t>inte</a:t>
            </a:r>
            <a:r>
              <a:rPr lang="en-US" baseline="0" dirty="0" smtClean="0"/>
              <a:t> </a:t>
            </a:r>
            <a:r>
              <a:rPr lang="en-US" baseline="0" dirty="0" err="1" smtClean="0"/>
              <a:t>på</a:t>
            </a:r>
            <a:r>
              <a:rPr lang="en-US" baseline="0" dirty="0" smtClean="0"/>
              <a:t> </a:t>
            </a:r>
            <a:r>
              <a:rPr lang="en-US" baseline="0" dirty="0" err="1" smtClean="0"/>
              <a:t>hur</a:t>
            </a:r>
            <a:r>
              <a:rPr lang="en-US" baseline="0" dirty="0" smtClean="0"/>
              <a:t> vi </a:t>
            </a:r>
            <a:r>
              <a:rPr lang="en-US" baseline="0" dirty="0" err="1" smtClean="0"/>
              <a:t>modellerar</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tillförlitlighet</a:t>
            </a:r>
            <a:r>
              <a:rPr lang="en-US" baseline="0" dirty="0" smtClean="0"/>
              <a:t>, </a:t>
            </a:r>
            <a:r>
              <a:rPr lang="en-US" baseline="0" dirty="0" err="1" smtClean="0"/>
              <a:t>och</a:t>
            </a:r>
            <a:r>
              <a:rPr lang="en-US" baseline="0" dirty="0" smtClean="0"/>
              <a:t> </a:t>
            </a:r>
            <a:r>
              <a:rPr lang="en-US" baseline="0" dirty="0" err="1" smtClean="0"/>
              <a:t>därefter</a:t>
            </a:r>
            <a:r>
              <a:rPr lang="en-US" baseline="0" dirty="0" smtClean="0"/>
              <a:t> </a:t>
            </a:r>
            <a:r>
              <a:rPr lang="en-US" baseline="0" dirty="0" err="1" smtClean="0"/>
              <a:t>hur</a:t>
            </a:r>
            <a:r>
              <a:rPr lang="en-US" baseline="0" dirty="0" smtClean="0"/>
              <a:t> vi </a:t>
            </a:r>
            <a:r>
              <a:rPr lang="en-US" baseline="0" dirty="0" err="1" smtClean="0"/>
              <a:t>går</a:t>
            </a:r>
            <a:r>
              <a:rPr lang="en-US" baseline="0" dirty="0" smtClean="0"/>
              <a:t> </a:t>
            </a:r>
            <a:r>
              <a:rPr lang="en-US" baseline="0" dirty="0" err="1" smtClean="0"/>
              <a:t>tillväga</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en </a:t>
            </a:r>
            <a:r>
              <a:rPr lang="en-US" baseline="0" dirty="0" err="1" smtClean="0"/>
              <a:t>önskad</a:t>
            </a:r>
            <a:r>
              <a:rPr lang="en-US" baseline="0" dirty="0" smtClean="0"/>
              <a:t> </a:t>
            </a:r>
            <a:r>
              <a:rPr lang="en-US" baseline="0" dirty="0" err="1" smtClean="0"/>
              <a:t>tillförlitlighet</a:t>
            </a:r>
            <a:r>
              <a:rPr lang="en-US" baseline="0" dirty="0" smtClean="0"/>
              <a:t>, </a:t>
            </a:r>
            <a:r>
              <a:rPr lang="en-US" baseline="0" dirty="0" err="1" smtClean="0"/>
              <a:t>och</a:t>
            </a:r>
            <a:r>
              <a:rPr lang="en-US" baseline="0" dirty="0" smtClean="0"/>
              <a:t> </a:t>
            </a:r>
            <a:r>
              <a:rPr lang="en-US" baseline="0" dirty="0" err="1" smtClean="0"/>
              <a:t>hur</a:t>
            </a:r>
            <a:r>
              <a:rPr lang="en-US" baseline="0" dirty="0" smtClean="0"/>
              <a:t> vi </a:t>
            </a:r>
            <a:r>
              <a:rPr lang="en-US" baseline="0" dirty="0" err="1" smtClean="0"/>
              <a:t>gör</a:t>
            </a:r>
            <a:r>
              <a:rPr lang="en-US" baseline="0" dirty="0" smtClean="0"/>
              <a:t> </a:t>
            </a:r>
            <a:r>
              <a:rPr lang="en-US" baseline="0" dirty="0" err="1" smtClean="0"/>
              <a:t>det</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och</a:t>
            </a:r>
            <a:r>
              <a:rPr lang="en-US" baseline="0" dirty="0" smtClean="0"/>
              <a:t> </a:t>
            </a:r>
            <a:r>
              <a:rPr lang="en-US" baseline="0" dirty="0" err="1" smtClean="0"/>
              <a:t>hur</a:t>
            </a:r>
            <a:r>
              <a:rPr lang="en-US" baseline="0" dirty="0" smtClean="0"/>
              <a:t> </a:t>
            </a:r>
            <a:r>
              <a:rPr lang="en-US" baseline="0" dirty="0" err="1" smtClean="0"/>
              <a:t>fel</a:t>
            </a:r>
            <a:r>
              <a:rPr lang="en-US" baseline="0" dirty="0" smtClean="0"/>
              <a:t> </a:t>
            </a:r>
            <a:r>
              <a:rPr lang="en-US" baseline="0" dirty="0" err="1" smtClean="0"/>
              <a:t>hanteras</a:t>
            </a:r>
            <a:endParaRPr lang="en-US" baseline="0" dirty="0" smtClean="0"/>
          </a:p>
          <a:p>
            <a:endParaRPr lang="en-US" baseline="0" dirty="0" smtClean="0"/>
          </a:p>
          <a:p>
            <a:r>
              <a:rPr lang="en-US" baseline="0" dirty="0" err="1" smtClean="0"/>
              <a:t>Slutligen</a:t>
            </a:r>
            <a:r>
              <a:rPr lang="en-US" baseline="0" dirty="0" smtClean="0"/>
              <a:t> </a:t>
            </a:r>
            <a:r>
              <a:rPr lang="en-US" baseline="0" dirty="0" err="1" smtClean="0"/>
              <a:t>kommer</a:t>
            </a:r>
            <a:r>
              <a:rPr lang="en-US" baseline="0" dirty="0" smtClean="0"/>
              <a:t> vi visa </a:t>
            </a:r>
            <a:r>
              <a:rPr lang="en-US" baseline="0" dirty="0" err="1" smtClean="0"/>
              <a:t>ett</a:t>
            </a:r>
            <a:r>
              <a:rPr lang="en-US" baseline="0" dirty="0" smtClean="0"/>
              <a:t> </a:t>
            </a:r>
            <a:r>
              <a:rPr lang="en-US" baseline="0" dirty="0" err="1" smtClean="0"/>
              <a:t>av</a:t>
            </a:r>
            <a:r>
              <a:rPr lang="en-US" baseline="0" dirty="0" smtClean="0"/>
              <a:t> de </a:t>
            </a:r>
            <a:r>
              <a:rPr lang="en-US" baseline="0" dirty="0" err="1" smtClean="0"/>
              <a:t>många</a:t>
            </a:r>
            <a:r>
              <a:rPr lang="en-US" baseline="0" dirty="0" smtClean="0"/>
              <a:t> experiment vi </a:t>
            </a:r>
            <a:r>
              <a:rPr lang="en-US" baseline="0" dirty="0" err="1" smtClean="0"/>
              <a:t>utfört</a:t>
            </a:r>
            <a:r>
              <a:rPr lang="en-US" baseline="0" dirty="0" smtClean="0"/>
              <a:t>, </a:t>
            </a:r>
            <a:r>
              <a:rPr lang="en-US" baseline="0" dirty="0" err="1" smtClean="0"/>
              <a:t>samt</a:t>
            </a:r>
            <a:r>
              <a:rPr lang="en-US" baseline="0" dirty="0" smtClean="0"/>
              <a:t> </a:t>
            </a:r>
            <a:r>
              <a:rPr lang="en-US" baseline="0" dirty="0" err="1" smtClean="0"/>
              <a:t>diskussion</a:t>
            </a:r>
            <a:r>
              <a:rPr lang="en-US" baseline="0" dirty="0" smtClean="0"/>
              <a:t> </a:t>
            </a:r>
            <a:r>
              <a:rPr lang="en-US" baseline="0" dirty="0" err="1" smtClean="0"/>
              <a:t>kring</a:t>
            </a:r>
            <a:r>
              <a:rPr lang="en-US" baseline="0" dirty="0" smtClean="0"/>
              <a:t> </a:t>
            </a:r>
            <a:r>
              <a:rPr lang="en-US" baseline="0" dirty="0" err="1" smtClean="0"/>
              <a:t>det</a:t>
            </a:r>
            <a:r>
              <a:rPr lang="en-US" baseline="0" dirty="0" smtClean="0"/>
              <a:t> </a:t>
            </a:r>
            <a:r>
              <a:rPr lang="en-US" baseline="0" dirty="0" err="1" smtClean="0"/>
              <a:t>hela</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a:t>
            </a:fld>
            <a:endParaRPr lang="en-US"/>
          </a:p>
        </p:txBody>
      </p:sp>
    </p:spTree>
    <p:extLst>
      <p:ext uri="{BB962C8B-B14F-4D97-AF65-F5344CB8AC3E}">
        <p14:creationId xmlns:p14="http://schemas.microsoft.com/office/powerpoint/2010/main" val="9708282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baseline="0" dirty="0" smtClean="0"/>
              <a:t> </a:t>
            </a:r>
            <a:r>
              <a:rPr lang="en-US" baseline="0" dirty="0" err="1" smtClean="0"/>
              <a:t>skapar</a:t>
            </a:r>
            <a:r>
              <a:rPr lang="en-US" baseline="0" dirty="0" smtClean="0"/>
              <a:t> vi </a:t>
            </a:r>
            <a:r>
              <a:rPr lang="en-US" baseline="0" dirty="0" err="1" smtClean="0"/>
              <a:t>först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20</a:t>
            </a:fld>
            <a:endParaRPr lang="en-US"/>
          </a:p>
        </p:txBody>
      </p:sp>
    </p:spTree>
    <p:extLst>
      <p:ext uri="{BB962C8B-B14F-4D97-AF65-F5344CB8AC3E}">
        <p14:creationId xmlns:p14="http://schemas.microsoft.com/office/powerpoint/2010/main" val="12738277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baseline="0" dirty="0" smtClean="0"/>
              <a:t> </a:t>
            </a:r>
            <a:r>
              <a:rPr lang="en-US" baseline="0" dirty="0" err="1" smtClean="0"/>
              <a:t>skapar</a:t>
            </a:r>
            <a:r>
              <a:rPr lang="en-US" baseline="0" dirty="0" smtClean="0"/>
              <a:t> vi </a:t>
            </a:r>
            <a:r>
              <a:rPr lang="en-US" baseline="0" dirty="0" err="1" smtClean="0"/>
              <a:t>först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21</a:t>
            </a:fld>
            <a:endParaRPr lang="en-US"/>
          </a:p>
        </p:txBody>
      </p:sp>
    </p:spTree>
    <p:extLst>
      <p:ext uri="{BB962C8B-B14F-4D97-AF65-F5344CB8AC3E}">
        <p14:creationId xmlns:p14="http://schemas.microsoft.com/office/powerpoint/2010/main" val="7365029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dirty="0" smtClean="0"/>
              <a:t> </a:t>
            </a:r>
            <a:r>
              <a:rPr lang="en-US" dirty="0" err="1" smtClean="0"/>
              <a:t>går</a:t>
            </a:r>
            <a:r>
              <a:rPr lang="en-US" baseline="0" dirty="0" smtClean="0"/>
              <a:t> vi </a:t>
            </a:r>
            <a:r>
              <a:rPr lang="en-US" baseline="0" dirty="0" err="1" smtClean="0"/>
              <a:t>vidare</a:t>
            </a:r>
            <a:r>
              <a:rPr lang="en-US" baseline="0" dirty="0" smtClean="0"/>
              <a:t> till </a:t>
            </a:r>
            <a:r>
              <a:rPr lang="en-US" baseline="0" dirty="0" err="1" smtClean="0"/>
              <a:t>nästa</a:t>
            </a:r>
            <a:r>
              <a:rPr lang="en-US" baseline="0" dirty="0" smtClean="0"/>
              <a:t> del. Ta </a:t>
            </a:r>
            <a:r>
              <a:rPr lang="en-US" baseline="0" dirty="0" err="1" smtClean="0"/>
              <a:t>bort</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länge</a:t>
            </a:r>
            <a:r>
              <a:rPr lang="en-US" baseline="0" dirty="0" smtClean="0"/>
              <a:t> vi </a:t>
            </a:r>
            <a:r>
              <a:rPr lang="en-US" baseline="0" dirty="0" err="1" smtClean="0"/>
              <a:t>fortfarande</a:t>
            </a:r>
            <a:r>
              <a:rPr lang="en-US" baseline="0" dirty="0" smtClean="0"/>
              <a:t> </a:t>
            </a:r>
            <a:r>
              <a:rPr lang="en-US" baseline="0" dirty="0" err="1" smtClean="0"/>
              <a:t>uppnår</a:t>
            </a:r>
            <a:r>
              <a:rPr lang="en-US" baseline="0" dirty="0" smtClean="0"/>
              <a:t> </a:t>
            </a:r>
            <a:r>
              <a:rPr lang="en-US" baseline="0" dirty="0" err="1" smtClean="0"/>
              <a:t>önskad</a:t>
            </a:r>
            <a:r>
              <a:rPr lang="en-US" baseline="0" dirty="0" smtClean="0"/>
              <a:t> </a:t>
            </a:r>
            <a:r>
              <a:rPr lang="en-US" baseline="0" dirty="0" err="1" smtClean="0"/>
              <a:t>tillförlitlighet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22</a:t>
            </a:fld>
            <a:endParaRPr lang="en-US"/>
          </a:p>
        </p:txBody>
      </p:sp>
    </p:spTree>
    <p:extLst>
      <p:ext uri="{BB962C8B-B14F-4D97-AF65-F5344CB8AC3E}">
        <p14:creationId xmlns:p14="http://schemas.microsoft.com/office/powerpoint/2010/main" val="9665603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skulle</a:t>
            </a:r>
            <a:r>
              <a:rPr lang="en-US" dirty="0" smtClean="0"/>
              <a:t> ta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tillförlitlga</a:t>
            </a:r>
            <a:r>
              <a:rPr lang="en-US" baseline="0" dirty="0" smtClean="0"/>
              <a:t> </a:t>
            </a:r>
            <a:r>
              <a:rPr lang="en-US" baseline="0" dirty="0" err="1" smtClean="0"/>
              <a:t>noden</a:t>
            </a:r>
            <a:r>
              <a:rPr lang="en-US" baseline="0" dirty="0" smtClean="0"/>
              <a:t>, A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tillförlitligheten</a:t>
            </a:r>
            <a:r>
              <a:rPr lang="en-US" baseline="0" dirty="0" smtClean="0"/>
              <a:t>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Därmed</a:t>
            </a:r>
            <a:r>
              <a:rPr lang="en-US" baseline="0" dirty="0" smtClean="0"/>
              <a:t> </a:t>
            </a:r>
            <a:r>
              <a:rPr lang="en-US" baseline="0" dirty="0" err="1" smtClean="0"/>
              <a:t>så</a:t>
            </a:r>
            <a:r>
              <a:rPr lang="en-US" baseline="0" dirty="0" smtClean="0"/>
              <a:t> tar vi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nod A.</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23</a:t>
            </a:fld>
            <a:endParaRPr lang="en-US"/>
          </a:p>
        </p:txBody>
      </p:sp>
    </p:spTree>
    <p:extLst>
      <p:ext uri="{BB962C8B-B14F-4D97-AF65-F5344CB8AC3E}">
        <p14:creationId xmlns:p14="http://schemas.microsoft.com/office/powerpoint/2010/main" val="8044767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även</a:t>
            </a:r>
            <a:r>
              <a:rPr lang="en-US" dirty="0" smtClean="0"/>
              <a:t> </a:t>
            </a:r>
            <a:r>
              <a:rPr lang="en-US" dirty="0" err="1" smtClean="0"/>
              <a:t>skulle</a:t>
            </a:r>
            <a:r>
              <a:rPr lang="en-US" dirty="0" smtClean="0"/>
              <a:t> ta </a:t>
            </a:r>
            <a:r>
              <a:rPr lang="en-US" dirty="0" err="1" smtClean="0"/>
              <a:t>bort</a:t>
            </a:r>
            <a:r>
              <a:rPr lang="en-US" dirty="0" smtClean="0"/>
              <a:t> T1 </a:t>
            </a:r>
            <a:r>
              <a:rPr lang="en-US" dirty="0" err="1" smtClean="0"/>
              <a:t>som</a:t>
            </a:r>
            <a:r>
              <a:rPr lang="en-US" dirty="0" smtClean="0"/>
              <a:t> nu </a:t>
            </a:r>
            <a:r>
              <a:rPr lang="en-US" dirty="0" err="1" smtClean="0"/>
              <a:t>är</a:t>
            </a:r>
            <a:r>
              <a:rPr lang="en-US" dirty="0" smtClean="0"/>
              <a:t> den </a:t>
            </a:r>
            <a:r>
              <a:rPr lang="en-US" dirty="0" err="1" smtClean="0"/>
              <a:t>replikan</a:t>
            </a:r>
            <a:r>
              <a:rPr lang="en-US" dirty="0" smtClean="0"/>
              <a:t> </a:t>
            </a:r>
            <a:r>
              <a:rPr lang="en-US" dirty="0" err="1" smtClean="0"/>
              <a:t>som</a:t>
            </a:r>
            <a:r>
              <a:rPr lang="en-US" baseline="0" dirty="0" smtClean="0"/>
              <a:t> ligger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inte</a:t>
            </a:r>
            <a:r>
              <a:rPr lang="en-US" baseline="0" dirty="0" smtClean="0"/>
              <a:t> </a:t>
            </a:r>
            <a:r>
              <a:rPr lang="en-US" baseline="0" dirty="0" err="1" smtClean="0"/>
              <a:t>tillförlitlighetsnivån</a:t>
            </a:r>
            <a:r>
              <a:rPr lang="en-US" baseline="0" dirty="0" smtClean="0"/>
              <a:t> </a:t>
            </a:r>
            <a:r>
              <a:rPr lang="en-US" baseline="0" dirty="0" err="1" smtClean="0"/>
              <a:t>vara</a:t>
            </a:r>
            <a:r>
              <a:rPr lang="en-US" baseline="0" dirty="0" smtClean="0"/>
              <a:t> </a:t>
            </a:r>
            <a:r>
              <a:rPr lang="en-US" baseline="0" dirty="0" err="1" smtClean="0"/>
              <a:t>uppnådd</a:t>
            </a:r>
            <a:r>
              <a:rPr lang="en-US" baseline="0" dirty="0" smtClean="0"/>
              <a:t> </a:t>
            </a:r>
            <a:r>
              <a:rPr lang="en-US" baseline="0" dirty="0" err="1" smtClean="0"/>
              <a:t>längre</a:t>
            </a:r>
            <a:r>
              <a:rPr lang="en-US" baseline="0" dirty="0" smtClean="0"/>
              <a:t>. Vi </a:t>
            </a:r>
            <a:r>
              <a:rPr lang="en-US" baseline="0" dirty="0" err="1" smtClean="0"/>
              <a:t>kan</a:t>
            </a:r>
            <a:r>
              <a:rPr lang="en-US" baseline="0" dirty="0" smtClean="0"/>
              <a:t> </a:t>
            </a:r>
            <a:r>
              <a:rPr lang="en-US" baseline="0" dirty="0" err="1" smtClean="0"/>
              <a:t>därför</a:t>
            </a:r>
            <a:r>
              <a:rPr lang="en-US" baseline="0" dirty="0" smtClean="0"/>
              <a:t> </a:t>
            </a:r>
            <a:r>
              <a:rPr lang="en-US" baseline="0" dirty="0" err="1" smtClean="0"/>
              <a:t>inte</a:t>
            </a:r>
            <a:r>
              <a:rPr lang="en-US" baseline="0" dirty="0" smtClean="0"/>
              <a:t> ta </a:t>
            </a:r>
            <a:r>
              <a:rPr lang="en-US" baseline="0" dirty="0" err="1" smtClean="0"/>
              <a:t>bort</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a:t>
            </a:r>
          </a:p>
          <a:p>
            <a:endParaRPr lang="en-US" baseline="0" dirty="0" smtClean="0"/>
          </a:p>
          <a:p>
            <a:r>
              <a:rPr lang="en-US" baseline="0" dirty="0" smtClean="0"/>
              <a:t>Vi </a:t>
            </a:r>
            <a:r>
              <a:rPr lang="en-US" baseline="0" dirty="0" err="1" smtClean="0"/>
              <a:t>har</a:t>
            </a:r>
            <a:r>
              <a:rPr lang="en-US" baseline="0" dirty="0" smtClean="0"/>
              <a:t> </a:t>
            </a:r>
            <a:r>
              <a:rPr lang="en-US" baseline="0" dirty="0" err="1" smtClean="0"/>
              <a:t>alltså</a:t>
            </a:r>
            <a:r>
              <a:rPr lang="en-US" baseline="0" dirty="0" smtClean="0"/>
              <a:t> I </a:t>
            </a:r>
            <a:r>
              <a:rPr lang="en-US" baseline="0" dirty="0" err="1" smtClean="0"/>
              <a:t>detta</a:t>
            </a:r>
            <a:r>
              <a:rPr lang="en-US" baseline="0" dirty="0" smtClean="0"/>
              <a:t> </a:t>
            </a:r>
            <a:r>
              <a:rPr lang="en-US" baseline="0" dirty="0" err="1" smtClean="0"/>
              <a:t>fallet</a:t>
            </a:r>
            <a:r>
              <a:rPr lang="en-US" baseline="0" dirty="0" smtClean="0"/>
              <a:t> </a:t>
            </a:r>
            <a:r>
              <a:rPr lang="en-US" baseline="0" dirty="0" err="1" smtClean="0"/>
              <a:t>gått</a:t>
            </a:r>
            <a:r>
              <a:rPr lang="en-US" baseline="0" dirty="0" smtClean="0"/>
              <a:t> </a:t>
            </a:r>
            <a:r>
              <a:rPr lang="en-US" baseline="0" dirty="0" err="1" smtClean="0"/>
              <a:t>från</a:t>
            </a:r>
            <a:r>
              <a:rPr lang="en-US" baseline="0" dirty="0" smtClean="0"/>
              <a:t> </a:t>
            </a:r>
            <a:r>
              <a:rPr lang="en-US" baseline="0" dirty="0" err="1" smtClean="0"/>
              <a:t>att</a:t>
            </a:r>
            <a:r>
              <a:rPr lang="en-US" baseline="0" dirty="0" smtClean="0"/>
              <a:t> </a:t>
            </a:r>
            <a:r>
              <a:rPr lang="en-US" baseline="0" dirty="0" err="1" smtClean="0"/>
              <a:t>behöva</a:t>
            </a:r>
            <a:r>
              <a:rPr lang="en-US" baseline="0" dirty="0" smtClean="0"/>
              <a:t> 3 </a:t>
            </a:r>
            <a:r>
              <a:rPr lang="en-US" baseline="0" dirty="0" err="1" smtClean="0"/>
              <a:t>replikor</a:t>
            </a:r>
            <a:r>
              <a:rPr lang="en-US" baseline="0" dirty="0" smtClean="0"/>
              <a:t>, till </a:t>
            </a:r>
            <a:r>
              <a:rPr lang="en-US" baseline="0" dirty="0" err="1" smtClean="0"/>
              <a:t>att</a:t>
            </a:r>
            <a:r>
              <a:rPr lang="en-US" baseline="0" dirty="0" smtClean="0"/>
              <a:t> </a:t>
            </a:r>
            <a:r>
              <a:rPr lang="en-US" baseline="0" dirty="0" err="1" smtClean="0"/>
              <a:t>endast</a:t>
            </a:r>
            <a:r>
              <a:rPr lang="en-US" baseline="0" dirty="0" smtClean="0"/>
              <a:t> </a:t>
            </a:r>
            <a:r>
              <a:rPr lang="en-US" baseline="0" dirty="0" err="1" smtClean="0"/>
              <a:t>behöva</a:t>
            </a:r>
            <a:r>
              <a:rPr lang="en-US" baseline="0" dirty="0" smtClean="0"/>
              <a:t> 2.</a:t>
            </a:r>
          </a:p>
          <a:p>
            <a:endParaRPr lang="en-US" baseline="0" dirty="0" smtClean="0"/>
          </a:p>
          <a:p>
            <a:r>
              <a:rPr lang="en-US" baseline="0" dirty="0" smtClean="0"/>
              <a:t>Men om sedan nod E </a:t>
            </a:r>
            <a:r>
              <a:rPr lang="en-US" baseline="0" dirty="0" err="1" smtClean="0"/>
              <a:t>skulle</a:t>
            </a:r>
            <a:r>
              <a:rPr lang="en-US" baseline="0" dirty="0" smtClean="0"/>
              <a:t> </a:t>
            </a:r>
            <a:r>
              <a:rPr lang="en-US" baseline="0" dirty="0" err="1" smtClean="0"/>
              <a:t>dö</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kvar</a:t>
            </a:r>
            <a:r>
              <a:rPr lang="en-US" baseline="0" dirty="0" smtClean="0"/>
              <a:t>, </a:t>
            </a:r>
            <a:r>
              <a:rPr lang="en-US" baseline="0" dirty="0" err="1" smtClean="0"/>
              <a:t>och</a:t>
            </a:r>
            <a:r>
              <a:rPr lang="en-US" baseline="0" dirty="0" smtClean="0"/>
              <a:t> vi </a:t>
            </a:r>
            <a:r>
              <a:rPr lang="en-US" baseline="0" dirty="0" err="1" smtClean="0"/>
              <a:t>uppnår</a:t>
            </a:r>
            <a:r>
              <a:rPr lang="en-US" baseline="0" dirty="0" smtClean="0"/>
              <a:t> </a:t>
            </a:r>
            <a:r>
              <a:rPr lang="en-US" baseline="0" dirty="0" err="1" smtClean="0"/>
              <a:t>då</a:t>
            </a:r>
            <a:r>
              <a:rPr lang="en-US" baseline="0" dirty="0" smtClean="0"/>
              <a:t> </a:t>
            </a:r>
            <a:r>
              <a:rPr lang="en-US" baseline="0" dirty="0" err="1" smtClean="0"/>
              <a:t>inte</a:t>
            </a:r>
            <a:r>
              <a:rPr lang="en-US" baseline="0" dirty="0" smtClean="0"/>
              <a:t> </a:t>
            </a:r>
            <a:r>
              <a:rPr lang="en-US" baseline="0" dirty="0" err="1" smtClean="0"/>
              <a:t>längre</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varför</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måste</a:t>
            </a:r>
            <a:r>
              <a:rPr lang="en-US" baseline="0" dirty="0" smtClean="0"/>
              <a:t> </a:t>
            </a:r>
            <a:r>
              <a:rPr lang="en-US" baseline="0" dirty="0" err="1" smtClean="0"/>
              <a:t>skapas</a:t>
            </a:r>
            <a:r>
              <a:rPr lang="en-US" baseline="0" dirty="0" smtClean="0"/>
              <a:t>. </a:t>
            </a:r>
            <a:r>
              <a:rPr lang="en-US" baseline="0" dirty="0" err="1" smtClean="0"/>
              <a:t>Detta</a:t>
            </a:r>
            <a:r>
              <a:rPr lang="en-US" baseline="0" dirty="0" smtClean="0"/>
              <a:t> </a:t>
            </a:r>
            <a:r>
              <a:rPr lang="en-US" baseline="0" dirty="0" err="1" smtClean="0"/>
              <a:t>bygger</a:t>
            </a:r>
            <a:r>
              <a:rPr lang="en-US" baseline="0" dirty="0" smtClean="0"/>
              <a:t> </a:t>
            </a:r>
            <a:r>
              <a:rPr lang="en-US" baseline="0" dirty="0" err="1" smtClean="0"/>
              <a:t>alltså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detektera</a:t>
            </a:r>
            <a:r>
              <a:rPr lang="en-US" baseline="0" dirty="0" smtClean="0"/>
              <a:t> </a:t>
            </a:r>
            <a:r>
              <a:rPr lang="en-US" baseline="0" dirty="0" err="1" smtClean="0"/>
              <a:t>fel</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24</a:t>
            </a:fld>
            <a:endParaRPr lang="en-US"/>
          </a:p>
        </p:txBody>
      </p:sp>
    </p:spTree>
    <p:extLst>
      <p:ext uri="{BB962C8B-B14F-4D97-AF65-F5344CB8AC3E}">
        <p14:creationId xmlns:p14="http://schemas.microsoft.com/office/powerpoint/2010/main" val="20655820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s-IS" dirty="0" smtClean="0"/>
              <a:t>… och för</a:t>
            </a:r>
            <a:r>
              <a:rPr lang="is-IS" baseline="0" dirty="0" smtClean="0"/>
              <a:t> att upptäcka fel använder vi oss av ett heartbeat system, där noder periodiskt skickar UDP meddelande, så kallade heartbeats, till varandra f</a:t>
            </a:r>
            <a:r>
              <a:rPr lang="en-US" baseline="0" dirty="0" err="1" smtClean="0"/>
              <a:t>ör</a:t>
            </a:r>
            <a:r>
              <a:rPr lang="en-US" baseline="0" dirty="0" smtClean="0"/>
              <a:t> </a:t>
            </a:r>
            <a:r>
              <a:rPr lang="en-US" baseline="0" dirty="0" err="1" smtClean="0"/>
              <a:t>att</a:t>
            </a:r>
            <a:r>
              <a:rPr lang="en-US" baseline="0" dirty="0" smtClean="0"/>
              <a:t> </a:t>
            </a:r>
            <a:r>
              <a:rPr lang="en-US" baseline="0" dirty="0" err="1" smtClean="0"/>
              <a:t>indikera</a:t>
            </a:r>
            <a:r>
              <a:rPr lang="en-US" baseline="0" dirty="0" smtClean="0"/>
              <a:t> </a:t>
            </a:r>
            <a:r>
              <a:rPr lang="en-US" baseline="0" dirty="0" err="1" smtClean="0"/>
              <a:t>att</a:t>
            </a:r>
            <a:r>
              <a:rPr lang="en-US" baseline="0" dirty="0" smtClean="0"/>
              <a:t> de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operativa</a:t>
            </a:r>
            <a:r>
              <a:rPr lang="en-US" baseline="0" dirty="0" smtClean="0"/>
              <a:t>.</a:t>
            </a:r>
            <a:endParaRPr lang="is-IS" baseline="0" dirty="0" smtClean="0"/>
          </a:p>
          <a:p>
            <a:endParaRPr lang="is-IS" baseline="0" dirty="0" smtClean="0"/>
          </a:p>
          <a:p>
            <a:r>
              <a:rPr lang="is-IS" baseline="0" dirty="0" smtClean="0"/>
              <a:t>Om inget heartbeat mottas från en nod under en viss tid, så antas den vara död. Och dör en nod med en replika så kanske vi inte längre uppnår den önskade tillförlitlighetsnivån.</a:t>
            </a:r>
          </a:p>
          <a:p>
            <a:endParaRPr lang="is-I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detekerar</a:t>
            </a:r>
            <a:r>
              <a:rPr lang="en-US" baseline="0" dirty="0" smtClean="0"/>
              <a:t> </a:t>
            </a:r>
            <a:r>
              <a:rPr lang="en-US" baseline="0" dirty="0" err="1" smtClean="0"/>
              <a:t>ett</a:t>
            </a:r>
            <a:r>
              <a:rPr lang="en-US" baseline="0" dirty="0" smtClean="0"/>
              <a:t> </a:t>
            </a:r>
            <a:r>
              <a:rPr lang="en-US" baseline="0" dirty="0" err="1" smtClean="0"/>
              <a:t>fel</a:t>
            </a:r>
            <a:r>
              <a:rPr lang="en-US" baseline="0" dirty="0" smtClean="0"/>
              <a:t> </a:t>
            </a:r>
            <a:r>
              <a:rPr lang="en-US" baseline="0" dirty="0" err="1" smtClean="0"/>
              <a:t>kan</a:t>
            </a:r>
            <a:r>
              <a:rPr lang="en-US" baseline="0" dirty="0" smtClean="0"/>
              <a:t> </a:t>
            </a:r>
            <a:r>
              <a:rPr lang="en-US" baseline="0" dirty="0" err="1" smtClean="0"/>
              <a:t>inte</a:t>
            </a:r>
            <a:r>
              <a:rPr lang="en-US" baseline="0" dirty="0" smtClean="0"/>
              <a:t> </a:t>
            </a:r>
            <a:r>
              <a:rPr lang="en-US" baseline="0" dirty="0" err="1" smtClean="0"/>
              <a:t>köra</a:t>
            </a:r>
            <a:r>
              <a:rPr lang="en-US" baseline="0" dirty="0" smtClean="0"/>
              <a:t> den, </a:t>
            </a:r>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skulle</a:t>
            </a:r>
            <a:r>
              <a:rPr lang="en-US" baseline="0" dirty="0" smtClean="0"/>
              <a:t> </a:t>
            </a:r>
            <a:r>
              <a:rPr lang="en-US" baseline="0" dirty="0" err="1" smtClean="0"/>
              <a:t>innebära</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inser</a:t>
            </a:r>
            <a:r>
              <a:rPr lang="en-US" baseline="0" dirty="0" smtClean="0"/>
              <a:t> </a:t>
            </a:r>
            <a:r>
              <a:rPr lang="en-US" baseline="0" dirty="0" err="1" smtClean="0"/>
              <a:t>att</a:t>
            </a:r>
            <a:r>
              <a:rPr lang="en-US" baseline="0" dirty="0" smtClean="0"/>
              <a:t> </a:t>
            </a:r>
            <a:r>
              <a:rPr lang="en-US" baseline="0" dirty="0" err="1" smtClean="0"/>
              <a:t>en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a:t>
            </a:r>
            <a:r>
              <a:rPr lang="en-US" baseline="0" dirty="0" err="1" smtClean="0"/>
              <a:t>och</a:t>
            </a:r>
            <a:r>
              <a:rPr lang="en-US" baseline="0" dirty="0" smtClean="0"/>
              <a:t> </a:t>
            </a:r>
            <a:r>
              <a:rPr lang="en-US" baseline="0" dirty="0" err="1" smtClean="0"/>
              <a:t>då</a:t>
            </a:r>
            <a:r>
              <a:rPr lang="en-US" baseline="0" dirty="0" smtClean="0"/>
              <a:t> </a:t>
            </a:r>
            <a:r>
              <a:rPr lang="en-US" baseline="0" dirty="0" err="1" smtClean="0"/>
              <a:t>skapar</a:t>
            </a:r>
            <a:r>
              <a:rPr lang="en-US" baseline="0" dirty="0" smtClean="0"/>
              <a:t> </a:t>
            </a:r>
            <a:r>
              <a:rPr lang="en-US" baseline="0" dirty="0" err="1" smtClean="0"/>
              <a:t>varsin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vilket</a:t>
            </a:r>
            <a:r>
              <a:rPr lang="en-US" baseline="0" dirty="0" smtClean="0"/>
              <a:t> </a:t>
            </a:r>
            <a:r>
              <a:rPr lang="en-US" baseline="0" dirty="0" err="1" smtClean="0"/>
              <a:t>resulterar</a:t>
            </a:r>
            <a:r>
              <a:rPr lang="en-US" baseline="0" dirty="0" smtClean="0"/>
              <a:t> I </a:t>
            </a:r>
            <a:r>
              <a:rPr lang="en-US" baseline="0" dirty="0" err="1" smtClean="0"/>
              <a:t>att</a:t>
            </a:r>
            <a:r>
              <a:rPr lang="en-US" baseline="0" dirty="0" smtClean="0"/>
              <a:t> vi </a:t>
            </a:r>
            <a:r>
              <a:rPr lang="en-US" baseline="0" dirty="0" err="1" smtClean="0"/>
              <a:t>helt</a:t>
            </a:r>
            <a:r>
              <a:rPr lang="en-US" baseline="0" dirty="0" smtClean="0"/>
              <a:t> </a:t>
            </a:r>
            <a:r>
              <a:rPr lang="en-US" baseline="0" dirty="0" err="1" smtClean="0"/>
              <a:t>plötsligt</a:t>
            </a:r>
            <a:r>
              <a:rPr lang="en-US" baseline="0" dirty="0" smtClean="0"/>
              <a:t> </a:t>
            </a:r>
            <a:r>
              <a:rPr lang="en-US" baseline="0" dirty="0" err="1" smtClean="0"/>
              <a:t>fått</a:t>
            </a:r>
            <a:r>
              <a:rPr lang="en-US" baseline="0" dirty="0" smtClean="0"/>
              <a:t> </a:t>
            </a:r>
            <a:r>
              <a:rPr lang="en-US" baseline="0" dirty="0" err="1" smtClean="0"/>
              <a:t>alldeles</a:t>
            </a:r>
            <a:r>
              <a:rPr lang="en-US" baseline="0" dirty="0" smtClean="0"/>
              <a:t> </a:t>
            </a:r>
            <a:r>
              <a:rPr lang="en-US" baseline="0" dirty="0" err="1" smtClean="0"/>
              <a:t>för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fler</a:t>
            </a:r>
            <a:r>
              <a:rPr lang="en-US" baseline="0" dirty="0" smtClean="0"/>
              <a:t> </a:t>
            </a:r>
            <a:r>
              <a:rPr lang="en-US" baseline="0" dirty="0" err="1" smtClean="0"/>
              <a:t>än</a:t>
            </a:r>
            <a:r>
              <a:rPr lang="en-US" baseline="0" dirty="0" smtClean="0"/>
              <a:t> vi </a:t>
            </a:r>
            <a:r>
              <a:rPr lang="en-US" baseline="0" dirty="0" err="1" smtClean="0"/>
              <a:t>behöver</a:t>
            </a:r>
            <a:r>
              <a:rPr lang="en-US" baseline="0" dirty="0" smtClean="0"/>
              <a:t>.</a:t>
            </a:r>
          </a:p>
          <a:p>
            <a:r>
              <a:rPr lang="is-IS" baseline="0" dirty="0" smtClean="0"/>
              <a:t> [BYT SLIDE]</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25</a:t>
            </a:fld>
            <a:endParaRPr lang="en-US"/>
          </a:p>
        </p:txBody>
      </p:sp>
    </p:spTree>
    <p:extLst>
      <p:ext uri="{BB962C8B-B14F-4D97-AF65-F5344CB8AC3E}">
        <p14:creationId xmlns:p14="http://schemas.microsoft.com/office/powerpoint/2010/main" val="8087976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Istället</a:t>
            </a:r>
            <a:r>
              <a:rPr lang="en-US" baseline="0" dirty="0" smtClean="0"/>
              <a:t> </a:t>
            </a:r>
            <a:r>
              <a:rPr lang="en-US" baseline="0" dirty="0" err="1" smtClean="0"/>
              <a:t>så</a:t>
            </a:r>
            <a:r>
              <a:rPr lang="en-US" baseline="0" dirty="0" smtClean="0"/>
              <a:t> </a:t>
            </a:r>
            <a:r>
              <a:rPr lang="en-US" baseline="0" dirty="0" err="1" smtClean="0"/>
              <a:t>väljs</a:t>
            </a:r>
            <a:r>
              <a:rPr lang="en-US" baseline="0" dirty="0" smtClean="0"/>
              <a:t> </a:t>
            </a:r>
            <a:r>
              <a:rPr lang="en-US" baseline="0" dirty="0" err="1" smtClean="0"/>
              <a:t>en</a:t>
            </a:r>
            <a:r>
              <a:rPr lang="en-US" baseline="0" dirty="0" smtClean="0"/>
              <a:t> </a:t>
            </a:r>
            <a:r>
              <a:rPr lang="en-US" baseline="0" dirty="0" err="1" smtClean="0"/>
              <a:t>av</a:t>
            </a:r>
            <a:r>
              <a:rPr lang="en-US" baseline="0" dirty="0" smtClean="0"/>
              <a:t> de </a:t>
            </a:r>
            <a:r>
              <a:rPr lang="en-US" baseline="0" dirty="0" err="1" smtClean="0"/>
              <a:t>noderna</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kvar</a:t>
            </a:r>
            <a:r>
              <a:rPr lang="en-US" baseline="0" dirty="0" smtClean="0"/>
              <a:t> </a:t>
            </a:r>
            <a:r>
              <a:rPr lang="en-US" baseline="0" dirty="0" err="1" smtClean="0"/>
              <a:t>ut</a:t>
            </a:r>
            <a:r>
              <a:rPr lang="en-US" baseline="0" dirty="0" smtClean="0"/>
              <a:t>, </a:t>
            </a:r>
            <a:r>
              <a:rPr lang="en-US" baseline="0" dirty="0" err="1" smtClean="0"/>
              <a:t>genom</a:t>
            </a:r>
            <a:r>
              <a:rPr lang="en-US" baseline="0" dirty="0" smtClean="0"/>
              <a:t> </a:t>
            </a:r>
            <a:r>
              <a:rPr lang="en-US" baseline="0" dirty="0" err="1" smtClean="0"/>
              <a:t>högsta</a:t>
            </a:r>
            <a:r>
              <a:rPr lang="en-US" baseline="0" dirty="0" smtClean="0"/>
              <a:t> ID, </a:t>
            </a:r>
            <a:r>
              <a:rPr lang="en-US" baseline="0" dirty="0" err="1" smtClean="0"/>
              <a:t>som</a:t>
            </a:r>
            <a:r>
              <a:rPr lang="en-US" baseline="0" dirty="0" smtClean="0"/>
              <a:t> </a:t>
            </a:r>
            <a:r>
              <a:rPr lang="en-US" baseline="0" dirty="0" err="1" smtClean="0"/>
              <a:t>då</a:t>
            </a:r>
            <a:r>
              <a:rPr lang="en-US" baseline="0" dirty="0" smtClean="0"/>
              <a:t> </a:t>
            </a:r>
            <a:r>
              <a:rPr lang="en-US" baseline="0" dirty="0" err="1" smtClean="0"/>
              <a:t>får</a:t>
            </a:r>
            <a:r>
              <a:rPr lang="en-US" baseline="0" dirty="0" smtClean="0"/>
              <a:t> </a:t>
            </a:r>
            <a:r>
              <a:rPr lang="en-US" baseline="0" dirty="0" err="1" smtClean="0"/>
              <a:t>i</a:t>
            </a:r>
            <a:r>
              <a:rPr lang="en-US" baseline="0" dirty="0" smtClean="0"/>
              <a:t> </a:t>
            </a:r>
            <a:r>
              <a:rPr lang="en-US" baseline="0" dirty="0" err="1" smtClean="0"/>
              <a:t>uppdrag</a:t>
            </a:r>
            <a:r>
              <a:rPr lang="en-US" baseline="0" dirty="0" smtClean="0"/>
              <a:t> </a:t>
            </a:r>
            <a:r>
              <a:rPr lang="en-US" baseline="0" dirty="0" err="1" smtClean="0"/>
              <a:t>att</a:t>
            </a:r>
            <a:r>
              <a:rPr lang="en-US" baseline="0" dirty="0" smtClean="0"/>
              <a:t> </a:t>
            </a:r>
            <a:r>
              <a:rPr lang="en-US" baseline="0" dirty="0" err="1" smtClean="0"/>
              <a:t>köra</a:t>
            </a:r>
            <a:r>
              <a:rPr lang="en-US" baseline="0" dirty="0" smtClean="0"/>
              <a:t> </a:t>
            </a:r>
            <a:r>
              <a:rPr lang="en-US" baseline="0" dirty="0" err="1" smtClean="0"/>
              <a:t>algoritmen</a:t>
            </a:r>
            <a:r>
              <a:rPr lang="en-US" baseline="0" dirty="0" smtClean="0"/>
              <a:t>. De </a:t>
            </a:r>
            <a:r>
              <a:rPr lang="en-US" baseline="0" dirty="0" err="1" smtClean="0"/>
              <a:t>övriga</a:t>
            </a:r>
            <a:r>
              <a:rPr lang="en-US" baseline="0" dirty="0" smtClean="0"/>
              <a:t> </a:t>
            </a:r>
            <a:r>
              <a:rPr lang="en-US" baseline="0" dirty="0" err="1" smtClean="0"/>
              <a:t>noderna</a:t>
            </a:r>
            <a:r>
              <a:rPr lang="en-US" baseline="0" dirty="0" smtClean="0"/>
              <a:t> </a:t>
            </a:r>
            <a:r>
              <a:rPr lang="en-US" baseline="0" dirty="0" err="1" smtClean="0"/>
              <a:t>kommer</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i="1" baseline="0" dirty="0" smtClean="0"/>
              <a:t>lost node</a:t>
            </a:r>
            <a:r>
              <a:rPr lang="en-US" i="0" baseline="0" dirty="0" smtClean="0"/>
              <a:t> </a:t>
            </a:r>
            <a:r>
              <a:rPr lang="en-US" i="0" baseline="0" dirty="0" err="1" smtClean="0"/>
              <a:t>meddelande</a:t>
            </a:r>
            <a:r>
              <a:rPr lang="en-US" i="0" baseline="0" dirty="0" smtClean="0"/>
              <a:t> till </a:t>
            </a:r>
            <a:r>
              <a:rPr lang="en-US" i="0" baseline="0" dirty="0" err="1" smtClean="0"/>
              <a:t>denna</a:t>
            </a:r>
            <a:r>
              <a:rPr lang="en-US" i="0" baseline="0" dirty="0" smtClean="0"/>
              <a:t> </a:t>
            </a:r>
            <a:r>
              <a:rPr lang="en-US" i="0" baseline="0" dirty="0" err="1" smtClean="0"/>
              <a:t>noden</a:t>
            </a:r>
            <a:r>
              <a:rPr lang="en-US" i="0" baseline="0" dirty="0" smtClean="0"/>
              <a:t>, </a:t>
            </a:r>
            <a:r>
              <a:rPr lang="en-US" i="0" baseline="0" dirty="0" err="1" smtClean="0"/>
              <a:t>och</a:t>
            </a:r>
            <a:r>
              <a:rPr lang="en-US" i="0" baseline="0" dirty="0" smtClean="0"/>
              <a:t> </a:t>
            </a:r>
            <a:r>
              <a:rPr lang="en-US" i="0" baseline="0" dirty="0" err="1" smtClean="0"/>
              <a:t>få</a:t>
            </a:r>
            <a:r>
              <a:rPr lang="en-US" i="0" baseline="0" dirty="0" smtClean="0"/>
              <a:t> </a:t>
            </a:r>
            <a:r>
              <a:rPr lang="en-US" i="0" baseline="0" dirty="0" err="1" smtClean="0"/>
              <a:t>ett</a:t>
            </a:r>
            <a:r>
              <a:rPr lang="en-US" i="0" baseline="0" dirty="0" smtClean="0"/>
              <a:t> </a:t>
            </a:r>
            <a:r>
              <a:rPr lang="en-US" i="0" baseline="0" dirty="0" err="1" smtClean="0"/>
              <a:t>svar</a:t>
            </a:r>
            <a:r>
              <a:rPr lang="en-US" i="0" baseline="0" dirty="0" smtClean="0"/>
              <a:t> </a:t>
            </a:r>
            <a:r>
              <a:rPr lang="en-US" i="0" baseline="0" dirty="0" err="1" smtClean="0"/>
              <a:t>när</a:t>
            </a:r>
            <a:r>
              <a:rPr lang="en-US" i="0" baseline="0" dirty="0" smtClean="0"/>
              <a:t> den </a:t>
            </a:r>
            <a:r>
              <a:rPr lang="en-US" i="0" baseline="0" dirty="0" err="1" smtClean="0"/>
              <a:t>är</a:t>
            </a:r>
            <a:r>
              <a:rPr lang="en-US" i="0" baseline="0" dirty="0" smtClean="0"/>
              <a:t> </a:t>
            </a:r>
            <a:r>
              <a:rPr lang="en-US" i="0" baseline="0" dirty="0" err="1" smtClean="0"/>
              <a:t>klar</a:t>
            </a:r>
            <a:r>
              <a:rPr lang="en-US" i="0" baseline="0" dirty="0" smtClean="0"/>
              <a:t>. </a:t>
            </a:r>
          </a:p>
          <a:p>
            <a:endParaRPr lang="en-US" i="0" baseline="0" dirty="0" smtClean="0"/>
          </a:p>
          <a:p>
            <a:r>
              <a:rPr lang="en-US" i="0" baseline="0" dirty="0" smtClean="0"/>
              <a:t>Om den </a:t>
            </a:r>
            <a:r>
              <a:rPr lang="en-US" i="0" baseline="0" dirty="0" err="1" smtClean="0"/>
              <a:t>valda</a:t>
            </a:r>
            <a:r>
              <a:rPr lang="en-US" i="0" baseline="0" dirty="0" smtClean="0"/>
              <a:t> </a:t>
            </a:r>
            <a:r>
              <a:rPr lang="en-US" i="0" baseline="0" dirty="0" err="1" smtClean="0"/>
              <a:t>noden</a:t>
            </a:r>
            <a:r>
              <a:rPr lang="en-US" i="0" baseline="0" dirty="0" smtClean="0"/>
              <a:t> </a:t>
            </a:r>
            <a:r>
              <a:rPr lang="en-US" i="0" baseline="0" dirty="0" err="1" smtClean="0"/>
              <a:t>själv</a:t>
            </a:r>
            <a:r>
              <a:rPr lang="en-US" i="0" baseline="0" dirty="0" smtClean="0"/>
              <a:t> </a:t>
            </a:r>
            <a:r>
              <a:rPr lang="en-US" i="0" baseline="0" dirty="0" err="1" smtClean="0"/>
              <a:t>dör</a:t>
            </a:r>
            <a:r>
              <a:rPr lang="en-US" i="0" baseline="0" dirty="0" smtClean="0"/>
              <a:t> </a:t>
            </a:r>
            <a:r>
              <a:rPr lang="en-US" i="0" baseline="0" dirty="0" err="1" smtClean="0"/>
              <a:t>innan</a:t>
            </a:r>
            <a:r>
              <a:rPr lang="en-US" i="0" baseline="0" dirty="0" smtClean="0"/>
              <a:t> den </a:t>
            </a:r>
            <a:r>
              <a:rPr lang="en-US" i="0" baseline="0" dirty="0" err="1" smtClean="0"/>
              <a:t>kört</a:t>
            </a:r>
            <a:r>
              <a:rPr lang="en-US" i="0" baseline="0" dirty="0" smtClean="0"/>
              <a:t> </a:t>
            </a:r>
            <a:r>
              <a:rPr lang="en-US" i="0" baseline="0" dirty="0" err="1" smtClean="0"/>
              <a:t>klart</a:t>
            </a:r>
            <a:r>
              <a:rPr lang="en-US" i="0" baseline="0" dirty="0" smtClean="0"/>
              <a:t> </a:t>
            </a:r>
            <a:r>
              <a:rPr lang="en-US" i="0" baseline="0" dirty="0" err="1" smtClean="0"/>
              <a:t>algoritmen</a:t>
            </a:r>
            <a:r>
              <a:rPr lang="en-US" i="0" baseline="0" dirty="0" smtClean="0"/>
              <a:t>, </a:t>
            </a:r>
            <a:r>
              <a:rPr lang="en-US" i="0" baseline="0" dirty="0" err="1" smtClean="0"/>
              <a:t>så</a:t>
            </a:r>
            <a:r>
              <a:rPr lang="en-US" i="0" baseline="0" dirty="0" smtClean="0"/>
              <a:t> </a:t>
            </a:r>
            <a:r>
              <a:rPr lang="en-US" i="0" baseline="0" dirty="0" err="1" smtClean="0"/>
              <a:t>kommer</a:t>
            </a:r>
            <a:r>
              <a:rPr lang="en-US" i="0" baseline="0" dirty="0" smtClean="0"/>
              <a:t> de </a:t>
            </a:r>
            <a:r>
              <a:rPr lang="en-US" i="0" baseline="0" dirty="0" err="1" smtClean="0"/>
              <a:t>andra</a:t>
            </a:r>
            <a:r>
              <a:rPr lang="en-US" i="0" baseline="0" dirty="0" smtClean="0"/>
              <a:t> </a:t>
            </a:r>
            <a:r>
              <a:rPr lang="en-US" i="0" baseline="0" dirty="0" err="1" smtClean="0"/>
              <a:t>noderna</a:t>
            </a:r>
            <a:r>
              <a:rPr lang="en-US" i="0" baseline="0" dirty="0" smtClean="0"/>
              <a:t> </a:t>
            </a:r>
            <a:r>
              <a:rPr lang="en-US" i="0" baseline="0" dirty="0" err="1" smtClean="0"/>
              <a:t>inte</a:t>
            </a:r>
            <a:r>
              <a:rPr lang="en-US" i="0" baseline="0" dirty="0" smtClean="0"/>
              <a:t> </a:t>
            </a:r>
            <a:r>
              <a:rPr lang="en-US" i="0" baseline="0" dirty="0" err="1" smtClean="0"/>
              <a:t>att</a:t>
            </a:r>
            <a:r>
              <a:rPr lang="en-US" i="0" baseline="0" dirty="0" smtClean="0"/>
              <a:t> </a:t>
            </a:r>
            <a:r>
              <a:rPr lang="en-US" i="0" baseline="0" dirty="0" err="1" smtClean="0"/>
              <a:t>få</a:t>
            </a:r>
            <a:r>
              <a:rPr lang="en-US" i="0" baseline="0" dirty="0" smtClean="0"/>
              <a:t> </a:t>
            </a:r>
            <a:r>
              <a:rPr lang="en-US" i="0" baseline="0" dirty="0" err="1" smtClean="0"/>
              <a:t>något</a:t>
            </a:r>
            <a:r>
              <a:rPr lang="en-US" i="0" baseline="0" dirty="0" smtClean="0"/>
              <a:t> </a:t>
            </a:r>
            <a:r>
              <a:rPr lang="en-US" i="0" baseline="0" dirty="0" err="1" smtClean="0"/>
              <a:t>svar</a:t>
            </a:r>
            <a:r>
              <a:rPr lang="en-US" i="0" baseline="0" dirty="0" smtClean="0"/>
              <a:t>, </a:t>
            </a:r>
            <a:r>
              <a:rPr lang="en-US" i="0" baseline="0" dirty="0" err="1" smtClean="0"/>
              <a:t>och</a:t>
            </a:r>
            <a:r>
              <a:rPr lang="en-US" i="0" baseline="0" dirty="0" smtClean="0"/>
              <a:t> </a:t>
            </a:r>
            <a:r>
              <a:rPr lang="en-US" i="0" baseline="0" dirty="0" err="1" smtClean="0"/>
              <a:t>efter</a:t>
            </a:r>
            <a:r>
              <a:rPr lang="en-US" i="0" baseline="0" dirty="0" smtClean="0"/>
              <a:t> en </a:t>
            </a:r>
            <a:r>
              <a:rPr lang="en-US" i="0" baseline="0" dirty="0" err="1" smtClean="0"/>
              <a:t>viss</a:t>
            </a:r>
            <a:r>
              <a:rPr lang="en-US" i="0" baseline="0" dirty="0" smtClean="0"/>
              <a:t> </a:t>
            </a:r>
            <a:r>
              <a:rPr lang="en-US" i="0" baseline="0" dirty="0" err="1" smtClean="0"/>
              <a:t>tid</a:t>
            </a:r>
            <a:r>
              <a:rPr lang="en-US" i="0" baseline="0" dirty="0" smtClean="0"/>
              <a:t> </a:t>
            </a:r>
            <a:r>
              <a:rPr lang="en-US" i="0" baseline="0" dirty="0" err="1" smtClean="0"/>
              <a:t>startas</a:t>
            </a:r>
            <a:r>
              <a:rPr lang="en-US" i="0" baseline="0" dirty="0" smtClean="0"/>
              <a:t> </a:t>
            </a:r>
            <a:r>
              <a:rPr lang="en-US" i="0" baseline="0" dirty="0" err="1" smtClean="0"/>
              <a:t>processen</a:t>
            </a:r>
            <a:r>
              <a:rPr lang="en-US" i="0" baseline="0" dirty="0" smtClean="0"/>
              <a:t> om </a:t>
            </a:r>
            <a:r>
              <a:rPr lang="en-US" i="0" baseline="0" dirty="0" err="1" smtClean="0"/>
              <a:t>och</a:t>
            </a:r>
            <a:r>
              <a:rPr lang="en-US" i="0" baseline="0" dirty="0" smtClean="0"/>
              <a:t> en </a:t>
            </a:r>
            <a:r>
              <a:rPr lang="en-US" i="0" baseline="0" dirty="0" err="1" smtClean="0"/>
              <a:t>ny</a:t>
            </a:r>
            <a:r>
              <a:rPr lang="en-US" i="0" baseline="0" dirty="0" smtClean="0"/>
              <a:t> nod </a:t>
            </a:r>
            <a:r>
              <a:rPr lang="en-US" i="0" baseline="0" dirty="0" err="1" smtClean="0"/>
              <a:t>väljs</a:t>
            </a:r>
            <a:r>
              <a:rPr lang="en-US" i="0" baseline="0" dirty="0" smtClean="0"/>
              <a:t> </a:t>
            </a:r>
            <a:r>
              <a:rPr lang="en-US" i="0" baseline="0" dirty="0" err="1" smtClean="0"/>
              <a:t>ut.</a:t>
            </a:r>
            <a:endParaRPr lang="en-US" dirty="0" smtClean="0"/>
          </a:p>
          <a:p>
            <a:endParaRPr lang="en-US" i="0"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26</a:t>
            </a:fld>
            <a:endParaRPr lang="en-US"/>
          </a:p>
        </p:txBody>
      </p:sp>
    </p:spTree>
    <p:extLst>
      <p:ext uri="{BB962C8B-B14F-4D97-AF65-F5344CB8AC3E}">
        <p14:creationId xmlns:p14="http://schemas.microsoft.com/office/powerpoint/2010/main" val="17161225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Om vi </a:t>
            </a:r>
            <a:r>
              <a:rPr lang="en-US" dirty="0" err="1" smtClean="0"/>
              <a:t>går</a:t>
            </a:r>
            <a:r>
              <a:rPr lang="en-US" baseline="0" dirty="0" smtClean="0"/>
              <a:t> </a:t>
            </a:r>
            <a:r>
              <a:rPr lang="en-US" baseline="0" dirty="0" err="1" smtClean="0"/>
              <a:t>tillbaka</a:t>
            </a:r>
            <a:r>
              <a:rPr lang="en-US" baseline="0" dirty="0" smtClean="0"/>
              <a:t> till </a:t>
            </a:r>
            <a:r>
              <a:rPr lang="en-US" baseline="0" dirty="0" err="1" smtClean="0"/>
              <a:t>systemet</a:t>
            </a:r>
            <a:r>
              <a:rPr lang="en-US" baseline="0" dirty="0" smtClean="0"/>
              <a:t> vi hade </a:t>
            </a:r>
            <a:r>
              <a:rPr lang="en-US" baseline="0" dirty="0" err="1" smtClean="0"/>
              <a:t>innan</a:t>
            </a:r>
            <a:r>
              <a:rPr lang="en-US" baseline="0" dirty="0" smtClean="0"/>
              <a:t> </a:t>
            </a:r>
            <a:r>
              <a:rPr lang="en-US" baseline="0" dirty="0" err="1" smtClean="0"/>
              <a:t>och</a:t>
            </a:r>
            <a:r>
              <a:rPr lang="en-US" baseline="0" dirty="0" smtClean="0"/>
              <a:t>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att</a:t>
            </a:r>
            <a:r>
              <a:rPr lang="en-US" baseline="0" dirty="0" smtClean="0"/>
              <a:t> nod C </a:t>
            </a:r>
            <a:r>
              <a:rPr lang="en-US" baseline="0" dirty="0" err="1" smtClean="0"/>
              <a:t>dör</a:t>
            </a:r>
            <a:r>
              <a:rPr lang="en-US" baseline="0" dirty="0" smtClean="0"/>
              <a:t>. </a:t>
            </a:r>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27</a:t>
            </a:fld>
            <a:endParaRPr lang="en-US"/>
          </a:p>
        </p:txBody>
      </p:sp>
    </p:spTree>
    <p:extLst>
      <p:ext uri="{BB962C8B-B14F-4D97-AF65-F5344CB8AC3E}">
        <p14:creationId xmlns:p14="http://schemas.microsoft.com/office/powerpoint/2010/main" val="7775563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Om node C </a:t>
            </a:r>
            <a:r>
              <a:rPr lang="en-US" dirty="0" err="1" smtClean="0"/>
              <a:t>dör</a:t>
            </a:r>
            <a:r>
              <a:rPr lang="en-US" dirty="0" smtClean="0"/>
              <a:t>, </a:t>
            </a:r>
            <a:r>
              <a:rPr lang="en-US" dirty="0" err="1" smtClean="0"/>
              <a:t>så</a:t>
            </a:r>
            <a:r>
              <a:rPr lang="en-US" dirty="0" smtClean="0"/>
              <a:t> </a:t>
            </a:r>
            <a:r>
              <a:rPr lang="en-US" dirty="0" err="1" smtClean="0"/>
              <a:t>väljer</a:t>
            </a:r>
            <a:r>
              <a:rPr lang="en-US" dirty="0" smtClean="0"/>
              <a:t> de </a:t>
            </a:r>
            <a:r>
              <a:rPr lang="en-US" dirty="0" err="1" smtClean="0"/>
              <a:t>övriga</a:t>
            </a:r>
            <a:r>
              <a:rPr lang="en-US" dirty="0" smtClean="0"/>
              <a:t> </a:t>
            </a:r>
            <a:r>
              <a:rPr lang="en-US" dirty="0" err="1" smtClean="0"/>
              <a:t>noderna</a:t>
            </a:r>
            <a:r>
              <a:rPr lang="en-US" dirty="0" smtClean="0"/>
              <a:t> </a:t>
            </a:r>
            <a:r>
              <a:rPr lang="en-US" dirty="0" err="1" smtClean="0"/>
              <a:t>noden</a:t>
            </a:r>
            <a:r>
              <a:rPr lang="en-US" dirty="0" smtClean="0"/>
              <a:t> med </a:t>
            </a:r>
            <a:r>
              <a:rPr lang="en-US" dirty="0" err="1" smtClean="0"/>
              <a:t>högst</a:t>
            </a:r>
            <a:r>
              <a:rPr lang="en-US" dirty="0" smtClean="0"/>
              <a:t> id, </a:t>
            </a:r>
            <a:r>
              <a:rPr lang="en-US" dirty="0" err="1" smtClean="0"/>
              <a:t>här</a:t>
            </a:r>
            <a:r>
              <a:rPr lang="en-US" dirty="0" smtClean="0"/>
              <a:t> nod</a:t>
            </a:r>
            <a:r>
              <a:rPr lang="en-US" baseline="0" dirty="0" smtClean="0"/>
              <a:t> D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ett</a:t>
            </a:r>
            <a:r>
              <a:rPr lang="en-US" baseline="0" dirty="0" smtClean="0"/>
              <a:t> lost node </a:t>
            </a:r>
            <a:r>
              <a:rPr lang="en-US" baseline="0" dirty="0" err="1" smtClean="0"/>
              <a:t>meddelande</a:t>
            </a:r>
            <a:r>
              <a:rPr lang="en-US" baseline="0" dirty="0" smtClean="0"/>
              <a:t> till </a:t>
            </a:r>
            <a:r>
              <a:rPr lang="en-US" baseline="0" dirty="0" err="1" smtClean="0"/>
              <a:t>denne</a:t>
            </a:r>
            <a:r>
              <a:rPr lang="en-US" baseline="0" dirty="0" smtClean="0"/>
              <a:t>.</a:t>
            </a:r>
            <a:endParaRPr lang="sv-S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sv-S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sv-SE" baseline="0" dirty="0" smtClean="0"/>
              <a:t>D inser att det behövs en till </a:t>
            </a:r>
            <a:r>
              <a:rPr lang="sv-SE" baseline="0" dirty="0" err="1" smtClean="0"/>
              <a:t>replica</a:t>
            </a:r>
            <a:r>
              <a:rPr lang="sv-SE" baseline="0" dirty="0" smtClean="0"/>
              <a:t> och..</a:t>
            </a:r>
            <a:endParaRPr lang="en-US"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28</a:t>
            </a:fld>
            <a:endParaRPr lang="en-US"/>
          </a:p>
        </p:txBody>
      </p:sp>
    </p:spTree>
    <p:extLst>
      <p:ext uri="{BB962C8B-B14F-4D97-AF65-F5344CB8AC3E}">
        <p14:creationId xmlns:p14="http://schemas.microsoft.com/office/powerpoint/2010/main" val="13572805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sin replica till den </a:t>
            </a:r>
            <a:r>
              <a:rPr lang="en-US" baseline="0" dirty="0" err="1" smtClean="0"/>
              <a:t>mest</a:t>
            </a:r>
            <a:r>
              <a:rPr lang="en-US" baseline="0" dirty="0" smtClean="0"/>
              <a:t> </a:t>
            </a:r>
            <a:r>
              <a:rPr lang="en-US" baseline="0" dirty="0" err="1" smtClean="0"/>
              <a:t>tillförlitliga</a:t>
            </a:r>
            <a:r>
              <a:rPr lang="en-US" baseline="0" dirty="0" smtClean="0"/>
              <a:t>, A</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29</a:t>
            </a:fld>
            <a:endParaRPr lang="en-US"/>
          </a:p>
        </p:txBody>
      </p:sp>
    </p:spTree>
    <p:extLst>
      <p:ext uri="{BB962C8B-B14F-4D97-AF65-F5344CB8AC3E}">
        <p14:creationId xmlns:p14="http://schemas.microsoft.com/office/powerpoint/2010/main" val="1497527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Att</a:t>
            </a:r>
            <a:r>
              <a:rPr lang="en-US" dirty="0" smtClean="0"/>
              <a:t> </a:t>
            </a:r>
            <a:r>
              <a:rPr lang="en-US" dirty="0" err="1" smtClean="0"/>
              <a:t>tillgodose</a:t>
            </a:r>
            <a:r>
              <a:rPr lang="en-US" baseline="0" dirty="0" smtClean="0"/>
              <a:t> en </a:t>
            </a:r>
            <a:r>
              <a:rPr lang="en-US" baseline="0" dirty="0" err="1" smtClean="0"/>
              <a:t>viss</a:t>
            </a:r>
            <a:r>
              <a:rPr lang="en-US" baseline="0" dirty="0" smtClean="0"/>
              <a:t> </a:t>
            </a:r>
            <a:r>
              <a:rPr lang="en-US" baseline="0" dirty="0" err="1" smtClean="0"/>
              <a:t>tillförlitlighet</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distribuerat</a:t>
            </a:r>
            <a:r>
              <a:rPr lang="en-US" baseline="0" dirty="0" smtClean="0"/>
              <a:t> </a:t>
            </a:r>
            <a:r>
              <a:rPr lang="en-US" baseline="0" dirty="0" err="1" smtClean="0"/>
              <a:t>är</a:t>
            </a:r>
            <a:r>
              <a:rPr lang="en-US" baseline="0" dirty="0" smtClean="0"/>
              <a:t> </a:t>
            </a:r>
            <a:r>
              <a:rPr lang="en-US" baseline="0" dirty="0" err="1" smtClean="0"/>
              <a:t>svårt</a:t>
            </a:r>
            <a:r>
              <a:rPr lang="en-US" baseline="0" dirty="0" smtClean="0"/>
              <a:t> </a:t>
            </a:r>
            <a:r>
              <a:rPr lang="en-US" baseline="0" dirty="0" err="1" smtClean="0"/>
              <a:t>av</a:t>
            </a:r>
            <a:r>
              <a:rPr lang="en-US" baseline="0" dirty="0" smtClean="0"/>
              <a:t> </a:t>
            </a:r>
            <a:r>
              <a:rPr lang="en-US" baseline="0" dirty="0" err="1" smtClean="0"/>
              <a:t>flera</a:t>
            </a:r>
            <a:r>
              <a:rPr lang="en-US" baseline="0" dirty="0" smtClean="0"/>
              <a:t> </a:t>
            </a:r>
            <a:r>
              <a:rPr lang="en-US" baseline="0" dirty="0" err="1" smtClean="0"/>
              <a:t>skäl</a:t>
            </a:r>
            <a:r>
              <a:rPr lang="en-US" baseline="0" dirty="0" smtClean="0"/>
              <a:t>.</a:t>
            </a:r>
            <a:r>
              <a:rPr lang="en-US" dirty="0" smtClean="0"/>
              <a:t> </a:t>
            </a:r>
            <a:r>
              <a:rPr lang="en-US" baseline="0" dirty="0" smtClean="0"/>
              <a:t/>
            </a:r>
            <a:br>
              <a:rPr lang="en-US" baseline="0" dirty="0" smtClean="0"/>
            </a:br>
            <a:endParaRPr lang="sv-SE" baseline="0" dirty="0" smtClean="0"/>
          </a:p>
          <a:p>
            <a:r>
              <a:rPr lang="sv-SE" baseline="0" dirty="0" smtClean="0"/>
              <a:t>Först och främst så ökar risken för att ett fel inträffar eftersom fler tjänster/resurser används.</a:t>
            </a:r>
          </a:p>
          <a:p>
            <a:endParaRPr lang="sv-SE" baseline="0" dirty="0" smtClean="0"/>
          </a:p>
          <a:p>
            <a:r>
              <a:rPr lang="sv-SE" baseline="0" dirty="0" smtClean="0"/>
              <a:t>Vidare är det </a:t>
            </a:r>
            <a:r>
              <a:rPr lang="sv-SE" baseline="0" dirty="0" smtClean="0"/>
              <a:t>omöjligt </a:t>
            </a:r>
            <a:r>
              <a:rPr lang="sv-SE" baseline="0" dirty="0" smtClean="0"/>
              <a:t>att fullständigt modellera tillförlitligheten i sådana miljöer, eftersom det finns oändligt många parametrar att ta hänsyn till.</a:t>
            </a:r>
          </a:p>
          <a:p>
            <a:endParaRPr lang="sv-SE" baseline="0" dirty="0" smtClean="0"/>
          </a:p>
          <a:p>
            <a:r>
              <a:rPr lang="sv-SE" baseline="0" dirty="0" smtClean="0"/>
              <a:t>Tillförlitlighet är </a:t>
            </a:r>
            <a:r>
              <a:rPr lang="sv-SE" baseline="0" dirty="0" smtClean="0"/>
              <a:t>dock väldigt </a:t>
            </a:r>
            <a:r>
              <a:rPr lang="sv-SE" baseline="0" dirty="0" smtClean="0"/>
              <a:t>viktigt för många applikationer för att undvika att viktig data går förlorad</a:t>
            </a:r>
          </a:p>
        </p:txBody>
      </p:sp>
      <p:sp>
        <p:nvSpPr>
          <p:cNvPr id="4" name="Slide Number Placeholder 3"/>
          <p:cNvSpPr>
            <a:spLocks noGrp="1"/>
          </p:cNvSpPr>
          <p:nvPr>
            <p:ph type="sldNum" sz="quarter" idx="10"/>
          </p:nvPr>
        </p:nvSpPr>
        <p:spPr/>
        <p:txBody>
          <a:bodyPr/>
          <a:lstStyle/>
          <a:p>
            <a:fld id="{100650DF-8CBF-0341-B1F9-47D0C0CD302F}" type="slidenum">
              <a:rPr lang="en-US" smtClean="0"/>
              <a:t>3</a:t>
            </a:fld>
            <a:endParaRPr lang="en-US"/>
          </a:p>
        </p:txBody>
      </p:sp>
    </p:spTree>
    <p:extLst>
      <p:ext uri="{BB962C8B-B14F-4D97-AF65-F5344CB8AC3E}">
        <p14:creationId xmlns:p14="http://schemas.microsoft.com/office/powerpoint/2010/main" val="6256320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Om </a:t>
            </a:r>
            <a:r>
              <a:rPr lang="en-US" baseline="0" dirty="0" err="1" smtClean="0"/>
              <a:t>allt</a:t>
            </a:r>
            <a:r>
              <a:rPr lang="en-US" baseline="0" dirty="0" smtClean="0"/>
              <a:t> </a:t>
            </a:r>
            <a:r>
              <a:rPr lang="en-US" baseline="0" dirty="0" err="1" smtClean="0"/>
              <a:t>gick</a:t>
            </a:r>
            <a:r>
              <a:rPr lang="en-US" baseline="0" dirty="0" smtClean="0"/>
              <a:t> bra </a:t>
            </a:r>
            <a:r>
              <a:rPr lang="en-US" baseline="0" dirty="0" err="1" smtClean="0"/>
              <a:t>har</a:t>
            </a:r>
            <a:r>
              <a:rPr lang="en-US" baseline="0" dirty="0" smtClean="0"/>
              <a:t> vi nu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och</a:t>
            </a:r>
            <a:r>
              <a:rPr lang="en-US" baseline="0" dirty="0" smtClean="0"/>
              <a:t> om man </a:t>
            </a:r>
            <a:r>
              <a:rPr lang="en-US" baseline="0" dirty="0" err="1" smtClean="0"/>
              <a:t>ränkar</a:t>
            </a:r>
            <a:r>
              <a:rPr lang="en-US" baseline="0" dirty="0" smtClean="0"/>
              <a:t> </a:t>
            </a:r>
            <a:r>
              <a:rPr lang="en-US" baseline="0" dirty="0" err="1" smtClean="0"/>
              <a:t>på</a:t>
            </a:r>
            <a:r>
              <a:rPr lang="en-US" baseline="0" dirty="0" smtClean="0"/>
              <a:t> </a:t>
            </a:r>
            <a:r>
              <a:rPr lang="en-US" baseline="0" dirty="0" err="1" smtClean="0"/>
              <a:t>det</a:t>
            </a:r>
            <a:r>
              <a:rPr lang="en-US" baseline="0" dirty="0" smtClean="0"/>
              <a:t> </a:t>
            </a:r>
            <a:r>
              <a:rPr lang="en-US" baseline="0" dirty="0" err="1" smtClean="0"/>
              <a:t>är</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återigenom</a:t>
            </a:r>
            <a:r>
              <a:rPr lang="en-US" baseline="0" dirty="0" smtClean="0"/>
              <a:t> </a:t>
            </a:r>
            <a:r>
              <a:rPr lang="en-US" baseline="0" dirty="0" err="1" smtClean="0"/>
              <a:t>uppnådd</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Tiden</a:t>
            </a:r>
            <a:r>
              <a:rPr lang="en-US" baseline="0" dirty="0" smtClean="0"/>
              <a:t> t </a:t>
            </a:r>
            <a:r>
              <a:rPr lang="en-US" baseline="0" dirty="0" err="1" smtClean="0"/>
              <a:t>som</a:t>
            </a:r>
            <a:r>
              <a:rPr lang="en-US" baseline="0" dirty="0" smtClean="0"/>
              <a:t> vi </a:t>
            </a:r>
            <a:r>
              <a:rPr lang="en-US" baseline="0" dirty="0" err="1" smtClean="0"/>
              <a:t>använder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består</a:t>
            </a:r>
            <a:r>
              <a:rPr lang="en-US" baseline="0" dirty="0" smtClean="0"/>
              <a:t> </a:t>
            </a:r>
            <a:r>
              <a:rPr lang="en-US" baseline="0" dirty="0" err="1" smtClean="0"/>
              <a:t>som</a:t>
            </a:r>
            <a:r>
              <a:rPr lang="en-US" baseline="0" dirty="0" smtClean="0"/>
              <a:t> vi </a:t>
            </a:r>
            <a:r>
              <a:rPr lang="en-US" baseline="0" dirty="0" err="1" smtClean="0"/>
              <a:t>sa</a:t>
            </a:r>
            <a:r>
              <a:rPr lang="en-US" baseline="0" dirty="0" smtClean="0"/>
              <a:t> </a:t>
            </a:r>
            <a:r>
              <a:rPr lang="en-US" baseline="0" dirty="0" err="1" smtClean="0"/>
              <a:t>av</a:t>
            </a:r>
            <a:r>
              <a:rPr lang="en-US" baseline="0" dirty="0" smtClean="0"/>
              <a:t> </a:t>
            </a:r>
            <a:r>
              <a:rPr lang="en-US" baseline="0" dirty="0" err="1" smtClean="0"/>
              <a:t>tiden</a:t>
            </a:r>
            <a:r>
              <a:rPr lang="en-US" baseline="0" dirty="0" smtClean="0"/>
              <a:t> </a:t>
            </a:r>
            <a:r>
              <a:rPr lang="en-US" baseline="0" dirty="0" err="1" smtClean="0"/>
              <a:t>det</a:t>
            </a:r>
            <a:r>
              <a:rPr lang="en-US" baseline="0" dirty="0" smtClean="0"/>
              <a:t> tar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ett</a:t>
            </a:r>
            <a:r>
              <a:rPr lang="en-US" baseline="0" dirty="0" smtClean="0"/>
              <a:t> </a:t>
            </a:r>
            <a:r>
              <a:rPr lang="en-US" baseline="0" dirty="0" err="1" smtClean="0"/>
              <a:t>fel</a:t>
            </a:r>
            <a:r>
              <a:rPr lang="en-US" baseline="0" dirty="0" smtClean="0"/>
              <a:t>, tills </a:t>
            </a:r>
            <a:r>
              <a:rPr lang="en-US" baseline="0" dirty="0" err="1" smtClean="0"/>
              <a:t>dess</a:t>
            </a:r>
            <a:r>
              <a:rPr lang="en-US" baseline="0" dirty="0" smtClean="0"/>
              <a:t> </a:t>
            </a:r>
            <a:r>
              <a:rPr lang="en-US" baseline="0" dirty="0" err="1" smtClean="0"/>
              <a:t>att</a:t>
            </a:r>
            <a:r>
              <a:rPr lang="en-US" baseline="0" dirty="0" smtClean="0"/>
              <a:t> </a:t>
            </a:r>
            <a:r>
              <a:rPr lang="en-US" baseline="0" dirty="0" err="1" smtClean="0"/>
              <a:t>en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har</a:t>
            </a:r>
            <a:r>
              <a:rPr lang="en-US" baseline="0" dirty="0" smtClean="0"/>
              <a:t> </a:t>
            </a:r>
            <a:r>
              <a:rPr lang="en-US" baseline="0" dirty="0" err="1" smtClean="0"/>
              <a:t>skapats</a:t>
            </a:r>
            <a:r>
              <a:rPr lang="en-US" baseline="0" dirty="0" smtClean="0"/>
              <a:t> [BYT SLIDE]</a:t>
            </a:r>
            <a:endParaRPr lang="en-US" dirty="0" smtClean="0"/>
          </a:p>
          <a:p>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30</a:t>
            </a:fld>
            <a:endParaRPr lang="en-US"/>
          </a:p>
        </p:txBody>
      </p:sp>
    </p:spTree>
    <p:extLst>
      <p:ext uri="{BB962C8B-B14F-4D97-AF65-F5344CB8AC3E}">
        <p14:creationId xmlns:p14="http://schemas.microsoft.com/office/powerpoint/2010/main" val="11772872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en </a:t>
            </a:r>
            <a:r>
              <a:rPr lang="en-US" baseline="0" dirty="0" err="1" smtClean="0"/>
              <a:t>önskad</a:t>
            </a:r>
            <a:r>
              <a:rPr lang="en-US" baseline="0" dirty="0" smtClean="0"/>
              <a:t> </a:t>
            </a:r>
            <a:r>
              <a:rPr lang="en-US" baseline="0" dirty="0" err="1" smtClean="0"/>
              <a:t>tillförlitlighet</a:t>
            </a:r>
            <a:r>
              <a:rPr lang="en-US" baseline="0" dirty="0" smtClean="0"/>
              <a:t> </a:t>
            </a:r>
            <a:r>
              <a:rPr lang="en-US" baseline="0" dirty="0" err="1" smtClean="0"/>
              <a:t>kan</a:t>
            </a:r>
            <a:r>
              <a:rPr lang="en-US" baseline="0" dirty="0" smtClean="0"/>
              <a:t> </a:t>
            </a:r>
            <a:r>
              <a:rPr lang="en-US" baseline="0" dirty="0" err="1" smtClean="0"/>
              <a:t>alltså</a:t>
            </a:r>
            <a:r>
              <a:rPr lang="en-US" baseline="0" dirty="0" smtClean="0"/>
              <a:t> </a:t>
            </a:r>
            <a:r>
              <a:rPr lang="en-US" baseline="0" dirty="0" err="1" smtClean="0"/>
              <a:t>summeras</a:t>
            </a:r>
            <a:r>
              <a:rPr lang="en-US" baseline="0" dirty="0" smtClean="0"/>
              <a:t> </a:t>
            </a:r>
            <a:r>
              <a:rPr lang="en-US" baseline="0" dirty="0" err="1" smtClean="0"/>
              <a:t>som</a:t>
            </a:r>
            <a:r>
              <a:rPr lang="en-US" baseline="0" dirty="0" smtClean="0"/>
              <a:t> </a:t>
            </a:r>
            <a:r>
              <a:rPr lang="en-US" baseline="0" dirty="0" err="1" smtClean="0"/>
              <a:t>att</a:t>
            </a:r>
            <a:r>
              <a:rPr lang="en-US" baseline="0" dirty="0" smtClean="0"/>
              <a:t> vi </a:t>
            </a:r>
            <a:r>
              <a:rPr lang="en-US" baseline="0" dirty="0" err="1" smtClean="0"/>
              <a:t>skapar</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nå</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p>
          <a:p>
            <a:endParaRPr lang="en-US" baseline="0" dirty="0" smtClean="0"/>
          </a:p>
          <a:p>
            <a:r>
              <a:rPr lang="en-US" baseline="0" dirty="0" smtClean="0"/>
              <a:t>Vi </a:t>
            </a:r>
            <a:r>
              <a:rPr lang="en-US" baseline="0" dirty="0" err="1" smtClean="0"/>
              <a:t>ser</a:t>
            </a:r>
            <a:r>
              <a:rPr lang="en-US" baseline="0" dirty="0" smtClean="0"/>
              <a:t> till </a:t>
            </a:r>
            <a:r>
              <a:rPr lang="en-US" baseline="0" dirty="0" err="1" smtClean="0"/>
              <a:t>att</a:t>
            </a:r>
            <a:r>
              <a:rPr lang="en-US" baseline="0" dirty="0" smtClean="0"/>
              <a:t> </a:t>
            </a:r>
            <a:r>
              <a:rPr lang="en-US" baseline="0" dirty="0" err="1" smtClean="0"/>
              <a:t>nivån</a:t>
            </a:r>
            <a:r>
              <a:rPr lang="en-US" baseline="0" dirty="0" smtClean="0"/>
              <a:t> </a:t>
            </a:r>
            <a:r>
              <a:rPr lang="en-US" baseline="0" dirty="0" err="1" smtClean="0"/>
              <a:t>möts</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om </a:t>
            </a:r>
            <a:r>
              <a:rPr lang="en-US" baseline="0" dirty="0" err="1" smtClean="0"/>
              <a:t>fel</a:t>
            </a:r>
            <a:r>
              <a:rPr lang="en-US" baseline="0" dirty="0" smtClean="0"/>
              <a:t> </a:t>
            </a:r>
            <a:r>
              <a:rPr lang="en-US" baseline="0" dirty="0" err="1" smtClean="0"/>
              <a:t>inträffar</a:t>
            </a:r>
            <a:r>
              <a:rPr lang="en-US" baseline="0" dirty="0" smtClean="0"/>
              <a:t>,</a:t>
            </a:r>
          </a:p>
          <a:p>
            <a:endParaRPr lang="en-US" baseline="0" dirty="0" smtClean="0"/>
          </a:p>
          <a:p>
            <a:r>
              <a:rPr lang="en-US" baseline="0" dirty="0" smtClean="0"/>
              <a:t>Vi </a:t>
            </a:r>
            <a:r>
              <a:rPr lang="en-US" baseline="0" dirty="0" err="1" smtClean="0"/>
              <a:t>använder</a:t>
            </a:r>
            <a:r>
              <a:rPr lang="en-US" baseline="0" dirty="0" smtClean="0"/>
              <a:t> </a:t>
            </a:r>
            <a:r>
              <a:rPr lang="en-US" baseline="0" dirty="0" err="1" smtClean="0"/>
              <a:t>det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a:t>
            </a:r>
          </a:p>
          <a:p>
            <a:endParaRPr lang="en-US" baseline="0" dirty="0" smtClean="0"/>
          </a:p>
          <a:p>
            <a:r>
              <a:rPr lang="en-US" baseline="0" dirty="0" err="1" smtClean="0"/>
              <a:t>Och</a:t>
            </a:r>
            <a:r>
              <a:rPr lang="en-US" baseline="0" dirty="0" smtClean="0"/>
              <a:t> vi </a:t>
            </a:r>
            <a:r>
              <a:rPr lang="en-US" baseline="0" dirty="0" err="1" smtClean="0"/>
              <a:t>anpassar</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över</a:t>
            </a:r>
            <a:r>
              <a:rPr lang="en-US" baseline="0" dirty="0" smtClean="0"/>
              <a:t> till </a:t>
            </a:r>
            <a:r>
              <a:rPr lang="en-US" baseline="0" dirty="0" err="1" smtClean="0"/>
              <a:t>allt</a:t>
            </a:r>
            <a:r>
              <a:rPr lang="en-US" baseline="0" dirty="0" smtClean="0"/>
              <a:t> </a:t>
            </a:r>
            <a:r>
              <a:rPr lang="en-US" baseline="0" dirty="0" err="1" smtClean="0"/>
              <a:t>eftersom</a:t>
            </a:r>
            <a:r>
              <a:rPr lang="en-US" baseline="0" dirty="0" smtClean="0"/>
              <a:t> </a:t>
            </a:r>
            <a:r>
              <a:rPr lang="en-US" baseline="0" dirty="0" err="1" smtClean="0"/>
              <a:t>noder</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r>
              <a:rPr lang="en-US" baseline="0" dirty="0" smtClean="0"/>
              <a:t>.</a:t>
            </a:r>
          </a:p>
          <a:p>
            <a:endParaRPr lang="en-US" baseline="0" dirty="0" smtClean="0"/>
          </a:p>
          <a:p>
            <a:r>
              <a:rPr lang="en-US" baseline="0" dirty="0" err="1" smtClean="0"/>
              <a:t>För</a:t>
            </a:r>
            <a:r>
              <a:rPr lang="en-US" baseline="0" dirty="0" smtClean="0"/>
              <a:t> </a:t>
            </a:r>
            <a:r>
              <a:rPr lang="en-US" baseline="0" dirty="0" err="1" smtClean="0"/>
              <a:t>att</a:t>
            </a:r>
            <a:r>
              <a:rPr lang="en-US" baseline="0" dirty="0" smtClean="0"/>
              <a:t> visa </a:t>
            </a:r>
            <a:r>
              <a:rPr lang="en-US" baseline="0" dirty="0" err="1" smtClean="0"/>
              <a:t>dessa</a:t>
            </a:r>
            <a:r>
              <a:rPr lang="en-US" baseline="0" dirty="0" smtClean="0"/>
              <a:t> </a:t>
            </a:r>
            <a:r>
              <a:rPr lang="en-US" baseline="0" dirty="0" err="1" smtClean="0"/>
              <a:t>egenskaper</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utförst</a:t>
            </a:r>
            <a:r>
              <a:rPr lang="en-US" baseline="0" dirty="0" smtClean="0"/>
              <a:t> en rad </a:t>
            </a:r>
            <a:r>
              <a:rPr lang="en-US" baseline="0" dirty="0" err="1" smtClean="0"/>
              <a:t>olika</a:t>
            </a:r>
            <a:r>
              <a:rPr lang="en-US" baseline="0" dirty="0" smtClean="0"/>
              <a:t> experiment</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31</a:t>
            </a:fld>
            <a:endParaRPr lang="en-US"/>
          </a:p>
        </p:txBody>
      </p:sp>
    </p:spTree>
    <p:extLst>
      <p:ext uri="{BB962C8B-B14F-4D97-AF65-F5344CB8AC3E}">
        <p14:creationId xmlns:p14="http://schemas.microsoft.com/office/powerpoint/2010/main" val="7584699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Syftet</a:t>
            </a:r>
            <a:r>
              <a:rPr lang="en-US" baseline="0" dirty="0" smtClean="0"/>
              <a:t> </a:t>
            </a:r>
            <a:r>
              <a:rPr lang="en-US" baseline="0" dirty="0" smtClean="0"/>
              <a:t>med </a:t>
            </a:r>
            <a:r>
              <a:rPr lang="en-US" baseline="0" dirty="0" err="1" smtClean="0"/>
              <a:t>experimenten</a:t>
            </a:r>
            <a:r>
              <a:rPr lang="en-US" baseline="0" dirty="0" smtClean="0"/>
              <a:t> </a:t>
            </a:r>
            <a:r>
              <a:rPr lang="en-US" baseline="0" dirty="0" err="1" smtClean="0"/>
              <a:t>var</a:t>
            </a:r>
            <a:r>
              <a:rPr lang="en-US" baseline="0" dirty="0" smtClean="0"/>
              <a:t> bland </a:t>
            </a:r>
            <a:r>
              <a:rPr lang="en-US" baseline="0" dirty="0" err="1" smtClean="0"/>
              <a:t>annat</a:t>
            </a:r>
            <a:r>
              <a:rPr lang="en-US" baseline="0" dirty="0" smtClean="0"/>
              <a:t> </a:t>
            </a:r>
            <a:r>
              <a:rPr lang="en-US" baseline="0" dirty="0" err="1" smtClean="0"/>
              <a:t>att</a:t>
            </a:r>
            <a:r>
              <a:rPr lang="en-US" baseline="0" dirty="0" smtClean="0"/>
              <a:t> visa </a:t>
            </a:r>
            <a:r>
              <a:rPr lang="en-US" baseline="0" dirty="0" err="1" smtClean="0"/>
              <a:t>att</a:t>
            </a:r>
            <a:endParaRPr lang="en-US" baseline="0" dirty="0" smtClean="0"/>
          </a:p>
          <a:p>
            <a:pPr marL="228600" indent="-228600">
              <a:buFont typeface="+mj-lt"/>
              <a:buAutoNum type="arabicPeriod"/>
            </a:pPr>
            <a:r>
              <a:rPr lang="en-US" baseline="0" dirty="0" err="1" smtClean="0"/>
              <a:t>tillförlitligheten</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dynamiskt</a:t>
            </a:r>
            <a:r>
              <a:rPr lang="en-US" baseline="0" dirty="0" smtClean="0"/>
              <a:t> </a:t>
            </a:r>
            <a:r>
              <a:rPr lang="en-US" baseline="0" dirty="0" err="1" smtClean="0"/>
              <a:t>uppnås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samt</a:t>
            </a:r>
            <a:r>
              <a:rPr lang="en-US" baseline="0" dirty="0" smtClean="0"/>
              <a:t> </a:t>
            </a:r>
            <a:r>
              <a:rPr lang="en-US" baseline="0" dirty="0" err="1" smtClean="0"/>
              <a:t>starta</a:t>
            </a:r>
            <a:r>
              <a:rPr lang="en-US" baseline="0" dirty="0" smtClean="0"/>
              <a:t> </a:t>
            </a:r>
            <a:r>
              <a:rPr lang="en-US" baseline="0" dirty="0" err="1" smtClean="0"/>
              <a:t>nya</a:t>
            </a:r>
            <a:r>
              <a:rPr lang="en-US" baseline="0" dirty="0" smtClean="0"/>
              <a:t> </a:t>
            </a:r>
            <a:r>
              <a:rPr lang="en-US" baseline="0" dirty="0" err="1" smtClean="0"/>
              <a:t>replikor</a:t>
            </a:r>
            <a:endParaRPr lang="en-US" baseline="0" dirty="0" smtClean="0"/>
          </a:p>
          <a:p>
            <a:pPr marL="228600" indent="-228600">
              <a:buFont typeface="+mj-lt"/>
              <a:buAutoNum type="arabicPeriod"/>
            </a:pPr>
            <a:endParaRPr lang="en-US" baseline="0" dirty="0" smtClean="0"/>
          </a:p>
          <a:p>
            <a:pPr marL="228600" indent="-228600">
              <a:buFont typeface="+mj-lt"/>
              <a:buAutoNum type="arabicPeriod"/>
            </a:pP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skapas</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genom</a:t>
            </a:r>
            <a:r>
              <a:rPr lang="en-US" baseline="0" dirty="0" smtClean="0"/>
              <a:t> </a:t>
            </a:r>
            <a:r>
              <a:rPr lang="en-US" baseline="0" dirty="0" err="1" smtClean="0"/>
              <a:t>att</a:t>
            </a:r>
            <a:endParaRPr lang="en-US" baseline="0" dirty="0" smtClean="0"/>
          </a:p>
          <a:p>
            <a:pPr marL="685800" lvl="1" indent="-228600">
              <a:buFont typeface="+mj-lt"/>
              <a:buAutoNum type="arabicPeriod"/>
            </a:pPr>
            <a:r>
              <a:rPr lang="en-US" baseline="0" dirty="0" err="1" smtClean="0"/>
              <a:t>Välja</a:t>
            </a:r>
            <a:r>
              <a:rPr lang="en-US" baseline="0" dirty="0" smtClean="0"/>
              <a:t> de </a:t>
            </a:r>
            <a:r>
              <a:rPr lang="en-US" baseline="0" dirty="0" err="1" smtClean="0"/>
              <a:t>mest</a:t>
            </a:r>
            <a:r>
              <a:rPr lang="en-US" baseline="0" dirty="0" smtClean="0"/>
              <a:t> </a:t>
            </a:r>
            <a:r>
              <a:rPr lang="en-US" baseline="0" dirty="0" err="1" smtClean="0"/>
              <a:t>tillförlitliga</a:t>
            </a:r>
            <a:endParaRPr lang="en-US" baseline="0" dirty="0" smtClean="0"/>
          </a:p>
          <a:p>
            <a:pPr marL="685800" lvl="1" indent="-228600">
              <a:buFont typeface="+mj-lt"/>
              <a:buAutoNum type="arabicPeriod"/>
            </a:pPr>
            <a:r>
              <a:rPr lang="en-US" baseline="0" dirty="0" smtClean="0"/>
              <a:t>Ta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baseline="0" dirty="0" smtClean="0"/>
          </a:p>
          <a:p>
            <a:pPr marL="685800" lvl="1" indent="-228600">
              <a:buFont typeface="+mj-lt"/>
              <a:buAutoNum type="arabicPeriod"/>
            </a:pPr>
            <a:endParaRPr lang="en-US" baseline="0" dirty="0" smtClean="0"/>
          </a:p>
          <a:p>
            <a:pPr marL="228600" lvl="0" indent="-228600">
              <a:buFont typeface="+mj-lt"/>
              <a:buAutoNum type="arabicPeriod"/>
            </a:pPr>
            <a:r>
              <a:rPr lang="en-US" dirty="0" err="1" smtClean="0"/>
              <a:t>Systemet</a:t>
            </a:r>
            <a:r>
              <a:rPr lang="en-US" dirty="0" smtClean="0"/>
              <a:t> tar</a:t>
            </a:r>
            <a:r>
              <a:rPr lang="en-US" baseline="0" dirty="0" smtClean="0"/>
              <a:t> </a:t>
            </a:r>
            <a:r>
              <a:rPr lang="en-US" baseline="0" dirty="0" err="1" smtClean="0"/>
              <a:t>hänsyn</a:t>
            </a:r>
            <a:r>
              <a:rPr lang="en-US" baseline="0" dirty="0" smtClean="0"/>
              <a:t> till </a:t>
            </a:r>
            <a:r>
              <a:rPr lang="en-US" baseline="0" dirty="0" err="1" smtClean="0"/>
              <a:t>varierande</a:t>
            </a:r>
            <a:r>
              <a:rPr lang="en-US" baseline="0" dirty="0" smtClean="0"/>
              <a:t> </a:t>
            </a:r>
            <a:r>
              <a:rPr lang="en-US" baseline="0" dirty="0" err="1" smtClean="0"/>
              <a:t>egenskaper</a:t>
            </a:r>
            <a:r>
              <a:rPr lang="en-US" baseline="0" dirty="0" smtClean="0"/>
              <a:t> hos </a:t>
            </a:r>
            <a:r>
              <a:rPr lang="en-US" baseline="0" dirty="0" err="1" smtClean="0"/>
              <a:t>noderna</a:t>
            </a:r>
            <a:endParaRPr lang="en-US" baseline="0" dirty="0" smtClean="0"/>
          </a:p>
          <a:p>
            <a:pPr marL="228600" lvl="0" indent="-228600">
              <a:buFont typeface="+mj-lt"/>
              <a:buAutoNum type="arabicPeriod"/>
            </a:pPr>
            <a:endParaRPr lang="en-US" baseline="0" dirty="0" smtClean="0"/>
          </a:p>
          <a:p>
            <a:pPr marL="0" lvl="0" indent="0">
              <a:buFont typeface="+mj-lt"/>
              <a:buNone/>
            </a:pPr>
            <a:r>
              <a:rPr lang="en-US" baseline="0" dirty="0" smtClean="0"/>
              <a:t>Vi </a:t>
            </a:r>
            <a:r>
              <a:rPr lang="en-US" baseline="0" dirty="0" err="1" smtClean="0"/>
              <a:t>kommer</a:t>
            </a:r>
            <a:r>
              <a:rPr lang="en-US" baseline="0" dirty="0" smtClean="0"/>
              <a:t>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gå</a:t>
            </a:r>
            <a:r>
              <a:rPr lang="en-US" baseline="0" dirty="0" smtClean="0"/>
              <a:t> </a:t>
            </a:r>
            <a:r>
              <a:rPr lang="en-US" baseline="0" dirty="0" err="1" smtClean="0"/>
              <a:t>igenom</a:t>
            </a:r>
            <a:r>
              <a:rPr lang="en-US" baseline="0" dirty="0" smtClean="0"/>
              <a:t> </a:t>
            </a:r>
            <a:r>
              <a:rPr lang="en-US" baseline="0" dirty="0" err="1" smtClean="0"/>
              <a:t>alla</a:t>
            </a:r>
            <a:r>
              <a:rPr lang="en-US" baseline="0" dirty="0" smtClean="0"/>
              <a:t> </a:t>
            </a:r>
            <a:r>
              <a:rPr lang="en-US" baseline="0" dirty="0" err="1" smtClean="0"/>
              <a:t>resultat</a:t>
            </a:r>
            <a:r>
              <a:rPr lang="en-US" baseline="0" dirty="0" smtClean="0"/>
              <a:t> </a:t>
            </a:r>
            <a:r>
              <a:rPr lang="en-US" baseline="0" dirty="0" err="1" smtClean="0"/>
              <a:t>här</a:t>
            </a:r>
            <a:r>
              <a:rPr lang="en-US" baseline="0" dirty="0" smtClean="0"/>
              <a:t>, men vi </a:t>
            </a:r>
            <a:r>
              <a:rPr lang="en-US" baseline="0" dirty="0" err="1" smtClean="0"/>
              <a:t>tänkte</a:t>
            </a:r>
            <a:r>
              <a:rPr lang="en-US" baseline="0" dirty="0" smtClean="0"/>
              <a:t> visa </a:t>
            </a:r>
            <a:r>
              <a:rPr lang="en-US" baseline="0" dirty="0" err="1" smtClean="0"/>
              <a:t>ett</a:t>
            </a:r>
            <a:r>
              <a:rPr lang="en-US" baseline="0" dirty="0" smtClean="0"/>
              <a:t> </a:t>
            </a:r>
            <a:r>
              <a:rPr lang="en-US" baseline="0" dirty="0" err="1" smtClean="0"/>
              <a:t>som</a:t>
            </a:r>
            <a:r>
              <a:rPr lang="en-US" baseline="0" dirty="0" smtClean="0"/>
              <a:t> </a:t>
            </a:r>
            <a:r>
              <a:rPr lang="en-US" baseline="0" dirty="0" err="1" smtClean="0"/>
              <a:t>visar</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dynamiskt</a:t>
            </a:r>
            <a:r>
              <a:rPr lang="en-US" baseline="0" dirty="0" smtClean="0"/>
              <a:t> </a:t>
            </a:r>
            <a:r>
              <a:rPr lang="en-US" baseline="0" dirty="0" err="1" smtClean="0"/>
              <a:t>anpassar</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allt</a:t>
            </a:r>
            <a:r>
              <a:rPr lang="en-US" baseline="0" dirty="0" smtClean="0"/>
              <a:t> </a:t>
            </a:r>
            <a:r>
              <a:rPr lang="en-US" baseline="0" dirty="0" err="1" smtClean="0"/>
              <a:t>eftersom</a:t>
            </a:r>
            <a:r>
              <a:rPr lang="en-US" baseline="0" dirty="0" smtClean="0"/>
              <a:t> </a:t>
            </a:r>
            <a:r>
              <a:rPr lang="en-US" baseline="0" dirty="0" err="1" smtClean="0"/>
              <a:t>noder</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32</a:t>
            </a:fld>
            <a:endParaRPr lang="en-US"/>
          </a:p>
        </p:txBody>
      </p:sp>
    </p:spTree>
    <p:extLst>
      <p:ext uri="{BB962C8B-B14F-4D97-AF65-F5344CB8AC3E}">
        <p14:creationId xmlns:p14="http://schemas.microsoft.com/office/powerpoint/2010/main" val="8569994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Kom ihåg att efterso</a:t>
            </a:r>
            <a:r>
              <a:rPr lang="sv-SE" baseline="0" dirty="0" smtClean="0"/>
              <a:t>m MTBF beräknas utifrån de tre senaste </a:t>
            </a:r>
            <a:r>
              <a:rPr lang="sv-SE" baseline="0" dirty="0" err="1" smtClean="0"/>
              <a:t>feltiderna</a:t>
            </a:r>
            <a:r>
              <a:rPr lang="sv-SE" baseline="0" dirty="0" smtClean="0"/>
              <a:t> så kommer noderna tillförlitlighet att anpassa sig, vilket syns i grafen.</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33</a:t>
            </a:fld>
            <a:endParaRPr lang="en-US"/>
          </a:p>
        </p:txBody>
      </p:sp>
    </p:spTree>
    <p:extLst>
      <p:ext uri="{BB962C8B-B14F-4D97-AF65-F5344CB8AC3E}">
        <p14:creationId xmlns:p14="http://schemas.microsoft.com/office/powerpoint/2010/main" val="10315938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Vi hade </a:t>
            </a:r>
            <a:r>
              <a:rPr lang="en-US" baseline="0" dirty="0" err="1" smtClean="0"/>
              <a:t>inte</a:t>
            </a:r>
            <a:r>
              <a:rPr lang="en-US" baseline="0" dirty="0" smtClean="0"/>
              <a:t> </a:t>
            </a:r>
            <a:r>
              <a:rPr lang="en-US" baseline="0" dirty="0" err="1" smtClean="0"/>
              <a:t>tid</a:t>
            </a:r>
            <a:r>
              <a:rPr lang="en-US" baseline="0" dirty="0" smtClean="0"/>
              <a:t> </a:t>
            </a:r>
            <a:r>
              <a:rPr lang="en-US" baseline="0" dirty="0" err="1" smtClean="0"/>
              <a:t>att</a:t>
            </a:r>
            <a:r>
              <a:rPr lang="en-US" baseline="0" dirty="0" smtClean="0"/>
              <a:t> </a:t>
            </a:r>
            <a:r>
              <a:rPr lang="en-US" baseline="0" dirty="0" err="1" smtClean="0"/>
              <a:t>gå</a:t>
            </a:r>
            <a:r>
              <a:rPr lang="en-US" baseline="0" dirty="0" smtClean="0"/>
              <a:t> </a:t>
            </a:r>
            <a:r>
              <a:rPr lang="en-US" baseline="0" dirty="0" err="1" smtClean="0"/>
              <a:t>igenom</a:t>
            </a:r>
            <a:r>
              <a:rPr lang="en-US" baseline="0" dirty="0" smtClean="0"/>
              <a:t> </a:t>
            </a:r>
            <a:r>
              <a:rPr lang="en-US" baseline="0" dirty="0" err="1" smtClean="0"/>
              <a:t>alla</a:t>
            </a:r>
            <a:r>
              <a:rPr lang="en-US" baseline="0" dirty="0" smtClean="0"/>
              <a:t> experiment vi </a:t>
            </a:r>
            <a:r>
              <a:rPr lang="en-US" baseline="0" dirty="0" err="1" smtClean="0"/>
              <a:t>utfört</a:t>
            </a:r>
            <a:r>
              <a:rPr lang="en-US" baseline="0" dirty="0" smtClean="0"/>
              <a:t>, men </a:t>
            </a:r>
            <a:r>
              <a:rPr lang="en-US" baseline="0" dirty="0" err="1" smtClean="0"/>
              <a:t>resultaten</a:t>
            </a:r>
            <a:r>
              <a:rPr lang="en-US" baseline="0" dirty="0" smtClean="0"/>
              <a:t> </a:t>
            </a:r>
            <a:r>
              <a:rPr lang="en-US" baseline="0" dirty="0" err="1" smtClean="0"/>
              <a:t>av</a:t>
            </a:r>
            <a:r>
              <a:rPr lang="en-US" baseline="0" dirty="0" smtClean="0"/>
              <a:t> de </a:t>
            </a:r>
            <a:r>
              <a:rPr lang="en-US" baseline="0" dirty="0" err="1" smtClean="0"/>
              <a:t>finns</a:t>
            </a:r>
            <a:r>
              <a:rPr lang="en-US" baseline="0" dirty="0" smtClean="0"/>
              <a:t> I </a:t>
            </a:r>
            <a:r>
              <a:rPr lang="en-US" baseline="0" dirty="0" err="1" smtClean="0"/>
              <a:t>vår</a:t>
            </a:r>
            <a:r>
              <a:rPr lang="en-US" baseline="0" dirty="0" smtClean="0"/>
              <a:t> rapport, </a:t>
            </a:r>
            <a:r>
              <a:rPr lang="en-US" baseline="0" dirty="0" err="1" smtClean="0"/>
              <a:t>och</a:t>
            </a:r>
            <a:r>
              <a:rPr lang="en-US" baseline="0" dirty="0" smtClean="0"/>
              <a:t> de </a:t>
            </a:r>
            <a:r>
              <a:rPr lang="en-US" baseline="0" dirty="0" err="1" smtClean="0"/>
              <a:t>visar</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tillgodose</a:t>
            </a:r>
            <a:r>
              <a:rPr lang="en-US" baseline="0" dirty="0" smtClean="0"/>
              <a:t> en </a:t>
            </a:r>
            <a:r>
              <a:rPr lang="en-US" baseline="0" dirty="0" err="1" smtClean="0"/>
              <a:t>önskad</a:t>
            </a:r>
            <a:r>
              <a:rPr lang="en-US" baseline="0" dirty="0" smtClean="0"/>
              <a:t> </a:t>
            </a:r>
            <a:r>
              <a:rPr lang="en-US" baseline="0" dirty="0" err="1" smtClean="0"/>
              <a:t>tillförlitlighet</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även</a:t>
            </a:r>
            <a:r>
              <a:rPr lang="en-US" baseline="0" dirty="0" smtClean="0"/>
              <a:t> om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samt</a:t>
            </a:r>
            <a:r>
              <a:rPr lang="en-US" baseline="0" dirty="0" smtClean="0"/>
              <a:t> </a:t>
            </a:r>
            <a:r>
              <a:rPr lang="en-US" baseline="0" dirty="0" err="1" smtClean="0"/>
              <a:t>att</a:t>
            </a:r>
            <a:r>
              <a:rPr lang="en-US" baseline="0" dirty="0" smtClean="0"/>
              <a:t> vi </a:t>
            </a:r>
            <a:r>
              <a:rPr lang="en-US" baseline="0" dirty="0" err="1" smtClean="0"/>
              <a:t>gör</a:t>
            </a:r>
            <a:r>
              <a:rPr lang="en-US" baseline="0" dirty="0" smtClean="0"/>
              <a:t> </a:t>
            </a:r>
            <a:r>
              <a:rPr lang="en-US" baseline="0" dirty="0" err="1" smtClean="0"/>
              <a:t>det</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Dessutom</a:t>
            </a:r>
            <a:r>
              <a:rPr lang="en-US" baseline="0" dirty="0" smtClean="0"/>
              <a:t> </a:t>
            </a:r>
            <a:r>
              <a:rPr lang="en-US" baseline="0" dirty="0" err="1" smtClean="0"/>
              <a:t>så</a:t>
            </a:r>
            <a:r>
              <a:rPr lang="en-US" baseline="0" dirty="0" smtClean="0"/>
              <a:t> </a:t>
            </a:r>
            <a:r>
              <a:rPr lang="en-US" baseline="0" dirty="0" err="1" smtClean="0"/>
              <a:t>är</a:t>
            </a:r>
            <a:r>
              <a:rPr lang="en-US" baseline="0" dirty="0" smtClean="0"/>
              <a:t> en </a:t>
            </a:r>
            <a:r>
              <a:rPr lang="en-US" baseline="0" dirty="0" err="1" smtClean="0"/>
              <a:t>trevligt</a:t>
            </a:r>
            <a:r>
              <a:rPr lang="en-US" baseline="0" dirty="0" smtClean="0"/>
              <a:t> </a:t>
            </a:r>
            <a:r>
              <a:rPr lang="en-US" baseline="0" dirty="0" err="1" smtClean="0"/>
              <a:t>bieffekt</a:t>
            </a:r>
            <a:r>
              <a:rPr lang="en-US" baseline="0" dirty="0" smtClean="0"/>
              <a:t> </a:t>
            </a:r>
            <a:r>
              <a:rPr lang="en-US" baseline="0" dirty="0" err="1" smtClean="0"/>
              <a:t>av</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att</a:t>
            </a:r>
            <a:r>
              <a:rPr lang="en-US" baseline="0" dirty="0" smtClean="0"/>
              <a:t> den </a:t>
            </a:r>
            <a:r>
              <a:rPr lang="en-US" baseline="0" dirty="0" err="1" smtClean="0"/>
              <a:t>är</a:t>
            </a:r>
            <a:r>
              <a:rPr lang="en-US" baseline="0" dirty="0" smtClean="0"/>
              <a:t> </a:t>
            </a:r>
            <a:r>
              <a:rPr lang="en-US" baseline="0" dirty="0" err="1" smtClean="0"/>
              <a:t>energyeffektiv</a:t>
            </a:r>
            <a:r>
              <a:rPr lang="en-US" baseline="0" dirty="0" smtClean="0"/>
              <a:t> </a:t>
            </a:r>
            <a:r>
              <a:rPr lang="en-US" baseline="0" dirty="0" err="1" smtClean="0"/>
              <a:t>även</a:t>
            </a:r>
            <a:r>
              <a:rPr lang="en-US" baseline="0" dirty="0" smtClean="0"/>
              <a:t> </a:t>
            </a:r>
            <a:r>
              <a:rPr lang="en-US" baseline="0" dirty="0" err="1" smtClean="0"/>
              <a:t>då</a:t>
            </a:r>
            <a:r>
              <a:rPr lang="en-US" baseline="0" dirty="0" smtClean="0"/>
              <a:t> man </a:t>
            </a:r>
            <a:r>
              <a:rPr lang="en-US" baseline="0" dirty="0" err="1" smtClean="0"/>
              <a:t>har</a:t>
            </a:r>
            <a:r>
              <a:rPr lang="en-US" baseline="0" dirty="0" smtClean="0"/>
              <a:t> </a:t>
            </a:r>
            <a:r>
              <a:rPr lang="en-US" baseline="0" dirty="0" err="1" smtClean="0"/>
              <a:t>många</a:t>
            </a:r>
            <a:r>
              <a:rPr lang="en-US" baseline="0" dirty="0" smtClean="0"/>
              <a:t> </a:t>
            </a:r>
            <a:r>
              <a:rPr lang="en-US" baseline="0" dirty="0" err="1" smtClean="0"/>
              <a:t>applikationer</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även</a:t>
            </a:r>
            <a:r>
              <a:rPr lang="en-US" baseline="0" dirty="0" smtClean="0"/>
              <a:t> om den </a:t>
            </a:r>
            <a:r>
              <a:rPr lang="en-US" baseline="0" dirty="0" err="1" smtClean="0"/>
              <a:t>tillförlitlighetsmodellen</a:t>
            </a:r>
            <a:r>
              <a:rPr lang="en-US" baseline="0" dirty="0" smtClean="0"/>
              <a:t> vi </a:t>
            </a:r>
            <a:r>
              <a:rPr lang="en-US" baseline="0" dirty="0" err="1" smtClean="0"/>
              <a:t>använder</a:t>
            </a:r>
            <a:r>
              <a:rPr lang="en-US" baseline="0" dirty="0" smtClean="0"/>
              <a:t> </a:t>
            </a:r>
            <a:r>
              <a:rPr lang="en-US" baseline="0" dirty="0" err="1" smtClean="0"/>
              <a:t>är</a:t>
            </a:r>
            <a:r>
              <a:rPr lang="en-US" baseline="0" dirty="0" smtClean="0"/>
              <a:t> </a:t>
            </a:r>
            <a:r>
              <a:rPr lang="en-US" baseline="0" dirty="0" err="1" smtClean="0"/>
              <a:t>ganska</a:t>
            </a:r>
            <a:r>
              <a:rPr lang="en-US" baseline="0" dirty="0" smtClean="0"/>
              <a:t> </a:t>
            </a:r>
            <a:r>
              <a:rPr lang="en-US" baseline="0" dirty="0" err="1" smtClean="0"/>
              <a:t>simpel</a:t>
            </a:r>
            <a:r>
              <a:rPr lang="en-US" baseline="0" dirty="0" smtClean="0"/>
              <a:t>, med en del </a:t>
            </a:r>
            <a:r>
              <a:rPr lang="en-US" baseline="0" dirty="0" err="1" smtClean="0"/>
              <a:t>brister</a:t>
            </a:r>
            <a:r>
              <a:rPr lang="en-US" baseline="0" dirty="0" smtClean="0"/>
              <a:t>, </a:t>
            </a:r>
            <a:r>
              <a:rPr lang="en-US" baseline="0" dirty="0" err="1" smtClean="0"/>
              <a:t>tex</a:t>
            </a:r>
            <a:r>
              <a:rPr lang="en-US" baseline="0" dirty="0" smtClean="0"/>
              <a:t> </a:t>
            </a:r>
            <a:r>
              <a:rPr lang="en-US" baseline="0" dirty="0" err="1" smtClean="0"/>
              <a:t>så</a:t>
            </a:r>
            <a:r>
              <a:rPr lang="en-US" baseline="0" dirty="0" smtClean="0"/>
              <a:t> tar vi </a:t>
            </a:r>
            <a:r>
              <a:rPr lang="en-US" baseline="0" dirty="0" err="1" smtClean="0"/>
              <a:t>inte</a:t>
            </a:r>
            <a:r>
              <a:rPr lang="en-US" baseline="0" dirty="0" smtClean="0"/>
              <a:t> </a:t>
            </a:r>
            <a:r>
              <a:rPr lang="en-US" baseline="0" dirty="0" err="1" smtClean="0"/>
              <a:t>hänsyn</a:t>
            </a:r>
            <a:r>
              <a:rPr lang="en-US" baseline="0" dirty="0" smtClean="0"/>
              <a:t> till </a:t>
            </a:r>
            <a:r>
              <a:rPr lang="en-US" baseline="0" dirty="0" err="1" smtClean="0"/>
              <a:t>lasten</a:t>
            </a:r>
            <a:r>
              <a:rPr lang="en-US" baseline="0" dirty="0" smtClean="0"/>
              <a:t> </a:t>
            </a:r>
            <a:r>
              <a:rPr lang="en-US" baseline="0" dirty="0" err="1" smtClean="0"/>
              <a:t>på</a:t>
            </a:r>
            <a:r>
              <a:rPr lang="en-US" baseline="0" dirty="0" smtClean="0"/>
              <a:t> </a:t>
            </a:r>
            <a:r>
              <a:rPr lang="en-US" baseline="0" dirty="0" err="1" smtClean="0"/>
              <a:t>noderna</a:t>
            </a:r>
            <a:r>
              <a:rPr lang="en-US" baseline="0" dirty="0" smtClean="0"/>
              <a:t>, men I </a:t>
            </a:r>
            <a:r>
              <a:rPr lang="en-US" baseline="0" dirty="0" err="1" smtClean="0"/>
              <a:t>och</a:t>
            </a:r>
            <a:r>
              <a:rPr lang="en-US" baseline="0" dirty="0" smtClean="0"/>
              <a:t> med </a:t>
            </a:r>
            <a:r>
              <a:rPr lang="en-US" baseline="0" dirty="0" err="1" smtClean="0"/>
              <a:t>vår</a:t>
            </a:r>
            <a:r>
              <a:rPr lang="en-US" baseline="0" dirty="0" smtClean="0"/>
              <a:t> implementation </a:t>
            </a:r>
            <a:r>
              <a:rPr lang="en-US" baseline="0" dirty="0" err="1" smtClean="0"/>
              <a:t>så</a:t>
            </a:r>
            <a:r>
              <a:rPr lang="en-US" baseline="0" dirty="0" smtClean="0"/>
              <a:t> </a:t>
            </a:r>
            <a:r>
              <a:rPr lang="en-US" baseline="0" dirty="0" err="1" smtClean="0"/>
              <a:t>finns</a:t>
            </a:r>
            <a:r>
              <a:rPr lang="en-US" baseline="0" dirty="0" smtClean="0"/>
              <a:t> en </a:t>
            </a:r>
            <a:r>
              <a:rPr lang="en-US" baseline="0" dirty="0" err="1" smtClean="0"/>
              <a:t>plattform</a:t>
            </a:r>
            <a:r>
              <a:rPr lang="en-US" baseline="0" dirty="0" smtClean="0"/>
              <a:t> </a:t>
            </a:r>
            <a:r>
              <a:rPr lang="en-US" baseline="0" dirty="0" err="1" smtClean="0"/>
              <a:t>där</a:t>
            </a:r>
            <a:r>
              <a:rPr lang="en-US" baseline="0" dirty="0" smtClean="0"/>
              <a:t> man </a:t>
            </a:r>
            <a:r>
              <a:rPr lang="en-US" baseline="0" dirty="0" err="1" smtClean="0"/>
              <a:t>kan</a:t>
            </a:r>
            <a:r>
              <a:rPr lang="en-US" baseline="0" dirty="0" smtClean="0"/>
              <a:t> </a:t>
            </a:r>
            <a:r>
              <a:rPr lang="en-US" baseline="0" dirty="0" err="1" smtClean="0"/>
              <a:t>experimentera</a:t>
            </a:r>
            <a:r>
              <a:rPr lang="en-US" baseline="0" dirty="0" smtClean="0"/>
              <a:t> med </a:t>
            </a:r>
            <a:r>
              <a:rPr lang="en-US" baseline="0" dirty="0" err="1" smtClean="0"/>
              <a:t>olika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tillförlitlighetesmodeller</a:t>
            </a:r>
            <a:r>
              <a:rPr lang="en-US" baseline="0" dirty="0" smtClean="0"/>
              <a:t> </a:t>
            </a:r>
            <a:r>
              <a:rPr lang="en-US" baseline="0" dirty="0" err="1" smtClean="0"/>
              <a:t>och</a:t>
            </a:r>
            <a:r>
              <a:rPr lang="en-US" baseline="0" dirty="0" smtClean="0"/>
              <a:t> </a:t>
            </a:r>
            <a:r>
              <a:rPr lang="en-US" baseline="0" dirty="0" err="1" smtClean="0"/>
              <a:t>scheduleringsalgoritmer</a:t>
            </a:r>
            <a:r>
              <a:rPr lang="en-US" baseline="0" dirty="0" smtClean="0"/>
              <a:t>, </a:t>
            </a:r>
            <a:r>
              <a:rPr lang="en-US" baseline="0" dirty="0" err="1" smtClean="0"/>
              <a:t>och</a:t>
            </a:r>
            <a:r>
              <a:rPr lang="en-US" baseline="0" dirty="0" smtClean="0"/>
              <a:t> </a:t>
            </a:r>
            <a:r>
              <a:rPr lang="en-US" baseline="0" dirty="0" err="1" smtClean="0"/>
              <a:t>detta</a:t>
            </a:r>
            <a:r>
              <a:rPr lang="en-US" baseline="0" dirty="0" smtClean="0"/>
              <a:t> </a:t>
            </a:r>
            <a:r>
              <a:rPr lang="en-US" baseline="0" dirty="0" err="1" smtClean="0"/>
              <a:t>var</a:t>
            </a:r>
            <a:r>
              <a:rPr lang="en-US" baseline="0" dirty="0" smtClean="0"/>
              <a:t> </a:t>
            </a:r>
            <a:r>
              <a:rPr lang="en-US" baseline="0" dirty="0" err="1" smtClean="0"/>
              <a:t>det</a:t>
            </a:r>
            <a:r>
              <a:rPr lang="en-US" baseline="0" dirty="0" smtClean="0"/>
              <a:t> </a:t>
            </a:r>
            <a:r>
              <a:rPr lang="en-US" baseline="0" dirty="0" err="1" smtClean="0"/>
              <a:t>huvudsakliga</a:t>
            </a:r>
            <a:r>
              <a:rPr lang="en-US" baseline="0" dirty="0" smtClean="0"/>
              <a:t> </a:t>
            </a:r>
            <a:r>
              <a:rPr lang="en-US" baseline="0" dirty="0" err="1" smtClean="0"/>
              <a:t>målet</a:t>
            </a:r>
            <a:r>
              <a:rPr lang="en-US" baseline="0" dirty="0" smtClean="0"/>
              <a:t> med </a:t>
            </a:r>
            <a:r>
              <a:rPr lang="en-US" baseline="0" dirty="0" err="1" smtClean="0"/>
              <a:t>vårt</a:t>
            </a:r>
            <a:r>
              <a:rPr lang="en-US" baseline="0" dirty="0" smtClean="0"/>
              <a:t> </a:t>
            </a:r>
            <a:r>
              <a:rPr lang="en-US" baseline="0" dirty="0" err="1" smtClean="0"/>
              <a:t>exjobb</a:t>
            </a:r>
            <a:r>
              <a:rPr lang="en-US" baseline="0" smtClean="0"/>
              <a:t>.</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35</a:t>
            </a:fld>
            <a:endParaRPr lang="en-US"/>
          </a:p>
        </p:txBody>
      </p:sp>
    </p:spTree>
    <p:extLst>
      <p:ext uri="{BB962C8B-B14F-4D97-AF65-F5344CB8AC3E}">
        <p14:creationId xmlns:p14="http://schemas.microsoft.com/office/powerpoint/2010/main" val="7318974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a:t>
            </a:r>
            <a:r>
              <a:rPr lang="en-US" baseline="0" dirty="0" err="1" smtClean="0"/>
              <a:t>våra</a:t>
            </a:r>
            <a:r>
              <a:rPr lang="en-US" baseline="0" dirty="0" smtClean="0"/>
              <a:t> experiment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bara</a:t>
            </a:r>
            <a:r>
              <a:rPr lang="en-US" baseline="0" dirty="0" smtClean="0"/>
              <a:t> </a:t>
            </a:r>
            <a:r>
              <a:rPr lang="en-US" baseline="0" dirty="0" err="1" smtClean="0"/>
              <a:t>kört</a:t>
            </a:r>
            <a:r>
              <a:rPr lang="en-US" baseline="0" dirty="0" smtClean="0"/>
              <a:t> en </a:t>
            </a:r>
            <a:r>
              <a:rPr lang="en-US" baseline="0" dirty="0" err="1" smtClean="0"/>
              <a:t>applikation</a:t>
            </a:r>
            <a:r>
              <a:rPr lang="en-US" baseline="0" dirty="0" smtClean="0"/>
              <a:t>. Men </a:t>
            </a:r>
            <a:r>
              <a:rPr lang="en-US" baseline="0" dirty="0" err="1" smtClean="0"/>
              <a:t>även</a:t>
            </a:r>
            <a:r>
              <a:rPr lang="en-US" baseline="0" dirty="0" smtClean="0"/>
              <a:t> om man </a:t>
            </a:r>
            <a:r>
              <a:rPr lang="en-US" baseline="0" dirty="0" err="1" smtClean="0"/>
              <a:t>kör</a:t>
            </a:r>
            <a:r>
              <a:rPr lang="en-US" baseline="0" dirty="0" smtClean="0"/>
              <a:t> </a:t>
            </a:r>
            <a:r>
              <a:rPr lang="en-US" baseline="0" dirty="0" err="1" smtClean="0"/>
              <a:t>flera</a:t>
            </a:r>
            <a:r>
              <a:rPr lang="en-US" baseline="0" dirty="0" smtClean="0"/>
              <a:t> </a:t>
            </a:r>
            <a:r>
              <a:rPr lang="en-US" baseline="0" dirty="0" err="1" smtClean="0"/>
              <a:t>applikationer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vara</a:t>
            </a:r>
            <a:r>
              <a:rPr lang="en-US" baseline="0" dirty="0" smtClean="0"/>
              <a:t> </a:t>
            </a:r>
            <a:r>
              <a:rPr lang="en-US" baseline="0" dirty="0" err="1" smtClean="0"/>
              <a:t>energi-effektiv</a:t>
            </a:r>
            <a:r>
              <a:rPr lang="en-US" baseline="0" dirty="0" smtClean="0"/>
              <a:t>.  </a:t>
            </a:r>
            <a:r>
              <a:rPr lang="en-US" baseline="0" dirty="0" err="1" smtClean="0"/>
              <a:t>Tex</a:t>
            </a:r>
            <a:r>
              <a:rPr lang="en-US" baseline="0" dirty="0" smtClean="0"/>
              <a:t> om man </a:t>
            </a:r>
            <a:r>
              <a:rPr lang="en-US" baseline="0" dirty="0" err="1" smtClean="0"/>
              <a:t>har</a:t>
            </a:r>
            <a:r>
              <a:rPr lang="en-US" baseline="0" dirty="0" smtClean="0"/>
              <a:t> 3 </a:t>
            </a:r>
            <a:r>
              <a:rPr lang="en-US" baseline="0" dirty="0" err="1" smtClean="0"/>
              <a:t>applikationer</a:t>
            </a:r>
            <a:r>
              <a:rPr lang="en-US" baseline="0" dirty="0" smtClean="0"/>
              <a:t>, </a:t>
            </a:r>
            <a:r>
              <a:rPr lang="en-US" baseline="0" dirty="0" err="1" smtClean="0"/>
              <a:t>där</a:t>
            </a:r>
            <a:r>
              <a:rPr lang="en-US" baseline="0" dirty="0" smtClean="0"/>
              <a:t> </a:t>
            </a:r>
            <a:r>
              <a:rPr lang="en-US" baseline="0" dirty="0" err="1" smtClean="0"/>
              <a:t>två</a:t>
            </a:r>
            <a:r>
              <a:rPr lang="en-US" baseline="0" dirty="0" smtClean="0"/>
              <a:t> </a:t>
            </a:r>
            <a:r>
              <a:rPr lang="en-US" baseline="0" dirty="0" err="1" smtClean="0"/>
              <a:t>kräver</a:t>
            </a:r>
            <a:r>
              <a:rPr lang="en-US" baseline="0" dirty="0" smtClean="0"/>
              <a:t> 3 </a:t>
            </a:r>
            <a:r>
              <a:rPr lang="en-US" baseline="0" dirty="0" err="1" smtClean="0"/>
              <a:t>replikor</a:t>
            </a:r>
            <a:r>
              <a:rPr lang="en-US" baseline="0" dirty="0" smtClean="0"/>
              <a:t> </a:t>
            </a:r>
            <a:r>
              <a:rPr lang="en-US" baseline="0" dirty="0" err="1" smtClean="0"/>
              <a:t>och</a:t>
            </a:r>
            <a:r>
              <a:rPr lang="en-US" baseline="0" dirty="0" smtClean="0"/>
              <a:t> en </a:t>
            </a:r>
            <a:r>
              <a:rPr lang="en-US" baseline="0" dirty="0" err="1" smtClean="0"/>
              <a:t>kräver</a:t>
            </a:r>
            <a:r>
              <a:rPr lang="en-US" baseline="0" dirty="0" smtClean="0"/>
              <a:t> 4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de 4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att</a:t>
            </a:r>
            <a:r>
              <a:rPr lang="en-US" baseline="0" dirty="0" smtClean="0"/>
              <a:t> </a:t>
            </a:r>
            <a:r>
              <a:rPr lang="en-US" baseline="0" dirty="0" err="1" smtClean="0"/>
              <a:t>användas</a:t>
            </a:r>
            <a:r>
              <a:rPr lang="en-US" baseline="0" dirty="0" smtClean="0"/>
              <a:t>.</a:t>
            </a:r>
          </a:p>
          <a:p>
            <a:endParaRPr lang="en-US" baseline="0" dirty="0" smtClean="0"/>
          </a:p>
          <a:p>
            <a:r>
              <a:rPr lang="en-US" baseline="0" dirty="0" err="1" smtClean="0"/>
              <a:t>Detta</a:t>
            </a:r>
            <a:r>
              <a:rPr lang="en-US" baseline="0" dirty="0" smtClean="0"/>
              <a:t> </a:t>
            </a:r>
            <a:r>
              <a:rPr lang="en-US" baseline="0" dirty="0" err="1" smtClean="0"/>
              <a:t>förutsätter</a:t>
            </a:r>
            <a:r>
              <a:rPr lang="en-US" baseline="0" dirty="0" smtClean="0"/>
              <a:t> dock </a:t>
            </a:r>
            <a:r>
              <a:rPr lang="en-US" baseline="0" dirty="0" err="1" smtClean="0"/>
              <a:t>att</a:t>
            </a:r>
            <a:r>
              <a:rPr lang="en-US" baseline="0" dirty="0" smtClean="0"/>
              <a:t> </a:t>
            </a:r>
            <a:r>
              <a:rPr lang="en-US" baseline="0" dirty="0" err="1" smtClean="0"/>
              <a:t>ingen</a:t>
            </a:r>
            <a:r>
              <a:rPr lang="en-US" baseline="0" dirty="0" smtClean="0"/>
              <a:t> nod </a:t>
            </a:r>
            <a:r>
              <a:rPr lang="en-US" baseline="0" dirty="0" err="1" smtClean="0"/>
              <a:t>blir</a:t>
            </a:r>
            <a:r>
              <a:rPr lang="en-US" baseline="0" dirty="0" smtClean="0"/>
              <a:t> overloaded </a:t>
            </a:r>
            <a:r>
              <a:rPr lang="en-US" baseline="0" dirty="0" err="1" smtClean="0"/>
              <a:t>utan</a:t>
            </a:r>
            <a:r>
              <a:rPr lang="en-US" baseline="0" dirty="0" smtClean="0"/>
              <a:t> </a:t>
            </a:r>
            <a:r>
              <a:rPr lang="en-US" baseline="0" dirty="0" err="1" smtClean="0"/>
              <a:t>att</a:t>
            </a:r>
            <a:r>
              <a:rPr lang="en-US" baseline="0" dirty="0" smtClean="0"/>
              <a:t> de </a:t>
            </a:r>
            <a:r>
              <a:rPr lang="en-US" baseline="0" dirty="0" err="1" smtClean="0"/>
              <a:t>har</a:t>
            </a:r>
            <a:r>
              <a:rPr lang="en-US" baseline="0" dirty="0" smtClean="0"/>
              <a:t> plats till de </a:t>
            </a:r>
            <a:r>
              <a:rPr lang="en-US" baseline="0" dirty="0" err="1" smtClean="0"/>
              <a:t>replikor</a:t>
            </a:r>
            <a:r>
              <a:rPr lang="en-US" baseline="0" dirty="0" smtClean="0"/>
              <a:t> man </a:t>
            </a:r>
            <a:r>
              <a:rPr lang="en-US" baseline="0" dirty="0" err="1" smtClean="0"/>
              <a:t>placerar</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inte</a:t>
            </a:r>
            <a:r>
              <a:rPr lang="en-US" baseline="0" dirty="0" smtClean="0"/>
              <a:t> </a:t>
            </a:r>
            <a:r>
              <a:rPr lang="en-US" baseline="0" dirty="0" err="1" smtClean="0"/>
              <a:t>nödvändigtvis</a:t>
            </a:r>
            <a:r>
              <a:rPr lang="en-US" baseline="0" dirty="0" smtClean="0"/>
              <a:t> till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för</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vi </a:t>
            </a:r>
            <a:r>
              <a:rPr lang="en-US" baseline="0" dirty="0" err="1" smtClean="0"/>
              <a:t>vill</a:t>
            </a:r>
            <a:r>
              <a:rPr lang="en-US" baseline="0" dirty="0" smtClean="0"/>
              <a:t> ha. Man </a:t>
            </a:r>
            <a:r>
              <a:rPr lang="en-US" baseline="0" dirty="0" err="1" smtClean="0"/>
              <a:t>kan</a:t>
            </a:r>
            <a:r>
              <a:rPr lang="en-US" baseline="0" dirty="0" smtClean="0"/>
              <a:t> </a:t>
            </a:r>
            <a:r>
              <a:rPr lang="en-US" baseline="0" dirty="0" err="1" smtClean="0"/>
              <a:t>tänka</a:t>
            </a:r>
            <a:r>
              <a:rPr lang="en-US" baseline="0" dirty="0" smtClean="0"/>
              <a:t> sig </a:t>
            </a:r>
            <a:r>
              <a:rPr lang="en-US" baseline="0" dirty="0" err="1" smtClean="0"/>
              <a:t>att</a:t>
            </a:r>
            <a:r>
              <a:rPr lang="en-US" baseline="0" dirty="0" smtClean="0"/>
              <a:t> med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når</a:t>
            </a:r>
            <a:r>
              <a:rPr lang="en-US" baseline="0" dirty="0" smtClean="0"/>
              <a:t> vi </a:t>
            </a:r>
            <a:r>
              <a:rPr lang="en-US" baseline="0" dirty="0" err="1" smtClean="0"/>
              <a:t>precis</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a:t>
            </a:r>
            <a:r>
              <a:rPr lang="en-US" baseline="0" dirty="0" err="1" smtClean="0"/>
              <a:t>önskade</a:t>
            </a:r>
            <a:r>
              <a:rPr lang="en-US" baseline="0" dirty="0" smtClean="0"/>
              <a:t> </a:t>
            </a:r>
            <a:r>
              <a:rPr lang="en-US" baseline="0" dirty="0" err="1" smtClean="0"/>
              <a:t>värdet</a:t>
            </a:r>
            <a:r>
              <a:rPr lang="en-US" baseline="0" dirty="0" smtClean="0"/>
              <a:t>, men under </a:t>
            </a:r>
            <a:r>
              <a:rPr lang="en-US" baseline="0" dirty="0" err="1" smtClean="0"/>
              <a:t>tiden</a:t>
            </a:r>
            <a:r>
              <a:rPr lang="en-US" baseline="0" dirty="0" smtClean="0"/>
              <a:t>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körs</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värdet</a:t>
            </a:r>
            <a:r>
              <a:rPr lang="en-US" baseline="0" dirty="0" smtClean="0"/>
              <a:t> </a:t>
            </a:r>
            <a:r>
              <a:rPr lang="en-US" baseline="0" dirty="0" err="1" smtClean="0"/>
              <a:t>så</a:t>
            </a:r>
            <a:r>
              <a:rPr lang="en-US" baseline="0" dirty="0" smtClean="0"/>
              <a:t> </a:t>
            </a:r>
            <a:r>
              <a:rPr lang="en-US" baseline="0" dirty="0" err="1" smtClean="0"/>
              <a:t>lågt</a:t>
            </a:r>
            <a:r>
              <a:rPr lang="en-US" baseline="0" dirty="0" smtClean="0"/>
              <a:t>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också</a:t>
            </a:r>
            <a:r>
              <a:rPr lang="en-US" baseline="0" dirty="0" smtClean="0"/>
              <a:t> </a:t>
            </a:r>
            <a:r>
              <a:rPr lang="en-US" baseline="0" dirty="0" err="1" smtClean="0"/>
              <a:t>blir</a:t>
            </a:r>
            <a:r>
              <a:rPr lang="en-US" baseline="0" dirty="0" smtClean="0"/>
              <a:t> </a:t>
            </a:r>
            <a:r>
              <a:rPr lang="en-US" baseline="0" dirty="0" err="1" smtClean="0"/>
              <a:t>ganska</a:t>
            </a:r>
            <a:r>
              <a:rPr lang="en-US" baseline="0" dirty="0" smtClean="0"/>
              <a:t> </a:t>
            </a:r>
            <a:r>
              <a:rPr lang="en-US" baseline="0" dirty="0" err="1" smtClean="0"/>
              <a:t>lågt</a:t>
            </a:r>
            <a:r>
              <a:rPr lang="en-US" baseline="0" dirty="0" smtClean="0"/>
              <a:t>. </a:t>
            </a:r>
          </a:p>
        </p:txBody>
      </p:sp>
      <p:sp>
        <p:nvSpPr>
          <p:cNvPr id="4" name="Slide Number Placeholder 3"/>
          <p:cNvSpPr>
            <a:spLocks noGrp="1"/>
          </p:cNvSpPr>
          <p:nvPr>
            <p:ph type="sldNum" sz="quarter" idx="10"/>
          </p:nvPr>
        </p:nvSpPr>
        <p:spPr/>
        <p:txBody>
          <a:bodyPr/>
          <a:lstStyle/>
          <a:p>
            <a:fld id="{100650DF-8CBF-0341-B1F9-47D0C0CD302F}" type="slidenum">
              <a:rPr lang="en-US" smtClean="0"/>
              <a:t>36</a:t>
            </a:fld>
            <a:endParaRPr lang="en-US"/>
          </a:p>
        </p:txBody>
      </p:sp>
    </p:spTree>
    <p:extLst>
      <p:ext uri="{BB962C8B-B14F-4D97-AF65-F5344CB8AC3E}">
        <p14:creationId xmlns:p14="http://schemas.microsoft.com/office/powerpoint/2010/main" val="2150439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37</a:t>
            </a:fld>
            <a:endParaRPr lang="en-US"/>
          </a:p>
        </p:txBody>
      </p:sp>
    </p:spTree>
    <p:extLst>
      <p:ext uri="{BB962C8B-B14F-4D97-AF65-F5344CB8AC3E}">
        <p14:creationId xmlns:p14="http://schemas.microsoft.com/office/powerpoint/2010/main" val="6007219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38</a:t>
            </a:fld>
            <a:endParaRPr lang="en-US"/>
          </a:p>
        </p:txBody>
      </p:sp>
    </p:spTree>
    <p:extLst>
      <p:ext uri="{BB962C8B-B14F-4D97-AF65-F5344CB8AC3E}">
        <p14:creationId xmlns:p14="http://schemas.microsoft.com/office/powerpoint/2010/main" val="1013560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Om vi </a:t>
            </a:r>
            <a:r>
              <a:rPr lang="en-US" baseline="0" dirty="0" err="1" smtClean="0"/>
              <a:t>då</a:t>
            </a:r>
            <a:r>
              <a:rPr lang="en-US" baseline="0" dirty="0" smtClean="0"/>
              <a:t> </a:t>
            </a:r>
            <a:r>
              <a:rPr lang="en-US" baseline="0" dirty="0" err="1" smtClean="0"/>
              <a:t>antar</a:t>
            </a:r>
            <a:r>
              <a:rPr lang="en-US" baseline="0" dirty="0" smtClean="0"/>
              <a:t> </a:t>
            </a:r>
            <a:r>
              <a:rPr lang="en-US" baseline="0" dirty="0" err="1" smtClean="0"/>
              <a:t>att</a:t>
            </a:r>
            <a:r>
              <a:rPr lang="en-US" baseline="0" dirty="0" smtClean="0"/>
              <a:t> en nods MTBF </a:t>
            </a:r>
            <a:r>
              <a:rPr lang="en-US" baseline="0" dirty="0" err="1" smtClean="0"/>
              <a:t>är</a:t>
            </a:r>
            <a:r>
              <a:rPr lang="en-US" baseline="0" dirty="0" smtClean="0"/>
              <a:t> 1 </a:t>
            </a:r>
            <a:r>
              <a:rPr lang="en-US" baseline="0" dirty="0" err="1" smtClean="0"/>
              <a:t>år</a:t>
            </a:r>
            <a:r>
              <a:rPr lang="en-US" baseline="0" dirty="0" smtClean="0"/>
              <a:t> </a:t>
            </a:r>
            <a:r>
              <a:rPr lang="en-US" baseline="0" dirty="0" err="1" smtClean="0"/>
              <a:t>och</a:t>
            </a:r>
            <a:r>
              <a:rPr lang="en-US" baseline="0" dirty="0" smtClean="0"/>
              <a:t> </a:t>
            </a:r>
            <a:r>
              <a:rPr lang="en-US" baseline="0" dirty="0" err="1" smtClean="0"/>
              <a:t>att</a:t>
            </a:r>
            <a:r>
              <a:rPr lang="en-US" baseline="0" dirty="0" smtClean="0"/>
              <a:t> </a:t>
            </a:r>
            <a:r>
              <a:rPr lang="en-US" baseline="0" dirty="0" err="1" smtClean="0"/>
              <a:t>repliceringstiden</a:t>
            </a:r>
            <a:r>
              <a:rPr lang="en-US" baseline="0" dirty="0" smtClean="0"/>
              <a:t> </a:t>
            </a:r>
            <a:r>
              <a:rPr lang="en-US" baseline="0" dirty="0" err="1" smtClean="0"/>
              <a:t>är</a:t>
            </a:r>
            <a:r>
              <a:rPr lang="en-US" baseline="0" dirty="0" smtClean="0"/>
              <a:t> en </a:t>
            </a:r>
            <a:r>
              <a:rPr lang="en-US" baseline="0" dirty="0" err="1" smtClean="0"/>
              <a:t>timme</a:t>
            </a:r>
            <a:r>
              <a:rPr lang="en-US" baseline="0" dirty="0" smtClean="0"/>
              <a:t>. </a:t>
            </a:r>
          </a:p>
          <a:p>
            <a:endParaRPr lang="en-US" baseline="0" dirty="0" smtClean="0"/>
          </a:p>
          <a:p>
            <a:r>
              <a:rPr lang="en-US" baseline="0" dirty="0" err="1" smtClean="0"/>
              <a:t>Då</a:t>
            </a:r>
            <a:r>
              <a:rPr lang="en-US" baseline="0" dirty="0" smtClean="0"/>
              <a:t> </a:t>
            </a:r>
            <a:r>
              <a:rPr lang="en-US" baseline="0" dirty="0" err="1" smtClean="0"/>
              <a:t>får</a:t>
            </a:r>
            <a:r>
              <a:rPr lang="en-US" baseline="0" dirty="0" smtClean="0"/>
              <a:t> vi med en replica en </a:t>
            </a:r>
            <a:r>
              <a:rPr lang="en-US" baseline="0" dirty="0" err="1" smtClean="0"/>
              <a:t>tillförlitlighet</a:t>
            </a:r>
            <a:r>
              <a:rPr lang="en-US" baseline="0" dirty="0" smtClean="0"/>
              <a:t> </a:t>
            </a:r>
            <a:r>
              <a:rPr lang="en-US" baseline="0" dirty="0" err="1" smtClean="0"/>
              <a:t>på</a:t>
            </a:r>
            <a:r>
              <a:rPr lang="en-US" baseline="0" dirty="0" smtClean="0"/>
              <a:t> </a:t>
            </a:r>
            <a:r>
              <a:rPr lang="en-US" baseline="0" dirty="0" err="1" smtClean="0"/>
              <a:t>tre</a:t>
            </a:r>
            <a:r>
              <a:rPr lang="en-US" baseline="0" dirty="0" smtClean="0"/>
              <a:t> </a:t>
            </a:r>
            <a:r>
              <a:rPr lang="en-US" baseline="0" dirty="0" err="1" smtClean="0"/>
              <a:t>nion</a:t>
            </a:r>
            <a:r>
              <a:rPr lang="en-US" baseline="0" dirty="0" smtClean="0"/>
              <a:t>, men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vi </a:t>
            </a:r>
            <a:r>
              <a:rPr lang="en-US" baseline="0" dirty="0" err="1" smtClean="0"/>
              <a:t>sju</a:t>
            </a:r>
            <a:r>
              <a:rPr lang="en-US" baseline="0" dirty="0" smtClean="0"/>
              <a:t> </a:t>
            </a:r>
            <a:r>
              <a:rPr lang="en-US" baseline="0" dirty="0" err="1" smtClean="0"/>
              <a:t>nior</a:t>
            </a:r>
            <a:r>
              <a:rPr lang="en-US" baseline="0" dirty="0" smtClean="0"/>
              <a:t> </a:t>
            </a:r>
            <a:r>
              <a:rPr lang="en-US" baseline="0" dirty="0" err="1" smtClean="0"/>
              <a:t>och</a:t>
            </a:r>
            <a:r>
              <a:rPr lang="en-US" baseline="0" dirty="0" smtClean="0"/>
              <a:t> </a:t>
            </a:r>
            <a:r>
              <a:rPr lang="en-US" baseline="0" dirty="0" err="1" smtClean="0"/>
              <a:t>tre</a:t>
            </a:r>
            <a:r>
              <a:rPr lang="en-US" baseline="0" dirty="0" smtClean="0"/>
              <a:t> </a:t>
            </a:r>
            <a:r>
              <a:rPr lang="en-US" baseline="0" dirty="0" err="1" smtClean="0"/>
              <a:t>replikor</a:t>
            </a:r>
            <a:r>
              <a:rPr lang="en-US" baseline="0" dirty="0" smtClean="0"/>
              <a:t> </a:t>
            </a:r>
            <a:r>
              <a:rPr lang="en-US" baseline="0" dirty="0" err="1" smtClean="0"/>
              <a:t>elva</a:t>
            </a:r>
            <a:r>
              <a:rPr lang="en-US" baseline="0" dirty="0" smtClean="0"/>
              <a:t> </a:t>
            </a:r>
            <a:r>
              <a:rPr lang="en-US" baseline="0" dirty="0" err="1" smtClean="0"/>
              <a:t>nior</a:t>
            </a:r>
            <a:r>
              <a:rPr lang="en-US" baseline="0" dirty="0" smtClean="0"/>
              <a:t>. </a:t>
            </a:r>
          </a:p>
          <a:p>
            <a:endParaRPr lang="en-US" baseline="0" dirty="0" smtClean="0"/>
          </a:p>
          <a:p>
            <a:r>
              <a:rPr lang="en-US" baseline="0" dirty="0" smtClean="0"/>
              <a:t>Med </a:t>
            </a:r>
            <a:r>
              <a:rPr lang="en-US" baseline="0" dirty="0" err="1" smtClean="0"/>
              <a:t>tex</a:t>
            </a:r>
            <a:r>
              <a:rPr lang="en-US" baseline="0" dirty="0" smtClean="0"/>
              <a:t> </a:t>
            </a:r>
            <a:r>
              <a:rPr lang="en-US" baseline="0" dirty="0" err="1" smtClean="0"/>
              <a:t>två</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alltså</a:t>
            </a:r>
            <a:r>
              <a:rPr lang="en-US" baseline="0" dirty="0" smtClean="0"/>
              <a:t> </a:t>
            </a:r>
            <a:r>
              <a:rPr lang="en-US" baseline="0" dirty="0" err="1" smtClean="0"/>
              <a:t>väldigt</a:t>
            </a:r>
            <a:r>
              <a:rPr lang="en-US" baseline="0" dirty="0" smtClean="0"/>
              <a:t> </a:t>
            </a:r>
            <a:r>
              <a:rPr lang="en-US" baseline="0" dirty="0" err="1" smtClean="0"/>
              <a:t>liten</a:t>
            </a:r>
            <a:r>
              <a:rPr lang="en-US" baseline="0" dirty="0" smtClean="0"/>
              <a:t> risk </a:t>
            </a:r>
            <a:r>
              <a:rPr lang="en-US" baseline="0" dirty="0" err="1" smtClean="0"/>
              <a:t>att</a:t>
            </a:r>
            <a:r>
              <a:rPr lang="en-US" baseline="0" dirty="0" smtClean="0"/>
              <a:t> </a:t>
            </a:r>
            <a:r>
              <a:rPr lang="en-US" baseline="0" dirty="0" err="1" smtClean="0"/>
              <a:t>båda</a:t>
            </a:r>
            <a:r>
              <a:rPr lang="en-US" baseline="0" dirty="0" smtClean="0"/>
              <a:t> </a:t>
            </a:r>
            <a:r>
              <a:rPr lang="en-US" baseline="0" dirty="0" err="1" smtClean="0"/>
              <a:t>dör</a:t>
            </a:r>
            <a:r>
              <a:rPr lang="en-US" baseline="0" dirty="0" smtClean="0"/>
              <a:t> </a:t>
            </a:r>
            <a:r>
              <a:rPr lang="en-US" baseline="0" dirty="0" err="1" smtClean="0"/>
              <a:t>innan</a:t>
            </a:r>
            <a:r>
              <a:rPr lang="en-US" baseline="0" dirty="0" smtClean="0"/>
              <a:t> vi </a:t>
            </a:r>
            <a:r>
              <a:rPr lang="en-US" baseline="0" dirty="0" err="1" smtClean="0"/>
              <a:t>hunnit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en </a:t>
            </a:r>
            <a:r>
              <a:rPr lang="en-US" baseline="0" dirty="0" err="1" smtClean="0"/>
              <a:t>ny</a:t>
            </a:r>
            <a:r>
              <a:rPr lang="en-US" baseline="0" dirty="0" smtClean="0"/>
              <a:t> </a:t>
            </a:r>
            <a:r>
              <a:rPr lang="en-US" baseline="0" dirty="0" err="1" smtClean="0"/>
              <a:t>aktor</a:t>
            </a:r>
            <a:r>
              <a:rPr lang="en-US" baseline="0" dirty="0" smtClean="0"/>
              <a:t>.</a:t>
            </a:r>
          </a:p>
          <a:p>
            <a:endParaRPr lang="en-US" baseline="0" dirty="0" smtClean="0"/>
          </a:p>
          <a:p>
            <a:r>
              <a:rPr lang="en-US" baseline="0" dirty="0" smtClean="0"/>
              <a:t>Nu </a:t>
            </a:r>
            <a:r>
              <a:rPr lang="en-US" baseline="0" dirty="0" err="1" smtClean="0"/>
              <a:t>antar</a:t>
            </a:r>
            <a:r>
              <a:rPr lang="en-US" baseline="0" dirty="0" smtClean="0"/>
              <a:t> vi </a:t>
            </a:r>
            <a:r>
              <a:rPr lang="en-US" baseline="0" dirty="0" err="1" smtClean="0"/>
              <a:t>förvisso</a:t>
            </a:r>
            <a:r>
              <a:rPr lang="en-US" baseline="0" dirty="0" smtClean="0"/>
              <a:t>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oberoende</a:t>
            </a:r>
            <a:r>
              <a:rPr lang="en-US" baseline="0" dirty="0" smtClean="0"/>
              <a:t> men </a:t>
            </a:r>
            <a:r>
              <a:rPr lang="en-US" baseline="0" dirty="0" err="1" smtClean="0"/>
              <a:t>det</a:t>
            </a:r>
            <a:r>
              <a:rPr lang="en-US" baseline="0" dirty="0" smtClean="0"/>
              <a:t> </a:t>
            </a:r>
            <a:r>
              <a:rPr lang="en-US" baseline="0" dirty="0" err="1" smtClean="0"/>
              <a:t>tyder</a:t>
            </a:r>
            <a:r>
              <a:rPr lang="en-US" baseline="0" dirty="0" smtClean="0"/>
              <a:t> </a:t>
            </a:r>
            <a:r>
              <a:rPr lang="en-US" baseline="0" dirty="0" err="1" smtClean="0"/>
              <a:t>ändå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får</a:t>
            </a:r>
            <a:r>
              <a:rPr lang="en-US" baseline="0" dirty="0" smtClean="0"/>
              <a:t> </a:t>
            </a:r>
            <a:r>
              <a:rPr lang="en-US" baseline="0" dirty="0" err="1" smtClean="0"/>
              <a:t>väldigt</a:t>
            </a:r>
            <a:r>
              <a:rPr lang="en-US" baseline="0" dirty="0" smtClean="0"/>
              <a:t> </a:t>
            </a:r>
            <a:r>
              <a:rPr lang="en-US" baseline="0" dirty="0" err="1" smtClean="0"/>
              <a:t>hög</a:t>
            </a:r>
            <a:r>
              <a:rPr lang="en-US" baseline="0" dirty="0" smtClean="0"/>
              <a:t> </a:t>
            </a:r>
            <a:r>
              <a:rPr lang="en-US" baseline="0" dirty="0" err="1" smtClean="0"/>
              <a:t>tillförlitlighet</a:t>
            </a:r>
            <a:r>
              <a:rPr lang="en-US" baseline="0" dirty="0" smtClean="0"/>
              <a:t> med </a:t>
            </a:r>
            <a:r>
              <a:rPr lang="en-US" baseline="0" dirty="0" err="1" smtClean="0"/>
              <a:t>ett</a:t>
            </a:r>
            <a:r>
              <a:rPr lang="en-US" baseline="0" dirty="0" smtClean="0"/>
              <a:t> </a:t>
            </a:r>
            <a:r>
              <a:rPr lang="en-US" baseline="0" dirty="0" err="1" smtClean="0"/>
              <a:t>få</a:t>
            </a:r>
            <a:r>
              <a:rPr lang="en-US" baseline="0" dirty="0" smtClean="0"/>
              <a:t> </a:t>
            </a:r>
            <a:r>
              <a:rPr lang="en-US" baseline="0" dirty="0" err="1" smtClean="0"/>
              <a:t>antal</a:t>
            </a:r>
            <a:r>
              <a:rPr lang="en-US" baseline="0" dirty="0" smtClean="0"/>
              <a:t> </a:t>
            </a:r>
            <a:r>
              <a:rPr lang="en-US" baseline="0" dirty="0" err="1" smtClean="0"/>
              <a:t>replikor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39</a:t>
            </a:fld>
            <a:endParaRPr lang="en-US"/>
          </a:p>
        </p:txBody>
      </p:sp>
    </p:spTree>
    <p:extLst>
      <p:ext uri="{BB962C8B-B14F-4D97-AF65-F5344CB8AC3E}">
        <p14:creationId xmlns:p14="http://schemas.microsoft.com/office/powerpoint/2010/main" val="956294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I tillförlitlighetsmodellen,</a:t>
            </a:r>
            <a:r>
              <a:rPr lang="sv-SE" baseline="0" noProof="0" dirty="0" smtClean="0"/>
              <a:t> så används därmed de tidigare registrerade tiderna först för att få fram parametrarna till log-logistiska distributionen</a:t>
            </a:r>
          </a:p>
          <a:p>
            <a:endParaRPr lang="sv-SE" baseline="0" noProof="0" dirty="0" smtClean="0"/>
          </a:p>
          <a:p>
            <a:r>
              <a:rPr lang="sv-SE" baseline="0" noProof="0" dirty="0" smtClean="0"/>
              <a:t>Efter det, så väljs det 95e percentilen, vilket innebär att med 95% sannolikhet kommer nästa värde vara mindre än detta, och genom att använda detta värde kommer vi I 95% av fallen beräkna fram en lägre tillförlitlighet än den faktiska.</a:t>
            </a:r>
          </a:p>
          <a:p>
            <a:endParaRPr lang="sv-SE" baseline="0" noProof="0" dirty="0" smtClean="0"/>
          </a:p>
          <a:p>
            <a:r>
              <a:rPr lang="sv-SE" baseline="0" noProof="0" dirty="0" smtClean="0"/>
              <a:t>Innan några </a:t>
            </a:r>
            <a:r>
              <a:rPr lang="sv-SE" baseline="0" noProof="0" dirty="0" err="1" smtClean="0"/>
              <a:t>replication</a:t>
            </a:r>
            <a:r>
              <a:rPr lang="sv-SE" baseline="0" noProof="0" dirty="0" smtClean="0"/>
              <a:t> tider har använts, så använts ett default värde.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40</a:t>
            </a:fld>
            <a:endParaRPr lang="en-US"/>
          </a:p>
        </p:txBody>
      </p:sp>
    </p:spTree>
    <p:extLst>
      <p:ext uri="{BB962C8B-B14F-4D97-AF65-F5344CB8AC3E}">
        <p14:creationId xmlns:p14="http://schemas.microsoft.com/office/powerpoint/2010/main" val="3258352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Målet</a:t>
            </a:r>
            <a:r>
              <a:rPr lang="en-US" dirty="0" smtClean="0"/>
              <a:t> med </a:t>
            </a:r>
            <a:r>
              <a:rPr lang="en-US" dirty="0" err="1" smtClean="0"/>
              <a:t>vårt</a:t>
            </a:r>
            <a:r>
              <a:rPr lang="en-US" dirty="0" smtClean="0"/>
              <a:t> </a:t>
            </a:r>
            <a:r>
              <a:rPr lang="en-US" dirty="0" err="1" smtClean="0"/>
              <a:t>exjobb</a:t>
            </a:r>
            <a:r>
              <a:rPr lang="en-US" dirty="0" smtClean="0"/>
              <a:t> </a:t>
            </a:r>
            <a:r>
              <a:rPr lang="en-US" dirty="0" err="1" smtClean="0"/>
              <a:t>har</a:t>
            </a:r>
            <a:r>
              <a:rPr lang="en-US" baseline="0" dirty="0" smtClean="0"/>
              <a:t> </a:t>
            </a:r>
            <a:r>
              <a:rPr lang="en-US" baseline="0" dirty="0" err="1" smtClean="0"/>
              <a:t>varit</a:t>
            </a:r>
            <a:r>
              <a:rPr lang="en-US" baseline="0" dirty="0" smtClean="0"/>
              <a:t> </a:t>
            </a:r>
            <a:r>
              <a:rPr lang="en-US" baseline="0" dirty="0" err="1" smtClean="0"/>
              <a:t>att</a:t>
            </a:r>
            <a:r>
              <a:rPr lang="en-US" baseline="0" dirty="0" smtClean="0"/>
              <a:t> </a:t>
            </a:r>
            <a:r>
              <a:rPr lang="en-US" baseline="0" dirty="0" err="1" smtClean="0"/>
              <a:t>utforma</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dynamiskt</a:t>
            </a:r>
            <a:r>
              <a:rPr lang="en-US" baseline="0" dirty="0" smtClean="0"/>
              <a:t> </a:t>
            </a:r>
            <a:r>
              <a:rPr lang="en-US" baseline="0" dirty="0" err="1" smtClean="0"/>
              <a:t>tillgodose</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distributerat</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implementera</a:t>
            </a:r>
            <a:r>
              <a:rPr lang="en-US" baseline="0" dirty="0" smtClean="0"/>
              <a:t> </a:t>
            </a:r>
            <a:r>
              <a:rPr lang="en-US" baseline="0" dirty="0" err="1" smtClean="0"/>
              <a:t>denna</a:t>
            </a:r>
            <a:r>
              <a:rPr lang="en-US" baseline="0" dirty="0" smtClean="0"/>
              <a:t> </a:t>
            </a:r>
            <a:r>
              <a:rPr lang="en-US" baseline="0" dirty="0" err="1" smtClean="0"/>
              <a:t>funktionaliten</a:t>
            </a:r>
            <a:r>
              <a:rPr lang="en-US" baseline="0" dirty="0" smtClean="0"/>
              <a:t> </a:t>
            </a:r>
            <a:r>
              <a:rPr lang="en-US" baseline="0" dirty="0" err="1" smtClean="0"/>
              <a:t>ville</a:t>
            </a:r>
            <a:r>
              <a:rPr lang="en-US" baseline="0" dirty="0" smtClean="0"/>
              <a:t> vi </a:t>
            </a:r>
            <a:r>
              <a:rPr lang="en-US" baseline="0" dirty="0" err="1" smtClean="0"/>
              <a:t>skapa</a:t>
            </a:r>
            <a:r>
              <a:rPr lang="en-US" baseline="0" dirty="0" smtClean="0"/>
              <a:t> en platform </a:t>
            </a:r>
            <a:r>
              <a:rPr lang="en-US" baseline="0" dirty="0" err="1" smtClean="0"/>
              <a:t>där</a:t>
            </a:r>
            <a:r>
              <a:rPr lang="en-US" baseline="0" dirty="0" smtClean="0"/>
              <a:t> man </a:t>
            </a:r>
            <a:r>
              <a:rPr lang="en-US" baseline="0" dirty="0" err="1" smtClean="0"/>
              <a:t>kan</a:t>
            </a:r>
            <a:r>
              <a:rPr lang="en-US" baseline="0" dirty="0" smtClean="0"/>
              <a:t> </a:t>
            </a:r>
            <a:r>
              <a:rPr lang="en-US" baseline="0" dirty="0" err="1" smtClean="0"/>
              <a:t>experimentera</a:t>
            </a:r>
            <a:r>
              <a:rPr lang="en-US" baseline="0" dirty="0" smtClean="0"/>
              <a:t> med </a:t>
            </a:r>
            <a:r>
              <a:rPr lang="en-US" baseline="0" dirty="0" err="1" smtClean="0"/>
              <a:t>olika</a:t>
            </a:r>
            <a:r>
              <a:rPr lang="en-US" baseline="0" dirty="0" smtClean="0"/>
              <a:t> </a:t>
            </a:r>
            <a:r>
              <a:rPr lang="en-US" baseline="0" dirty="0" err="1" smtClean="0"/>
              <a:t>algoritmer</a:t>
            </a:r>
            <a:r>
              <a:rPr lang="en-US" baseline="0" dirty="0" smtClean="0"/>
              <a:t> </a:t>
            </a:r>
            <a:r>
              <a:rPr lang="en-US" baseline="0" dirty="0" err="1" smtClean="0"/>
              <a:t>och</a:t>
            </a:r>
            <a:r>
              <a:rPr lang="en-US" baseline="0" dirty="0" smtClean="0"/>
              <a:t> </a:t>
            </a:r>
            <a:r>
              <a:rPr lang="en-US" baseline="0" dirty="0" err="1" smtClean="0"/>
              <a:t>tillförlitlighetsmodeller</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först</a:t>
            </a:r>
            <a:r>
              <a:rPr lang="en-US" baseline="0" dirty="0" smtClean="0"/>
              <a:t> </a:t>
            </a:r>
            <a:r>
              <a:rPr lang="en-US" baseline="0" dirty="0" err="1" smtClean="0"/>
              <a:t>designat</a:t>
            </a:r>
            <a:r>
              <a:rPr lang="en-US" baseline="0" dirty="0" smtClean="0"/>
              <a:t> en </a:t>
            </a:r>
            <a:r>
              <a:rPr lang="en-US" baseline="0" dirty="0" err="1" smtClean="0"/>
              <a:t>tillförlitlighetsmodel</a:t>
            </a:r>
            <a:r>
              <a:rPr lang="en-US" baseline="0" dirty="0" smtClean="0"/>
              <a:t>, </a:t>
            </a:r>
            <a:r>
              <a:rPr lang="en-US" baseline="0" dirty="0" err="1" smtClean="0"/>
              <a:t>som</a:t>
            </a:r>
            <a:r>
              <a:rPr lang="en-US" baseline="0" dirty="0" smtClean="0"/>
              <a:t> </a:t>
            </a:r>
            <a:r>
              <a:rPr lang="en-US" baseline="0" dirty="0" err="1" smtClean="0"/>
              <a:t>beskriver</a:t>
            </a:r>
            <a:r>
              <a:rPr lang="en-US" baseline="0" dirty="0" smtClean="0"/>
              <a:t> </a:t>
            </a:r>
            <a:r>
              <a:rPr lang="en-US" baseline="0" dirty="0" err="1" smtClean="0"/>
              <a:t>tillförlitligheten</a:t>
            </a:r>
            <a:r>
              <a:rPr lang="en-US" baseline="0" dirty="0" smtClean="0"/>
              <a:t> </a:t>
            </a:r>
            <a:r>
              <a:rPr lang="en-US" baseline="0" dirty="0" err="1" smtClean="0"/>
              <a:t>av</a:t>
            </a:r>
            <a:r>
              <a:rPr lang="en-US" baseline="0" dirty="0" smtClean="0"/>
              <a:t> </a:t>
            </a:r>
            <a:r>
              <a:rPr lang="en-US" baseline="0" dirty="0" err="1" smtClean="0"/>
              <a:t>komponenterna</a:t>
            </a:r>
            <a:r>
              <a:rPr lang="en-US" baseline="0" dirty="0" smtClean="0"/>
              <a:t> I </a:t>
            </a:r>
            <a:r>
              <a:rPr lang="en-US" baseline="0" dirty="0" err="1" smtClean="0"/>
              <a:t>ett</a:t>
            </a:r>
            <a:r>
              <a:rPr lang="en-US" baseline="0" dirty="0" smtClean="0"/>
              <a:t> </a:t>
            </a:r>
            <a:r>
              <a:rPr lang="en-US" baseline="0" dirty="0" err="1" smtClean="0"/>
              <a:t>distribuerat</a:t>
            </a:r>
            <a:r>
              <a:rPr lang="en-US" baseline="0" dirty="0" smtClean="0"/>
              <a:t> system, </a:t>
            </a:r>
            <a:r>
              <a:rPr lang="en-US" baseline="0" dirty="0" err="1" smtClean="0"/>
              <a:t>samt</a:t>
            </a:r>
            <a:r>
              <a:rPr lang="en-US" baseline="0" dirty="0" smtClean="0"/>
              <a:t> </a:t>
            </a:r>
            <a:r>
              <a:rPr lang="en-US" baseline="0" dirty="0" err="1" smtClean="0"/>
              <a:t>applikationerna</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har</a:t>
            </a:r>
            <a:r>
              <a:rPr lang="en-US" baseline="0" dirty="0" smtClean="0"/>
              <a:t> </a:t>
            </a:r>
            <a:r>
              <a:rPr lang="en-US" baseline="0" dirty="0" smtClean="0"/>
              <a:t>vi </a:t>
            </a:r>
            <a:r>
              <a:rPr lang="en-US" baseline="0" dirty="0" err="1" smtClean="0"/>
              <a:t>designat</a:t>
            </a:r>
            <a:r>
              <a:rPr lang="en-US" baseline="0" dirty="0" smtClean="0"/>
              <a:t> en </a:t>
            </a:r>
            <a:r>
              <a:rPr lang="en-US" baseline="0" dirty="0" err="1" smtClean="0"/>
              <a:t>modell</a:t>
            </a:r>
            <a:r>
              <a:rPr lang="en-US" baseline="0" dirty="0" smtClean="0"/>
              <a:t> </a:t>
            </a:r>
            <a:r>
              <a:rPr lang="en-US" baseline="0" dirty="0" err="1" smtClean="0"/>
              <a:t>som</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dynamiskt</a:t>
            </a:r>
            <a:r>
              <a:rPr lang="en-US" baseline="0" dirty="0" smtClean="0"/>
              <a:t> </a:t>
            </a:r>
            <a:r>
              <a:rPr lang="en-US" baseline="0" dirty="0" err="1" smtClean="0"/>
              <a:t>och</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tillgodoser</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kopior</a:t>
            </a:r>
            <a:r>
              <a:rPr lang="en-US" baseline="0" dirty="0" smtClean="0"/>
              <a:t> en </a:t>
            </a:r>
            <a:r>
              <a:rPr lang="en-US" baseline="0" dirty="0" err="1" smtClean="0"/>
              <a:t>applikation</a:t>
            </a:r>
            <a:r>
              <a:rPr lang="en-US" baseline="0" dirty="0" smtClean="0"/>
              <a:t>, </a:t>
            </a:r>
            <a:r>
              <a:rPr lang="en-US" baseline="0" dirty="0" err="1" smtClean="0"/>
              <a:t>upptäcker</a:t>
            </a:r>
            <a:r>
              <a:rPr lang="en-US" baseline="0" dirty="0" smtClean="0"/>
              <a:t> </a:t>
            </a:r>
            <a:r>
              <a:rPr lang="en-US" baseline="0" dirty="0" err="1" smtClean="0"/>
              <a:t>fel</a:t>
            </a:r>
            <a:r>
              <a:rPr lang="en-US" baseline="0" dirty="0" smtClean="0"/>
              <a:t>, </a:t>
            </a:r>
            <a:r>
              <a:rPr lang="en-US" baseline="0" dirty="0" err="1" smtClean="0"/>
              <a:t>samt</a:t>
            </a:r>
            <a:r>
              <a:rPr lang="en-US" baseline="0" dirty="0" smtClean="0"/>
              <a:t> </a:t>
            </a:r>
            <a:r>
              <a:rPr lang="en-US" baseline="0" dirty="0" err="1" smtClean="0"/>
              <a:t>anpassar</a:t>
            </a:r>
            <a:r>
              <a:rPr lang="en-US" baseline="0" dirty="0" smtClean="0"/>
              <a:t> sig till </a:t>
            </a:r>
            <a:r>
              <a:rPr lang="en-US" baseline="0" dirty="0" err="1" smtClean="0"/>
              <a:t>varierande</a:t>
            </a:r>
            <a:r>
              <a:rPr lang="en-US" baseline="0" dirty="0" smtClean="0"/>
              <a:t> </a:t>
            </a:r>
            <a:r>
              <a:rPr lang="en-US" baseline="0" dirty="0" err="1" smtClean="0"/>
              <a:t>egenskaper</a:t>
            </a:r>
            <a:r>
              <a:rPr lang="en-US" baseline="0" dirty="0" smtClean="0"/>
              <a:t> </a:t>
            </a:r>
            <a:r>
              <a:rPr lang="en-US" baseline="0" dirty="0" err="1" smtClean="0"/>
              <a:t>i</a:t>
            </a:r>
            <a:r>
              <a:rPr lang="en-US" baseline="0" dirty="0" smtClean="0"/>
              <a:t> </a:t>
            </a:r>
            <a:r>
              <a:rPr lang="en-US" baseline="0" dirty="0" err="1" smtClean="0"/>
              <a:t>systemet</a:t>
            </a:r>
            <a:r>
              <a:rPr lang="en-US" baseline="0" dirty="0" smtClean="0"/>
              <a:t>. </a:t>
            </a:r>
          </a:p>
          <a:p>
            <a:endParaRPr lang="en-US" baseline="0" dirty="0" smtClean="0"/>
          </a:p>
          <a:p>
            <a:r>
              <a:rPr lang="en-US" baseline="0" dirty="0" err="1" smtClean="0"/>
              <a:t>Slutligen</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implementerat</a:t>
            </a:r>
            <a:r>
              <a:rPr lang="en-US" baseline="0" dirty="0" smtClean="0"/>
              <a:t> </a:t>
            </a:r>
            <a:r>
              <a:rPr lang="en-US" baseline="0" dirty="0" err="1" smtClean="0"/>
              <a:t>och</a:t>
            </a:r>
            <a:r>
              <a:rPr lang="en-US" baseline="0" dirty="0" smtClean="0"/>
              <a:t> </a:t>
            </a:r>
            <a:r>
              <a:rPr lang="en-US" baseline="0" dirty="0" err="1" smtClean="0"/>
              <a:t>utvärderat</a:t>
            </a:r>
            <a:r>
              <a:rPr lang="en-US" baseline="0" dirty="0" smtClean="0"/>
              <a:t> </a:t>
            </a:r>
            <a:r>
              <a:rPr lang="en-US" baseline="0" dirty="0" err="1" smtClean="0"/>
              <a:t>vår</a:t>
            </a:r>
            <a:r>
              <a:rPr lang="en-US" baseline="0" dirty="0" smtClean="0"/>
              <a:t> model med </a:t>
            </a:r>
            <a:r>
              <a:rPr lang="en-US" baseline="0" dirty="0" err="1" smtClean="0"/>
              <a:t>hjälp</a:t>
            </a:r>
            <a:r>
              <a:rPr lang="en-US" baseline="0" dirty="0" smtClean="0"/>
              <a:t> </a:t>
            </a:r>
            <a:r>
              <a:rPr lang="en-US" baseline="0" dirty="0" err="1" smtClean="0"/>
              <a:t>av</a:t>
            </a:r>
            <a:r>
              <a:rPr lang="en-US" baseline="0" dirty="0" smtClean="0"/>
              <a:t> Calvin.</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a:t>
            </a:fld>
            <a:endParaRPr lang="en-US"/>
          </a:p>
        </p:txBody>
      </p:sp>
    </p:spTree>
    <p:extLst>
      <p:ext uri="{BB962C8B-B14F-4D97-AF65-F5344CB8AC3E}">
        <p14:creationId xmlns:p14="http://schemas.microsoft.com/office/powerpoint/2010/main" val="1856788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är</a:t>
            </a:r>
            <a:r>
              <a:rPr lang="en-US" baseline="0" dirty="0" smtClean="0"/>
              <a:t> </a:t>
            </a:r>
            <a:r>
              <a:rPr lang="en-US" baseline="0" dirty="0" err="1" smtClean="0"/>
              <a:t>omöjligt</a:t>
            </a:r>
            <a:r>
              <a:rPr lang="en-US" baseline="0" dirty="0" smtClean="0"/>
              <a:t> </a:t>
            </a:r>
            <a:r>
              <a:rPr lang="en-US" baseline="0" dirty="0" err="1" smtClean="0"/>
              <a:t>att</a:t>
            </a:r>
            <a:r>
              <a:rPr lang="en-US" baseline="0" dirty="0" smtClean="0"/>
              <a:t> </a:t>
            </a:r>
            <a:r>
              <a:rPr lang="en-US" baseline="0" dirty="0" err="1" smtClean="0"/>
              <a:t>fullständigt</a:t>
            </a:r>
            <a:r>
              <a:rPr lang="en-US" baseline="0" dirty="0" smtClean="0"/>
              <a:t> </a:t>
            </a:r>
            <a:r>
              <a:rPr lang="en-US" baseline="0" dirty="0" err="1" smtClean="0"/>
              <a:t>modelera</a:t>
            </a:r>
            <a:r>
              <a:rPr lang="en-US" baseline="0" dirty="0" smtClean="0"/>
              <a:t> </a:t>
            </a:r>
            <a:r>
              <a:rPr lang="en-US" baseline="0" dirty="0" err="1" smtClean="0"/>
              <a:t>tillförlitligheten</a:t>
            </a:r>
            <a:r>
              <a:rPr lang="en-US" baseline="0" dirty="0" smtClean="0"/>
              <a:t> I </a:t>
            </a:r>
            <a:r>
              <a:rPr lang="en-US" baseline="0" dirty="0" err="1" smtClean="0"/>
              <a:t>distribuerade</a:t>
            </a:r>
            <a:r>
              <a:rPr lang="en-US" baseline="0" dirty="0" smtClean="0"/>
              <a:t> system, </a:t>
            </a:r>
            <a:r>
              <a:rPr lang="en-US" baseline="0" dirty="0" err="1" smtClean="0"/>
              <a:t>så</a:t>
            </a:r>
            <a:r>
              <a:rPr lang="en-US" baseline="0" dirty="0" smtClean="0"/>
              <a:t> </a:t>
            </a:r>
            <a:r>
              <a:rPr lang="en-US" baseline="0" dirty="0" err="1" smtClean="0"/>
              <a:t>görs</a:t>
            </a:r>
            <a:r>
              <a:rPr lang="en-US" baseline="0" dirty="0" smtClean="0"/>
              <a:t> </a:t>
            </a:r>
            <a:r>
              <a:rPr lang="en-US" baseline="0" dirty="0" err="1" smtClean="0"/>
              <a:t>ofta</a:t>
            </a:r>
            <a:r>
              <a:rPr lang="en-US" baseline="0" dirty="0" smtClean="0"/>
              <a:t> </a:t>
            </a:r>
            <a:r>
              <a:rPr lang="en-US" baseline="0" dirty="0" err="1" smtClean="0"/>
              <a:t>olika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antagande</a:t>
            </a:r>
            <a:r>
              <a:rPr lang="en-US" baseline="0" dirty="0" smtClean="0"/>
              <a:t> </a:t>
            </a:r>
            <a:r>
              <a:rPr lang="en-US" baseline="0" dirty="0" err="1" smtClean="0"/>
              <a:t>gällande</a:t>
            </a:r>
            <a:r>
              <a:rPr lang="en-US" baseline="0" dirty="0" smtClean="0"/>
              <a:t> </a:t>
            </a:r>
            <a:r>
              <a:rPr lang="en-US" baseline="0" dirty="0" err="1" smtClean="0"/>
              <a:t>miljön</a:t>
            </a:r>
            <a:r>
              <a:rPr lang="en-US" baseline="0" dirty="0" smtClean="0"/>
              <a:t> </a:t>
            </a:r>
            <a:r>
              <a:rPr lang="en-US" baseline="0" dirty="0" err="1" smtClean="0"/>
              <a:t>och</a:t>
            </a:r>
            <a:r>
              <a:rPr lang="en-US" baseline="0" dirty="0" smtClean="0"/>
              <a:t> </a:t>
            </a:r>
            <a:r>
              <a:rPr lang="en-US" baseline="0" dirty="0" err="1" smtClean="0"/>
              <a:t>vilka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kan</a:t>
            </a:r>
            <a:r>
              <a:rPr lang="en-US" baseline="0" dirty="0" smtClean="0"/>
              <a:t> </a:t>
            </a:r>
            <a:r>
              <a:rPr lang="en-US" baseline="0" dirty="0" err="1" smtClean="0"/>
              <a:t>inträffa</a:t>
            </a:r>
            <a:r>
              <a:rPr lang="en-US" baseline="0" dirty="0" smtClean="0"/>
              <a:t> </a:t>
            </a:r>
            <a:r>
              <a:rPr lang="en-US" baseline="0" dirty="0" err="1" smtClean="0"/>
              <a:t>osv</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a:t>
            </a:r>
            <a:r>
              <a:rPr lang="en-US" baseline="0" dirty="0" err="1" smtClean="0"/>
              <a:t>arbete</a:t>
            </a:r>
            <a:r>
              <a:rPr lang="en-US" baseline="0" dirty="0" smtClean="0"/>
              <a:t> </a:t>
            </a:r>
            <a:r>
              <a:rPr lang="en-US" baseline="0" dirty="0" err="1" smtClean="0"/>
              <a:t>antar</a:t>
            </a:r>
            <a:r>
              <a:rPr lang="en-US" baseline="0" dirty="0" smtClean="0"/>
              <a:t> vi </a:t>
            </a:r>
            <a:r>
              <a:rPr lang="en-US" baseline="0" dirty="0" err="1" smtClean="0"/>
              <a:t>att</a:t>
            </a:r>
            <a:endParaRPr lang="en-US" baseline="0" dirty="0" smtClean="0"/>
          </a:p>
          <a:p>
            <a:r>
              <a:rPr lang="en-US" baseline="0" dirty="0" smtClean="0"/>
              <a:t> -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servrar</a:t>
            </a:r>
            <a:r>
              <a:rPr lang="en-US" baseline="0" dirty="0" smtClean="0"/>
              <a:t> I </a:t>
            </a:r>
            <a:r>
              <a:rPr lang="en-US" baseline="0" dirty="0" err="1" smtClean="0"/>
              <a:t>ett</a:t>
            </a:r>
            <a:r>
              <a:rPr lang="en-US" baseline="0" dirty="0" smtClean="0"/>
              <a:t> cluster </a:t>
            </a:r>
            <a:r>
              <a:rPr lang="en-US" baseline="0" dirty="0" err="1" smtClean="0"/>
              <a:t>eller</a:t>
            </a:r>
            <a:r>
              <a:rPr lang="en-US" baseline="0" dirty="0" smtClean="0"/>
              <a:t> datacenter, </a:t>
            </a:r>
            <a:r>
              <a:rPr lang="en-US" baseline="0" dirty="0" err="1" smtClean="0"/>
              <a:t>är</a:t>
            </a:r>
            <a:r>
              <a:rPr lang="en-US" baseline="0" dirty="0" smtClean="0"/>
              <a:t> </a:t>
            </a:r>
            <a:r>
              <a:rPr lang="en-US" baseline="0" dirty="0" err="1" smtClean="0"/>
              <a:t>antingen</a:t>
            </a:r>
            <a:r>
              <a:rPr lang="en-US" baseline="0" dirty="0" smtClean="0"/>
              <a:t> </a:t>
            </a:r>
            <a:r>
              <a:rPr lang="en-US" baseline="0" dirty="0" err="1" smtClean="0"/>
              <a:t>operativa</a:t>
            </a:r>
            <a:r>
              <a:rPr lang="en-US" baseline="0" dirty="0" smtClean="0"/>
              <a:t> </a:t>
            </a:r>
            <a:r>
              <a:rPr lang="en-US" baseline="0" dirty="0" err="1" smtClean="0"/>
              <a:t>eller</a:t>
            </a:r>
            <a:r>
              <a:rPr lang="en-US" baseline="0" dirty="0" smtClean="0"/>
              <a:t> </a:t>
            </a:r>
            <a:r>
              <a:rPr lang="en-US" baseline="0" dirty="0" err="1" smtClean="0"/>
              <a:t>döda</a:t>
            </a:r>
            <a:endParaRPr lang="en-US" baseline="0" dirty="0" smtClean="0"/>
          </a:p>
          <a:p>
            <a:r>
              <a:rPr lang="en-US" baseline="0" dirty="0" smtClean="0"/>
              <a:t> - </a:t>
            </a:r>
            <a:r>
              <a:rPr lang="en-US" baseline="0" dirty="0" err="1" smtClean="0"/>
              <a:t>Nätverket</a:t>
            </a:r>
            <a:r>
              <a:rPr lang="en-US" baseline="0" dirty="0" smtClean="0"/>
              <a:t> </a:t>
            </a:r>
            <a:r>
              <a:rPr lang="en-US" baseline="0" dirty="0" err="1" smtClean="0"/>
              <a:t>och</a:t>
            </a:r>
            <a:r>
              <a:rPr lang="en-US" baseline="0" dirty="0" smtClean="0"/>
              <a:t> </a:t>
            </a:r>
            <a:r>
              <a:rPr lang="en-US" baseline="0" dirty="0" err="1" smtClean="0"/>
              <a:t>länkarna</a:t>
            </a:r>
            <a:r>
              <a:rPr lang="en-US" baseline="0" dirty="0" smtClean="0"/>
              <a:t> </a:t>
            </a:r>
            <a:r>
              <a:rPr lang="en-US" baseline="0" dirty="0" err="1" smtClean="0"/>
              <a:t>mellan</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fullt</a:t>
            </a:r>
            <a:r>
              <a:rPr lang="en-US" baseline="0" dirty="0" smtClean="0"/>
              <a:t> </a:t>
            </a:r>
            <a:r>
              <a:rPr lang="en-US" baseline="0" dirty="0" err="1" smtClean="0"/>
              <a:t>pålitligt</a:t>
            </a:r>
            <a:endParaRPr lang="en-US" baseline="0" dirty="0" smtClean="0"/>
          </a:p>
          <a:p>
            <a:r>
              <a:rPr lang="en-US" baseline="0" dirty="0" smtClean="0"/>
              <a:t> - </a:t>
            </a:r>
            <a:r>
              <a:rPr lang="en-US" baseline="0" dirty="0" err="1" smtClean="0"/>
              <a:t>Nodfel</a:t>
            </a:r>
            <a:r>
              <a:rPr lang="en-US" baseline="0" dirty="0" smtClean="0"/>
              <a:t> </a:t>
            </a:r>
            <a:r>
              <a:rPr lang="en-US" baseline="0" dirty="0" err="1" smtClean="0"/>
              <a:t>beror</a:t>
            </a:r>
            <a:r>
              <a:rPr lang="en-US" baseline="0" dirty="0" smtClean="0"/>
              <a:t> </a:t>
            </a:r>
            <a:r>
              <a:rPr lang="en-US" baseline="0" dirty="0" err="1" smtClean="0"/>
              <a:t>inte</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på</a:t>
            </a:r>
            <a:r>
              <a:rPr lang="en-US" baseline="0" dirty="0" smtClean="0"/>
              <a:t> </a:t>
            </a:r>
            <a:r>
              <a:rPr lang="en-US" baseline="0" dirty="0" err="1" smtClean="0"/>
              <a:t>noden</a:t>
            </a:r>
            <a:r>
              <a:rPr lang="en-US" baseline="0" dirty="0" smtClean="0"/>
              <a:t>, </a:t>
            </a:r>
            <a:r>
              <a:rPr lang="en-US" baseline="0" dirty="0" err="1" smtClean="0"/>
              <a:t>eller</a:t>
            </a:r>
            <a:r>
              <a:rPr lang="en-US" baseline="0" dirty="0" smtClean="0"/>
              <a:t> </a:t>
            </a:r>
            <a:r>
              <a:rPr lang="en-US" baseline="0" dirty="0" err="1" smtClean="0"/>
              <a:t>vilka</a:t>
            </a:r>
            <a:r>
              <a:rPr lang="en-US" baseline="0" dirty="0" smtClean="0"/>
              <a:t> </a:t>
            </a:r>
            <a:r>
              <a:rPr lang="en-US" baseline="0" dirty="0" err="1" smtClean="0"/>
              <a:t>beräkningar</a:t>
            </a:r>
            <a:r>
              <a:rPr lang="en-US" baseline="0" dirty="0" smtClean="0"/>
              <a:t> </a:t>
            </a:r>
            <a:r>
              <a:rPr lang="en-US" baseline="0" dirty="0" err="1" smtClean="0"/>
              <a:t>som</a:t>
            </a:r>
            <a:r>
              <a:rPr lang="en-US" baseline="0" dirty="0" smtClean="0"/>
              <a:t> </a:t>
            </a:r>
            <a:r>
              <a:rPr lang="en-US" baseline="0" dirty="0" err="1" smtClean="0"/>
              <a:t>görs</a:t>
            </a:r>
            <a:endParaRPr lang="en-US" baseline="0" dirty="0" smtClean="0"/>
          </a:p>
          <a:p>
            <a:endParaRPr lang="en-US" baseline="0" dirty="0" smtClean="0"/>
          </a:p>
          <a:p>
            <a:r>
              <a:rPr lang="en-US" baseline="0" dirty="0" err="1" smtClean="0"/>
              <a:t>Detta</a:t>
            </a:r>
            <a:r>
              <a:rPr lang="en-US" baseline="0" dirty="0" smtClean="0"/>
              <a:t> </a:t>
            </a:r>
            <a:r>
              <a:rPr lang="en-US" baseline="0" dirty="0" err="1" smtClean="0"/>
              <a:t>summeras</a:t>
            </a:r>
            <a:r>
              <a:rPr lang="en-US" baseline="0" dirty="0" smtClean="0"/>
              <a:t> till </a:t>
            </a:r>
            <a:r>
              <a:rPr lang="en-US" baseline="0" dirty="0" err="1" smtClean="0"/>
              <a:t>att</a:t>
            </a:r>
            <a:r>
              <a:rPr lang="en-US" baseline="0" dirty="0" smtClean="0"/>
              <a:t> vi </a:t>
            </a:r>
            <a:r>
              <a:rPr lang="en-US" baseline="0" dirty="0" err="1" smtClean="0"/>
              <a:t>enbart</a:t>
            </a:r>
            <a:r>
              <a:rPr lang="en-US" baseline="0" dirty="0" smtClean="0"/>
              <a:t> tar </a:t>
            </a:r>
            <a:r>
              <a:rPr lang="en-US" baseline="0" dirty="0" err="1" smtClean="0"/>
              <a:t>hänsyn</a:t>
            </a:r>
            <a:r>
              <a:rPr lang="en-US" baseline="0" dirty="0" smtClean="0"/>
              <a:t> till </a:t>
            </a:r>
            <a:r>
              <a:rPr lang="en-US" baseline="0" dirty="0" err="1" smtClean="0"/>
              <a:t>nodfel</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5</a:t>
            </a:fld>
            <a:endParaRPr lang="en-US"/>
          </a:p>
        </p:txBody>
      </p:sp>
    </p:spTree>
    <p:extLst>
      <p:ext uri="{BB962C8B-B14F-4D97-AF65-F5344CB8AC3E}">
        <p14:creationId xmlns:p14="http://schemas.microsoft.com/office/powerpoint/2010/main" val="301048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Vidare</a:t>
            </a:r>
            <a:r>
              <a:rPr lang="en-US" dirty="0" smtClean="0"/>
              <a:t> </a:t>
            </a:r>
            <a:r>
              <a:rPr lang="en-US" dirty="0" err="1" smtClean="0"/>
              <a:t>så</a:t>
            </a:r>
            <a:r>
              <a:rPr lang="en-US" dirty="0" smtClean="0"/>
              <a:t> </a:t>
            </a:r>
            <a:r>
              <a:rPr lang="en-US" dirty="0" err="1" smtClean="0"/>
              <a:t>har</a:t>
            </a:r>
            <a:r>
              <a:rPr lang="en-US" dirty="0" smtClean="0"/>
              <a:t> vi </a:t>
            </a:r>
            <a:r>
              <a:rPr lang="en-US" dirty="0" err="1" smtClean="0"/>
              <a:t>valt</a:t>
            </a:r>
            <a:r>
              <a:rPr lang="en-US" dirty="0" smtClean="0"/>
              <a:t> </a:t>
            </a:r>
            <a:r>
              <a:rPr lang="en-US" dirty="0" err="1" smtClean="0"/>
              <a:t>att</a:t>
            </a:r>
            <a:r>
              <a:rPr lang="en-US" dirty="0" smtClean="0"/>
              <a:t> </a:t>
            </a:r>
            <a:r>
              <a:rPr lang="en-US" dirty="0" err="1" smtClean="0"/>
              <a:t>fokusera</a:t>
            </a:r>
            <a:r>
              <a:rPr lang="en-US" dirty="0" smtClean="0"/>
              <a:t> </a:t>
            </a:r>
            <a:r>
              <a:rPr lang="en-US" dirty="0" err="1" smtClean="0"/>
              <a:t>på</a:t>
            </a:r>
            <a:r>
              <a:rPr lang="en-US" dirty="0" smtClean="0"/>
              <a:t> stream processing </a:t>
            </a:r>
            <a:r>
              <a:rPr lang="en-US" dirty="0" err="1" smtClean="0"/>
              <a:t>applikationer</a:t>
            </a:r>
            <a:r>
              <a:rPr lang="en-US" dirty="0" smtClean="0"/>
              <a:t>, </a:t>
            </a:r>
            <a:r>
              <a:rPr lang="en-US" dirty="0" err="1" smtClean="0"/>
              <a:t>som</a:t>
            </a:r>
            <a:r>
              <a:rPr lang="en-US" dirty="0" smtClean="0"/>
              <a:t> I </a:t>
            </a:r>
            <a:r>
              <a:rPr lang="en-US" baseline="0" dirty="0" err="1" smtClean="0"/>
              <a:t>dess</a:t>
            </a:r>
            <a:r>
              <a:rPr lang="en-US" baseline="0" dirty="0" smtClean="0"/>
              <a:t> </a:t>
            </a:r>
            <a:r>
              <a:rPr lang="en-US" baseline="0" dirty="0" err="1" smtClean="0"/>
              <a:t>enklaste</a:t>
            </a:r>
            <a:r>
              <a:rPr lang="en-US" baseline="0" dirty="0" smtClean="0"/>
              <a:t> fall </a:t>
            </a:r>
            <a:r>
              <a:rPr lang="en-US" baseline="0" dirty="0" err="1" smtClean="0"/>
              <a:t>bestånde</a:t>
            </a:r>
            <a:r>
              <a:rPr lang="en-US" baseline="0" dirty="0" smtClean="0"/>
              <a:t> </a:t>
            </a:r>
            <a:r>
              <a:rPr lang="en-US" baseline="0" dirty="0" err="1" smtClean="0"/>
              <a:t>av</a:t>
            </a:r>
            <a:r>
              <a:rPr lang="en-US" baseline="0" dirty="0" smtClean="0"/>
              <a:t> 3 </a:t>
            </a:r>
            <a:r>
              <a:rPr lang="en-US" baseline="0" dirty="0" err="1" smtClean="0"/>
              <a:t>delar</a:t>
            </a:r>
            <a:r>
              <a:rPr lang="en-US" baseline="0" dirty="0" smtClean="0"/>
              <a:t>. </a:t>
            </a:r>
          </a:p>
          <a:p>
            <a:endParaRPr lang="en-US" baseline="0" dirty="0" smtClean="0"/>
          </a:p>
          <a:p>
            <a:r>
              <a:rPr lang="en-US" baseline="0" dirty="0" smtClean="0"/>
              <a:t>En </a:t>
            </a:r>
            <a:r>
              <a:rPr lang="en-US" baseline="0" dirty="0" err="1" smtClean="0"/>
              <a:t>producent</a:t>
            </a:r>
            <a:r>
              <a:rPr lang="en-US" baseline="0" dirty="0" smtClean="0"/>
              <a:t>, </a:t>
            </a:r>
            <a:r>
              <a:rPr lang="en-US" baseline="0" dirty="0" err="1" smtClean="0"/>
              <a:t>som</a:t>
            </a:r>
            <a:r>
              <a:rPr lang="en-US" baseline="0" dirty="0" smtClean="0"/>
              <a:t> </a:t>
            </a:r>
            <a:r>
              <a:rPr lang="en-US" baseline="0" dirty="0" err="1" smtClean="0"/>
              <a:t>producerar</a:t>
            </a:r>
            <a:r>
              <a:rPr lang="en-US" baseline="0" dirty="0" smtClean="0"/>
              <a:t> </a:t>
            </a:r>
            <a:r>
              <a:rPr lang="en-US" baseline="0" dirty="0" err="1" smtClean="0"/>
              <a:t>någon</a:t>
            </a:r>
            <a:r>
              <a:rPr lang="en-US" baseline="0" dirty="0" smtClean="0"/>
              <a:t> form </a:t>
            </a:r>
            <a:r>
              <a:rPr lang="en-US" baseline="0" dirty="0" err="1" smtClean="0"/>
              <a:t>av</a:t>
            </a:r>
            <a:r>
              <a:rPr lang="en-US" baseline="0" dirty="0" smtClean="0"/>
              <a:t> data </a:t>
            </a:r>
            <a:r>
              <a:rPr lang="en-US" baseline="0" dirty="0" err="1" smtClean="0"/>
              <a:t>som</a:t>
            </a:r>
            <a:r>
              <a:rPr lang="en-US" baseline="0" dirty="0" smtClean="0"/>
              <a:t> </a:t>
            </a:r>
            <a:r>
              <a:rPr lang="en-US" baseline="0" dirty="0" err="1" smtClean="0"/>
              <a:t>måste</a:t>
            </a:r>
            <a:r>
              <a:rPr lang="en-US" baseline="0" dirty="0" smtClean="0"/>
              <a:t> </a:t>
            </a:r>
            <a:r>
              <a:rPr lang="en-US" baseline="0" dirty="0" err="1" smtClean="0"/>
              <a:t>behandlas</a:t>
            </a:r>
            <a:r>
              <a:rPr lang="en-US" baseline="0" dirty="0" smtClean="0"/>
              <a:t>, </a:t>
            </a:r>
            <a:r>
              <a:rPr lang="en-US" baseline="0" dirty="0" err="1" smtClean="0"/>
              <a:t>av</a:t>
            </a:r>
            <a:r>
              <a:rPr lang="en-US" baseline="0" dirty="0" smtClean="0"/>
              <a:t> en </a:t>
            </a:r>
            <a:r>
              <a:rPr lang="en-US" baseline="0" dirty="0" err="1" smtClean="0"/>
              <a:t>tjänst</a:t>
            </a:r>
            <a:r>
              <a:rPr lang="en-US" baseline="0" dirty="0" smtClean="0"/>
              <a:t> T </a:t>
            </a:r>
            <a:r>
              <a:rPr lang="en-US" baseline="0" dirty="0" err="1" smtClean="0"/>
              <a:t>som</a:t>
            </a:r>
            <a:r>
              <a:rPr lang="en-US" baseline="0" dirty="0" smtClean="0"/>
              <a:t> </a:t>
            </a:r>
            <a:r>
              <a:rPr lang="en-US" baseline="0" dirty="0" err="1" smtClean="0"/>
              <a:t>gör</a:t>
            </a:r>
            <a:r>
              <a:rPr lang="en-US" baseline="0" dirty="0" smtClean="0"/>
              <a:t> </a:t>
            </a:r>
            <a:r>
              <a:rPr lang="en-US" baseline="0" dirty="0" err="1" smtClean="0"/>
              <a:t>någon</a:t>
            </a:r>
            <a:r>
              <a:rPr lang="en-US" baseline="0" dirty="0" smtClean="0"/>
              <a:t> </a:t>
            </a:r>
            <a:r>
              <a:rPr lang="en-US" baseline="0" dirty="0" err="1" smtClean="0"/>
              <a:t>typ</a:t>
            </a:r>
            <a:r>
              <a:rPr lang="en-US" baseline="0" dirty="0" smtClean="0"/>
              <a:t> </a:t>
            </a:r>
            <a:r>
              <a:rPr lang="en-US" baseline="0" dirty="0" err="1" smtClean="0"/>
              <a:t>av</a:t>
            </a:r>
            <a:r>
              <a:rPr lang="en-US" baseline="0" dirty="0" smtClean="0"/>
              <a:t> </a:t>
            </a:r>
            <a:r>
              <a:rPr lang="en-US" baseline="0" dirty="0" err="1" smtClean="0"/>
              <a:t>beräkningar</a:t>
            </a:r>
            <a:r>
              <a:rPr lang="en-US" baseline="0" dirty="0" smtClean="0"/>
              <a:t> </a:t>
            </a:r>
            <a:r>
              <a:rPr lang="en-US" baseline="0" dirty="0" err="1" smtClean="0"/>
              <a:t>på</a:t>
            </a:r>
            <a:r>
              <a:rPr lang="en-US" baseline="0" dirty="0" smtClean="0"/>
              <a:t> </a:t>
            </a:r>
            <a:r>
              <a:rPr lang="en-US" baseline="0" dirty="0" err="1" smtClean="0"/>
              <a:t>datan</a:t>
            </a:r>
            <a:r>
              <a:rPr lang="en-US" baseline="0" dirty="0" smtClean="0"/>
              <a:t>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resultatet</a:t>
            </a:r>
            <a:r>
              <a:rPr lang="en-US" baseline="0" dirty="0" smtClean="0"/>
              <a:t> till en </a:t>
            </a:r>
            <a:r>
              <a:rPr lang="en-US" baseline="0" dirty="0" err="1" smtClean="0"/>
              <a:t>konsument</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Målet</a:t>
            </a:r>
            <a:r>
              <a:rPr lang="en-US" baseline="0" dirty="0" smtClean="0"/>
              <a:t> </a:t>
            </a:r>
            <a:r>
              <a:rPr lang="en-US" baseline="0" dirty="0" err="1" smtClean="0"/>
              <a:t>för</a:t>
            </a:r>
            <a:r>
              <a:rPr lang="en-US" baseline="0" dirty="0" smtClean="0"/>
              <a:t> </a:t>
            </a:r>
            <a:r>
              <a:rPr lang="en-US" baseline="0" dirty="0" err="1" smtClean="0"/>
              <a:t>oss</a:t>
            </a:r>
            <a:r>
              <a:rPr lang="en-US" baseline="0" dirty="0" smtClean="0"/>
              <a:t> </a:t>
            </a:r>
            <a:r>
              <a:rPr lang="en-US" baseline="0" dirty="0" err="1" smtClean="0"/>
              <a:t>är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a:t>
            </a:r>
            <a:r>
              <a:rPr lang="en-US" baseline="0" dirty="0" err="1" smtClean="0"/>
              <a:t>att</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T. </a:t>
            </a:r>
            <a:r>
              <a:rPr lang="en-US" baseline="0" dirty="0" err="1" smtClean="0"/>
              <a:t>Och</a:t>
            </a:r>
            <a:r>
              <a:rPr lang="en-US" baseline="0" dirty="0" smtClean="0"/>
              <a:t> </a:t>
            </a:r>
            <a:r>
              <a:rPr lang="en-US" baseline="0" dirty="0" err="1" smtClean="0"/>
              <a:t>eftersom</a:t>
            </a:r>
            <a:r>
              <a:rPr lang="en-US" baseline="0" dirty="0" smtClean="0"/>
              <a:t> vi </a:t>
            </a:r>
            <a:r>
              <a:rPr lang="en-US" baseline="0" dirty="0" err="1" smtClean="0"/>
              <a:t>enbart</a:t>
            </a:r>
            <a:r>
              <a:rPr lang="en-US" baseline="0" dirty="0" smtClean="0"/>
              <a:t> tar </a:t>
            </a:r>
            <a:r>
              <a:rPr lang="en-US" baseline="0" dirty="0" err="1" smtClean="0"/>
              <a:t>hänsyn</a:t>
            </a:r>
            <a:r>
              <a:rPr lang="en-US" baseline="0" dirty="0" smtClean="0"/>
              <a:t> till </a:t>
            </a:r>
            <a:r>
              <a:rPr lang="en-US" baseline="0" dirty="0" err="1" smtClean="0"/>
              <a:t>nodfel</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vi </a:t>
            </a:r>
            <a:r>
              <a:rPr lang="en-US" baseline="0" dirty="0" err="1" smtClean="0"/>
              <a:t>kunna</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a:t>
            </a:r>
            <a:r>
              <a:rPr lang="en-US" baseline="0" dirty="0" err="1" smtClean="0"/>
              <a:t>noderna</a:t>
            </a:r>
            <a:r>
              <a:rPr lang="en-US" baseline="0" dirty="0" smtClean="0"/>
              <a:t> I </a:t>
            </a:r>
            <a:r>
              <a:rPr lang="en-US" baseline="0" dirty="0" err="1" smtClean="0"/>
              <a:t>systemet</a:t>
            </a:r>
            <a:r>
              <a:rPr lang="en-US" baseline="0" dirty="0" smtClean="0"/>
              <a:t> </a:t>
            </a:r>
            <a:r>
              <a:rPr lang="en-US" baseline="0" dirty="0" smtClean="0"/>
              <a:t>[BYT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6</a:t>
            </a:fld>
            <a:endParaRPr lang="en-US"/>
          </a:p>
        </p:txBody>
      </p:sp>
    </p:spTree>
    <p:extLst>
      <p:ext uri="{BB962C8B-B14F-4D97-AF65-F5344CB8AC3E}">
        <p14:creationId xmlns:p14="http://schemas.microsoft.com/office/powerpoint/2010/main" val="1370400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man vet den</a:t>
            </a:r>
            <a:r>
              <a:rPr lang="en-US" baseline="0" dirty="0" smtClean="0"/>
              <a:t> </a:t>
            </a:r>
            <a:r>
              <a:rPr lang="en-US" baseline="0" dirty="0" err="1" smtClean="0"/>
              <a:t>genomsnittliga</a:t>
            </a:r>
            <a:r>
              <a:rPr lang="en-US" baseline="0" dirty="0" smtClean="0"/>
              <a:t> </a:t>
            </a:r>
            <a:r>
              <a:rPr lang="en-US" baseline="0" dirty="0" err="1" smtClean="0"/>
              <a:t>tiden</a:t>
            </a:r>
            <a:r>
              <a:rPr lang="en-US" baseline="0" dirty="0" smtClean="0"/>
              <a:t> </a:t>
            </a:r>
            <a:r>
              <a:rPr lang="en-US" baseline="0" dirty="0" err="1" smtClean="0"/>
              <a:t>mellan</a:t>
            </a:r>
            <a:r>
              <a:rPr lang="en-US" baseline="0" dirty="0" smtClean="0"/>
              <a:t> </a:t>
            </a:r>
            <a:r>
              <a:rPr lang="en-US" baseline="0" dirty="0" err="1" smtClean="0"/>
              <a:t>fel</a:t>
            </a:r>
            <a:r>
              <a:rPr lang="en-US" baseline="0" dirty="0" smtClean="0"/>
              <a:t> </a:t>
            </a:r>
            <a:r>
              <a:rPr lang="en-US" dirty="0" err="1" smtClean="0"/>
              <a:t>för</a:t>
            </a:r>
            <a:r>
              <a:rPr lang="en-US" dirty="0" smtClean="0"/>
              <a:t> en </a:t>
            </a:r>
            <a:r>
              <a:rPr lang="en-US" dirty="0" err="1" smtClean="0"/>
              <a:t>komponent</a:t>
            </a:r>
            <a:r>
              <a:rPr lang="en-US" dirty="0" smtClean="0"/>
              <a:t>, </a:t>
            </a:r>
            <a:r>
              <a:rPr lang="en-US" dirty="0" err="1" smtClean="0"/>
              <a:t>så</a:t>
            </a:r>
            <a:r>
              <a:rPr lang="en-US" baseline="0" dirty="0" smtClean="0"/>
              <a:t> </a:t>
            </a:r>
            <a:r>
              <a:rPr lang="en-US" baseline="0" dirty="0" err="1" smtClean="0"/>
              <a:t>kan</a:t>
            </a:r>
            <a:r>
              <a:rPr lang="en-US" baseline="0" dirty="0" smtClean="0"/>
              <a:t> man med en Poisson process </a:t>
            </a:r>
            <a:r>
              <a:rPr lang="en-US" baseline="0" dirty="0" err="1" smtClean="0"/>
              <a:t>uttrycka</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komponenten</a:t>
            </a:r>
            <a:r>
              <a:rPr lang="en-US" baseline="0" dirty="0" smtClean="0"/>
              <a:t> </a:t>
            </a:r>
            <a:r>
              <a:rPr lang="en-US" baseline="0" dirty="0" err="1" smtClean="0"/>
              <a:t>överlever</a:t>
            </a:r>
            <a:r>
              <a:rPr lang="en-US" baseline="0" dirty="0" smtClean="0"/>
              <a:t> </a:t>
            </a:r>
            <a:r>
              <a:rPr lang="en-US" baseline="0" dirty="0" smtClean="0"/>
              <a:t>en </a:t>
            </a:r>
            <a:r>
              <a:rPr lang="en-US" baseline="0" dirty="0" err="1" smtClean="0"/>
              <a:t>viss</a:t>
            </a:r>
            <a:r>
              <a:rPr lang="en-US" baseline="0" dirty="0" smtClean="0"/>
              <a:t> </a:t>
            </a:r>
            <a:r>
              <a:rPr lang="en-US" baseline="0" dirty="0" err="1" smtClean="0"/>
              <a:t>tid</a:t>
            </a:r>
            <a:r>
              <a:rPr lang="en-US" baseline="0" dirty="0" smtClean="0"/>
              <a:t> t, </a:t>
            </a:r>
            <a:r>
              <a:rPr lang="en-US" baseline="0" dirty="0" err="1" smtClean="0"/>
              <a:t>d.v.s</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inga</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under den </a:t>
            </a:r>
            <a:r>
              <a:rPr lang="en-US" baseline="0" dirty="0" err="1" smtClean="0"/>
              <a:t>tiden</a:t>
            </a:r>
            <a:endParaRPr lang="en-US" baseline="0" dirty="0" smtClean="0"/>
          </a:p>
          <a:p>
            <a:endParaRPr lang="en-US" baseline="0" dirty="0" smtClean="0"/>
          </a:p>
          <a:p>
            <a:endParaRPr lang="en-US" baseline="0" dirty="0" smtClean="0"/>
          </a:p>
          <a:p>
            <a:r>
              <a:rPr lang="en-US" dirty="0" err="1" smtClean="0"/>
              <a:t>Sannoliheten</a:t>
            </a:r>
            <a:r>
              <a:rPr lang="en-US" dirty="0" smtClean="0"/>
              <a:t> </a:t>
            </a:r>
            <a:r>
              <a:rPr lang="en-US" dirty="0" err="1" smtClean="0"/>
              <a:t>att</a:t>
            </a:r>
            <a:r>
              <a:rPr lang="en-US" dirty="0" smtClean="0"/>
              <a:t> </a:t>
            </a:r>
            <a:r>
              <a:rPr lang="en-US" dirty="0" err="1" smtClean="0"/>
              <a:t>något</a:t>
            </a:r>
            <a:r>
              <a:rPr lang="en-US" dirty="0" smtClean="0"/>
              <a:t> </a:t>
            </a:r>
            <a:r>
              <a:rPr lang="en-US" dirty="0" err="1" smtClean="0"/>
              <a:t>ett</a:t>
            </a:r>
            <a:r>
              <a:rPr lang="en-US" dirty="0" smtClean="0"/>
              <a:t> </a:t>
            </a:r>
            <a:r>
              <a:rPr lang="en-US" dirty="0" err="1" smtClean="0"/>
              <a:t>fel</a:t>
            </a:r>
            <a:r>
              <a:rPr lang="en-US" dirty="0" smtClean="0"/>
              <a:t> </a:t>
            </a:r>
            <a:r>
              <a:rPr lang="en-US" dirty="0" err="1" smtClean="0"/>
              <a:t>inträffar</a:t>
            </a:r>
            <a:r>
              <a:rPr lang="en-US" dirty="0" smtClean="0"/>
              <a:t> </a:t>
            </a:r>
            <a:r>
              <a:rPr lang="en-US" dirty="0" err="1" smtClean="0"/>
              <a:t>blir</a:t>
            </a:r>
            <a:r>
              <a:rPr lang="en-US" dirty="0" smtClean="0"/>
              <a:t> </a:t>
            </a:r>
            <a:r>
              <a:rPr lang="en-US" dirty="0" err="1" smtClean="0"/>
              <a:t>då</a:t>
            </a:r>
            <a:r>
              <a:rPr lang="en-US" dirty="0" smtClean="0"/>
              <a:t> 1</a:t>
            </a:r>
            <a:r>
              <a:rPr lang="en-US" baseline="0" dirty="0" smtClean="0"/>
              <a:t> – p(</a:t>
            </a:r>
            <a:r>
              <a:rPr lang="en-US" baseline="0" dirty="0" err="1" smtClean="0"/>
              <a:t>överlever</a:t>
            </a:r>
            <a:r>
              <a:rPr lang="en-US" baseline="0" dirty="0" smtClean="0"/>
              <a:t>)</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7</a:t>
            </a:fld>
            <a:endParaRPr lang="en-US"/>
          </a:p>
        </p:txBody>
      </p:sp>
    </p:spTree>
    <p:extLst>
      <p:ext uri="{BB962C8B-B14F-4D97-AF65-F5344CB8AC3E}">
        <p14:creationId xmlns:p14="http://schemas.microsoft.com/office/powerpoint/2010/main" val="4201779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Och</a:t>
            </a:r>
            <a:r>
              <a:rPr lang="en-US" baseline="0" dirty="0" smtClean="0"/>
              <a:t> </a:t>
            </a:r>
            <a:r>
              <a:rPr lang="en-US" baseline="0" dirty="0" err="1" smtClean="0"/>
              <a:t>vanligtvis</a:t>
            </a:r>
            <a:r>
              <a:rPr lang="en-US" baseline="0" dirty="0" smtClean="0"/>
              <a:t> </a:t>
            </a:r>
            <a:r>
              <a:rPr lang="en-US" baseline="0" dirty="0" err="1" smtClean="0"/>
              <a:t>så</a:t>
            </a:r>
            <a:r>
              <a:rPr lang="en-US" baseline="0" dirty="0" smtClean="0"/>
              <a:t> </a:t>
            </a:r>
            <a:r>
              <a:rPr lang="en-US" baseline="0" dirty="0" err="1" smtClean="0"/>
              <a:t>beräknar</a:t>
            </a:r>
            <a:r>
              <a:rPr lang="en-US" baseline="0" dirty="0" smtClean="0"/>
              <a:t> man en </a:t>
            </a:r>
            <a:r>
              <a:rPr lang="en-US" baseline="0" dirty="0" err="1" smtClean="0"/>
              <a:t>komponents</a:t>
            </a:r>
            <a:r>
              <a:rPr lang="en-US" baseline="0" dirty="0" smtClean="0"/>
              <a:t> </a:t>
            </a:r>
            <a:r>
              <a:rPr lang="en-US" baseline="0" dirty="0" err="1" smtClean="0"/>
              <a:t>genomsnittliga</a:t>
            </a:r>
            <a:r>
              <a:rPr lang="en-US" baseline="0" dirty="0" smtClean="0"/>
              <a:t> </a:t>
            </a:r>
            <a:r>
              <a:rPr lang="en-US" baseline="0" dirty="0" err="1" smtClean="0"/>
              <a:t>tid</a:t>
            </a:r>
            <a:r>
              <a:rPr lang="en-US" baseline="0" dirty="0" smtClean="0"/>
              <a:t> </a:t>
            </a:r>
            <a:r>
              <a:rPr lang="en-US" baseline="0" dirty="0" err="1" smtClean="0"/>
              <a:t>mellan</a:t>
            </a:r>
            <a:r>
              <a:rPr lang="en-US" baseline="0" dirty="0" smtClean="0"/>
              <a:t> </a:t>
            </a:r>
            <a:r>
              <a:rPr lang="en-US" baseline="0" dirty="0" err="1" smtClean="0"/>
              <a:t>fel</a:t>
            </a:r>
            <a:r>
              <a:rPr lang="en-US" baseline="0" dirty="0" smtClean="0"/>
              <a:t> </a:t>
            </a:r>
            <a:r>
              <a:rPr lang="en-US" baseline="0" dirty="0" err="1" smtClean="0"/>
              <a:t>som</a:t>
            </a:r>
            <a:r>
              <a:rPr lang="en-US" baseline="0" dirty="0" smtClean="0"/>
              <a:t> den total </a:t>
            </a:r>
            <a:r>
              <a:rPr lang="en-US" baseline="0" dirty="0" err="1" smtClean="0"/>
              <a:t>tiden</a:t>
            </a:r>
            <a:r>
              <a:rPr lang="en-US" baseline="0" dirty="0" smtClean="0"/>
              <a:t> </a:t>
            </a:r>
            <a:r>
              <a:rPr lang="en-US" baseline="0" dirty="0" err="1" smtClean="0"/>
              <a:t>dividerat</a:t>
            </a:r>
            <a:r>
              <a:rPr lang="en-US" baseline="0" dirty="0" smtClean="0"/>
              <a:t> med </a:t>
            </a:r>
            <a:r>
              <a:rPr lang="en-US" baseline="0" dirty="0" err="1" smtClean="0"/>
              <a:t>antalet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inträffat</a:t>
            </a:r>
            <a:r>
              <a:rPr lang="en-US" baseline="0" dirty="0" smtClean="0"/>
              <a:t> under den </a:t>
            </a:r>
            <a:r>
              <a:rPr lang="en-US" baseline="0" dirty="0" err="1" smtClean="0"/>
              <a:t>tiden</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kunna</a:t>
            </a:r>
            <a:r>
              <a:rPr lang="en-US" baseline="0" dirty="0" smtClean="0"/>
              <a:t> </a:t>
            </a:r>
            <a:r>
              <a:rPr lang="en-US" baseline="0" dirty="0" err="1" smtClean="0"/>
              <a:t>anpassa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nod, </a:t>
            </a:r>
            <a:r>
              <a:rPr lang="en-US" baseline="0" dirty="0" err="1" smtClean="0"/>
              <a:t>allt</a:t>
            </a:r>
            <a:r>
              <a:rPr lang="en-US" baseline="0" dirty="0" smtClean="0"/>
              <a:t> </a:t>
            </a:r>
            <a:r>
              <a:rPr lang="en-US" baseline="0" dirty="0" err="1" smtClean="0"/>
              <a:t>eftersom</a:t>
            </a:r>
            <a:r>
              <a:rPr lang="en-US" baseline="0" dirty="0" smtClean="0"/>
              <a:t> den </a:t>
            </a:r>
            <a:r>
              <a:rPr lang="en-US" baseline="0" dirty="0" err="1" smtClean="0"/>
              <a:t>dör</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r>
              <a:rPr lang="en-US" baseline="0" dirty="0" smtClean="0"/>
              <a:t>, </a:t>
            </a:r>
            <a:r>
              <a:rPr lang="en-US" baseline="0" dirty="0" err="1" smtClean="0"/>
              <a:t>så</a:t>
            </a:r>
            <a:r>
              <a:rPr lang="en-US" baseline="0" dirty="0" smtClean="0"/>
              <a:t> </a:t>
            </a:r>
            <a:r>
              <a:rPr lang="en-US" baseline="0" dirty="0" err="1" smtClean="0"/>
              <a:t>använder</a:t>
            </a:r>
            <a:r>
              <a:rPr lang="en-US" baseline="0" dirty="0" smtClean="0"/>
              <a:t> vi </a:t>
            </a:r>
            <a:r>
              <a:rPr lang="en-US" baseline="0" dirty="0" err="1" smtClean="0"/>
              <a:t>enbart</a:t>
            </a:r>
            <a:r>
              <a:rPr lang="en-US" baseline="0" dirty="0" smtClean="0"/>
              <a:t> de 3 </a:t>
            </a:r>
            <a:r>
              <a:rPr lang="en-US" baseline="0" dirty="0" err="1" smtClean="0"/>
              <a:t>senast</a:t>
            </a:r>
            <a:r>
              <a:rPr lang="en-US" baseline="0" dirty="0" smtClean="0"/>
              <a:t> </a:t>
            </a:r>
            <a:r>
              <a:rPr lang="en-US" baseline="0" dirty="0" err="1" smtClean="0"/>
              <a:t>registrerade</a:t>
            </a:r>
            <a:r>
              <a:rPr lang="en-US" baseline="0" dirty="0" smtClean="0"/>
              <a:t> </a:t>
            </a:r>
            <a:r>
              <a:rPr lang="en-US" baseline="0" dirty="0" err="1" smtClean="0"/>
              <a:t>feltiderna</a:t>
            </a:r>
            <a:r>
              <a:rPr lang="en-US" baseline="0" dirty="0" smtClean="0"/>
              <a:t> </a:t>
            </a:r>
            <a:r>
              <a:rPr lang="en-US" baseline="0" dirty="0" err="1" smtClean="0"/>
              <a:t>då</a:t>
            </a:r>
            <a:r>
              <a:rPr lang="en-US" baseline="0" dirty="0" smtClean="0"/>
              <a:t> vi </a:t>
            </a:r>
            <a:r>
              <a:rPr lang="en-US" baseline="0" dirty="0" err="1" smtClean="0"/>
              <a:t>beräknar</a:t>
            </a:r>
            <a:r>
              <a:rPr lang="en-US" baseline="0" dirty="0" smtClean="0"/>
              <a:t> </a:t>
            </a:r>
            <a:r>
              <a:rPr lang="en-US" baseline="0" dirty="0" smtClean="0"/>
              <a:t>en nods MTBF</a:t>
            </a:r>
            <a:r>
              <a:rPr lang="en-US" baseline="0" dirty="0" smtClean="0"/>
              <a:t>.</a:t>
            </a:r>
          </a:p>
          <a:p>
            <a:endParaRPr lang="en-US" baseline="0" dirty="0" smtClean="0"/>
          </a:p>
          <a:p>
            <a:r>
              <a:rPr lang="en-US" baseline="0" dirty="0" err="1" smtClean="0"/>
              <a:t>På</a:t>
            </a:r>
            <a:r>
              <a:rPr lang="en-US" baseline="0" dirty="0" smtClean="0"/>
              <a:t> </a:t>
            </a:r>
            <a:r>
              <a:rPr lang="en-US" baseline="0" dirty="0" err="1" smtClean="0"/>
              <a:t>så</a:t>
            </a:r>
            <a:r>
              <a:rPr lang="en-US" baseline="0" dirty="0" smtClean="0"/>
              <a:t> </a:t>
            </a:r>
            <a:r>
              <a:rPr lang="en-US" baseline="0" dirty="0" err="1" smtClean="0"/>
              <a:t>sätt</a:t>
            </a:r>
            <a:r>
              <a:rPr lang="en-US" baseline="0" dirty="0" smtClean="0"/>
              <a:t> </a:t>
            </a:r>
            <a:r>
              <a:rPr lang="en-US" baseline="0" dirty="0" err="1" smtClean="0"/>
              <a:t>kan</a:t>
            </a:r>
            <a:r>
              <a:rPr lang="en-US" baseline="0" dirty="0" smtClean="0"/>
              <a:t> en nods MTBF </a:t>
            </a:r>
            <a:r>
              <a:rPr lang="en-US" baseline="0" dirty="0" err="1" smtClean="0"/>
              <a:t>anpassas</a:t>
            </a:r>
            <a:r>
              <a:rPr lang="en-US" baseline="0" dirty="0" smtClean="0"/>
              <a:t> </a:t>
            </a:r>
            <a:r>
              <a:rPr lang="en-US" baseline="0" dirty="0" err="1" smtClean="0"/>
              <a:t>efter</a:t>
            </a:r>
            <a:r>
              <a:rPr lang="en-US" baseline="0" dirty="0" smtClean="0"/>
              <a:t> </a:t>
            </a:r>
            <a:r>
              <a:rPr lang="en-US" baseline="0" dirty="0" err="1" smtClean="0"/>
              <a:t>hur</a:t>
            </a:r>
            <a:r>
              <a:rPr lang="en-US" baseline="0" dirty="0" smtClean="0"/>
              <a:t> den </a:t>
            </a:r>
            <a:r>
              <a:rPr lang="en-US" baseline="0" dirty="0" err="1" smtClean="0"/>
              <a:t>aktuella</a:t>
            </a:r>
            <a:r>
              <a:rPr lang="en-US" baseline="0" dirty="0" smtClean="0"/>
              <a:t> </a:t>
            </a:r>
            <a:r>
              <a:rPr lang="en-US" dirty="0" err="1" smtClean="0"/>
              <a:t>felfrekvensen</a:t>
            </a:r>
            <a:r>
              <a:rPr lang="en-US" dirty="0" smtClean="0"/>
              <a:t> </a:t>
            </a:r>
            <a:r>
              <a:rPr lang="en-US" baseline="0" dirty="0" err="1" smtClean="0"/>
              <a:t>ser</a:t>
            </a:r>
            <a:r>
              <a:rPr lang="en-US" baseline="0" dirty="0" smtClean="0"/>
              <a:t> </a:t>
            </a:r>
            <a:r>
              <a:rPr lang="en-US" baseline="0" dirty="0" err="1" smtClean="0"/>
              <a:t>ut</a:t>
            </a:r>
            <a:r>
              <a:rPr lang="en-US" baseline="0" dirty="0" smtClean="0"/>
              <a:t> </a:t>
            </a:r>
            <a:r>
              <a:rPr lang="en-US" baseline="0" dirty="0" err="1" smtClean="0"/>
              <a:t>för</a:t>
            </a:r>
            <a:r>
              <a:rPr lang="en-US" baseline="0" dirty="0" smtClean="0"/>
              <a:t> </a:t>
            </a:r>
            <a:r>
              <a:rPr lang="en-US" baseline="0" dirty="0" err="1" smtClean="0"/>
              <a:t>noden</a:t>
            </a:r>
            <a:r>
              <a:rPr lang="en-US" baseline="0" dirty="0" smtClean="0"/>
              <a:t>. Om en nod </a:t>
            </a:r>
            <a:r>
              <a:rPr lang="en-US" baseline="0" dirty="0" err="1" smtClean="0"/>
              <a:t>tex</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mycket</a:t>
            </a:r>
            <a:r>
              <a:rPr lang="en-US" baseline="0" dirty="0" smtClean="0"/>
              <a:t> </a:t>
            </a:r>
            <a:r>
              <a:rPr lang="en-US" baseline="0" dirty="0" err="1" smtClean="0"/>
              <a:t>oftare</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dess</a:t>
            </a:r>
            <a:r>
              <a:rPr lang="en-US" baseline="0" dirty="0" smtClean="0"/>
              <a:t> </a:t>
            </a:r>
            <a:r>
              <a:rPr lang="en-US" baseline="0" dirty="0" err="1" smtClean="0"/>
              <a:t>beräknade</a:t>
            </a:r>
            <a:r>
              <a:rPr lang="en-US" baseline="0" dirty="0" smtClean="0"/>
              <a:t> MTBF </a:t>
            </a:r>
            <a:r>
              <a:rPr lang="en-US" baseline="0" dirty="0" err="1" smtClean="0"/>
              <a:t>att</a:t>
            </a:r>
            <a:r>
              <a:rPr lang="en-US" baseline="0" dirty="0" smtClean="0"/>
              <a:t> </a:t>
            </a:r>
            <a:r>
              <a:rPr lang="en-US" baseline="0" dirty="0" err="1" smtClean="0"/>
              <a:t>sjunka</a:t>
            </a:r>
            <a:r>
              <a:rPr lang="en-US" baseline="0" dirty="0" smtClean="0"/>
              <a:t>.</a:t>
            </a:r>
          </a:p>
          <a:p>
            <a:endParaRPr lang="en-US" baseline="0" dirty="0" smtClean="0"/>
          </a:p>
          <a:p>
            <a:r>
              <a:rPr lang="en-US" baseline="0" dirty="0" smtClean="0"/>
              <a:t>Med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kan</a:t>
            </a:r>
            <a:r>
              <a:rPr lang="en-US" baseline="0" dirty="0" smtClean="0"/>
              <a:t> vi </a:t>
            </a:r>
            <a:r>
              <a:rPr lang="en-US" baseline="0" dirty="0" err="1" smtClean="0"/>
              <a:t>beräkna</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fel</a:t>
            </a:r>
            <a:r>
              <a:rPr lang="en-US" baseline="0" dirty="0" smtClean="0"/>
              <a:t> </a:t>
            </a:r>
            <a:r>
              <a:rPr lang="en-US" baseline="0" dirty="0" err="1" smtClean="0"/>
              <a:t>för</a:t>
            </a:r>
            <a:r>
              <a:rPr lang="en-US" baseline="0" dirty="0" smtClean="0"/>
              <a:t> </a:t>
            </a:r>
            <a:r>
              <a:rPr lang="en-US" baseline="0" dirty="0" err="1" smtClean="0"/>
              <a:t>noderna</a:t>
            </a:r>
            <a:r>
              <a:rPr lang="en-US" baseline="0" dirty="0" smtClean="0"/>
              <a:t> I </a:t>
            </a:r>
            <a:r>
              <a:rPr lang="en-US" baseline="0" dirty="0" err="1" smtClean="0"/>
              <a:t>systemet</a:t>
            </a:r>
            <a:r>
              <a:rPr lang="en-US" baseline="0" dirty="0" smtClean="0"/>
              <a:t>, </a:t>
            </a:r>
            <a:r>
              <a:rPr lang="en-US" baseline="0" dirty="0" smtClean="0"/>
              <a:t>men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a:t>
            </a:r>
            <a:r>
              <a:rPr lang="en-US" baseline="0" dirty="0" err="1" smtClean="0"/>
              <a:t>applikation</a:t>
            </a:r>
            <a:r>
              <a:rPr lang="en-US" baseline="0" dirty="0" smtClean="0"/>
              <a:t> </a:t>
            </a:r>
            <a:r>
              <a:rPr lang="en-US" baseline="0" dirty="0" err="1" smtClean="0"/>
              <a:t>måste</a:t>
            </a:r>
            <a:r>
              <a:rPr lang="en-US" baseline="0" dirty="0" smtClean="0"/>
              <a:t> vi </a:t>
            </a:r>
            <a:r>
              <a:rPr lang="en-US" baseline="0" dirty="0" err="1" smtClean="0"/>
              <a:t>först</a:t>
            </a:r>
            <a:r>
              <a:rPr lang="en-US" baseline="0" dirty="0" smtClean="0"/>
              <a:t> </a:t>
            </a:r>
            <a:r>
              <a:rPr lang="en-US" baseline="0" dirty="0" err="1" smtClean="0"/>
              <a:t>definiera</a:t>
            </a:r>
            <a:r>
              <a:rPr lang="en-US" baseline="0" dirty="0" smtClean="0"/>
              <a:t> </a:t>
            </a:r>
            <a:r>
              <a:rPr lang="en-US" baseline="0" dirty="0" err="1" smtClean="0"/>
              <a:t>tillförlitlighet</a:t>
            </a:r>
            <a:r>
              <a:rPr lang="en-US" baseline="0" dirty="0" smtClean="0"/>
              <a:t>, [BYT </a:t>
            </a:r>
            <a:r>
              <a:rPr lang="en-US" baseline="0" dirty="0" smtClean="0"/>
              <a:t>SLIDE]</a:t>
            </a:r>
          </a:p>
        </p:txBody>
      </p:sp>
      <p:sp>
        <p:nvSpPr>
          <p:cNvPr id="4" name="Slide Number Placeholder 3"/>
          <p:cNvSpPr>
            <a:spLocks noGrp="1"/>
          </p:cNvSpPr>
          <p:nvPr>
            <p:ph type="sldNum" sz="quarter" idx="10"/>
          </p:nvPr>
        </p:nvSpPr>
        <p:spPr/>
        <p:txBody>
          <a:bodyPr/>
          <a:lstStyle/>
          <a:p>
            <a:fld id="{100650DF-8CBF-0341-B1F9-47D0C0CD302F}" type="slidenum">
              <a:rPr lang="en-US" smtClean="0"/>
              <a:t>8</a:t>
            </a:fld>
            <a:endParaRPr lang="en-US"/>
          </a:p>
        </p:txBody>
      </p:sp>
    </p:spTree>
    <p:extLst>
      <p:ext uri="{BB962C8B-B14F-4D97-AF65-F5344CB8AC3E}">
        <p14:creationId xmlns:p14="http://schemas.microsoft.com/office/powerpoint/2010/main" val="2116752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dirty="0" smtClean="0"/>
              <a:t> </a:t>
            </a:r>
            <a:r>
              <a:rPr lang="en-US" dirty="0" err="1" smtClean="0"/>
              <a:t>vanligtvis</a:t>
            </a:r>
            <a:r>
              <a:rPr lang="en-US" dirty="0" smtClean="0"/>
              <a:t> </a:t>
            </a:r>
            <a:r>
              <a:rPr lang="en-US" baseline="0" dirty="0" err="1" smtClean="0"/>
              <a:t>defineras</a:t>
            </a:r>
            <a:r>
              <a:rPr lang="en-US" baseline="0" dirty="0" smtClean="0"/>
              <a:t> </a:t>
            </a:r>
            <a:r>
              <a:rPr lang="en-US" baseline="0" dirty="0" err="1" smtClean="0"/>
              <a:t>tillförlitlighet</a:t>
            </a:r>
            <a:r>
              <a:rPr lang="en-US" baseline="0" dirty="0" smtClean="0"/>
              <a:t> </a:t>
            </a:r>
            <a:r>
              <a:rPr lang="en-US" dirty="0" err="1" smtClean="0"/>
              <a:t>som</a:t>
            </a:r>
            <a:r>
              <a:rPr lang="en-US" dirty="0" smtClean="0"/>
              <a:t> </a:t>
            </a:r>
            <a:r>
              <a:rPr lang="en-US" dirty="0" err="1" smtClean="0"/>
              <a:t>tex</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möta</a:t>
            </a:r>
            <a:r>
              <a:rPr lang="en-US" baseline="0" dirty="0" smtClean="0"/>
              <a:t> deadlines, </a:t>
            </a:r>
            <a:r>
              <a:rPr lang="en-US" baseline="0" dirty="0" err="1" smtClean="0"/>
              <a:t>eller</a:t>
            </a:r>
            <a:r>
              <a:rPr lang="en-US" baseline="0" dirty="0" smtClean="0"/>
              <a:t> </a:t>
            </a:r>
            <a:r>
              <a:rPr lang="en-US" baseline="0" dirty="0" err="1" smtClean="0"/>
              <a:t>att</a:t>
            </a:r>
            <a:r>
              <a:rPr lang="en-US" baseline="0" dirty="0" smtClean="0"/>
              <a:t> </a:t>
            </a:r>
            <a:r>
              <a:rPr lang="en-US" baseline="0" dirty="0" err="1" smtClean="0"/>
              <a:t>producera</a:t>
            </a:r>
            <a:r>
              <a:rPr lang="en-US" baseline="0" dirty="0" smtClean="0"/>
              <a:t> </a:t>
            </a:r>
            <a:r>
              <a:rPr lang="en-US" baseline="0" dirty="0" err="1" smtClean="0"/>
              <a:t>korrekt</a:t>
            </a:r>
            <a:r>
              <a:rPr lang="en-US" baseline="0" dirty="0" smtClean="0"/>
              <a:t> </a:t>
            </a:r>
            <a:r>
              <a:rPr lang="en-US" baseline="0" dirty="0" err="1" smtClean="0"/>
              <a:t>resultat</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fall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tillförlitlighet</a:t>
            </a:r>
            <a:r>
              <a:rPr lang="en-US" baseline="0" dirty="0" smtClean="0"/>
              <a:t> </a:t>
            </a:r>
            <a:r>
              <a:rPr lang="en-US" baseline="0" dirty="0" err="1" smtClean="0"/>
              <a:t>istället</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kan</a:t>
            </a:r>
            <a:r>
              <a:rPr lang="en-US" baseline="0" dirty="0" smtClean="0"/>
              <a:t> </a:t>
            </a:r>
            <a:r>
              <a:rPr lang="en-US" baseline="0" dirty="0" err="1" smtClean="0"/>
              <a:t>produceras</a:t>
            </a:r>
            <a:r>
              <a:rPr lang="en-US" baseline="0" dirty="0" smtClean="0"/>
              <a:t>, </a:t>
            </a:r>
            <a:r>
              <a:rPr lang="en-US" baseline="0" dirty="0" err="1" smtClean="0"/>
              <a:t>utan</a:t>
            </a:r>
            <a:r>
              <a:rPr lang="en-US" baseline="0" dirty="0" smtClean="0"/>
              <a:t> </a:t>
            </a:r>
            <a:r>
              <a:rPr lang="en-US" baseline="0" dirty="0" err="1" smtClean="0"/>
              <a:t>att</a:t>
            </a:r>
            <a:r>
              <a:rPr lang="en-US" baseline="0" dirty="0" smtClean="0"/>
              <a:t> data </a:t>
            </a:r>
            <a:r>
              <a:rPr lang="en-US" baseline="0" dirty="0" err="1" smtClean="0"/>
              <a:t>går</a:t>
            </a:r>
            <a:r>
              <a:rPr lang="en-US" baseline="0" dirty="0" smtClean="0"/>
              <a:t> </a:t>
            </a:r>
            <a:r>
              <a:rPr lang="en-US" baseline="0" dirty="0" err="1" smtClean="0"/>
              <a:t>förlorad</a:t>
            </a:r>
            <a:r>
              <a:rPr lang="en-US" baseline="0" dirty="0" smtClean="0"/>
              <a:t>. </a:t>
            </a:r>
          </a:p>
          <a:p>
            <a:endParaRPr lang="en-US" baseline="0" dirty="0" smtClean="0"/>
          </a:p>
          <a:p>
            <a:r>
              <a:rPr lang="en-US" baseline="0" dirty="0" err="1" smtClean="0"/>
              <a:t>Och</a:t>
            </a:r>
            <a:r>
              <a:rPr lang="en-US" baseline="0" dirty="0" smtClean="0"/>
              <a:t> vi </a:t>
            </a:r>
            <a:r>
              <a:rPr lang="en-US" baseline="0" dirty="0" err="1" smtClean="0"/>
              <a:t>kommer</a:t>
            </a:r>
            <a:r>
              <a:rPr lang="en-US" baseline="0" dirty="0" smtClean="0"/>
              <a:t> </a:t>
            </a:r>
            <a:r>
              <a:rPr lang="en-US" baseline="0" dirty="0" err="1" smtClean="0"/>
              <a:t>att</a:t>
            </a:r>
            <a:r>
              <a:rPr lang="en-US" baseline="0" dirty="0" smtClean="0"/>
              <a:t> </a:t>
            </a:r>
            <a:r>
              <a:rPr lang="en-US" baseline="0" dirty="0" err="1" smtClean="0"/>
              <a:t>öka</a:t>
            </a:r>
            <a:r>
              <a:rPr lang="en-US" baseline="0" dirty="0" smtClean="0"/>
              <a:t> </a:t>
            </a:r>
            <a:r>
              <a:rPr lang="en-US" baseline="0" dirty="0" err="1" smtClean="0"/>
              <a:t>tillförlitligheten</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T, </a:t>
            </a:r>
            <a:r>
              <a:rPr lang="en-US" baseline="0" dirty="0" err="1" smtClean="0"/>
              <a:t>dvs</a:t>
            </a:r>
            <a:r>
              <a:rPr lang="en-US" baseline="0" dirty="0" smtClean="0"/>
              <a:t> </a:t>
            </a:r>
            <a:r>
              <a:rPr lang="en-US" baseline="0" dirty="0" err="1" smtClean="0"/>
              <a:t>skapa</a:t>
            </a:r>
            <a:r>
              <a:rPr lang="en-US" baseline="0" dirty="0" smtClean="0"/>
              <a:t> </a:t>
            </a:r>
            <a:r>
              <a:rPr lang="en-US" baseline="0" dirty="0" err="1" smtClean="0"/>
              <a:t>identiska</a:t>
            </a:r>
            <a:r>
              <a:rPr lang="en-US" baseline="0" dirty="0" smtClean="0"/>
              <a:t> </a:t>
            </a:r>
            <a:r>
              <a:rPr lang="en-US" baseline="0" dirty="0" err="1" smtClean="0"/>
              <a:t>kopior</a:t>
            </a:r>
            <a:r>
              <a:rPr lang="en-US" baseline="0" dirty="0" smtClean="0"/>
              <a:t> </a:t>
            </a:r>
            <a:r>
              <a:rPr lang="en-US" baseline="0" dirty="0" err="1" smtClean="0"/>
              <a:t>av</a:t>
            </a:r>
            <a:r>
              <a:rPr lang="en-US" baseline="0" dirty="0" smtClean="0"/>
              <a:t> T. </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9</a:t>
            </a:fld>
            <a:endParaRPr lang="en-US"/>
          </a:p>
        </p:txBody>
      </p:sp>
    </p:spTree>
    <p:extLst>
      <p:ext uri="{BB962C8B-B14F-4D97-AF65-F5344CB8AC3E}">
        <p14:creationId xmlns:p14="http://schemas.microsoft.com/office/powerpoint/2010/main" val="152413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5/28/16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72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5/28/16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58771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5/28/16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8767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5/28/16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49158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5/28/16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509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5/28/16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119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5/28/16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9408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5/28/16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51028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5/28/16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7304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5/28/16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8179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5/28/16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796390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5/28/16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09998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00.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10.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31.png"/><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31.png"/><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31.png"/><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71.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1.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image" Target="../media/image290.png"/><Relationship Id="rId4"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emf"/></Relationships>
</file>

<file path=ppt/slides/_rels/slide7.xml.rels><?xml version="1.0" encoding="UTF-8" standalone="yes"?>
<Relationships xmlns="http://schemas.openxmlformats.org/package/2006/relationships"><Relationship Id="rId3" Type="http://schemas.openxmlformats.org/officeDocument/2006/relationships/image" Target="../media/image40.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Dynamic Fault Tolerance and Task Scheduling in Distributed Systems</a:t>
            </a:r>
            <a:endParaRPr lang="en-US" sz="4800" dirty="0"/>
          </a:p>
        </p:txBody>
      </p:sp>
      <p:sp>
        <p:nvSpPr>
          <p:cNvPr id="3" name="Subtitle 2"/>
          <p:cNvSpPr>
            <a:spLocks noGrp="1"/>
          </p:cNvSpPr>
          <p:nvPr>
            <p:ph type="subTitle" idx="1"/>
          </p:nvPr>
        </p:nvSpPr>
        <p:spPr/>
        <p:txBody>
          <a:bodyPr/>
          <a:lstStyle/>
          <a:p>
            <a:r>
              <a:rPr lang="en-US" dirty="0" smtClean="0"/>
              <a:t>Masters Thesis by Philip </a:t>
            </a:r>
            <a:r>
              <a:rPr lang="en-US" dirty="0" err="1" smtClean="0"/>
              <a:t>ståhl</a:t>
            </a:r>
            <a:r>
              <a:rPr lang="en-US" dirty="0" smtClean="0"/>
              <a:t> and </a:t>
            </a:r>
            <a:r>
              <a:rPr lang="en-US" dirty="0" err="1" smtClean="0"/>
              <a:t>jonatan</a:t>
            </a:r>
            <a:r>
              <a:rPr lang="en-US" dirty="0" smtClean="0"/>
              <a:t> </a:t>
            </a:r>
            <a:r>
              <a:rPr lang="en-US" dirty="0" err="1" smtClean="0"/>
              <a:t>broberg</a:t>
            </a:r>
            <a:endParaRPr lang="en-US" dirty="0"/>
          </a:p>
        </p:txBody>
      </p:sp>
    </p:spTree>
    <p:extLst>
      <p:ext uri="{BB962C8B-B14F-4D97-AF65-F5344CB8AC3E}">
        <p14:creationId xmlns:p14="http://schemas.microsoft.com/office/powerpoint/2010/main" val="18093078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a:t>
            </a:r>
            <a:r>
              <a:rPr lang="en-US" dirty="0" smtClean="0"/>
              <a:t>definition cont’d</a:t>
            </a:r>
            <a:endParaRPr lang="en-US" dirty="0"/>
          </a:p>
        </p:txBody>
      </p:sp>
      <p:sp>
        <p:nvSpPr>
          <p:cNvPr id="3" name="Content Placeholder 2"/>
          <p:cNvSpPr>
            <a:spLocks noGrp="1"/>
          </p:cNvSpPr>
          <p:nvPr>
            <p:ph idx="1"/>
          </p:nvPr>
        </p:nvSpPr>
        <p:spPr/>
        <p:txBody>
          <a:bodyPr/>
          <a:lstStyle/>
          <a:p>
            <a:pPr marL="0" indent="0">
              <a:buNone/>
            </a:pPr>
            <a:r>
              <a:rPr lang="en-US" dirty="0" smtClean="0"/>
              <a:t>Reliability definition with replication:</a:t>
            </a:r>
            <a:endParaRPr lang="en-US" dirty="0" smtClean="0"/>
          </a:p>
          <a:p>
            <a:pPr marL="0" indent="0">
              <a:buNone/>
            </a:pPr>
            <a:r>
              <a:rPr lang="en-US" dirty="0" smtClean="0"/>
              <a:t>Reliability </a:t>
            </a:r>
            <a:r>
              <a:rPr lang="en-US" dirty="0"/>
              <a:t>of a task which is processing some kind of data stream, is the probability that no data is lost. For a task with </a:t>
            </a:r>
            <a:r>
              <a:rPr lang="en-US" i="1" dirty="0"/>
              <a:t>n </a:t>
            </a:r>
            <a:r>
              <a:rPr lang="en-US" dirty="0"/>
              <a:t>replicas, this corresponds to at least one replica is always operational.</a:t>
            </a:r>
          </a:p>
          <a:p>
            <a:pPr marL="0" indent="0">
              <a:buNone/>
            </a:pPr>
            <a:endParaRPr lang="en-US" dirty="0" smtClean="0"/>
          </a:p>
          <a:p>
            <a:pPr marL="457200" indent="-457200">
              <a:buFont typeface="+mj-lt"/>
              <a:buAutoNum type="arabicPeriod"/>
            </a:pPr>
            <a:endParaRPr lang="en-US" dirty="0"/>
          </a:p>
        </p:txBody>
      </p:sp>
      <p:pic>
        <p:nvPicPr>
          <p:cNvPr id="4"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3869241" y="3347295"/>
            <a:ext cx="4514478" cy="2630173"/>
          </a:xfrm>
          <a:prstGeom prst="rect">
            <a:avLst/>
          </a:prstGeom>
        </p:spPr>
      </p:pic>
    </p:spTree>
    <p:extLst>
      <p:ext uri="{BB962C8B-B14F-4D97-AF65-F5344CB8AC3E}">
        <p14:creationId xmlns:p14="http://schemas.microsoft.com/office/powerpoint/2010/main" val="21471738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 cont’d</a:t>
            </a:r>
            <a:endParaRPr lang="en-US" dirty="0"/>
          </a:p>
        </p:txBody>
      </p:sp>
      <p:sp>
        <p:nvSpPr>
          <p:cNvPr id="3" name="Content Placeholder 2"/>
          <p:cNvSpPr>
            <a:spLocks noGrp="1"/>
          </p:cNvSpPr>
          <p:nvPr>
            <p:ph idx="1"/>
          </p:nvPr>
        </p:nvSpPr>
        <p:spPr/>
        <p:txBody>
          <a:bodyPr>
            <a:normAutofit/>
          </a:bodyPr>
          <a:lstStyle/>
          <a:p>
            <a:pPr marL="0" indent="0">
              <a:buNone/>
            </a:pPr>
            <a:r>
              <a:rPr lang="en-US" dirty="0"/>
              <a:t>The probability of always having at least one replica operational corresponds to </a:t>
            </a:r>
            <a:r>
              <a:rPr lang="en-US" dirty="0" smtClean="0"/>
              <a:t>not all replicas failing</a:t>
            </a:r>
          </a:p>
          <a:p>
            <a:pPr marL="0" lvl="0" indent="0">
              <a:buNone/>
            </a:pPr>
            <a:r>
              <a:rPr lang="en-US" dirty="0" smtClean="0"/>
              <a:t>If we assume failures are detectable, and new replicas created when old ones fail, the </a:t>
            </a:r>
            <a:r>
              <a:rPr lang="en-US" dirty="0"/>
              <a:t>reliability can </a:t>
            </a:r>
            <a:r>
              <a:rPr lang="en-US" dirty="0" smtClean="0"/>
              <a:t>be </a:t>
            </a:r>
            <a:r>
              <a:rPr lang="en-US" dirty="0"/>
              <a:t>expressed as </a:t>
            </a:r>
            <a:endParaRPr lang="en-US" dirty="0" smtClean="0"/>
          </a:p>
          <a:p>
            <a:pPr lvl="1">
              <a:buFont typeface="Arial" panose="020B0604020202020204" pitchFamily="34" charset="0"/>
              <a:buChar char="•"/>
            </a:pPr>
            <a:r>
              <a:rPr lang="en-US" i="1" dirty="0" smtClean="0"/>
              <a:t>“</a:t>
            </a:r>
            <a:r>
              <a:rPr lang="is-IS" i="1" dirty="0"/>
              <a:t>… at least one replica is up and running during a time t</a:t>
            </a:r>
            <a:r>
              <a:rPr lang="is-IS" i="1" dirty="0" smtClean="0"/>
              <a:t>...”</a:t>
            </a:r>
            <a:endParaRPr lang="is-IS" dirty="0" smtClean="0"/>
          </a:p>
          <a:p>
            <a:pPr marL="0" lvl="0" indent="0">
              <a:buNone/>
            </a:pPr>
            <a:r>
              <a:rPr lang="is-IS" dirty="0" smtClean="0"/>
              <a:t>The </a:t>
            </a:r>
            <a:r>
              <a:rPr lang="is-IS" dirty="0"/>
              <a:t>time </a:t>
            </a:r>
            <a:r>
              <a:rPr lang="is-IS" i="1" dirty="0"/>
              <a:t>t</a:t>
            </a:r>
            <a:r>
              <a:rPr lang="is-IS" dirty="0"/>
              <a:t> consist of </a:t>
            </a:r>
            <a:endParaRPr lang="is-IS" dirty="0" smtClean="0"/>
          </a:p>
          <a:p>
            <a:pPr lvl="1">
              <a:buFont typeface="Arial" panose="020B0604020202020204" pitchFamily="34" charset="0"/>
              <a:buChar char="•"/>
            </a:pPr>
            <a:r>
              <a:rPr lang="is-IS" dirty="0" smtClean="0"/>
              <a:t>the </a:t>
            </a:r>
            <a:r>
              <a:rPr lang="is-IS" dirty="0"/>
              <a:t>time to detect </a:t>
            </a:r>
            <a:r>
              <a:rPr lang="is-IS" dirty="0" smtClean="0"/>
              <a:t>failure, </a:t>
            </a:r>
            <a:r>
              <a:rPr lang="is-IS" dirty="0"/>
              <a:t>and </a:t>
            </a:r>
            <a:endParaRPr lang="is-IS" dirty="0" smtClean="0"/>
          </a:p>
          <a:p>
            <a:pPr lvl="1">
              <a:buFont typeface="Arial" panose="020B0604020202020204" pitchFamily="34" charset="0"/>
              <a:buChar char="•"/>
            </a:pPr>
            <a:r>
              <a:rPr lang="is-IS" dirty="0" smtClean="0"/>
              <a:t>the </a:t>
            </a:r>
            <a:r>
              <a:rPr lang="is-IS" dirty="0"/>
              <a:t>time it takes to create a new </a:t>
            </a:r>
            <a:r>
              <a:rPr lang="is-IS" dirty="0" smtClean="0"/>
              <a:t>replica</a:t>
            </a:r>
            <a:endParaRPr lang="en-US" dirty="0"/>
          </a:p>
        </p:txBody>
      </p:sp>
    </p:spTree>
    <p:extLst>
      <p:ext uri="{BB962C8B-B14F-4D97-AF65-F5344CB8AC3E}">
        <p14:creationId xmlns:p14="http://schemas.microsoft.com/office/powerpoint/2010/main" val="18212882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marL="0" indent="0">
              <a:buNone/>
            </a:pPr>
            <a:r>
              <a:rPr lang="en-US" dirty="0"/>
              <a:t>Reliability </a:t>
            </a:r>
            <a:r>
              <a:rPr lang="en-US" dirty="0" smtClean="0"/>
              <a:t>is </a:t>
            </a:r>
            <a:r>
              <a:rPr lang="en-US" i="1" dirty="0" smtClean="0"/>
              <a:t>“</a:t>
            </a:r>
            <a:r>
              <a:rPr lang="is-IS" i="1" dirty="0"/>
              <a:t>… at least one replica is up and running during a time t</a:t>
            </a:r>
            <a:r>
              <a:rPr lang="is-IS" i="1" dirty="0" smtClean="0"/>
              <a:t>...”</a:t>
            </a:r>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marL="0" indent="0">
              <a:buNone/>
            </a:pPr>
            <a:r>
              <a:rPr lang="is-IS" dirty="0" smtClean="0"/>
              <a:t>Note that since only considering node failures, and assuming failures do not depend on the job the nodes do, the reliability depends only on the nodes on which the replicas are running, not the number of replicas</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1402500"/>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b="0" i="1" smtClean="0">
                          <a:latin typeface="Cambria Math" charset="0"/>
                        </a:rPr>
                        <m:t>𝑅</m:t>
                      </m:r>
                      <m:r>
                        <a:rPr lang="en-GB" b="0" i="1" smtClean="0">
                          <a:latin typeface="Cambria Math" charset="0"/>
                        </a:rPr>
                        <m:t>=</m:t>
                      </m:r>
                      <m:r>
                        <a:rPr lang="en-GB" i="1" smtClean="0">
                          <a:latin typeface="Cambria Math" charset="0"/>
                        </a:rPr>
                        <m:t>𝑃</m:t>
                      </m:r>
                      <m:d>
                        <m:dPr>
                          <m:ctrlPr>
                            <a:rPr lang="en-GB" i="1">
                              <a:latin typeface="Cambria Math" charset="0"/>
                            </a:rPr>
                          </m:ctrlPr>
                        </m:dPr>
                        <m:e>
                          <m:r>
                            <a:rPr lang="sv-SE" b="0" i="1" smtClean="0">
                              <a:latin typeface="Cambria Math" charset="0"/>
                            </a:rPr>
                            <m:t>𝑎𝑡</m:t>
                          </m:r>
                          <m:r>
                            <a:rPr lang="sv-SE" b="0" i="1" smtClean="0">
                              <a:latin typeface="Cambria Math" charset="0"/>
                            </a:rPr>
                            <m:t> </m:t>
                          </m:r>
                          <m:r>
                            <a:rPr lang="sv-SE" b="0" i="1" smtClean="0">
                              <a:latin typeface="Cambria Math" charset="0"/>
                            </a:rPr>
                            <m:t>𝑙𝑒𝑎𝑠𝑡</m:t>
                          </m:r>
                          <m:r>
                            <a:rPr lang="sv-SE" b="0" i="1" smtClean="0">
                              <a:latin typeface="Cambria Math" charset="0"/>
                            </a:rPr>
                            <m:t> </m:t>
                          </m:r>
                          <m:r>
                            <a:rPr lang="sv-SE" b="0" i="1" smtClean="0">
                              <a:latin typeface="Cambria Math" charset="0"/>
                            </a:rPr>
                            <m:t>𝑜𝑛𝑒</m:t>
                          </m:r>
                          <m:r>
                            <a:rPr lang="sv-SE" b="0" i="1" smtClean="0">
                              <a:latin typeface="Cambria Math" charset="0"/>
                            </a:rPr>
                            <m:t> </m:t>
                          </m:r>
                          <m:r>
                            <a:rPr lang="sv-SE" b="0" i="1" smtClean="0">
                              <a:latin typeface="Cambria Math" charset="0"/>
                            </a:rPr>
                            <m:t>𝑠𝑢𝑟𝑣𝑖𝑣𝑒𝑠</m:t>
                          </m:r>
                          <m:r>
                            <a:rPr lang="sv-SE" b="0" i="1" smtClean="0">
                              <a:latin typeface="Cambria Math" charset="0"/>
                            </a:rPr>
                            <m:t> </m:t>
                          </m:r>
                          <m:r>
                            <a:rPr lang="sv-SE" b="0" i="1" smtClean="0">
                              <a:latin typeface="Cambria Math" charset="0"/>
                            </a:rPr>
                            <m:t>𝑑𝑢𝑟𝑖𝑛𝑔</m:t>
                          </m:r>
                          <m:r>
                            <a:rPr lang="sv-SE" b="0" i="1" smtClean="0">
                              <a:latin typeface="Cambria Math" charset="0"/>
                            </a:rPr>
                            <m:t> </m:t>
                          </m:r>
                          <m:r>
                            <a:rPr lang="sv-SE" b="0" i="1" smtClean="0">
                              <a:latin typeface="Cambria Math" charset="0"/>
                            </a:rPr>
                            <m:t>𝑡𝑖𝑚𝑒</m:t>
                          </m:r>
                          <m:r>
                            <a:rPr lang="sv-SE" b="0" i="1" smtClean="0">
                              <a:latin typeface="Cambria Math" charset="0"/>
                            </a:rPr>
                            <m:t> </m:t>
                          </m:r>
                          <m:r>
                            <a:rPr lang="en-GB" b="0" i="1" smtClean="0">
                              <a:latin typeface="Cambria Math" charset="0"/>
                            </a:rPr>
                            <m:t>𝑡</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r>
                            <a:rPr lang="en-GB" b="0" i="1" smtClean="0">
                              <a:latin typeface="Cambria Math" charset="0"/>
                            </a:rPr>
                            <m:t> </m:t>
                          </m:r>
                          <m:r>
                            <a:rPr lang="en-GB" b="0" i="1" smtClean="0">
                              <a:latin typeface="Cambria Math" charset="0"/>
                            </a:rPr>
                            <m:t>𝑑𝑢𝑟𝑖𝑛𝑔</m:t>
                          </m:r>
                          <m:r>
                            <a:rPr lang="en-GB" b="0" i="1" smtClean="0">
                              <a:latin typeface="Cambria Math" charset="0"/>
                            </a:rPr>
                            <m:t> </m:t>
                          </m:r>
                          <m:r>
                            <a:rPr lang="en-GB" b="0" i="1" smtClean="0">
                              <a:latin typeface="Cambria Math" charset="0"/>
                            </a:rPr>
                            <m:t>𝑡𝑖𝑚𝑒</m:t>
                          </m:r>
                          <m:r>
                            <a:rPr lang="en-GB" b="0" i="1" smtClean="0">
                              <a:latin typeface="Cambria Math" charset="0"/>
                            </a:rPr>
                            <m:t> </m:t>
                          </m:r>
                          <m:r>
                            <a:rPr lang="en-GB" b="0" i="1" smtClean="0">
                              <a:latin typeface="Cambria Math" charset="0"/>
                            </a:rPr>
                            <m:t>𝑡</m:t>
                          </m:r>
                        </m:e>
                      </m:d>
                    </m:oMath>
                  </m:oMathPara>
                </a14:m>
                <a:endParaRPr lang="en-GB" dirty="0" smtClean="0"/>
              </a:p>
              <a:p>
                <a:pPr lvl="0"/>
                <a:endParaRPr lang="en-GB" dirty="0" smtClean="0"/>
              </a:p>
              <a:p>
                <a:pPr lvl="0"/>
                <a14:m>
                  <m:oMathPara xmlns:m="http://schemas.openxmlformats.org/officeDocument/2006/math">
                    <m:oMathParaPr>
                      <m:jc m:val="centerGroup"/>
                    </m:oMathParaPr>
                    <m:oMath xmlns:m="http://schemas.openxmlformats.org/officeDocument/2006/math">
                      <m:r>
                        <a:rPr lang="en-GB" i="1">
                          <a:latin typeface="Cambria Math" charset="0"/>
                        </a:rPr>
                        <m:t>=1</m:t>
                      </m:r>
                      <m:r>
                        <a:rPr lang="sv-SE" b="0" i="0" smtClean="0">
                          <a:latin typeface="Cambria Math" panose="02040503050406030204" pitchFamily="18" charset="0"/>
                        </a:rPr>
                        <m:t>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en-GB" i="1">
                                  <a:latin typeface="Cambria Math" charset="0"/>
                                </a:rPr>
                                <m:t>𝑓𝑎𝑖𝑙𝑢𝑟𝑒</m:t>
                              </m:r>
                            </m:e>
                          </m:d>
                        </m:e>
                      </m:nary>
                      <m:r>
                        <a:rPr lang="sv-SE" b="0" i="0" smtClean="0">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b="0" i="1" smtClean="0">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b="0" i="1" smtClean="0">
                                  <a:latin typeface="Cambria Math" panose="02040503050406030204" pitchFamily="18" charset="0"/>
                                </a:rPr>
                                <m:t>𝑠𝑢𝑟𝑣𝑖𝑣𝑎𝑙</m:t>
                              </m:r>
                            </m:e>
                          </m:d>
                        </m:e>
                      </m:nary>
                    </m:oMath>
                  </m:oMathPara>
                </a14:m>
                <a:endParaRPr lang="en-GB" dirty="0" smtClean="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1402500"/>
              </a:xfrm>
              <a:prstGeom prst="rect">
                <a:avLst/>
              </a:prstGeom>
              <a:blipFill rotWithShape="0">
                <a:blip r:embed="rId3"/>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20962403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a:t>
            </a:r>
            <a:endParaRPr lang="en-US" dirty="0"/>
          </a:p>
        </p:txBody>
      </p:sp>
      <p:sp>
        <p:nvSpPr>
          <p:cNvPr id="3" name="Content Placeholder 2"/>
          <p:cNvSpPr>
            <a:spLocks noGrp="1"/>
          </p:cNvSpPr>
          <p:nvPr>
            <p:ph idx="1"/>
          </p:nvPr>
        </p:nvSpPr>
        <p:spPr/>
        <p:txBody>
          <a:bodyPr/>
          <a:lstStyle/>
          <a:p>
            <a:pPr marL="0" indent="0">
              <a:buNone/>
            </a:pPr>
            <a:endParaRPr lang="is-IS" dirty="0" smtClean="0"/>
          </a:p>
          <a:p>
            <a:pPr marL="0" indent="0">
              <a:buNone/>
            </a:pPr>
            <a:endParaRPr lang="is-IS" dirty="0"/>
          </a:p>
          <a:p>
            <a:pPr marL="0" indent="0">
              <a:buNone/>
            </a:pPr>
            <a:r>
              <a:rPr lang="is-IS" dirty="0" smtClean="0"/>
              <a:t>“As long as the current reliability is less than or equal to the required, create a new replica on the most reliable node available”</a:t>
            </a:r>
          </a:p>
        </p:txBody>
      </p:sp>
    </p:spTree>
    <p:extLst>
      <p:ext uri="{BB962C8B-B14F-4D97-AF65-F5344CB8AC3E}">
        <p14:creationId xmlns:p14="http://schemas.microsoft.com/office/powerpoint/2010/main" val="2858903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lvl="0" indent="0">
                  <a:lnSpc>
                    <a:spcPct val="100000"/>
                  </a:lnSpc>
                  <a:spcBef>
                    <a:spcPts val="0"/>
                  </a:spcBef>
                  <a:spcAft>
                    <a:spcPts val="0"/>
                  </a:spcAft>
                  <a:buClrTx/>
                  <a:buSzTx/>
                  <a:buNone/>
                  <a:defRPr/>
                </a:pPr>
                <a:endParaRPr lang="sv-SE"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smtClean="0"/>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ea typeface="Cambria Math" panose="02040503050406030204" pitchFamily="18" charset="0"/>
                      </a:rPr>
                      <m:t>   </m:t>
                    </m:r>
                    <m:r>
                      <a:rPr lang="sv-SE" b="0" i="1" smtClean="0">
                        <a:latin typeface="Cambria Math" panose="02040503050406030204" pitchFamily="18" charset="0"/>
                        <a:ea typeface="Cambria Math" panose="02040503050406030204" pitchFamily="18" charset="0"/>
                      </a:rPr>
                      <m:t>0.95≱</m:t>
                    </m:r>
                    <m:r>
                      <a:rPr lang="sv-SE" i="1">
                        <a:latin typeface="Cambria Math" panose="02040503050406030204" pitchFamily="18" charset="0"/>
                        <a:ea typeface="Cambria Math" panose="02040503050406030204" pitchFamily="18" charset="0"/>
                      </a:rPr>
                      <m:t>0.999</m:t>
                    </m:r>
                    <m:r>
                      <a:rPr lang="sv-SE" b="0" i="1" smtClean="0">
                        <a:latin typeface="Cambria Math" panose="02040503050406030204" pitchFamily="18" charset="0"/>
                        <a:ea typeface="Cambria Math" panose="02040503050406030204" pitchFamily="18" charset="0"/>
                      </a:rPr>
                      <m:t> → </m:t>
                    </m:r>
                  </m:oMath>
                </a14:m>
                <a:r>
                  <a:rPr lang="sv-SE" dirty="0" err="1" smtClean="0"/>
                  <a:t>Put</a:t>
                </a:r>
                <a:r>
                  <a:rPr lang="sv-SE" dirty="0" smtClean="0"/>
                  <a:t> </a:t>
                </a:r>
                <a:r>
                  <a:rPr lang="sv-SE" dirty="0" err="1" smtClean="0"/>
                  <a:t>replica</a:t>
                </a:r>
                <a:r>
                  <a:rPr lang="sv-SE" dirty="0" smtClean="0"/>
                  <a:t> on </a:t>
                </a:r>
                <a:r>
                  <a:rPr lang="sv-SE" dirty="0" err="1" smtClean="0"/>
                  <a:t>most</a:t>
                </a:r>
                <a:r>
                  <a:rPr lang="sv-SE" dirty="0" smtClean="0"/>
                  <a:t> </a:t>
                </a:r>
                <a:r>
                  <a:rPr lang="sv-SE" dirty="0" err="1" smtClean="0"/>
                  <a:t>reliable</a:t>
                </a:r>
                <a:r>
                  <a:rPr lang="sv-SE" dirty="0" smtClean="0"/>
                  <a:t> </a:t>
                </a:r>
                <a:r>
                  <a:rPr lang="sv-SE" dirty="0" err="1" smtClean="0"/>
                  <a:t>node</a:t>
                </a: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7" name="Bildobjekt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128" y="2028614"/>
            <a:ext cx="3657600" cy="3657600"/>
          </a:xfrm>
          <a:prstGeom prst="rect">
            <a:avLst/>
          </a:prstGeom>
        </p:spPr>
      </p:pic>
      <mc:AlternateContent xmlns:mc="http://schemas.openxmlformats.org/markup-compatibility/2006">
        <mc:Choice xmlns:a14="http://schemas.microsoft.com/office/drawing/2010/main" Requires="a14">
          <p:sp>
            <p:nvSpPr>
              <p:cNvPr id="5" name="textruta 5"/>
              <p:cNvSpPr txBox="1"/>
              <p:nvPr/>
            </p:nvSpPr>
            <p:spPr>
              <a:xfrm>
                <a:off x="1097280" y="2990915"/>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5</m:t>
                    </m:r>
                  </m:oMath>
                </a14:m>
                <a:endParaRPr lang="sv-SE" b="0" dirty="0" smtClean="0"/>
              </a:p>
            </p:txBody>
          </p:sp>
        </mc:Choice>
        <mc:Fallback>
          <p:sp>
            <p:nvSpPr>
              <p:cNvPr id="5" name="textruta 5"/>
              <p:cNvSpPr txBox="1">
                <a:spLocks noRot="1" noChangeAspect="1" noMove="1" noResize="1" noEditPoints="1" noAdjustHandles="1" noChangeArrowheads="1" noChangeShapeType="1" noTextEdit="1"/>
              </p:cNvSpPr>
              <p:nvPr/>
            </p:nvSpPr>
            <p:spPr>
              <a:xfrm>
                <a:off x="1097280" y="2990915"/>
                <a:ext cx="2256817" cy="66774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Rectangle 3"/>
              <p:cNvSpPr/>
              <p:nvPr/>
            </p:nvSpPr>
            <p:spPr>
              <a:xfrm>
                <a:off x="1097280" y="1845734"/>
                <a:ext cx="3337645" cy="84850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m:rPr>
                          <m:sty m:val="p"/>
                        </m:rPr>
                        <a:rPr lang="sv-SE">
                          <a:latin typeface="Cambria Math" charset="0"/>
                        </a:rPr>
                        <m:t>R</m:t>
                      </m:r>
                      <m:r>
                        <a:rPr lang="en-GB" i="1">
                          <a:latin typeface="Cambria Math"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en-US" dirty="0"/>
              </a:p>
            </p:txBody>
          </p:sp>
        </mc:Choice>
        <mc:Fallback>
          <p:sp>
            <p:nvSpPr>
              <p:cNvPr id="4" name="Rectangle 3"/>
              <p:cNvSpPr>
                <a:spLocks noRot="1" noChangeAspect="1" noMove="1" noResize="1" noEditPoints="1" noAdjustHandles="1" noChangeArrowheads="1" noChangeShapeType="1" noTextEdit="1"/>
              </p:cNvSpPr>
              <p:nvPr/>
            </p:nvSpPr>
            <p:spPr>
              <a:xfrm>
                <a:off x="1097280" y="1845734"/>
                <a:ext cx="3337645" cy="84850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166189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ea typeface="Cambria Math" panose="02040503050406030204" pitchFamily="18" charset="0"/>
                      </a:rPr>
                      <m:t>   </m:t>
                    </m:r>
                    <m:r>
                      <a:rPr lang="sv-SE" i="1">
                        <a:latin typeface="Cambria Math" panose="02040503050406030204" pitchFamily="18" charset="0"/>
                        <a:ea typeface="Cambria Math" panose="02040503050406030204" pitchFamily="18" charset="0"/>
                      </a:rPr>
                      <m:t>0.9</m:t>
                    </m:r>
                    <m:r>
                      <a:rPr lang="sv-SE" b="0" i="1" smtClean="0">
                        <a:latin typeface="Cambria Math" panose="02040503050406030204" pitchFamily="18" charset="0"/>
                        <a:ea typeface="Cambria Math" panose="02040503050406030204" pitchFamily="18" charset="0"/>
                      </a:rPr>
                      <m:t>9</m:t>
                    </m:r>
                    <m:r>
                      <a:rPr lang="sv-SE" i="1">
                        <a:latin typeface="Cambria Math" panose="02040503050406030204" pitchFamily="18" charset="0"/>
                        <a:ea typeface="Cambria Math" panose="02040503050406030204" pitchFamily="18" charset="0"/>
                      </a:rPr>
                      <m:t>5≱0.999 → </m:t>
                    </m:r>
                  </m:oMath>
                </a14:m>
                <a:r>
                  <a:rPr lang="sv-SE" dirty="0" err="1"/>
                  <a:t>Put</a:t>
                </a:r>
                <a:r>
                  <a:rPr lang="sv-SE" dirty="0"/>
                  <a:t> </a:t>
                </a:r>
                <a:r>
                  <a:rPr lang="sv-SE" dirty="0" err="1"/>
                  <a:t>replica</a:t>
                </a:r>
                <a:r>
                  <a:rPr lang="sv-SE" dirty="0"/>
                  <a:t> on </a:t>
                </a:r>
                <a:r>
                  <a:rPr lang="sv-SE" dirty="0" err="1"/>
                  <a:t>most</a:t>
                </a:r>
                <a:r>
                  <a:rPr lang="sv-SE" dirty="0"/>
                  <a:t> </a:t>
                </a:r>
                <a:r>
                  <a:rPr lang="sv-SE" dirty="0" err="1"/>
                  <a:t>reliable</a:t>
                </a:r>
                <a:r>
                  <a:rPr lang="sv-SE" dirty="0"/>
                  <a:t> </a:t>
                </a:r>
                <a:r>
                  <a:rPr lang="sv-SE" dirty="0" err="1"/>
                  <a:t>node</a:t>
                </a: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128" y="2023851"/>
            <a:ext cx="3657600" cy="3667125"/>
          </a:xfrm>
          <a:prstGeom prst="rect">
            <a:avLst/>
          </a:prstGeom>
        </p:spPr>
      </p:pic>
      <mc:AlternateContent xmlns:mc="http://schemas.openxmlformats.org/markup-compatibility/2006">
        <mc:Choice xmlns:a14="http://schemas.microsoft.com/office/drawing/2010/main" Requires="a14">
          <p:sp>
            <p:nvSpPr>
              <p:cNvPr id="5" name="textruta 5"/>
              <p:cNvSpPr txBox="1"/>
              <p:nvPr/>
            </p:nvSpPr>
            <p:spPr>
              <a:xfrm>
                <a:off x="1097280" y="298985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95</m:t>
                    </m:r>
                  </m:oMath>
                </a14:m>
                <a:endParaRPr lang="sv-SE" b="0" dirty="0" smtClean="0"/>
              </a:p>
            </p:txBody>
          </p:sp>
        </mc:Choice>
        <mc:Fallback>
          <p:sp>
            <p:nvSpPr>
              <p:cNvPr id="5" name="textruta 5"/>
              <p:cNvSpPr txBox="1">
                <a:spLocks noRot="1" noChangeAspect="1" noMove="1" noResize="1" noEditPoints="1" noAdjustHandles="1" noChangeArrowheads="1" noChangeShapeType="1" noTextEdit="1"/>
              </p:cNvSpPr>
              <p:nvPr/>
            </p:nvSpPr>
            <p:spPr>
              <a:xfrm>
                <a:off x="1097280" y="2989853"/>
                <a:ext cx="2256817" cy="66774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Rectangle 5"/>
              <p:cNvSpPr/>
              <p:nvPr/>
            </p:nvSpPr>
            <p:spPr>
              <a:xfrm>
                <a:off x="1097280" y="1847859"/>
                <a:ext cx="3337645" cy="84850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m:rPr>
                          <m:sty m:val="p"/>
                        </m:rPr>
                        <a:rPr lang="sv-SE">
                          <a:latin typeface="Cambria Math" charset="0"/>
                        </a:rPr>
                        <m:t>R</m:t>
                      </m:r>
                      <m:r>
                        <a:rPr lang="en-GB" i="1">
                          <a:latin typeface="Cambria Math"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en-US" dirty="0"/>
              </a:p>
            </p:txBody>
          </p:sp>
        </mc:Choice>
        <mc:Fallback>
          <p:sp>
            <p:nvSpPr>
              <p:cNvPr id="6" name="Rectangle 5"/>
              <p:cNvSpPr>
                <a:spLocks noRot="1" noChangeAspect="1" noMove="1" noResize="1" noEditPoints="1" noAdjustHandles="1" noChangeArrowheads="1" noChangeShapeType="1" noTextEdit="1"/>
              </p:cNvSpPr>
              <p:nvPr/>
            </p:nvSpPr>
            <p:spPr>
              <a:xfrm>
                <a:off x="1097280" y="1847859"/>
                <a:ext cx="3337645" cy="84850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755643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lvl="0" indent="0">
                  <a:lnSpc>
                    <a:spcPct val="100000"/>
                  </a:lnSpc>
                  <a:spcBef>
                    <a:spcPts val="0"/>
                  </a:spcBef>
                  <a:spcAft>
                    <a:spcPts val="0"/>
                  </a:spcAft>
                  <a:buClrTx/>
                  <a:buSzTx/>
                  <a:buNone/>
                  <a:defRPr/>
                </a:pPr>
                <a:endParaRPr lang="sv-SE" b="0" i="1" dirty="0" smtClean="0">
                  <a:latin typeface="Cambria Math" charset="0"/>
                </a:endParaRPr>
              </a:p>
              <a:p>
                <a:pPr marL="0" lvl="0" indent="0">
                  <a:lnSpc>
                    <a:spcPct val="100000"/>
                  </a:lnSpc>
                  <a:spcBef>
                    <a:spcPts val="0"/>
                  </a:spcBef>
                  <a:spcAft>
                    <a:spcPts val="0"/>
                  </a:spcAft>
                  <a:buClrTx/>
                  <a:buSzTx/>
                  <a:buNone/>
                  <a:defRPr/>
                </a:pPr>
                <a:endParaRPr lang="sv-SE" b="0" i="1" dirty="0" smtClean="0">
                  <a:latin typeface="Cambria Math" charset="0"/>
                </a:endParaRPr>
              </a:p>
              <a:p>
                <a:pPr marL="0" lvl="0" indent="0">
                  <a:lnSpc>
                    <a:spcPct val="100000"/>
                  </a:lnSpc>
                  <a:spcBef>
                    <a:spcPts val="0"/>
                  </a:spcBef>
                  <a:spcAft>
                    <a:spcPts val="0"/>
                  </a:spcAft>
                  <a:buClrTx/>
                  <a:buSzTx/>
                  <a:buNone/>
                  <a:defRPr/>
                </a:pPr>
                <a:endParaRPr lang="sv-SE" b="0" i="1" dirty="0" smtClean="0">
                  <a:latin typeface="Cambria Math" charset="0"/>
                </a:endParaRPr>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rPr>
                      <m:t>   </m:t>
                    </m:r>
                    <m:r>
                      <a:rPr lang="sv-SE" i="1">
                        <a:latin typeface="Cambria Math" panose="02040503050406030204" pitchFamily="18" charset="0"/>
                      </a:rPr>
                      <m:t>0.99925</m:t>
                    </m:r>
                    <m:r>
                      <a:rPr lang="sv-SE" b="0" i="1" smtClean="0">
                        <a:latin typeface="Cambria Math" panose="02040503050406030204" pitchFamily="18" charset="0"/>
                      </a:rPr>
                      <m:t>≥0.999 → </m:t>
                    </m:r>
                  </m:oMath>
                </a14:m>
                <a:r>
                  <a:rPr lang="sv-SE" dirty="0" smtClean="0"/>
                  <a:t>We’re </a:t>
                </a:r>
                <a:r>
                  <a:rPr lang="sv-SE" dirty="0" err="1" smtClean="0"/>
                  <a:t>done</a:t>
                </a:r>
                <a:r>
                  <a:rPr lang="sv-SE" dirty="0" smtClean="0"/>
                  <a:t>.</a:t>
                </a:r>
                <a:endParaRPr lang="sv-SE" b="0"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5096" y="2023851"/>
            <a:ext cx="3667125" cy="3667125"/>
          </a:xfrm>
          <a:prstGeom prst="rect">
            <a:avLst/>
          </a:prstGeom>
        </p:spPr>
      </p:pic>
      <mc:AlternateContent xmlns:mc="http://schemas.openxmlformats.org/markup-compatibility/2006">
        <mc:Choice xmlns:a14="http://schemas.microsoft.com/office/drawing/2010/main" Requires="a14">
          <p:sp>
            <p:nvSpPr>
              <p:cNvPr id="5" name="textruta 5"/>
              <p:cNvSpPr txBox="1"/>
              <p:nvPr/>
            </p:nvSpPr>
            <p:spPr>
              <a:xfrm>
                <a:off x="1097280" y="298985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9925</m:t>
                    </m:r>
                  </m:oMath>
                </a14:m>
                <a:endParaRPr lang="sv-SE" b="0" dirty="0" smtClean="0"/>
              </a:p>
            </p:txBody>
          </p:sp>
        </mc:Choice>
        <mc:Fallback>
          <p:sp>
            <p:nvSpPr>
              <p:cNvPr id="5" name="textruta 5"/>
              <p:cNvSpPr txBox="1">
                <a:spLocks noRot="1" noChangeAspect="1" noMove="1" noResize="1" noEditPoints="1" noAdjustHandles="1" noChangeArrowheads="1" noChangeShapeType="1" noTextEdit="1"/>
              </p:cNvSpPr>
              <p:nvPr/>
            </p:nvSpPr>
            <p:spPr>
              <a:xfrm>
                <a:off x="1097280" y="2989853"/>
                <a:ext cx="2256817" cy="66774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Rectangle 5"/>
              <p:cNvSpPr/>
              <p:nvPr/>
            </p:nvSpPr>
            <p:spPr>
              <a:xfrm>
                <a:off x="1097280" y="1847859"/>
                <a:ext cx="3337645" cy="84850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m:rPr>
                          <m:sty m:val="p"/>
                        </m:rPr>
                        <a:rPr lang="sv-SE">
                          <a:latin typeface="Cambria Math" charset="0"/>
                        </a:rPr>
                        <m:t>R</m:t>
                      </m:r>
                      <m:r>
                        <a:rPr lang="en-GB" i="1">
                          <a:latin typeface="Cambria Math"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en-US" dirty="0"/>
              </a:p>
            </p:txBody>
          </p:sp>
        </mc:Choice>
        <mc:Fallback>
          <p:sp>
            <p:nvSpPr>
              <p:cNvPr id="6" name="Rectangle 5"/>
              <p:cNvSpPr>
                <a:spLocks noRot="1" noChangeAspect="1" noMove="1" noResize="1" noEditPoints="1" noAdjustHandles="1" noChangeArrowheads="1" noChangeShapeType="1" noTextEdit="1"/>
              </p:cNvSpPr>
              <p:nvPr/>
            </p:nvSpPr>
            <p:spPr>
              <a:xfrm>
                <a:off x="1097280" y="1847859"/>
                <a:ext cx="3337645" cy="84850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619271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After some time, there may be more reliable nodes available, and by moving replicas to those nodes, less replicas may be needed. </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An optimization algorithm is therefore periodically run which:</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Moves replicas to more reliable nodes</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Deletes unnecessary replicas</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p:txBody>
      </p:sp>
    </p:spTree>
    <p:extLst>
      <p:ext uri="{BB962C8B-B14F-4D97-AF65-F5344CB8AC3E}">
        <p14:creationId xmlns:p14="http://schemas.microsoft.com/office/powerpoint/2010/main" val="12896991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Assume we have the same situation as before</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6" name="Bildobjekt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597" y="2201969"/>
            <a:ext cx="3667125" cy="3667125"/>
          </a:xfrm>
          <a:prstGeom prst="rect">
            <a:avLst/>
          </a:prstGeom>
        </p:spPr>
      </p:pic>
    </p:spTree>
    <p:extLst>
      <p:ext uri="{BB962C8B-B14F-4D97-AF65-F5344CB8AC3E}">
        <p14:creationId xmlns:p14="http://schemas.microsoft.com/office/powerpoint/2010/main" val="14374908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 cont’d</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After some time, a new more reliable node is </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added</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457200" lvl="0" indent="-457200">
              <a:lnSpc>
                <a:spcPct val="100000"/>
              </a:lnSpc>
              <a:spcBef>
                <a:spcPts val="0"/>
              </a:spcBef>
              <a:spcAft>
                <a:spcPts val="0"/>
              </a:spcAft>
              <a:buSzTx/>
              <a:buFont typeface="+mj-lt"/>
              <a:buAutoNum type="arabicPeriod"/>
              <a:defRPr/>
            </a:pPr>
            <a:r>
              <a:rPr lang="en-US" dirty="0"/>
              <a:t>Moves replicas to more reliable nodes</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Bildobjekt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7855" y="2201969"/>
            <a:ext cx="5457825" cy="3667125"/>
          </a:xfrm>
          <a:prstGeom prst="rect">
            <a:avLst/>
          </a:prstGeom>
        </p:spPr>
      </p:pic>
    </p:spTree>
    <p:extLst>
      <p:ext uri="{BB962C8B-B14F-4D97-AF65-F5344CB8AC3E}">
        <p14:creationId xmlns:p14="http://schemas.microsoft.com/office/powerpoint/2010/main" val="1144423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smtClean="0"/>
              <a:t>Introduction and goal</a:t>
            </a:r>
          </a:p>
          <a:p>
            <a:pPr marL="457200" indent="-457200">
              <a:buFont typeface="+mj-lt"/>
              <a:buAutoNum type="arabicPeriod"/>
            </a:pPr>
            <a:r>
              <a:rPr lang="en-US" dirty="0" smtClean="0"/>
              <a:t>Application model</a:t>
            </a:r>
          </a:p>
          <a:p>
            <a:pPr marL="457200" indent="-457200">
              <a:buFont typeface="+mj-lt"/>
              <a:buAutoNum type="arabicPeriod"/>
            </a:pPr>
            <a:r>
              <a:rPr lang="en-US" dirty="0" smtClean="0"/>
              <a:t>Probability of failure</a:t>
            </a:r>
          </a:p>
          <a:p>
            <a:pPr marL="457200" indent="-457200">
              <a:buFont typeface="+mj-lt"/>
              <a:buAutoNum type="arabicPeriod"/>
            </a:pPr>
            <a:r>
              <a:rPr lang="en-US" dirty="0"/>
              <a:t>Reliability definition and model</a:t>
            </a:r>
          </a:p>
          <a:p>
            <a:pPr marL="457200" indent="-457200">
              <a:buFont typeface="+mj-lt"/>
              <a:buAutoNum type="arabicPeriod"/>
            </a:pPr>
            <a:r>
              <a:rPr lang="en-US" dirty="0" smtClean="0"/>
              <a:t>Reliability by replication</a:t>
            </a:r>
          </a:p>
          <a:p>
            <a:pPr marL="457200" indent="-457200">
              <a:buFont typeface="+mj-lt"/>
              <a:buAutoNum type="arabicPeriod"/>
            </a:pPr>
            <a:r>
              <a:rPr lang="en-US" dirty="0" smtClean="0"/>
              <a:t>Optimization</a:t>
            </a:r>
          </a:p>
          <a:p>
            <a:pPr marL="457200" indent="-457200">
              <a:buFont typeface="+mj-lt"/>
              <a:buAutoNum type="arabicPeriod"/>
            </a:pPr>
            <a:r>
              <a:rPr lang="en-US" dirty="0" smtClean="0"/>
              <a:t>Detection and handling of failures</a:t>
            </a:r>
          </a:p>
          <a:p>
            <a:pPr marL="457200" indent="-457200">
              <a:buFont typeface="+mj-lt"/>
              <a:buAutoNum type="arabicPeriod"/>
            </a:pPr>
            <a:r>
              <a:rPr lang="en-US" dirty="0" smtClean="0"/>
              <a:t>Experiments</a:t>
            </a:r>
          </a:p>
          <a:p>
            <a:pPr marL="457200" indent="-457200">
              <a:buFont typeface="+mj-lt"/>
              <a:buAutoNum type="arabicPeriod"/>
            </a:pPr>
            <a:r>
              <a:rPr lang="en-US" dirty="0" smtClean="0"/>
              <a:t>Discussion</a:t>
            </a:r>
            <a:endParaRPr lang="en-US" dirty="0"/>
          </a:p>
        </p:txBody>
      </p:sp>
    </p:spTree>
    <p:extLst>
      <p:ext uri="{BB962C8B-B14F-4D97-AF65-F5344CB8AC3E}">
        <p14:creationId xmlns:p14="http://schemas.microsoft.com/office/powerpoint/2010/main" val="618999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a:defRPr/>
            </a:pPr>
            <a:r>
              <a:rPr lang="en-US" dirty="0" smtClean="0"/>
              <a:t>Moves </a:t>
            </a:r>
            <a:r>
              <a:rPr lang="en-US" dirty="0"/>
              <a:t>replicas to more reliable nodes</a:t>
            </a:r>
          </a:p>
          <a:p>
            <a:pPr marL="201168" lvl="1" indent="0">
              <a:lnSpc>
                <a:spcPct val="100000"/>
              </a:lnSpc>
              <a:spcBef>
                <a:spcPts val="0"/>
              </a:spcBef>
              <a:spcAft>
                <a:spcPts val="0"/>
              </a:spcAft>
              <a:buNone/>
              <a:defRPr/>
            </a:pPr>
            <a:endParaRPr lang="en-US" dirty="0" smtClean="0"/>
          </a:p>
          <a:p>
            <a:pPr marL="0" indent="0">
              <a:lnSpc>
                <a:spcPct val="100000"/>
              </a:lnSpc>
              <a:spcBef>
                <a:spcPts val="0"/>
              </a:spcBef>
              <a:spcAft>
                <a:spcPts val="0"/>
              </a:spcAft>
              <a:buClrTx/>
              <a:buSzTx/>
              <a:buNone/>
              <a:defRPr/>
            </a:pPr>
            <a:endParaRPr lang="en-US" dirty="0" smtClean="0"/>
          </a:p>
        </p:txBody>
      </p:sp>
      <p:pic>
        <p:nvPicPr>
          <p:cNvPr id="5" name="Bildobjekt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7501042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a:defRPr/>
                </a:pPr>
                <a:r>
                  <a:rPr lang="en-US" dirty="0" smtClean="0"/>
                  <a:t>Moves </a:t>
                </a:r>
                <a:r>
                  <a:rPr lang="en-US" dirty="0"/>
                  <a:t>replicas to more reliable nodes</a:t>
                </a:r>
              </a:p>
              <a:p>
                <a:pPr marL="0" indent="0">
                  <a:lnSpc>
                    <a:spcPct val="100000"/>
                  </a:lnSpc>
                  <a:spcBef>
                    <a:spcPts val="0"/>
                  </a:spcBef>
                  <a:spcAft>
                    <a:spcPts val="0"/>
                  </a:spcAft>
                  <a:buClrTx/>
                  <a:buSzTx/>
                  <a:buNone/>
                  <a:defRPr/>
                </a:pPr>
                <a:endParaRPr lang="en-US" dirty="0" smtClean="0"/>
              </a:p>
              <a:p>
                <a:pPr marL="0" indent="0">
                  <a:lnSpc>
                    <a:spcPct val="100000"/>
                  </a:lnSpc>
                  <a:spcBef>
                    <a:spcPts val="0"/>
                  </a:spcBef>
                  <a:spcAft>
                    <a:spcPts val="0"/>
                  </a:spcAft>
                  <a:buClrTx/>
                  <a:buSzTx/>
                  <a:buNone/>
                  <a:defRPr/>
                </a:pPr>
                <a:endParaRPr lang="en-US" dirty="0"/>
              </a:p>
              <a:p>
                <a:pPr marL="0" indent="0">
                  <a:lnSpc>
                    <a:spcPct val="100000"/>
                  </a:lnSpc>
                  <a:spcBef>
                    <a:spcPts val="0"/>
                  </a:spcBef>
                  <a:spcAft>
                    <a:spcPts val="0"/>
                  </a:spcAft>
                  <a:buClrTx/>
                  <a:buSzTx/>
                  <a:buNone/>
                  <a:defRPr/>
                </a:pPr>
                <a:endParaRPr lang="en-US" dirty="0" smtClean="0"/>
              </a:p>
              <a:p>
                <a:pPr lvl="1">
                  <a:lnSpc>
                    <a:spcPct val="100000"/>
                  </a:lnSpc>
                  <a:spcBef>
                    <a:spcPts val="0"/>
                  </a:spcBef>
                  <a:spcAft>
                    <a:spcPts val="0"/>
                  </a:spcAft>
                  <a:buFont typeface="Arial" panose="020B0604020202020204" pitchFamily="34" charset="0"/>
                  <a:buChar char="•"/>
                  <a:defRPr/>
                </a:pPr>
                <a:r>
                  <a:rPr lang="en-US" dirty="0" smtClean="0"/>
                  <a:t>0</a:t>
                </a:r>
                <a14:m>
                  <m:oMath xmlns:m="http://schemas.openxmlformats.org/officeDocument/2006/math">
                    <m:r>
                      <a:rPr lang="en-US" i="1" dirty="0">
                        <a:latin typeface="Cambria Math" panose="02040503050406030204" pitchFamily="18" charset="0"/>
                      </a:rPr>
                      <m:t>.85 </m:t>
                    </m:r>
                    <m:r>
                      <a:rPr lang="en-US" i="1" dirty="0">
                        <a:latin typeface="Cambria Math" panose="02040503050406030204" pitchFamily="18" charset="0"/>
                        <a:ea typeface="Cambria Math" panose="02040503050406030204" pitchFamily="18" charset="0"/>
                      </a:rPr>
                      <m:t>≯</m:t>
                    </m:r>
                    <m:r>
                      <a:rPr lang="sv-SE" i="1" dirty="0">
                        <a:latin typeface="Cambria Math" panose="02040503050406030204" pitchFamily="18" charset="0"/>
                        <a:ea typeface="Cambria Math" panose="02040503050406030204" pitchFamily="18" charset="0"/>
                      </a:rPr>
                      <m:t>0.9</m:t>
                    </m:r>
                    <m:r>
                      <a:rPr lang="sv-SE" b="0" i="1" dirty="0" smtClean="0">
                        <a:latin typeface="Cambria Math" panose="02040503050406030204" pitchFamily="18" charset="0"/>
                        <a:ea typeface="Cambria Math" panose="02040503050406030204" pitchFamily="18" charset="0"/>
                      </a:rPr>
                      <m:t> → </m:t>
                    </m:r>
                  </m:oMath>
                </a14:m>
                <a:r>
                  <a:rPr lang="en-US" dirty="0"/>
                  <a:t>We’re done.</a:t>
                </a:r>
              </a:p>
              <a:p>
                <a:pPr marL="0" indent="0">
                  <a:lnSpc>
                    <a:spcPct val="100000"/>
                  </a:lnSpc>
                  <a:spcBef>
                    <a:spcPts val="0"/>
                  </a:spcBef>
                  <a:spcAft>
                    <a:spcPts val="0"/>
                  </a:spcAft>
                  <a:buClrTx/>
                  <a:buSzTx/>
                  <a:buNone/>
                  <a:defRPr/>
                </a:pPr>
                <a:endParaRPr lang="en-US" dirty="0" smtClean="0"/>
              </a:p>
              <a:p>
                <a:pPr marL="0" indent="0">
                  <a:lnSpc>
                    <a:spcPct val="100000"/>
                  </a:lnSpc>
                  <a:spcBef>
                    <a:spcPts val="0"/>
                  </a:spcBef>
                  <a:spcAft>
                    <a:spcPts val="0"/>
                  </a:spcAft>
                  <a:buClrTx/>
                  <a:buSzTx/>
                  <a:buNone/>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76" t="-1061"/>
                </a:stretch>
              </a:blipFill>
            </p:spPr>
            <p:txBody>
              <a:bodyPr/>
              <a:lstStyle/>
              <a:p>
                <a:r>
                  <a:rPr lang="sv-SE">
                    <a:noFill/>
                  </a:rPr>
                  <a:t> </a:t>
                </a:r>
              </a:p>
            </p:txBody>
          </p:sp>
        </mc:Fallback>
      </mc:AlternateContent>
      <p:pic>
        <p:nvPicPr>
          <p:cNvPr id="5" name="Bildobjekt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27392019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startAt="2"/>
              <a:defRPr/>
            </a:pPr>
            <a:r>
              <a:rPr lang="en-US" dirty="0" smtClean="0"/>
              <a:t>Deletes </a:t>
            </a:r>
            <a:r>
              <a:rPr lang="en-US" dirty="0"/>
              <a:t>unnecessary replicas</a:t>
            </a:r>
          </a:p>
          <a:p>
            <a:pPr marL="0" indent="0">
              <a:lnSpc>
                <a:spcPct val="100000"/>
              </a:lnSpc>
              <a:spcBef>
                <a:spcPts val="0"/>
              </a:spcBef>
              <a:spcAft>
                <a:spcPts val="0"/>
              </a:spcAft>
              <a:buClrTx/>
              <a:buSzTx/>
              <a:buNone/>
              <a:defRPr/>
            </a:pPr>
            <a:endParaRPr lang="is-IS" i="1" dirty="0" smtClean="0"/>
          </a:p>
          <a:p>
            <a:pPr marL="0" indent="0">
              <a:lnSpc>
                <a:spcPct val="100000"/>
              </a:lnSpc>
              <a:spcBef>
                <a:spcPts val="0"/>
              </a:spcBef>
              <a:spcAft>
                <a:spcPts val="0"/>
              </a:spcAft>
              <a:buClrTx/>
              <a:buSzTx/>
              <a:buNone/>
              <a:defRPr/>
            </a:pPr>
            <a:endParaRPr lang="is-IS" dirty="0"/>
          </a:p>
        </p:txBody>
      </p:sp>
      <p:pic>
        <p:nvPicPr>
          <p:cNvPr id="7" name="Bildobjekt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8493657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normAutofit/>
          </a:bodyPr>
          <a:lstStyle/>
          <a:p>
            <a:pPr marL="457200" lvl="0" indent="-457200">
              <a:lnSpc>
                <a:spcPct val="100000"/>
              </a:lnSpc>
              <a:spcBef>
                <a:spcPts val="0"/>
              </a:spcBef>
              <a:spcAft>
                <a:spcPts val="0"/>
              </a:spcAft>
              <a:buSzTx/>
              <a:buFont typeface="+mj-lt"/>
              <a:buAutoNum type="arabicPeriod" startAt="2"/>
              <a:defRPr/>
            </a:pPr>
            <a:r>
              <a:rPr lang="en-US" dirty="0"/>
              <a:t>Deletes unnecessary replicas</a:t>
            </a:r>
          </a:p>
          <a:p>
            <a:pPr marL="0" indent="0">
              <a:lnSpc>
                <a:spcPct val="100000"/>
              </a:lnSpc>
              <a:spcBef>
                <a:spcPts val="0"/>
              </a:spcBef>
              <a:spcAft>
                <a:spcPts val="0"/>
              </a:spcAft>
              <a:buClrTx/>
              <a:buSzTx/>
              <a:buNone/>
              <a:defRPr/>
            </a:pPr>
            <a:endParaRPr lang="is-IS" dirty="0"/>
          </a:p>
          <a:p>
            <a:pPr marL="0" indent="0">
              <a:lnSpc>
                <a:spcPct val="100000"/>
              </a:lnSpc>
              <a:spcBef>
                <a:spcPts val="0"/>
              </a:spcBef>
              <a:spcAft>
                <a:spcPts val="0"/>
              </a:spcAft>
              <a:buClrTx/>
              <a:buSzTx/>
              <a:buNone/>
              <a:defRPr/>
            </a:pPr>
            <a:endParaRPr lang="it-IT" dirty="0" smtClean="0"/>
          </a:p>
          <a:p>
            <a:pPr marL="0" indent="0">
              <a:lnSpc>
                <a:spcPct val="100000"/>
              </a:lnSpc>
              <a:spcBef>
                <a:spcPts val="0"/>
              </a:spcBef>
              <a:spcAft>
                <a:spcPts val="0"/>
              </a:spcAft>
              <a:buClrTx/>
              <a:buSzTx/>
              <a:buNone/>
              <a:defRPr/>
            </a:pPr>
            <a:endParaRPr lang="it-IT" dirty="0"/>
          </a:p>
          <a:p>
            <a:pPr marL="0" indent="0">
              <a:lnSpc>
                <a:spcPct val="100000"/>
              </a:lnSpc>
              <a:spcBef>
                <a:spcPts val="0"/>
              </a:spcBef>
              <a:spcAft>
                <a:spcPts val="0"/>
              </a:spcAft>
              <a:buClrTx/>
              <a:buSzTx/>
              <a:buNone/>
              <a:defRPr/>
            </a:pPr>
            <a:endParaRPr lang="it-IT" dirty="0" smtClean="0"/>
          </a:p>
          <a:p>
            <a:pPr marL="0" indent="0">
              <a:lnSpc>
                <a:spcPct val="100000"/>
              </a:lnSpc>
              <a:spcBef>
                <a:spcPts val="0"/>
              </a:spcBef>
              <a:spcAft>
                <a:spcPts val="0"/>
              </a:spcAft>
              <a:buClrTx/>
              <a:buSzTx/>
              <a:buNone/>
              <a:defRPr/>
            </a:pPr>
            <a:endParaRPr lang="it-IT" dirty="0" smtClean="0"/>
          </a:p>
        </p:txBody>
      </p:sp>
      <p:pic>
        <p:nvPicPr>
          <p:cNvPr id="5" name="Bildobjekt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mc:AlternateContent xmlns:mc="http://schemas.openxmlformats.org/markup-compatibility/2006" xmlns:a14="http://schemas.microsoft.com/office/drawing/2010/main">
        <mc:Choice Requires="a14">
          <p:sp>
            <p:nvSpPr>
              <p:cNvPr id="6" name="textruta 5"/>
              <p:cNvSpPr txBox="1"/>
              <p:nvPr/>
            </p:nvSpPr>
            <p:spPr>
              <a:xfrm>
                <a:off x="944879" y="2762905"/>
                <a:ext cx="3539571" cy="944746"/>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charset="0"/>
                          </a:rPr>
                          <m:t>𝑤𝑖𝑡h𝑜𝑢𝑡</m:t>
                        </m:r>
                        <m:r>
                          <a:rPr lang="sv-SE" b="0" i="1" dirty="0" smtClean="0">
                            <a:latin typeface="Cambria Math" charset="0"/>
                          </a:rPr>
                          <m:t> </m:t>
                        </m:r>
                        <m:r>
                          <a:rPr lang="sv-SE" b="0" i="1" dirty="0" smtClean="0">
                            <a:latin typeface="Cambria Math" charset="0"/>
                          </a:rPr>
                          <m:t>𝑇</m:t>
                        </m:r>
                        <m:r>
                          <a:rPr lang="sv-SE" b="0" i="1" dirty="0" smtClean="0">
                            <a:latin typeface="Cambria Math" charset="0"/>
                          </a:rPr>
                          <m:t>2</m:t>
                        </m:r>
                      </m:sub>
                    </m:sSub>
                    <m:r>
                      <a:rPr lang="sv-SE" b="0" i="1" dirty="0" smtClean="0">
                        <a:latin typeface="Cambria Math" panose="02040503050406030204" pitchFamily="18" charset="0"/>
                      </a:rPr>
                      <m:t>=0.9</m:t>
                    </m:r>
                    <m:r>
                      <a:rPr lang="sv-SE" b="0" i="1" dirty="0" smtClean="0">
                        <a:latin typeface="Cambria Math" charset="0"/>
                      </a:rPr>
                      <m:t>995</m:t>
                    </m:r>
                  </m:oMath>
                </a14:m>
                <a:endParaRPr lang="sv-SE" b="0" dirty="0" smtClean="0"/>
              </a:p>
              <a:p>
                <a14:m>
                  <m:oMath xmlns:m="http://schemas.openxmlformats.org/officeDocument/2006/math">
                    <m:r>
                      <a:rPr lang="sv-SE" b="0" i="1" dirty="0" smtClean="0">
                        <a:latin typeface="Cambria Math" panose="02040503050406030204" pitchFamily="18" charset="0"/>
                      </a:rPr>
                      <m:t> </m:t>
                    </m:r>
                    <m:r>
                      <a:rPr lang="sv-SE" i="1" dirty="0">
                        <a:latin typeface="Cambria Math" panose="02040503050406030204" pitchFamily="18" charset="0"/>
                      </a:rPr>
                      <m:t>0.9</m:t>
                    </m:r>
                    <m:r>
                      <a:rPr lang="sv-SE" i="1" dirty="0">
                        <a:latin typeface="Cambria Math" charset="0"/>
                      </a:rPr>
                      <m:t>995</m:t>
                    </m:r>
                    <m:r>
                      <a:rPr lang="sv-SE" b="0" i="1" dirty="0" smtClean="0">
                        <a:latin typeface="Cambria Math" panose="02040503050406030204" pitchFamily="18" charset="0"/>
                      </a:rPr>
                      <m:t>≥0.999 →</m:t>
                    </m:r>
                  </m:oMath>
                </a14:m>
                <a:r>
                  <a:rPr lang="sv-SE" b="0" dirty="0" smtClean="0"/>
                  <a:t> </a:t>
                </a:r>
                <a:r>
                  <a:rPr lang="sv-SE" b="0" dirty="0" err="1" smtClean="0"/>
                  <a:t>Delete</a:t>
                </a:r>
                <a:r>
                  <a:rPr lang="sv-SE" b="0" dirty="0" smtClean="0"/>
                  <a:t> T2</a:t>
                </a:r>
              </a:p>
            </p:txBody>
          </p:sp>
        </mc:Choice>
        <mc:Fallback xmlns="">
          <p:sp>
            <p:nvSpPr>
              <p:cNvPr id="6" name="textruta 5"/>
              <p:cNvSpPr txBox="1">
                <a:spLocks noRot="1" noChangeAspect="1" noMove="1" noResize="1" noEditPoints="1" noAdjustHandles="1" noChangeArrowheads="1" noChangeShapeType="1" noTextEdit="1"/>
              </p:cNvSpPr>
              <p:nvPr/>
            </p:nvSpPr>
            <p:spPr>
              <a:xfrm>
                <a:off x="944879" y="2762905"/>
                <a:ext cx="3539571" cy="944746"/>
              </a:xfrm>
              <a:prstGeom prst="rect">
                <a:avLst/>
              </a:prstGeom>
              <a:blipFill rotWithShape="0">
                <a:blip r:embed="rId4"/>
                <a:stretch>
                  <a:fillRect b="-9677"/>
                </a:stretch>
              </a:blipFill>
            </p:spPr>
            <p:txBody>
              <a:bodyPr/>
              <a:lstStyle/>
              <a:p>
                <a:r>
                  <a:rPr lang="sv-SE">
                    <a:noFill/>
                  </a:rPr>
                  <a:t> </a:t>
                </a:r>
              </a:p>
            </p:txBody>
          </p:sp>
        </mc:Fallback>
      </mc:AlternateContent>
    </p:spTree>
    <p:extLst>
      <p:ext uri="{BB962C8B-B14F-4D97-AF65-F5344CB8AC3E}">
        <p14:creationId xmlns:p14="http://schemas.microsoft.com/office/powerpoint/2010/main" val="5296676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startAt="2"/>
              <a:defRPr/>
            </a:pPr>
            <a:r>
              <a:rPr lang="en-US" dirty="0"/>
              <a:t>Deletes unnecessary replicas</a:t>
            </a:r>
          </a:p>
          <a:p>
            <a:pPr marL="0" indent="0">
              <a:lnSpc>
                <a:spcPct val="100000"/>
              </a:lnSpc>
              <a:spcBef>
                <a:spcPts val="0"/>
              </a:spcBef>
              <a:spcAft>
                <a:spcPts val="0"/>
              </a:spcAft>
              <a:buClrTx/>
              <a:buSzTx/>
              <a:buNone/>
              <a:defRPr/>
            </a:pPr>
            <a:endParaRPr lang="is-IS" dirty="0"/>
          </a:p>
          <a:p>
            <a:pPr marL="0" lvl="0" indent="0">
              <a:lnSpc>
                <a:spcPct val="100000"/>
              </a:lnSpc>
              <a:spcBef>
                <a:spcPts val="0"/>
              </a:spcBef>
              <a:spcAft>
                <a:spcPts val="0"/>
              </a:spcAft>
              <a:buClrTx/>
              <a:buSzTx/>
              <a:buNone/>
              <a:defRPr/>
            </a:pPr>
            <a:endParaRPr lang="is-IS" b="1" dirty="0" smtClean="0"/>
          </a:p>
          <a:p>
            <a:pPr marL="0" lvl="0" indent="0">
              <a:lnSpc>
                <a:spcPct val="100000"/>
              </a:lnSpc>
              <a:spcBef>
                <a:spcPts val="0"/>
              </a:spcBef>
              <a:spcAft>
                <a:spcPts val="0"/>
              </a:spcAft>
              <a:buClrTx/>
              <a:buSzTx/>
              <a:buNone/>
              <a:defRPr/>
            </a:pPr>
            <a:endParaRPr lang="is-IS" b="1" dirty="0"/>
          </a:p>
          <a:p>
            <a:pPr marL="0" lvl="0" indent="0">
              <a:lnSpc>
                <a:spcPct val="100000"/>
              </a:lnSpc>
              <a:spcBef>
                <a:spcPts val="0"/>
              </a:spcBef>
              <a:spcAft>
                <a:spcPts val="0"/>
              </a:spcAft>
              <a:buClrTx/>
              <a:buSzTx/>
              <a:buNone/>
              <a:defRPr/>
            </a:pPr>
            <a:endParaRPr lang="is-IS" b="1" dirty="0"/>
          </a:p>
          <a:p>
            <a:pPr marL="0" indent="0">
              <a:lnSpc>
                <a:spcPct val="100000"/>
              </a:lnSpc>
              <a:spcBef>
                <a:spcPts val="0"/>
              </a:spcBef>
              <a:spcAft>
                <a:spcPts val="0"/>
              </a:spcAft>
              <a:buClrTx/>
              <a:buSzTx/>
              <a:buNone/>
              <a:defRPr/>
            </a:pPr>
            <a:endParaRPr lang="sv-SE" i="1" dirty="0" smtClean="0">
              <a:latin typeface="Cambria Math" panose="02040503050406030204" pitchFamily="18" charset="0"/>
              <a:ea typeface="Cambria Math" panose="02040503050406030204" pitchFamily="18" charset="0"/>
            </a:endParaRPr>
          </a:p>
        </p:txBody>
      </p:sp>
      <p:pic>
        <p:nvPicPr>
          <p:cNvPr id="4" name="Bildobjekt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11494"/>
            <a:ext cx="5467350" cy="3657600"/>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944880" y="2762905"/>
                <a:ext cx="3121282" cy="944746"/>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charset="0"/>
                          </a:rPr>
                          <m:t>𝑤𝑖𝑡h𝑜𝑢𝑡</m:t>
                        </m:r>
                        <m:r>
                          <a:rPr lang="sv-SE" b="0" i="1" dirty="0" smtClean="0">
                            <a:latin typeface="Cambria Math" charset="0"/>
                          </a:rPr>
                          <m:t> </m:t>
                        </m:r>
                        <m:r>
                          <a:rPr lang="sv-SE" b="0" i="1" dirty="0" smtClean="0">
                            <a:latin typeface="Cambria Math" charset="0"/>
                          </a:rPr>
                          <m:t>𝑇</m:t>
                        </m:r>
                        <m:r>
                          <a:rPr lang="sv-SE" b="0" i="1" dirty="0" smtClean="0">
                            <a:latin typeface="Cambria Math" charset="0"/>
                          </a:rPr>
                          <m:t>1</m:t>
                        </m:r>
                      </m:sub>
                    </m:sSub>
                    <m:r>
                      <a:rPr lang="sv-SE" b="0" i="1" dirty="0" smtClean="0">
                        <a:latin typeface="Cambria Math" panose="02040503050406030204" pitchFamily="18" charset="0"/>
                      </a:rPr>
                      <m:t>=0.9</m:t>
                    </m:r>
                    <m:r>
                      <a:rPr lang="sv-SE" b="0" i="1" dirty="0" smtClean="0">
                        <a:latin typeface="Cambria Math" charset="0"/>
                      </a:rPr>
                      <m:t>9</m:t>
                    </m:r>
                  </m:oMath>
                </a14:m>
                <a:endParaRPr lang="sv-SE" b="0" dirty="0" smtClean="0"/>
              </a:p>
              <a:p>
                <a14:m>
                  <m:oMath xmlns:m="http://schemas.openxmlformats.org/officeDocument/2006/math">
                    <m:r>
                      <a:rPr lang="sv-SE" b="0" i="1" dirty="0" smtClean="0">
                        <a:latin typeface="Cambria Math" panose="02040503050406030204" pitchFamily="18" charset="0"/>
                      </a:rPr>
                      <m:t> </m:t>
                    </m:r>
                    <m:r>
                      <a:rPr lang="sv-SE" i="1" dirty="0">
                        <a:latin typeface="Cambria Math" panose="02040503050406030204" pitchFamily="18" charset="0"/>
                      </a:rPr>
                      <m:t>0.9</m:t>
                    </m:r>
                    <m:r>
                      <a:rPr lang="sv-SE" i="1" dirty="0">
                        <a:latin typeface="Cambria Math" charset="0"/>
                      </a:rPr>
                      <m:t>9</m:t>
                    </m:r>
                    <m:r>
                      <a:rPr lang="sv-SE" b="0" i="1" dirty="0" smtClean="0">
                        <a:latin typeface="Cambria Math" panose="02040503050406030204" pitchFamily="18" charset="0"/>
                      </a:rPr>
                      <m:t> </m:t>
                    </m:r>
                    <m:r>
                      <a:rPr lang="sv-SE" b="0" i="1" dirty="0" smtClean="0">
                        <a:latin typeface="Cambria Math" panose="02040503050406030204" pitchFamily="18" charset="0"/>
                        <a:ea typeface="Cambria Math" panose="02040503050406030204" pitchFamily="18" charset="0"/>
                      </a:rPr>
                      <m:t>≱0.999 → </m:t>
                    </m:r>
                  </m:oMath>
                </a14:m>
                <a:r>
                  <a:rPr lang="sv-SE" b="0" dirty="0" err="1" smtClean="0"/>
                  <a:t>We</a:t>
                </a:r>
                <a:r>
                  <a:rPr lang="sv-SE" dirty="0" err="1" smtClean="0"/>
                  <a:t>’re</a:t>
                </a:r>
                <a:r>
                  <a:rPr lang="sv-SE" dirty="0" smtClean="0"/>
                  <a:t> </a:t>
                </a:r>
                <a:r>
                  <a:rPr lang="sv-SE" dirty="0" err="1" smtClean="0"/>
                  <a:t>done</a:t>
                </a:r>
                <a:r>
                  <a:rPr lang="sv-SE" b="0" dirty="0" smtClean="0"/>
                  <a:t> </a:t>
                </a:r>
              </a:p>
            </p:txBody>
          </p:sp>
        </mc:Choice>
        <mc:Fallback xmlns="">
          <p:sp>
            <p:nvSpPr>
              <p:cNvPr id="5" name="textruta 5"/>
              <p:cNvSpPr txBox="1">
                <a:spLocks noRot="1" noChangeAspect="1" noMove="1" noResize="1" noEditPoints="1" noAdjustHandles="1" noChangeArrowheads="1" noChangeShapeType="1" noTextEdit="1"/>
              </p:cNvSpPr>
              <p:nvPr/>
            </p:nvSpPr>
            <p:spPr>
              <a:xfrm>
                <a:off x="944880" y="2762905"/>
                <a:ext cx="3121282" cy="944746"/>
              </a:xfrm>
              <a:prstGeom prst="rect">
                <a:avLst/>
              </a:prstGeom>
              <a:blipFill rotWithShape="0">
                <a:blip r:embed="rId4"/>
                <a:stretch>
                  <a:fillRect b="-9677"/>
                </a:stretch>
              </a:blipFill>
            </p:spPr>
            <p:txBody>
              <a:bodyPr/>
              <a:lstStyle/>
              <a:p>
                <a:r>
                  <a:rPr lang="sv-SE">
                    <a:noFill/>
                  </a:rPr>
                  <a:t> </a:t>
                </a:r>
              </a:p>
            </p:txBody>
          </p:sp>
        </mc:Fallback>
      </mc:AlternateContent>
    </p:spTree>
    <p:extLst>
      <p:ext uri="{BB962C8B-B14F-4D97-AF65-F5344CB8AC3E}">
        <p14:creationId xmlns:p14="http://schemas.microsoft.com/office/powerpoint/2010/main" val="14115053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lnSpc>
                    <a:spcPct val="100000"/>
                  </a:lnSpc>
                  <a:spcBef>
                    <a:spcPts val="0"/>
                  </a:spcBef>
                  <a:spcAft>
                    <a:spcPts val="0"/>
                  </a:spcAft>
                  <a:buSzTx/>
                  <a:buNone/>
                  <a:defRPr/>
                </a:pPr>
                <a:r>
                  <a:rPr lang="en-US" dirty="0" smtClean="0"/>
                  <a:t>Heartbeats are periodically sent between nodes every </a:t>
                </a:r>
                <a14:m>
                  <m:oMath xmlns:m="http://schemas.openxmlformats.org/officeDocument/2006/math">
                    <m:sSub>
                      <m:sSubPr>
                        <m:ctrlPr>
                          <a:rPr lang="sv-SE" b="0" i="1" smtClean="0">
                            <a:latin typeface="Cambria Math" charset="0"/>
                          </a:rPr>
                        </m:ctrlPr>
                      </m:sSubPr>
                      <m:e>
                        <m:r>
                          <a:rPr lang="sv-SE" b="0" i="1" smtClean="0">
                            <a:latin typeface="Cambria Math" panose="02040503050406030204" pitchFamily="18" charset="0"/>
                          </a:rPr>
                          <m:t>𝑡</m:t>
                        </m:r>
                      </m:e>
                      <m:sub>
                        <m:r>
                          <a:rPr lang="sv-SE" b="0" i="1" smtClean="0">
                            <a:latin typeface="Cambria Math" panose="02040503050406030204" pitchFamily="18" charset="0"/>
                          </a:rPr>
                          <m:t>h</m:t>
                        </m:r>
                      </m:sub>
                    </m:sSub>
                  </m:oMath>
                </a14:m>
                <a:r>
                  <a:rPr lang="en-US" dirty="0" smtClean="0"/>
                  <a:t> seconds. If no heartbeat from a node is received within </a:t>
                </a:r>
                <a14:m>
                  <m:oMath xmlns:m="http://schemas.openxmlformats.org/officeDocument/2006/math">
                    <m:sSub>
                      <m:sSubPr>
                        <m:ctrlPr>
                          <a:rPr lang="sv-SE" i="1">
                            <a:latin typeface="Cambria Math" charset="0"/>
                          </a:rPr>
                        </m:ctrlPr>
                      </m:sSubPr>
                      <m:e>
                        <m:r>
                          <a:rPr lang="sv-SE" i="1">
                            <a:latin typeface="Cambria Math" panose="02040503050406030204" pitchFamily="18" charset="0"/>
                          </a:rPr>
                          <m:t>𝑡</m:t>
                        </m:r>
                      </m:e>
                      <m:sub>
                        <m:r>
                          <a:rPr lang="sv-SE" b="0" i="1" smtClean="0">
                            <a:latin typeface="Cambria Math" panose="02040503050406030204" pitchFamily="18" charset="0"/>
                          </a:rPr>
                          <m:t>𝑡𝑖𝑚𝑒𝑜𝑢𝑡</m:t>
                        </m:r>
                      </m:sub>
                    </m:sSub>
                  </m:oMath>
                </a14:m>
                <a:r>
                  <a:rPr lang="en-US" dirty="0" smtClean="0"/>
                  <a:t> seconds, it is assumed dead.</a:t>
                </a:r>
              </a:p>
              <a:p>
                <a:pPr marL="0" lvl="0" indent="0">
                  <a:lnSpc>
                    <a:spcPct val="100000"/>
                  </a:lnSpc>
                  <a:spcBef>
                    <a:spcPts val="0"/>
                  </a:spcBef>
                  <a:spcAft>
                    <a:spcPts val="0"/>
                  </a:spcAft>
                  <a:buSzTx/>
                  <a:buNone/>
                  <a:defRPr/>
                </a:pPr>
                <a:endParaRPr lang="en-US" dirty="0"/>
              </a:p>
              <a:p>
                <a:pPr marL="0" indent="0">
                  <a:lnSpc>
                    <a:spcPct val="100000"/>
                  </a:lnSpc>
                  <a:spcBef>
                    <a:spcPts val="0"/>
                  </a:spcBef>
                  <a:spcAft>
                    <a:spcPts val="0"/>
                  </a:spcAft>
                  <a:buSzTx/>
                  <a:buNone/>
                  <a:defRPr/>
                </a:pPr>
                <a:r>
                  <a:rPr lang="en-US" dirty="0" smtClean="0"/>
                  <a:t>Every time a node dies the above algorithm has to run in order to ensure that the required reliability met.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r="-970"/>
                </a:stretch>
              </a:blipFill>
            </p:spPr>
            <p:txBody>
              <a:bodyPr/>
              <a:lstStyle/>
              <a:p>
                <a:r>
                  <a:rPr lang="sv-SE">
                    <a:noFill/>
                  </a:rPr>
                  <a:t> </a:t>
                </a:r>
              </a:p>
            </p:txBody>
          </p:sp>
        </mc:Fallback>
      </mc:AlternateContent>
    </p:spTree>
    <p:extLst>
      <p:ext uri="{BB962C8B-B14F-4D97-AF65-F5344CB8AC3E}">
        <p14:creationId xmlns:p14="http://schemas.microsoft.com/office/powerpoint/2010/main" val="9415941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When a node failure is detected, every node take the following steps:</a:t>
            </a:r>
          </a:p>
          <a:p>
            <a:pPr marL="457200" indent="-457200">
              <a:buFont typeface="+mj-lt"/>
              <a:buAutoNum type="arabicPeriod"/>
            </a:pPr>
            <a:r>
              <a:rPr lang="en-US" dirty="0" smtClean="0"/>
              <a:t>Select a node among the remaining nodes, select the one with the highest ID</a:t>
            </a:r>
          </a:p>
          <a:p>
            <a:pPr marL="457200" indent="-457200">
              <a:buFont typeface="+mj-lt"/>
              <a:buAutoNum type="arabicPeriod"/>
            </a:pPr>
            <a:r>
              <a:rPr lang="en-US" dirty="0" smtClean="0"/>
              <a:t>Send a </a:t>
            </a:r>
            <a:r>
              <a:rPr lang="en-US" i="1" dirty="0" smtClean="0"/>
              <a:t>lost node</a:t>
            </a:r>
            <a:r>
              <a:rPr lang="en-US" dirty="0" smtClean="0"/>
              <a:t> message to the selected node, including the ID of the lost node</a:t>
            </a:r>
          </a:p>
          <a:p>
            <a:pPr marL="457200" indent="-457200">
              <a:buFont typeface="+mj-lt"/>
              <a:buAutoNum type="arabicPeriod"/>
            </a:pPr>
            <a:endParaRPr lang="en-US" dirty="0" smtClean="0"/>
          </a:p>
          <a:p>
            <a:pPr marL="0" indent="0">
              <a:buNone/>
            </a:pPr>
            <a:r>
              <a:rPr lang="en-US" dirty="0" smtClean="0"/>
              <a:t>The node receiving the lost node messages will ensure the required reliability is achieved</a:t>
            </a:r>
          </a:p>
        </p:txBody>
      </p:sp>
    </p:spTree>
    <p:extLst>
      <p:ext uri="{BB962C8B-B14F-4D97-AF65-F5344CB8AC3E}">
        <p14:creationId xmlns:p14="http://schemas.microsoft.com/office/powerpoint/2010/main" val="19522403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12" name="Platshållare för innehåll 1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95" y="2024063"/>
            <a:ext cx="5467350" cy="3667125"/>
          </a:xfrm>
        </p:spPr>
      </p:pic>
      <mc:AlternateContent xmlns:mc="http://schemas.openxmlformats.org/markup-compatibility/2006" xmlns:a14="http://schemas.microsoft.com/office/drawing/2010/main">
        <mc:Choice Requires="a14">
          <p:sp>
            <p:nvSpPr>
              <p:cNvPr id="6" name="textruta 5"/>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6" name="textruta 5"/>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8859600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5" name="Platshållare för innehåll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587" y="2021361"/>
            <a:ext cx="5467350" cy="4095750"/>
          </a:xfrm>
        </p:spPr>
      </p:pic>
      <mc:AlternateContent xmlns:mc="http://schemas.openxmlformats.org/markup-compatibility/2006" xmlns:a14="http://schemas.microsoft.com/office/drawing/2010/main">
        <mc:Choice Requires="a14">
          <p:sp>
            <p:nvSpPr>
              <p:cNvPr id="7" name="textruta 6"/>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7" name="textruta 6"/>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4179450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4" name="Platshållare för innehåll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88" y="2024063"/>
            <a:ext cx="5467350" cy="3667125"/>
          </a:xfrm>
        </p:spPr>
      </p:pic>
      <mc:AlternateContent xmlns:mc="http://schemas.openxmlformats.org/markup-compatibility/2006" xmlns:a14="http://schemas.microsoft.com/office/drawing/2010/main">
        <mc:Choice Requires="a14">
          <p:sp>
            <p:nvSpPr>
              <p:cNvPr id="6" name="textruta 5"/>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6" name="textruta 5"/>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7768279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marL="0" indent="0">
              <a:buNone/>
            </a:pPr>
            <a:r>
              <a:rPr lang="en-US" dirty="0" smtClean="0"/>
              <a:t>Ensuring reliability of applications or services running in distributed environments is a complex task</a:t>
            </a:r>
          </a:p>
          <a:p>
            <a:pPr marL="0" indent="0">
              <a:buNone/>
            </a:pPr>
            <a:r>
              <a:rPr lang="en-US" dirty="0" smtClean="0"/>
              <a:t>Problems:</a:t>
            </a:r>
          </a:p>
          <a:p>
            <a:pPr lvl="1">
              <a:buFont typeface="Arial" charset="0"/>
              <a:buChar char="•"/>
            </a:pPr>
            <a:r>
              <a:rPr lang="en-US" dirty="0" smtClean="0"/>
              <a:t>The more resources used, the higher the probability of some of them failing</a:t>
            </a:r>
          </a:p>
          <a:p>
            <a:pPr lvl="1">
              <a:buFont typeface="Arial" charset="0"/>
              <a:buChar char="•"/>
            </a:pPr>
            <a:r>
              <a:rPr lang="en-US" dirty="0" smtClean="0"/>
              <a:t>Heterogeneous components, varying failure behavior</a:t>
            </a:r>
          </a:p>
          <a:p>
            <a:pPr lvl="1">
              <a:buFont typeface="Arial" charset="0"/>
              <a:buChar char="•"/>
            </a:pPr>
            <a:r>
              <a:rPr lang="en-US" dirty="0" smtClean="0"/>
              <a:t>Difficult to model reliability, infinite number of parameters and types of failures to consider</a:t>
            </a:r>
          </a:p>
          <a:p>
            <a:pPr lvl="2">
              <a:buFont typeface="Arial" charset="0"/>
              <a:buChar char="•"/>
            </a:pPr>
            <a:r>
              <a:rPr lang="en-US" dirty="0" smtClean="0"/>
              <a:t>Hardware, network, energy supply, etc.</a:t>
            </a:r>
          </a:p>
          <a:p>
            <a:pPr marL="0" indent="0">
              <a:buNone/>
            </a:pPr>
            <a:r>
              <a:rPr lang="en-US" dirty="0" smtClean="0"/>
              <a:t>For many applications, e.g. stream data processing applications, valuable data may be lost in case of a failure</a:t>
            </a:r>
          </a:p>
          <a:p>
            <a:pPr marL="457200" indent="-457200">
              <a:buFont typeface="+mj-lt"/>
              <a:buAutoNum type="arabicPeriod"/>
            </a:pPr>
            <a:endParaRPr lang="en-US" dirty="0"/>
          </a:p>
        </p:txBody>
      </p:sp>
    </p:spTree>
    <p:extLst>
      <p:ext uri="{BB962C8B-B14F-4D97-AF65-F5344CB8AC3E}">
        <p14:creationId xmlns:p14="http://schemas.microsoft.com/office/powerpoint/2010/main" val="20555241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Handling node failure - example</a:t>
            </a:r>
            <a:endParaRPr lang="sv-SE" dirty="0"/>
          </a:p>
        </p:txBody>
      </p:sp>
      <p:pic>
        <p:nvPicPr>
          <p:cNvPr id="4" name="Platshållare för innehåll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88" y="2014538"/>
            <a:ext cx="5467350" cy="3686175"/>
          </a:xfrm>
        </p:spPr>
      </p:pic>
      <mc:AlternateContent xmlns:mc="http://schemas.openxmlformats.org/markup-compatibility/2006" xmlns:a14="http://schemas.microsoft.com/office/drawing/2010/main">
        <mc:Choice Requires="a14">
          <p:sp>
            <p:nvSpPr>
              <p:cNvPr id="5" name="textruta 4"/>
              <p:cNvSpPr txBox="1"/>
              <p:nvPr/>
            </p:nvSpPr>
            <p:spPr>
              <a:xfrm>
                <a:off x="1087553" y="2024063"/>
                <a:ext cx="2256817" cy="1221745"/>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=0.999</m:t>
                    </m:r>
                  </m:oMath>
                </a14:m>
                <a:endParaRPr lang="sv-SE" b="0" dirty="0" smtClean="0"/>
              </a:p>
              <a:p>
                <a:endParaRPr lang="sv-SE" dirty="0" smtClean="0"/>
              </a:p>
              <a:p>
                <a:r>
                  <a:rPr lang="sv-SE" dirty="0" err="1" smtClean="0"/>
                  <a:t>We’re</a:t>
                </a:r>
                <a:r>
                  <a:rPr lang="sv-SE" dirty="0" smtClean="0"/>
                  <a:t> </a:t>
                </a:r>
                <a:r>
                  <a:rPr lang="sv-SE" dirty="0" err="1" smtClean="0"/>
                  <a:t>done</a:t>
                </a:r>
                <a:endParaRPr lang="sv-SE" dirty="0"/>
              </a:p>
            </p:txBody>
          </p:sp>
        </mc:Choice>
        <mc:Fallback xmlns="">
          <p:sp>
            <p:nvSpPr>
              <p:cNvPr id="5" name="textruta 4"/>
              <p:cNvSpPr txBox="1">
                <a:spLocks noRot="1" noChangeAspect="1" noMove="1" noResize="1" noEditPoints="1" noAdjustHandles="1" noChangeArrowheads="1" noChangeShapeType="1" noTextEdit="1"/>
              </p:cNvSpPr>
              <p:nvPr/>
            </p:nvSpPr>
            <p:spPr>
              <a:xfrm>
                <a:off x="1087553" y="2024063"/>
                <a:ext cx="2256817" cy="1221745"/>
              </a:xfrm>
              <a:prstGeom prst="rect">
                <a:avLst/>
              </a:prstGeom>
              <a:blipFill rotWithShape="0">
                <a:blip r:embed="rId4"/>
                <a:stretch>
                  <a:fillRect l="-2156" b="-7500"/>
                </a:stretch>
              </a:blipFill>
            </p:spPr>
            <p:txBody>
              <a:bodyPr/>
              <a:lstStyle/>
              <a:p>
                <a:r>
                  <a:rPr lang="sv-SE">
                    <a:noFill/>
                  </a:rPr>
                  <a:t> </a:t>
                </a:r>
              </a:p>
            </p:txBody>
          </p:sp>
        </mc:Fallback>
      </mc:AlternateContent>
    </p:spTree>
    <p:extLst>
      <p:ext uri="{BB962C8B-B14F-4D97-AF65-F5344CB8AC3E}">
        <p14:creationId xmlns:p14="http://schemas.microsoft.com/office/powerpoint/2010/main" val="40081307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3874986" y="3623094"/>
            <a:ext cx="4514478" cy="2630173"/>
          </a:xfrm>
          <a:prstGeom prst="rect">
            <a:avLst/>
          </a:prstGeom>
        </p:spPr>
      </p:pic>
      <p:sp>
        <p:nvSpPr>
          <p:cNvPr id="2" name="Title 1"/>
          <p:cNvSpPr>
            <a:spLocks noGrp="1"/>
          </p:cNvSpPr>
          <p:nvPr>
            <p:ph type="title"/>
          </p:nvPr>
        </p:nvSpPr>
        <p:spPr/>
        <p:txBody>
          <a:bodyPr/>
          <a:lstStyle/>
          <a:p>
            <a:r>
              <a:rPr lang="en-US" dirty="0" smtClean="0"/>
              <a:t>Fault-tolerant </a:t>
            </a:r>
            <a:r>
              <a:rPr lang="en-US" dirty="0" smtClean="0"/>
              <a:t>model summary</a:t>
            </a:r>
            <a:endParaRPr lang="en-US" dirty="0"/>
          </a:p>
        </p:txBody>
      </p:sp>
      <p:sp>
        <p:nvSpPr>
          <p:cNvPr id="3" name="Content Placeholder 2"/>
          <p:cNvSpPr>
            <a:spLocks noGrp="1"/>
          </p:cNvSpPr>
          <p:nvPr>
            <p:ph idx="1"/>
          </p:nvPr>
        </p:nvSpPr>
        <p:spPr/>
        <p:txBody>
          <a:bodyPr/>
          <a:lstStyle/>
          <a:p>
            <a:pPr marL="0" indent="0">
              <a:buNone/>
            </a:pPr>
            <a:r>
              <a:rPr lang="en-US" dirty="0"/>
              <a:t>Goal is to provide a certain level of </a:t>
            </a:r>
            <a:r>
              <a:rPr lang="en-US" dirty="0" smtClean="0"/>
              <a:t>reliability for task </a:t>
            </a:r>
            <a:r>
              <a:rPr lang="en-US" i="1" dirty="0" smtClean="0"/>
              <a:t>T</a:t>
            </a:r>
            <a:endParaRPr lang="en-US" i="1" dirty="0"/>
          </a:p>
          <a:p>
            <a:pPr marL="0" lvl="0" indent="0">
              <a:buNone/>
            </a:pPr>
            <a:r>
              <a:rPr lang="en-US" dirty="0" smtClean="0"/>
              <a:t>Idea</a:t>
            </a:r>
            <a:r>
              <a:rPr lang="en-US" dirty="0" smtClean="0"/>
              <a:t>:</a:t>
            </a:r>
          </a:p>
          <a:p>
            <a:pPr lvl="1">
              <a:buFont typeface="Arial" charset="0"/>
              <a:buChar char="•"/>
            </a:pPr>
            <a:r>
              <a:rPr lang="en-US" dirty="0" smtClean="0"/>
              <a:t>Reliability by replication - create enough replicas to reach the required reliability</a:t>
            </a:r>
          </a:p>
          <a:p>
            <a:pPr lvl="1">
              <a:buFont typeface="Arial" charset="0"/>
              <a:buChar char="•"/>
            </a:pPr>
            <a:r>
              <a:rPr lang="en-US" dirty="0"/>
              <a:t>Detect failures and create new replicas if needed</a:t>
            </a:r>
          </a:p>
          <a:p>
            <a:pPr lvl="1">
              <a:buFont typeface="Arial" charset="0"/>
              <a:buChar char="•"/>
            </a:pPr>
            <a:r>
              <a:rPr lang="en-US" dirty="0" smtClean="0"/>
              <a:t>Optimize by choosing the most reliable nodes to place replicas on</a:t>
            </a:r>
          </a:p>
          <a:p>
            <a:pPr lvl="1">
              <a:buFont typeface="Arial" charset="0"/>
              <a:buChar char="•"/>
            </a:pPr>
            <a:r>
              <a:rPr lang="en-US" dirty="0" smtClean="0"/>
              <a:t>Adapt to changing system properties</a:t>
            </a:r>
          </a:p>
        </p:txBody>
      </p:sp>
    </p:spTree>
    <p:extLst>
      <p:ext uri="{BB962C8B-B14F-4D97-AF65-F5344CB8AC3E}">
        <p14:creationId xmlns:p14="http://schemas.microsoft.com/office/powerpoint/2010/main" val="19800181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normAutofit/>
          </a:bodyPr>
          <a:lstStyle/>
          <a:p>
            <a:r>
              <a:rPr lang="en-US" dirty="0" smtClean="0"/>
              <a:t>We have conducted a set of various tests to prove the usefulness of our model.</a:t>
            </a:r>
          </a:p>
          <a:p>
            <a:r>
              <a:rPr lang="en-US" dirty="0" smtClean="0"/>
              <a:t>The goal was to show our model</a:t>
            </a:r>
          </a:p>
          <a:p>
            <a:pPr marL="457200" indent="-457200">
              <a:buFont typeface="+mj-lt"/>
              <a:buAutoNum type="arabicPeriod"/>
            </a:pPr>
            <a:r>
              <a:rPr lang="en-US" dirty="0" smtClean="0"/>
              <a:t>Dynamically ensures the required reliability is met, despite the event of node failures</a:t>
            </a:r>
          </a:p>
          <a:p>
            <a:pPr marL="457200" indent="-457200">
              <a:buFont typeface="+mj-lt"/>
              <a:buAutoNum type="arabicPeriod"/>
            </a:pPr>
            <a:r>
              <a:rPr lang="en-US" dirty="0" smtClean="0"/>
              <a:t>Uses the optimal number of replicas by</a:t>
            </a:r>
          </a:p>
          <a:p>
            <a:pPr marL="578358" lvl="1" indent="-285750">
              <a:buFont typeface="Arial" panose="020B0604020202020204" pitchFamily="34" charset="0"/>
              <a:buChar char="•"/>
            </a:pPr>
            <a:r>
              <a:rPr lang="en-US" dirty="0" smtClean="0"/>
              <a:t>choosing the most reliable nodes, and </a:t>
            </a:r>
          </a:p>
          <a:p>
            <a:pPr marL="578358" lvl="1" indent="-285750">
              <a:buFont typeface="Arial" panose="020B0604020202020204" pitchFamily="34" charset="0"/>
              <a:buChar char="•"/>
            </a:pPr>
            <a:r>
              <a:rPr lang="en-US" dirty="0" smtClean="0"/>
              <a:t>moving replicas to more reliable nodes as they become available, and </a:t>
            </a:r>
          </a:p>
          <a:p>
            <a:pPr marL="578358" lvl="1" indent="-285750">
              <a:buFont typeface="Arial" panose="020B0604020202020204" pitchFamily="34" charset="0"/>
              <a:buChar char="•"/>
            </a:pPr>
            <a:r>
              <a:rPr lang="en-US" dirty="0" smtClean="0"/>
              <a:t>deleting unnecessary replicas</a:t>
            </a:r>
          </a:p>
          <a:p>
            <a:pPr marL="457200" indent="-457200">
              <a:buFont typeface="+mj-lt"/>
              <a:buAutoNum type="arabicPeriod"/>
            </a:pPr>
            <a:r>
              <a:rPr lang="en-US" dirty="0" smtClean="0"/>
              <a:t>Adapts to changing system properties</a:t>
            </a:r>
          </a:p>
        </p:txBody>
      </p:sp>
    </p:spTree>
    <p:extLst>
      <p:ext uri="{BB962C8B-B14F-4D97-AF65-F5344CB8AC3E}">
        <p14:creationId xmlns:p14="http://schemas.microsoft.com/office/powerpoint/2010/main" val="14780142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node reliabilities</a:t>
            </a:r>
            <a:endParaRPr lang="en-US" dirty="0"/>
          </a:p>
        </p:txBody>
      </p:sp>
      <p:sp>
        <p:nvSpPr>
          <p:cNvPr id="3" name="Content Placeholder 2"/>
          <p:cNvSpPr>
            <a:spLocks noGrp="1"/>
          </p:cNvSpPr>
          <p:nvPr>
            <p:ph idx="1"/>
          </p:nvPr>
        </p:nvSpPr>
        <p:spPr/>
        <p:txBody>
          <a:bodyPr/>
          <a:lstStyle/>
          <a:p>
            <a:pPr marL="0" indent="0">
              <a:buNone/>
            </a:pPr>
            <a:r>
              <a:rPr lang="en-US" dirty="0" smtClean="0"/>
              <a:t>Recall MTBF is based on latest 3 failure times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7898" y="2230551"/>
            <a:ext cx="7477164" cy="4031703"/>
          </a:xfrm>
          <a:prstGeom prst="rect">
            <a:avLst/>
          </a:prstGeom>
        </p:spPr>
      </p:pic>
    </p:spTree>
    <p:extLst>
      <p:ext uri="{BB962C8B-B14F-4D97-AF65-F5344CB8AC3E}">
        <p14:creationId xmlns:p14="http://schemas.microsoft.com/office/powerpoint/2010/main" val="1810539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number of replicas</a:t>
            </a:r>
            <a:endParaRPr lang="en-US" dirty="0"/>
          </a:p>
        </p:txBody>
      </p:sp>
      <p:sp>
        <p:nvSpPr>
          <p:cNvPr id="6" name="Content Placeholder 5"/>
          <p:cNvSpPr>
            <a:spLocks noGrp="1"/>
          </p:cNvSpPr>
          <p:nvPr>
            <p:ph idx="1"/>
          </p:nvPr>
        </p:nvSpPr>
        <p:spPr/>
        <p:txBody>
          <a:bodyPr/>
          <a:lstStyle/>
          <a:p>
            <a:endParaRPr lang="en-US" dirty="0"/>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5323" y="1934403"/>
            <a:ext cx="7302314" cy="3846022"/>
          </a:xfrm>
          <a:prstGeom prst="rect">
            <a:avLst/>
          </a:prstGeom>
        </p:spPr>
      </p:pic>
    </p:spTree>
    <p:extLst>
      <p:ext uri="{BB962C8B-B14F-4D97-AF65-F5344CB8AC3E}">
        <p14:creationId xmlns:p14="http://schemas.microsoft.com/office/powerpoint/2010/main" val="1804898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Side-effect - considering </a:t>
            </a:r>
            <a:r>
              <a:rPr lang="en-US" dirty="0"/>
              <a:t>several applications, our model will use the optimal number of nodes and is thereby</a:t>
            </a:r>
            <a:r>
              <a:rPr lang="en-US" dirty="0">
                <a:sym typeface="Wingdings"/>
              </a:rPr>
              <a:t> energy </a:t>
            </a:r>
            <a:r>
              <a:rPr lang="en-US" dirty="0" smtClean="0">
                <a:sym typeface="Wingdings"/>
              </a:rPr>
              <a:t>efficient</a:t>
            </a:r>
          </a:p>
          <a:p>
            <a:pPr marL="0" indent="0">
              <a:buNone/>
            </a:pPr>
            <a:r>
              <a:rPr lang="en-US" dirty="0"/>
              <a:t>Our model uses a relatively simple reliability model</a:t>
            </a:r>
          </a:p>
          <a:p>
            <a:pPr lvl="1">
              <a:buFont typeface="Arial" charset="0"/>
              <a:buChar char="•"/>
            </a:pPr>
            <a:r>
              <a:rPr lang="en-US" dirty="0"/>
              <a:t>Consider non-independent failures, for example the switch of a rack may fail. </a:t>
            </a:r>
          </a:p>
          <a:p>
            <a:pPr marL="0" indent="0">
              <a:buNone/>
            </a:pPr>
            <a:r>
              <a:rPr lang="en-US" dirty="0" smtClean="0"/>
              <a:t>Also </a:t>
            </a:r>
            <a:r>
              <a:rPr lang="en-US" dirty="0"/>
              <a:t>the selection of nodes could take more parameters into account</a:t>
            </a:r>
          </a:p>
          <a:p>
            <a:pPr lvl="1">
              <a:buFont typeface="Arial" charset="0"/>
              <a:buChar char="•"/>
            </a:pPr>
            <a:r>
              <a:rPr lang="en-US" dirty="0"/>
              <a:t>Currently, the most reliable node is chosen, but it does not care whether or not the selected node has capacity for a new </a:t>
            </a:r>
            <a:r>
              <a:rPr lang="en-US" dirty="0" smtClean="0"/>
              <a:t>replica</a:t>
            </a:r>
          </a:p>
          <a:p>
            <a:pPr marL="0" indent="0">
              <a:buNone/>
            </a:pPr>
            <a:r>
              <a:rPr lang="en-US" dirty="0"/>
              <a:t>The implementation we’ve made provides a platform which can be used for future </a:t>
            </a:r>
            <a:r>
              <a:rPr lang="en-US" dirty="0" smtClean="0"/>
              <a:t>experiments</a:t>
            </a:r>
          </a:p>
        </p:txBody>
      </p:sp>
    </p:spTree>
    <p:extLst>
      <p:ext uri="{BB962C8B-B14F-4D97-AF65-F5344CB8AC3E}">
        <p14:creationId xmlns:p14="http://schemas.microsoft.com/office/powerpoint/2010/main" val="7190725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846263"/>
            <a:ext cx="12192000" cy="3438969"/>
          </a:xfrm>
        </p:spPr>
        <p:txBody>
          <a:bodyPr>
            <a:normAutofit/>
          </a:bodyPr>
          <a:lstStyle/>
          <a:p>
            <a:pPr marL="0" indent="0" algn="ctr">
              <a:buNone/>
            </a:pPr>
            <a:r>
              <a:rPr lang="en-US" sz="20000" dirty="0" smtClean="0"/>
              <a:t>Q</a:t>
            </a:r>
            <a:r>
              <a:rPr lang="en-US" sz="15000" dirty="0" smtClean="0"/>
              <a:t>&amp;</a:t>
            </a:r>
            <a:r>
              <a:rPr lang="en-US" sz="20000" dirty="0" smtClean="0"/>
              <a:t>A</a:t>
            </a:r>
          </a:p>
        </p:txBody>
      </p:sp>
    </p:spTree>
    <p:extLst>
      <p:ext uri="{BB962C8B-B14F-4D97-AF65-F5344CB8AC3E}">
        <p14:creationId xmlns:p14="http://schemas.microsoft.com/office/powerpoint/2010/main" val="15985829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 – video transcoding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95952075"/>
              </p:ext>
            </p:extLst>
          </p:nvPr>
        </p:nvGraphicFramePr>
        <p:xfrm>
          <a:off x="6669260" y="2021134"/>
          <a:ext cx="4486420" cy="3847960"/>
        </p:xfrm>
        <a:graphic>
          <a:graphicData uri="http://schemas.openxmlformats.org/drawingml/2006/table">
            <a:tbl>
              <a:tblPr firstRow="1" bandRow="1">
                <a:tableStyleId>{5C22544A-7EE6-4342-B048-85BDC9FD1C3A}</a:tableStyleId>
              </a:tblPr>
              <a:tblGrid>
                <a:gridCol w="2243210"/>
                <a:gridCol w="2243210"/>
              </a:tblGrid>
              <a:tr h="384796">
                <a:tc>
                  <a:txBody>
                    <a:bodyPr/>
                    <a:lstStyle/>
                    <a:p>
                      <a:r>
                        <a:rPr lang="en-US" dirty="0" smtClean="0"/>
                        <a:t>Node (</a:t>
                      </a:r>
                      <a:r>
                        <a:rPr lang="en-US" dirty="0" err="1" smtClean="0"/>
                        <a:t>portnumber</a:t>
                      </a:r>
                      <a:r>
                        <a:rPr lang="en-US" dirty="0" smtClean="0"/>
                        <a:t>)</a:t>
                      </a:r>
                      <a:endParaRPr lang="en-US" dirty="0"/>
                    </a:p>
                  </a:txBody>
                  <a:tcPr/>
                </a:tc>
                <a:tc>
                  <a:txBody>
                    <a:bodyPr/>
                    <a:lstStyle/>
                    <a:p>
                      <a:r>
                        <a:rPr lang="en-US" dirty="0" smtClean="0"/>
                        <a:t>MTBF (s)</a:t>
                      </a:r>
                      <a:endParaRPr lang="en-US" dirty="0"/>
                    </a:p>
                  </a:txBody>
                  <a:tcPr/>
                </a:tc>
              </a:tr>
              <a:tr h="384796">
                <a:tc>
                  <a:txBody>
                    <a:bodyPr/>
                    <a:lstStyle/>
                    <a:p>
                      <a:r>
                        <a:rPr lang="en-US" dirty="0" smtClean="0"/>
                        <a:t>5005</a:t>
                      </a:r>
                      <a:endParaRPr lang="en-US" dirty="0"/>
                    </a:p>
                  </a:txBody>
                  <a:tcPr/>
                </a:tc>
                <a:tc>
                  <a:txBody>
                    <a:bodyPr/>
                    <a:lstStyle/>
                    <a:p>
                      <a:r>
                        <a:rPr lang="en-US" dirty="0" smtClean="0"/>
                        <a:t>30</a:t>
                      </a:r>
                      <a:endParaRPr lang="en-US" dirty="0"/>
                    </a:p>
                  </a:txBody>
                  <a:tcPr/>
                </a:tc>
              </a:tr>
              <a:tr h="384796">
                <a:tc>
                  <a:txBody>
                    <a:bodyPr/>
                    <a:lstStyle/>
                    <a:p>
                      <a:r>
                        <a:rPr lang="en-US" dirty="0" smtClean="0"/>
                        <a:t>5007</a:t>
                      </a:r>
                      <a:endParaRPr lang="en-US" dirty="0"/>
                    </a:p>
                  </a:txBody>
                  <a:tcPr/>
                </a:tc>
                <a:tc>
                  <a:txBody>
                    <a:bodyPr/>
                    <a:lstStyle/>
                    <a:p>
                      <a:r>
                        <a:rPr lang="en-US" dirty="0" smtClean="0"/>
                        <a:t>30</a:t>
                      </a:r>
                      <a:endParaRPr lang="en-US" dirty="0"/>
                    </a:p>
                  </a:txBody>
                  <a:tcPr/>
                </a:tc>
              </a:tr>
              <a:tr h="384796">
                <a:tc>
                  <a:txBody>
                    <a:bodyPr/>
                    <a:lstStyle/>
                    <a:p>
                      <a:r>
                        <a:rPr lang="en-US" dirty="0" smtClean="0"/>
                        <a:t>5009</a:t>
                      </a:r>
                      <a:endParaRPr lang="en-US" dirty="0"/>
                    </a:p>
                  </a:txBody>
                  <a:tcPr/>
                </a:tc>
                <a:tc>
                  <a:txBody>
                    <a:bodyPr/>
                    <a:lstStyle/>
                    <a:p>
                      <a:r>
                        <a:rPr lang="en-US" dirty="0" smtClean="0"/>
                        <a:t>20</a:t>
                      </a:r>
                      <a:endParaRPr lang="en-US" dirty="0"/>
                    </a:p>
                  </a:txBody>
                  <a:tcPr/>
                </a:tc>
              </a:tr>
              <a:tr h="384796">
                <a:tc>
                  <a:txBody>
                    <a:bodyPr/>
                    <a:lstStyle/>
                    <a:p>
                      <a:r>
                        <a:rPr lang="en-US" dirty="0" smtClean="0"/>
                        <a:t>5011</a:t>
                      </a:r>
                      <a:endParaRPr lang="en-US" dirty="0"/>
                    </a:p>
                  </a:txBody>
                  <a:tcPr/>
                </a:tc>
                <a:tc>
                  <a:txBody>
                    <a:bodyPr/>
                    <a:lstStyle/>
                    <a:p>
                      <a:r>
                        <a:rPr lang="en-US" dirty="0" smtClean="0"/>
                        <a:t>20</a:t>
                      </a:r>
                      <a:endParaRPr lang="en-US" dirty="0"/>
                    </a:p>
                  </a:txBody>
                  <a:tcPr/>
                </a:tc>
              </a:tr>
              <a:tr h="384796">
                <a:tc>
                  <a:txBody>
                    <a:bodyPr/>
                    <a:lstStyle/>
                    <a:p>
                      <a:r>
                        <a:rPr lang="en-US" dirty="0" smtClean="0"/>
                        <a:t>5013</a:t>
                      </a:r>
                      <a:endParaRPr lang="en-US" dirty="0"/>
                    </a:p>
                  </a:txBody>
                  <a:tcPr/>
                </a:tc>
                <a:tc>
                  <a:txBody>
                    <a:bodyPr/>
                    <a:lstStyle/>
                    <a:p>
                      <a:r>
                        <a:rPr lang="en-US" dirty="0" smtClean="0"/>
                        <a:t>15</a:t>
                      </a:r>
                      <a:endParaRPr lang="en-US" dirty="0"/>
                    </a:p>
                  </a:txBody>
                  <a:tcPr/>
                </a:tc>
              </a:tr>
              <a:tr h="384796">
                <a:tc>
                  <a:txBody>
                    <a:bodyPr/>
                    <a:lstStyle/>
                    <a:p>
                      <a:r>
                        <a:rPr lang="en-US" dirty="0" smtClean="0"/>
                        <a:t>5015</a:t>
                      </a:r>
                      <a:endParaRPr lang="en-US" dirty="0"/>
                    </a:p>
                  </a:txBody>
                  <a:tcPr/>
                </a:tc>
                <a:tc>
                  <a:txBody>
                    <a:bodyPr/>
                    <a:lstStyle/>
                    <a:p>
                      <a:r>
                        <a:rPr lang="en-US" dirty="0" smtClean="0"/>
                        <a:t>15</a:t>
                      </a:r>
                      <a:endParaRPr lang="en-US" dirty="0"/>
                    </a:p>
                  </a:txBody>
                  <a:tcPr/>
                </a:tc>
              </a:tr>
              <a:tr h="384796">
                <a:tc>
                  <a:txBody>
                    <a:bodyPr/>
                    <a:lstStyle/>
                    <a:p>
                      <a:r>
                        <a:rPr lang="en-US" dirty="0" smtClean="0"/>
                        <a:t>5017</a:t>
                      </a:r>
                      <a:endParaRPr lang="en-US" dirty="0"/>
                    </a:p>
                  </a:txBody>
                  <a:tcPr/>
                </a:tc>
                <a:tc>
                  <a:txBody>
                    <a:bodyPr/>
                    <a:lstStyle/>
                    <a:p>
                      <a:r>
                        <a:rPr lang="en-US" dirty="0" smtClean="0"/>
                        <a:t>10</a:t>
                      </a:r>
                      <a:endParaRPr lang="en-US" dirty="0"/>
                    </a:p>
                  </a:txBody>
                  <a:tcPr/>
                </a:tc>
              </a:tr>
              <a:tr h="384796">
                <a:tc>
                  <a:txBody>
                    <a:bodyPr/>
                    <a:lstStyle/>
                    <a:p>
                      <a:r>
                        <a:rPr lang="en-US" dirty="0" smtClean="0"/>
                        <a:t>5019</a:t>
                      </a:r>
                      <a:endParaRPr lang="en-US" dirty="0"/>
                    </a:p>
                  </a:txBody>
                  <a:tcPr/>
                </a:tc>
                <a:tc>
                  <a:txBody>
                    <a:bodyPr/>
                    <a:lstStyle/>
                    <a:p>
                      <a:r>
                        <a:rPr lang="en-US" dirty="0" smtClean="0"/>
                        <a:t>10</a:t>
                      </a:r>
                      <a:endParaRPr lang="en-US" dirty="0"/>
                    </a:p>
                  </a:txBody>
                  <a:tcPr/>
                </a:tc>
              </a:tr>
              <a:tr h="384796">
                <a:tc>
                  <a:txBody>
                    <a:bodyPr/>
                    <a:lstStyle/>
                    <a:p>
                      <a:r>
                        <a:rPr lang="en-US" dirty="0" smtClean="0"/>
                        <a:t>5021</a:t>
                      </a:r>
                      <a:endParaRPr lang="en-US" dirty="0"/>
                    </a:p>
                  </a:txBody>
                  <a:tcPr/>
                </a:tc>
                <a:tc>
                  <a:txBody>
                    <a:bodyPr/>
                    <a:lstStyle/>
                    <a:p>
                      <a:r>
                        <a:rPr lang="en-US" dirty="0" smtClean="0"/>
                        <a:t>10</a:t>
                      </a:r>
                      <a:endParaRPr lang="en-US" dirty="0"/>
                    </a:p>
                  </a:txBody>
                  <a:tcPr/>
                </a:tc>
              </a:tr>
            </a:tbl>
          </a:graphicData>
        </a:graphic>
      </p:graphicFrame>
      <p:sp>
        <p:nvSpPr>
          <p:cNvPr id="5" name="Platshållare för innehåll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smtClean="0"/>
              <a:t>Setup:</a:t>
            </a:r>
          </a:p>
          <a:p>
            <a:pPr lvl="1">
              <a:buFont typeface="Arial" panose="020B0604020202020204" pitchFamily="34" charset="0"/>
              <a:buChar char="•"/>
            </a:pPr>
            <a:r>
              <a:rPr lang="en-US" dirty="0" smtClean="0"/>
              <a:t>10 nodes</a:t>
            </a:r>
            <a:r>
              <a:rPr lang="en-US" dirty="0"/>
              <a:t> </a:t>
            </a:r>
            <a:r>
              <a:rPr lang="en-US" dirty="0" smtClean="0"/>
              <a:t>with varying failure rates (MTBF)</a:t>
            </a:r>
          </a:p>
          <a:p>
            <a:pPr lvl="1">
              <a:buFont typeface="Arial" panose="020B0604020202020204" pitchFamily="34" charset="0"/>
              <a:buChar char="•"/>
            </a:pPr>
            <a:r>
              <a:rPr lang="en-US" dirty="0" smtClean="0"/>
              <a:t>Video transcoding application</a:t>
            </a: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18784290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 – video transcoding cont’d</a:t>
            </a:r>
            <a:endParaRPr lang="en-US" dirty="0"/>
          </a:p>
        </p:txBody>
      </p:sp>
      <p:sp>
        <p:nvSpPr>
          <p:cNvPr id="5" name="Platshållare för innehåll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300" y="2527300"/>
            <a:ext cx="9423400" cy="1803400"/>
          </a:xfrm>
          <a:prstGeom prst="rect">
            <a:avLst/>
          </a:prstGeom>
        </p:spPr>
      </p:pic>
    </p:spTree>
    <p:extLst>
      <p:ext uri="{BB962C8B-B14F-4D97-AF65-F5344CB8AC3E}">
        <p14:creationId xmlns:p14="http://schemas.microsoft.com/office/powerpoint/2010/main" val="7242243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Replication time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lnSpc>
                    <a:spcPct val="100000"/>
                  </a:lnSpc>
                  <a:spcBef>
                    <a:spcPts val="0"/>
                  </a:spcBef>
                  <a:spcAft>
                    <a:spcPts val="0"/>
                  </a:spcAft>
                  <a:buSzTx/>
                  <a:buNone/>
                </a:pPr>
                <a:r>
                  <a:rPr lang="en-US" dirty="0" smtClean="0"/>
                  <a:t>Assume:</a:t>
                </a:r>
              </a:p>
              <a:p>
                <a:pPr lvl="1">
                  <a:lnSpc>
                    <a:spcPct val="100000"/>
                  </a:lnSpc>
                  <a:spcBef>
                    <a:spcPts val="0"/>
                  </a:spcBef>
                  <a:spcAft>
                    <a:spcPts val="0"/>
                  </a:spcAft>
                  <a:buFont typeface="Arial" charset="0"/>
                  <a:buChar char="•"/>
                </a:pPr>
                <a:r>
                  <a:rPr lang="en-US" dirty="0" smtClean="0"/>
                  <a:t>All nodes’ </a:t>
                </a:r>
                <a14:m>
                  <m:oMath xmlns:m="http://schemas.openxmlformats.org/officeDocument/2006/math">
                    <m:r>
                      <m:rPr>
                        <m:sty m:val="p"/>
                      </m:rPr>
                      <a:rPr lang="sv-SE" b="0" i="0" smtClean="0">
                        <a:latin typeface="Cambria Math" panose="02040503050406030204" pitchFamily="18" charset="0"/>
                      </a:rPr>
                      <m:t>MTBF</m:t>
                    </m:r>
                    <m:r>
                      <a:rPr lang="sv-SE" b="0" i="0" smtClean="0">
                        <a:latin typeface="Cambria Math" panose="02040503050406030204" pitchFamily="18" charset="0"/>
                      </a:rPr>
                      <m:t>= 525 </m:t>
                    </m:r>
                    <m:r>
                      <a:rPr lang="sv-SE" i="1">
                        <a:latin typeface="Cambria Math" panose="02040503050406030204" pitchFamily="18" charset="0"/>
                      </a:rPr>
                      <m:t>6</m:t>
                    </m:r>
                    <m:r>
                      <a:rPr lang="sv-SE" b="0" i="1" smtClean="0">
                        <a:latin typeface="Cambria Math" panose="02040503050406030204" pitchFamily="18" charset="0"/>
                      </a:rPr>
                      <m:t>0</m:t>
                    </m:r>
                    <m:r>
                      <a:rPr lang="sv-SE" i="1">
                        <a:latin typeface="Cambria Math" panose="02040503050406030204" pitchFamily="18" charset="0"/>
                      </a:rPr>
                      <m:t>0 </m:t>
                    </m:r>
                    <m:r>
                      <a:rPr lang="sv-SE" i="1">
                        <a:latin typeface="Cambria Math" panose="02040503050406030204" pitchFamily="18" charset="0"/>
                      </a:rPr>
                      <m:t>𝑚𝑖𝑛𝑢𝑡𝑒𝑠</m:t>
                    </m:r>
                    <m:r>
                      <a:rPr lang="sv-SE" i="1">
                        <a:latin typeface="Cambria Math" panose="02040503050406030204" pitchFamily="18" charset="0"/>
                      </a:rPr>
                      <m:t> </m:t>
                    </m:r>
                  </m:oMath>
                </a14:m>
                <a:r>
                  <a:rPr lang="is-IS" dirty="0" smtClean="0"/>
                  <a:t>(1 year)</a:t>
                </a:r>
              </a:p>
              <a:p>
                <a:pPr lvl="1">
                  <a:lnSpc>
                    <a:spcPct val="100000"/>
                  </a:lnSpc>
                  <a:spcBef>
                    <a:spcPts val="0"/>
                  </a:spcBef>
                  <a:spcAft>
                    <a:spcPts val="0"/>
                  </a:spcAft>
                  <a:buFont typeface="Arial" charset="0"/>
                  <a:buChar char="•"/>
                </a:pPr>
                <a:r>
                  <a:rPr lang="sv-SE" dirty="0" err="1" smtClean="0"/>
                  <a:t>Time</a:t>
                </a:r>
                <a:r>
                  <a:rPr lang="sv-SE" dirty="0" smtClean="0"/>
                  <a:t> </a:t>
                </a:r>
                <a14:m>
                  <m:oMath xmlns:m="http://schemas.openxmlformats.org/officeDocument/2006/math">
                    <m:r>
                      <a:rPr lang="sv-SE" i="1">
                        <a:latin typeface="Cambria Math" panose="02040503050406030204" pitchFamily="18" charset="0"/>
                      </a:rPr>
                      <m:t>𝑡</m:t>
                    </m:r>
                    <m:r>
                      <a:rPr lang="sv-SE" b="0" i="1" smtClean="0">
                        <a:latin typeface="Cambria Math" panose="02040503050406030204" pitchFamily="18" charset="0"/>
                      </a:rPr>
                      <m:t>=60 </m:t>
                    </m:r>
                    <m:r>
                      <a:rPr lang="sv-SE" b="0" i="1" smtClean="0">
                        <a:latin typeface="Cambria Math" panose="02040503050406030204" pitchFamily="18" charset="0"/>
                      </a:rPr>
                      <m:t>𝑚𝑖𝑛𝑢𝑡𝑒𝑠</m:t>
                    </m:r>
                  </m:oMath>
                </a14:m>
                <a:r>
                  <a:rPr lang="is-IS" dirty="0" smtClean="0"/>
                  <a:t> (1 hour)</a:t>
                </a:r>
                <a:endParaRPr lang="en-US" dirty="0" smtClean="0"/>
              </a:p>
              <a:p>
                <a:pPr marL="0" indent="0">
                  <a:buNone/>
                </a:pPr>
                <a:r>
                  <a:rPr lang="en-US" dirty="0" smtClean="0"/>
                  <a:t>Recall:</a:t>
                </a:r>
              </a:p>
              <a:p>
                <a:pPr marL="0" indent="0">
                  <a:buNone/>
                </a:pPr>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𝑅</m:t>
                      </m:r>
                      <m:d>
                        <m:dPr>
                          <m:ctrlPr>
                            <a:rPr lang="sv-SE" b="0" i="1" smtClean="0">
                              <a:latin typeface="Cambria Math" charset="0"/>
                            </a:rPr>
                          </m:ctrlPr>
                        </m:dPr>
                        <m:e>
                          <m:r>
                            <a:rPr lang="sv-SE" b="0" i="1" smtClean="0">
                              <a:latin typeface="Cambria Math" panose="02040503050406030204" pitchFamily="18" charset="0"/>
                            </a:rPr>
                            <m:t>𝑡</m:t>
                          </m:r>
                        </m:e>
                      </m:d>
                      <m:r>
                        <a:rPr lang="sv-SE" b="0" i="1" smtClean="0">
                          <a:latin typeface="Cambria Math" panose="02040503050406030204" pitchFamily="18"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sv-SE" i="1" dirty="0" smtClean="0">
                  <a:latin typeface="Cambria Math" panose="02040503050406030204" pitchFamily="18" charset="0"/>
                </a:endParaRPr>
              </a:p>
              <a:p>
                <a:pPr marL="0" indent="0">
                  <a:buNone/>
                </a:pPr>
                <a:endParaRPr lang="en-US" dirty="0"/>
              </a:p>
              <a:p>
                <a:pPr marL="0" lvl="0" indent="0">
                  <a:lnSpc>
                    <a:spcPct val="100000"/>
                  </a:lnSpc>
                  <a:spcBef>
                    <a:spcPts val="0"/>
                  </a:spcBef>
                  <a:spcAft>
                    <a:spcPts val="0"/>
                  </a:spcAft>
                  <a:buSzTx/>
                  <a:buNone/>
                </a:pPr>
                <a:endParaRPr lang="is-IS" dirty="0" smtClean="0"/>
              </a:p>
              <a:p>
                <a:pPr marL="0" lvl="0" indent="0">
                  <a:lnSpc>
                    <a:spcPct val="100000"/>
                  </a:lnSpc>
                  <a:spcBef>
                    <a:spcPts val="0"/>
                  </a:spcBef>
                  <a:spcAft>
                    <a:spcPts val="0"/>
                  </a:spcAft>
                  <a:buSzTx/>
                  <a:buNone/>
                </a:pPr>
                <a:endParaRPr lang="is-I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240625729"/>
              </p:ext>
            </p:extLst>
          </p:nvPr>
        </p:nvGraphicFramePr>
        <p:xfrm>
          <a:off x="2657994" y="4149181"/>
          <a:ext cx="6586777" cy="1490320"/>
        </p:xfrm>
        <a:graphic>
          <a:graphicData uri="http://schemas.openxmlformats.org/drawingml/2006/table">
            <a:tbl>
              <a:tblPr firstRow="1" bandRow="1">
                <a:tableStyleId>{2D5ABB26-0587-4C30-8999-92F81FD0307C}</a:tableStyleId>
              </a:tblPr>
              <a:tblGrid>
                <a:gridCol w="2079740"/>
                <a:gridCol w="4507037"/>
              </a:tblGrid>
              <a:tr h="377800">
                <a:tc>
                  <a:txBody>
                    <a:bodyPr/>
                    <a:lstStyle/>
                    <a:p>
                      <a:r>
                        <a:rPr lang="en-US" b="1" dirty="0" smtClean="0"/>
                        <a:t>Number of replicas</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a:t>
                      </a:r>
                      <a:endParaRPr lang="en-US" dirty="0"/>
                    </a:p>
                  </a:txBody>
                  <a:tcPr/>
                </a:tc>
                <a:tc>
                  <a:txBody>
                    <a:bodyPr/>
                    <a:lstStyle/>
                    <a:p>
                      <a:r>
                        <a:rPr lang="en-US" dirty="0" smtClean="0"/>
                        <a:t>1 –</a:t>
                      </a:r>
                      <a:r>
                        <a:rPr lang="en-US" baseline="0" dirty="0" smtClean="0"/>
                        <a:t> (1 – R(t))</a:t>
                      </a:r>
                      <a:r>
                        <a:rPr lang="en-US" baseline="30000" dirty="0" smtClean="0"/>
                        <a:t>1</a:t>
                      </a:r>
                      <a:r>
                        <a:rPr lang="en-US" baseline="0" dirty="0" smtClean="0"/>
                        <a:t> = </a:t>
                      </a:r>
                      <a:r>
                        <a:rPr lang="tr-TR" baseline="0" dirty="0" smtClean="0"/>
                        <a:t>0.999885851264</a:t>
                      </a:r>
                      <a:endParaRPr lang="en-US" baseline="30000" dirty="0"/>
                    </a:p>
                  </a:txBody>
                  <a:tcPr/>
                </a:tc>
              </a:tr>
              <a:tr h="370840">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2</a:t>
                      </a:r>
                      <a:r>
                        <a:rPr lang="en-US" b="0" baseline="0" dirty="0" smtClean="0"/>
                        <a:t> = </a:t>
                      </a:r>
                      <a:r>
                        <a:rPr lang="nb-NO" b="0" baseline="0" dirty="0" smtClean="0"/>
                        <a:t>0.99999998697 (7-nines)</a:t>
                      </a:r>
                      <a:endParaRPr lang="en-US" b="0" baseline="30000" dirty="0" smtClean="0"/>
                    </a:p>
                  </a:txBody>
                  <a:tcPr/>
                </a:tc>
              </a:tr>
              <a:tr h="370840">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3</a:t>
                      </a:r>
                      <a:r>
                        <a:rPr lang="en-US" b="0" baseline="0" dirty="0" smtClean="0"/>
                        <a:t> = </a:t>
                      </a:r>
                      <a:r>
                        <a:rPr lang="nb-NO" b="0" baseline="0" dirty="0" smtClean="0"/>
                        <a:t>0.999999999998 (11-nines)</a:t>
                      </a:r>
                      <a:endParaRPr lang="en-US" b="0" baseline="30000" dirty="0" smtClean="0"/>
                    </a:p>
                  </a:txBody>
                  <a:tcPr/>
                </a:tc>
              </a:tr>
            </a:tbl>
          </a:graphicData>
        </a:graphic>
      </p:graphicFrame>
    </p:spTree>
    <p:extLst>
      <p:ext uri="{BB962C8B-B14F-4D97-AF65-F5344CB8AC3E}">
        <p14:creationId xmlns:p14="http://schemas.microsoft.com/office/powerpoint/2010/main" val="7997379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pPr>
            <a:r>
              <a:rPr lang="en-US" dirty="0" smtClean="0"/>
              <a:t>Devise a method for dynamically ensuring a certain reliability level of applications or services running in distributed environments. Implement this functionality to provide a platform in which further research and experiments can be carried out.</a:t>
            </a:r>
          </a:p>
          <a:p>
            <a:pPr>
              <a:lnSpc>
                <a:spcPct val="100000"/>
              </a:lnSpc>
              <a:spcBef>
                <a:spcPts val="0"/>
              </a:spcBef>
              <a:spcAft>
                <a:spcPts val="0"/>
              </a:spcAft>
              <a:buSzTx/>
            </a:pPr>
            <a:endParaRPr lang="en-US" dirty="0"/>
          </a:p>
          <a:p>
            <a:pPr marL="457200" indent="-457200">
              <a:lnSpc>
                <a:spcPct val="100000"/>
              </a:lnSpc>
              <a:spcBef>
                <a:spcPts val="0"/>
              </a:spcBef>
              <a:spcAft>
                <a:spcPts val="0"/>
              </a:spcAft>
              <a:buSzTx/>
              <a:buFont typeface="+mj-lt"/>
              <a:buAutoNum type="arabicPeriod"/>
            </a:pPr>
            <a:r>
              <a:rPr lang="en-US" dirty="0"/>
              <a:t>Design a model for expressing the reliability for an application running in a distributed environment</a:t>
            </a:r>
          </a:p>
          <a:p>
            <a:pPr marL="457200" indent="-457200">
              <a:lnSpc>
                <a:spcPct val="100000"/>
              </a:lnSpc>
              <a:spcBef>
                <a:spcPts val="0"/>
              </a:spcBef>
              <a:spcAft>
                <a:spcPts val="0"/>
              </a:spcAft>
              <a:buSzTx/>
              <a:buFont typeface="+mj-lt"/>
              <a:buAutoNum type="arabicPeriod"/>
            </a:pPr>
            <a:endParaRPr lang="en-US" dirty="0" smtClean="0"/>
          </a:p>
          <a:p>
            <a:pPr marL="457200" indent="-457200">
              <a:lnSpc>
                <a:spcPct val="100000"/>
              </a:lnSpc>
              <a:spcBef>
                <a:spcPts val="0"/>
              </a:spcBef>
              <a:spcAft>
                <a:spcPts val="0"/>
              </a:spcAft>
              <a:buSzTx/>
              <a:buFont typeface="+mj-lt"/>
              <a:buAutoNum type="arabicPeriod"/>
            </a:pPr>
            <a:r>
              <a:rPr lang="en-US" dirty="0" smtClean="0"/>
              <a:t>Design </a:t>
            </a:r>
            <a:r>
              <a:rPr lang="en-US" dirty="0"/>
              <a:t>a framework which dynamically ensures a certain level of reliability by replicating tasks, detecting node failures, and adapting to changing system </a:t>
            </a:r>
            <a:r>
              <a:rPr lang="en-US" dirty="0" smtClean="0"/>
              <a:t>properties</a:t>
            </a:r>
          </a:p>
          <a:p>
            <a:pPr marL="457200" indent="-457200">
              <a:lnSpc>
                <a:spcPct val="100000"/>
              </a:lnSpc>
              <a:spcBef>
                <a:spcPts val="0"/>
              </a:spcBef>
              <a:spcAft>
                <a:spcPts val="0"/>
              </a:spcAft>
              <a:buSzTx/>
              <a:buFont typeface="+mj-lt"/>
              <a:buAutoNum type="arabicPeriod"/>
            </a:pPr>
            <a:endParaRPr lang="en-US" dirty="0"/>
          </a:p>
          <a:p>
            <a:pPr marL="457200" indent="-457200">
              <a:lnSpc>
                <a:spcPct val="100000"/>
              </a:lnSpc>
              <a:spcBef>
                <a:spcPts val="0"/>
              </a:spcBef>
              <a:spcAft>
                <a:spcPts val="0"/>
              </a:spcAft>
              <a:buSzTx/>
              <a:buFont typeface="+mj-lt"/>
              <a:buAutoNum type="arabicPeriod"/>
            </a:pPr>
            <a:r>
              <a:rPr lang="en-US" dirty="0" smtClean="0"/>
              <a:t>Implement and evaluate using Calvin – an </a:t>
            </a:r>
            <a:r>
              <a:rPr lang="en-US" dirty="0" err="1" smtClean="0"/>
              <a:t>IoT</a:t>
            </a:r>
            <a:r>
              <a:rPr lang="en-US" dirty="0" smtClean="0"/>
              <a:t> platform developed by Ericsson</a:t>
            </a:r>
            <a:endParaRPr lang="en-US" dirty="0"/>
          </a:p>
        </p:txBody>
      </p:sp>
    </p:spTree>
    <p:extLst>
      <p:ext uri="{BB962C8B-B14F-4D97-AF65-F5344CB8AC3E}">
        <p14:creationId xmlns:p14="http://schemas.microsoft.com/office/powerpoint/2010/main" val="9177773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r>
              <a:rPr lang="en-US" dirty="0" smtClean="0"/>
              <a:t>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To find a value for </a:t>
                </a:r>
                <a14:m>
                  <m:oMath xmlns:m="http://schemas.openxmlformats.org/officeDocument/2006/math">
                    <m:sSub>
                      <m:sSubPr>
                        <m:ctrlPr>
                          <a:rPr lang="en-US" i="1">
                            <a:latin typeface="Cambria Math" charset="0"/>
                          </a:rPr>
                        </m:ctrlPr>
                      </m:sSubPr>
                      <m:e>
                        <m:r>
                          <a:rPr lang="sv-SE" i="1">
                            <a:latin typeface="Cambria Math" panose="02040503050406030204" pitchFamily="18" charset="0"/>
                          </a:rPr>
                          <m:t>𝑡</m:t>
                        </m:r>
                      </m:e>
                      <m:sub>
                        <m:r>
                          <a:rPr lang="en-US" i="1">
                            <a:latin typeface="Cambria Math" charset="0"/>
                          </a:rPr>
                          <m:t>𝑅</m:t>
                        </m:r>
                      </m:sub>
                    </m:sSub>
                  </m:oMath>
                </a14:m>
                <a:r>
                  <a:rPr lang="en-US" dirty="0" smtClean="0"/>
                  <a:t> to use in the reliability model, all previously registered values are used to find the shape parameters for the log-logistic distribution</a:t>
                </a:r>
              </a:p>
              <a:p>
                <a:pPr lvl="1">
                  <a:buFont typeface="Arial" panose="020B0604020202020204" pitchFamily="34" charset="0"/>
                  <a:buChar char="•"/>
                </a:pPr>
                <a:r>
                  <a:rPr lang="en-US" dirty="0" smtClean="0"/>
                  <a:t>The 95th percentile value is used</a:t>
                </a:r>
              </a:p>
              <a:p>
                <a:pPr>
                  <a:buFont typeface="Arial" charset="0"/>
                  <a:buChar char="•"/>
                </a:pPr>
                <a:endParaRPr lang="en-US" dirty="0" smtClean="0"/>
              </a:p>
              <a:p>
                <a:pPr>
                  <a:buFont typeface="Arial" charset="0"/>
                  <a:buChar cha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1667"/>
                </a:stretch>
              </a:blipFill>
            </p:spPr>
            <p:txBody>
              <a:bodyPr/>
              <a:lstStyle/>
              <a:p>
                <a:r>
                  <a:rPr lang="sv-SE">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8363" y="2854036"/>
            <a:ext cx="5816233" cy="3357418"/>
          </a:xfrm>
          <a:prstGeom prst="rect">
            <a:avLst/>
          </a:prstGeom>
        </p:spPr>
      </p:pic>
      <p:cxnSp>
        <p:nvCxnSpPr>
          <p:cNvPr id="6" name="Rak pil 5"/>
          <p:cNvCxnSpPr/>
          <p:nvPr/>
        </p:nvCxnSpPr>
        <p:spPr>
          <a:xfrm flipH="1">
            <a:off x="5710137" y="4727643"/>
            <a:ext cx="350196" cy="963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01106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pPr marL="0" indent="0">
              <a:buNone/>
            </a:pPr>
            <a:r>
              <a:rPr lang="en-US" dirty="0" smtClean="0"/>
              <a:t>We have done following assumptions in our model</a:t>
            </a:r>
          </a:p>
          <a:p>
            <a:pPr lvl="1">
              <a:buFont typeface="Arial" charset="0"/>
              <a:buChar char="•"/>
            </a:pPr>
            <a:r>
              <a:rPr lang="en-US" dirty="0" smtClean="0"/>
              <a:t>Nodes (servers in a cluster) are either </a:t>
            </a:r>
            <a:r>
              <a:rPr lang="en-US" i="1" dirty="0" smtClean="0"/>
              <a:t>operational</a:t>
            </a:r>
            <a:r>
              <a:rPr lang="en-US" dirty="0" smtClean="0"/>
              <a:t> or </a:t>
            </a:r>
            <a:r>
              <a:rPr lang="en-US" i="1" dirty="0" smtClean="0"/>
              <a:t>dead</a:t>
            </a:r>
          </a:p>
          <a:p>
            <a:pPr lvl="1">
              <a:buFont typeface="Arial" charset="0"/>
              <a:buChar char="•"/>
            </a:pPr>
            <a:r>
              <a:rPr lang="en-US" dirty="0" smtClean="0"/>
              <a:t>The network is fully reliable, e.g. no link </a:t>
            </a:r>
            <a:r>
              <a:rPr lang="en-US" dirty="0" smtClean="0"/>
              <a:t>failures</a:t>
            </a:r>
          </a:p>
          <a:p>
            <a:pPr lvl="1">
              <a:buFont typeface="Arial" charset="0"/>
              <a:buChar char="•"/>
            </a:pPr>
            <a:r>
              <a:rPr lang="en-US" dirty="0" smtClean="0"/>
              <a:t>Node failures do not dependent on the applications running on them</a:t>
            </a:r>
            <a:endParaRPr lang="en-US" dirty="0" smtClean="0"/>
          </a:p>
          <a:p>
            <a:pPr marL="0" indent="0">
              <a:buNone/>
            </a:pPr>
            <a:endParaRPr lang="en-US" dirty="0" smtClean="0"/>
          </a:p>
          <a:p>
            <a:pPr marL="0" indent="0">
              <a:buNone/>
            </a:pPr>
            <a:r>
              <a:rPr lang="en-US" dirty="0" smtClean="0"/>
              <a:t>We thereby only consider node failures</a:t>
            </a: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19656803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model</a:t>
            </a:r>
            <a:endParaRPr lang="en-US" dirty="0"/>
          </a:p>
        </p:txBody>
      </p:sp>
      <p:sp>
        <p:nvSpPr>
          <p:cNvPr id="3" name="Content Placeholder 2"/>
          <p:cNvSpPr>
            <a:spLocks noGrp="1"/>
          </p:cNvSpPr>
          <p:nvPr>
            <p:ph idx="1"/>
          </p:nvPr>
        </p:nvSpPr>
        <p:spPr/>
        <p:txBody>
          <a:bodyPr/>
          <a:lstStyle/>
          <a:p>
            <a:pPr marL="0" indent="0">
              <a:lnSpc>
                <a:spcPct val="100000"/>
              </a:lnSpc>
              <a:spcBef>
                <a:spcPts val="0"/>
              </a:spcBef>
              <a:spcAft>
                <a:spcPts val="0"/>
              </a:spcAft>
              <a:buSzTx/>
              <a:buNone/>
            </a:pPr>
            <a:r>
              <a:rPr lang="en-US" dirty="0" smtClean="0"/>
              <a:t>We focus on stream processing applications</a:t>
            </a:r>
          </a:p>
          <a:p>
            <a:pPr>
              <a:lnSpc>
                <a:spcPct val="100000"/>
              </a:lnSpc>
              <a:spcBef>
                <a:spcPts val="0"/>
              </a:spcBef>
              <a:spcAft>
                <a:spcPts val="0"/>
              </a:spcAft>
              <a:buSzTx/>
              <a:buFont typeface="Arial" panose="020B0604020202020204" pitchFamily="34" charset="0"/>
              <a:buChar char="•"/>
            </a:pPr>
            <a:endParaRPr lang="en-US" dirty="0" smtClean="0"/>
          </a:p>
          <a:p>
            <a:pPr marL="0" indent="0">
              <a:lnSpc>
                <a:spcPct val="100000"/>
              </a:lnSpc>
              <a:spcBef>
                <a:spcPts val="0"/>
              </a:spcBef>
              <a:spcAft>
                <a:spcPts val="0"/>
              </a:spcAft>
              <a:buSzTx/>
              <a:buNone/>
            </a:pPr>
            <a:r>
              <a:rPr lang="en-US" dirty="0" smtClean="0"/>
              <a:t>A processing task </a:t>
            </a:r>
            <a:r>
              <a:rPr lang="en-US" i="1" dirty="0" smtClean="0"/>
              <a:t>T</a:t>
            </a:r>
            <a:r>
              <a:rPr lang="en-US" dirty="0" smtClean="0"/>
              <a:t> will receive input from a producer, perform some computation on it, and send the result to a consumer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8841" y="3277215"/>
            <a:ext cx="5355278" cy="2591879"/>
          </a:xfrm>
          <a:prstGeom prst="rect">
            <a:avLst/>
          </a:prstGeom>
        </p:spPr>
      </p:pic>
    </p:spTree>
    <p:extLst>
      <p:ext uri="{BB962C8B-B14F-4D97-AF65-F5344CB8AC3E}">
        <p14:creationId xmlns:p14="http://schemas.microsoft.com/office/powerpoint/2010/main" val="2579277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of failure</a:t>
            </a:r>
            <a:endParaRPr lang="en-US" dirty="0"/>
          </a:p>
        </p:txBody>
      </p:sp>
      <p:sp>
        <p:nvSpPr>
          <p:cNvPr id="3" name="Content Placeholder 2"/>
          <p:cNvSpPr>
            <a:spLocks noGrp="1"/>
          </p:cNvSpPr>
          <p:nvPr>
            <p:ph idx="1"/>
          </p:nvPr>
        </p:nvSpPr>
        <p:spPr/>
        <p:txBody>
          <a:bodyPr>
            <a:normAutofit/>
          </a:bodyPr>
          <a:lstStyle/>
          <a:p>
            <a:pPr marL="0" lvl="0" indent="0">
              <a:buNone/>
            </a:pPr>
            <a:r>
              <a:rPr lang="en-US" dirty="0" smtClean="0"/>
              <a:t>If one knows a component’s </a:t>
            </a:r>
            <a:r>
              <a:rPr lang="en-US" i="1" dirty="0" smtClean="0"/>
              <a:t>mean-time-between-failures</a:t>
            </a:r>
            <a:r>
              <a:rPr lang="en-US" dirty="0" smtClean="0"/>
              <a:t> </a:t>
            </a:r>
            <a:r>
              <a:rPr lang="en-US" dirty="0"/>
              <a:t>(MTBF), </a:t>
            </a:r>
            <a:r>
              <a:rPr lang="en-US" dirty="0" smtClean="0"/>
              <a:t>one can using a Poisson process express the probability of a component surviving a time </a:t>
            </a:r>
            <a:r>
              <a:rPr lang="en-US" i="1" dirty="0" smtClean="0"/>
              <a:t>t</a:t>
            </a:r>
            <a:r>
              <a:rPr lang="en-US" dirty="0" smtClean="0"/>
              <a:t> as:</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marL="0" lvl="0" indent="0">
              <a:buNone/>
            </a:pPr>
            <a:r>
              <a:rPr lang="en-US" dirty="0" smtClean="0"/>
              <a:t>The </a:t>
            </a:r>
            <a:r>
              <a:rPr lang="en-US" dirty="0"/>
              <a:t>probability that a failure occurs is </a:t>
            </a:r>
            <a:r>
              <a:rPr lang="en-US" dirty="0" smtClean="0"/>
              <a:t>thereby</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marL="0" lvl="0" indent="0">
              <a:buNone/>
            </a:pPr>
            <a:endParaRPr lang="en-US" dirty="0" smtClean="0"/>
          </a:p>
          <a:p>
            <a:pPr marL="0" lvl="0" indent="0">
              <a:buNone/>
            </a:pPr>
            <a:endParaRPr lang="en-US" dirty="0" smtClean="0"/>
          </a:p>
        </p:txBody>
      </p:sp>
      <mc:AlternateContent xmlns:mc="http://schemas.openxmlformats.org/markup-compatibility/2006" xmlns:a14="http://schemas.microsoft.com/office/drawing/2010/main">
        <mc:Choice Requires="a14">
          <p:sp>
            <p:nvSpPr>
              <p:cNvPr id="7" name="Rectangle 4"/>
              <p:cNvSpPr/>
              <p:nvPr/>
            </p:nvSpPr>
            <p:spPr>
              <a:xfrm>
                <a:off x="1097279" y="2620377"/>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𝑠𝑢𝑟𝑣𝑖𝑣𝑎𝑙</m:t>
                          </m:r>
                        </m:e>
                      </m:d>
                      <m:r>
                        <a:rPr lang="en-GB" i="1">
                          <a:latin typeface="Cambria Math" charset="0"/>
                        </a:rPr>
                        <m:t>=</m:t>
                      </m:r>
                      <m:r>
                        <a:rPr lang="en-GB" i="1">
                          <a:latin typeface="Cambria Math" charset="0"/>
                        </a:rPr>
                        <m:t>𝑃</m:t>
                      </m:r>
                      <m:d>
                        <m:dPr>
                          <m:ctrlPr>
                            <a:rPr lang="en-GB" i="1">
                              <a:latin typeface="Cambria Math" charset="0"/>
                            </a:rPr>
                          </m:ctrlPr>
                        </m:dPr>
                        <m:e>
                          <m:r>
                            <a:rPr lang="en-GB" i="1">
                              <a:latin typeface="Cambria Math" charset="0"/>
                            </a:rPr>
                            <m:t>0 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7" name="Rectangle 4"/>
              <p:cNvSpPr>
                <a:spLocks noRot="1" noChangeAspect="1" noMove="1" noResize="1" noEditPoints="1" noAdjustHandles="1" noChangeArrowheads="1" noChangeShapeType="1" noTextEdit="1"/>
              </p:cNvSpPr>
              <p:nvPr/>
            </p:nvSpPr>
            <p:spPr>
              <a:xfrm>
                <a:off x="1097279" y="2620377"/>
                <a:ext cx="10058400" cy="496996"/>
              </a:xfrm>
              <a:prstGeom prst="rect">
                <a:avLst/>
              </a:prstGeom>
              <a:blipFill rotWithShape="0">
                <a:blip r:embed="rId3"/>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8" name="Rectangle 6"/>
              <p:cNvSpPr/>
              <p:nvPr/>
            </p:nvSpPr>
            <p:spPr>
              <a:xfrm>
                <a:off x="4467787" y="4022939"/>
                <a:ext cx="3317383" cy="36933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𝑓𝑎𝑖𝑙𝑢𝑟𝑒</m:t>
                          </m:r>
                        </m:e>
                      </m:d>
                      <m:r>
                        <a:rPr lang="en-GB" i="1">
                          <a:latin typeface="Cambria Math" charset="0"/>
                        </a:rPr>
                        <m:t>=1 −</m:t>
                      </m:r>
                      <m:r>
                        <a:rPr lang="en-GB" i="1">
                          <a:latin typeface="Cambria Math" charset="0"/>
                        </a:rPr>
                        <m:t>𝑃</m:t>
                      </m:r>
                      <m:r>
                        <a:rPr lang="en-GB" i="1">
                          <a:latin typeface="Cambria Math" charset="0"/>
                        </a:rPr>
                        <m:t>(</m:t>
                      </m:r>
                      <m:r>
                        <a:rPr lang="en-GB" i="1">
                          <a:latin typeface="Cambria Math" charset="0"/>
                        </a:rPr>
                        <m:t>𝑠𝑢𝑟𝑣𝑖𝑣𝑎𝑙</m:t>
                      </m:r>
                      <m:r>
                        <a:rPr lang="en-GB" i="1">
                          <a:latin typeface="Cambria Math" charset="0"/>
                        </a:rPr>
                        <m:t>)</m:t>
                      </m:r>
                    </m:oMath>
                  </m:oMathPara>
                </a14:m>
                <a:endParaRPr lang="en-US" dirty="0"/>
              </a:p>
            </p:txBody>
          </p:sp>
        </mc:Choice>
        <mc:Fallback xmlns="">
          <p:sp>
            <p:nvSpPr>
              <p:cNvPr id="8" name="Rectangle 6"/>
              <p:cNvSpPr>
                <a:spLocks noRot="1" noChangeAspect="1" noMove="1" noResize="1" noEditPoints="1" noAdjustHandles="1" noChangeArrowheads="1" noChangeShapeType="1" noTextEdit="1"/>
              </p:cNvSpPr>
              <p:nvPr/>
            </p:nvSpPr>
            <p:spPr>
              <a:xfrm>
                <a:off x="4467787" y="4022939"/>
                <a:ext cx="3317383" cy="369332"/>
              </a:xfrm>
              <a:prstGeom prst="rect">
                <a:avLst/>
              </a:prstGeom>
              <a:blipFill rotWithShape="0">
                <a:blip r:embed="rId4"/>
                <a:stretch>
                  <a:fillRect b="-11475"/>
                </a:stretch>
              </a:blipFill>
            </p:spPr>
            <p:txBody>
              <a:bodyPr/>
              <a:lstStyle/>
              <a:p>
                <a:r>
                  <a:rPr lang="sv-SE">
                    <a:noFill/>
                  </a:rPr>
                  <a:t> </a:t>
                </a:r>
              </a:p>
            </p:txBody>
          </p:sp>
        </mc:Fallback>
      </mc:AlternateContent>
    </p:spTree>
    <p:extLst>
      <p:ext uri="{BB962C8B-B14F-4D97-AF65-F5344CB8AC3E}">
        <p14:creationId xmlns:p14="http://schemas.microsoft.com/office/powerpoint/2010/main" val="17770942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Mean-time-between-failure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845734"/>
                <a:ext cx="10058400" cy="4023360"/>
              </a:xfrm>
            </p:spPr>
            <p:txBody>
              <a:bodyPr>
                <a:normAutofit/>
              </a:bodyPr>
              <a:lstStyle/>
              <a:p>
                <a:pPr marL="0" lvl="0" indent="0">
                  <a:buNone/>
                </a:pPr>
                <a:endParaRPr lang="en-US" dirty="0" smtClean="0"/>
              </a:p>
              <a:p>
                <a:pPr marL="0" lvl="0" indent="0">
                  <a:buNone/>
                </a:pPr>
                <a:endParaRPr lang="en-US" dirty="0"/>
              </a:p>
              <a:p>
                <a:pPr marL="0" lvl="0" indent="0">
                  <a:buNone/>
                </a:pPr>
                <a:endParaRPr lang="en-US" dirty="0" smtClean="0"/>
              </a:p>
              <a:p>
                <a:pPr marL="0" lvl="0" indent="0">
                  <a:buNone/>
                </a:pPr>
                <a:r>
                  <a:rPr lang="en-US" dirty="0" smtClean="0"/>
                  <a:t>We consider the MTBF for nodes to be constant for some period of time</a:t>
                </a:r>
              </a:p>
              <a:p>
                <a:pPr marL="0" lvl="0" indent="0">
                  <a:buNone/>
                </a:pPr>
                <a:r>
                  <a:rPr lang="en-US" dirty="0" smtClean="0"/>
                  <a:t>Therefore, the latest 3 registered failure times, </a:t>
                </a:r>
                <a14:m>
                  <m:oMath xmlns:m="http://schemas.openxmlformats.org/officeDocument/2006/math">
                    <m:sSub>
                      <m:sSubPr>
                        <m:ctrlPr>
                          <a:rPr lang="en-US" i="1">
                            <a:latin typeface="Cambria Math" charset="0"/>
                          </a:rPr>
                        </m:ctrlPr>
                      </m:sSubPr>
                      <m:e>
                        <m:r>
                          <a:rPr lang="en-GB" i="1">
                            <a:latin typeface="Cambria Math" charset="0"/>
                          </a:rPr>
                          <m:t>𝑡</m:t>
                        </m:r>
                      </m:e>
                      <m:sub>
                        <m:r>
                          <a:rPr lang="en-GB" i="1">
                            <a:latin typeface="Cambria Math" charset="0"/>
                          </a:rPr>
                          <m:t>1</m:t>
                        </m:r>
                      </m:sub>
                    </m:sSub>
                  </m:oMath>
                </a14:m>
                <a:r>
                  <a:rPr lang="en-US" dirty="0" smtClean="0"/>
                  <a:t>, </a:t>
                </a:r>
                <a14:m>
                  <m:oMath xmlns:m="http://schemas.openxmlformats.org/officeDocument/2006/math">
                    <m:sSub>
                      <m:sSubPr>
                        <m:ctrlPr>
                          <a:rPr lang="en-US" i="1">
                            <a:latin typeface="Cambria Math" charset="0"/>
                          </a:rPr>
                        </m:ctrlPr>
                      </m:sSubPr>
                      <m:e>
                        <m:r>
                          <a:rPr lang="en-GB" i="1">
                            <a:latin typeface="Cambria Math" charset="0"/>
                          </a:rPr>
                          <m:t>𝑡</m:t>
                        </m:r>
                      </m:e>
                      <m:sub>
                        <m:r>
                          <a:rPr lang="sv-SE" b="0" i="1" smtClean="0">
                            <a:latin typeface="Cambria Math" panose="02040503050406030204" pitchFamily="18" charset="0"/>
                          </a:rPr>
                          <m:t>2</m:t>
                        </m:r>
                      </m:sub>
                    </m:sSub>
                  </m:oMath>
                </a14:m>
                <a:r>
                  <a:rPr lang="en-US" dirty="0" smtClean="0"/>
                  <a:t>, and </a:t>
                </a:r>
                <a14:m>
                  <m:oMath xmlns:m="http://schemas.openxmlformats.org/officeDocument/2006/math">
                    <m:sSub>
                      <m:sSubPr>
                        <m:ctrlPr>
                          <a:rPr lang="en-US" i="1">
                            <a:latin typeface="Cambria Math" charset="0"/>
                          </a:rPr>
                        </m:ctrlPr>
                      </m:sSubPr>
                      <m:e>
                        <m:r>
                          <a:rPr lang="en-GB" i="1">
                            <a:latin typeface="Cambria Math" charset="0"/>
                          </a:rPr>
                          <m:t>𝑡</m:t>
                        </m:r>
                      </m:e>
                      <m:sub>
                        <m:r>
                          <a:rPr lang="sv-SE" b="0" i="1" smtClean="0">
                            <a:latin typeface="Cambria Math" panose="02040503050406030204" pitchFamily="18" charset="0"/>
                          </a:rPr>
                          <m:t>3</m:t>
                        </m:r>
                      </m:sub>
                    </m:sSub>
                  </m:oMath>
                </a14:m>
                <a:r>
                  <a:rPr lang="en-US" dirty="0" smtClean="0"/>
                  <a:t>, for a node are used to calculated the MTBF</a:t>
                </a:r>
              </a:p>
              <a:p>
                <a:pPr marL="0" lvl="0" indent="0">
                  <a:buNone/>
                </a:pPr>
                <a:endParaRPr lang="en-US" dirty="0" smtClean="0"/>
              </a:p>
              <a:p>
                <a:pPr marL="0" lvl="0" indent="0">
                  <a:buNone/>
                </a:pPr>
                <a:endParaRPr lang="en-US" dirty="0" smtClean="0"/>
              </a:p>
              <a:p>
                <a:pPr marL="0" lvl="0" indent="0">
                  <a:buNone/>
                </a:pPr>
                <a:r>
                  <a:rPr lang="en-US" dirty="0" smtClean="0"/>
                  <a:t>This allows for adapting the reliability of a node if it starts failing more/less often</a:t>
                </a:r>
                <a:endParaRPr lang="en-US" dirty="0"/>
              </a:p>
              <a:p>
                <a:pPr marL="0" indent="0">
                  <a:buNone/>
                </a:pPr>
                <a:endParaRPr lang="en-US" dirty="0"/>
              </a:p>
              <a:p>
                <a:pPr marL="0" lv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845734"/>
                <a:ext cx="10058400" cy="4023360"/>
              </a:xfrm>
              <a:blipFill rotWithShape="0">
                <a:blip r:embed="rId3"/>
                <a:stretch>
                  <a:fillRect l="-1515"/>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097280" y="4230112"/>
                <a:ext cx="10058400" cy="5936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charset="0"/>
                            </a:rPr>
                          </m:ctrlPr>
                        </m:fPr>
                        <m:num>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1</m:t>
                              </m:r>
                            </m:sub>
                          </m:sSub>
                          <m:r>
                            <a:rPr lang="en-GB" i="1">
                              <a:latin typeface="Cambria Math" charset="0"/>
                            </a:rPr>
                            <m:t>+ </m:t>
                          </m:r>
                          <m:sSub>
                            <m:sSubPr>
                              <m:ctrlPr>
                                <a:rPr lang="en-US" i="1">
                                  <a:latin typeface="Cambria Math" charset="0"/>
                                </a:rPr>
                              </m:ctrlPr>
                            </m:sSubPr>
                            <m:e>
                              <m:r>
                                <a:rPr lang="en-GB" b="0" i="1" smtClean="0">
                                  <a:latin typeface="Cambria Math" charset="0"/>
                                </a:rPr>
                                <m:t>𝑡</m:t>
                              </m:r>
                            </m:e>
                            <m:sub>
                              <m:r>
                                <a:rPr lang="en-GB" b="0" i="1" smtClean="0">
                                  <a:latin typeface="Cambria Math" charset="0"/>
                                </a:rPr>
                                <m:t>3</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num>
                        <m:den>
                          <m:r>
                            <a:rPr lang="en-GB" b="0" i="1" smtClean="0">
                              <a:latin typeface="Cambria Math" charset="0"/>
                            </a:rPr>
                            <m:t>2</m:t>
                          </m:r>
                        </m:den>
                      </m:f>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097280" y="4230112"/>
                <a:ext cx="10058400" cy="593689"/>
              </a:xfrm>
              <a:prstGeom prst="rect">
                <a:avLst/>
              </a:prstGeom>
              <a:blipFill rotWithShape="0">
                <a:blip r:embed="rId4"/>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924283"/>
                <a:ext cx="10058400" cy="66684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charset="0"/>
                            </a:rPr>
                          </m:ctrlPr>
                        </m:fPr>
                        <m:num>
                          <m:r>
                            <a:rPr lang="sv-SE" b="0" i="1" smtClean="0">
                              <a:latin typeface="Cambria Math" charset="0"/>
                            </a:rPr>
                            <m:t>𝑡𝑜𝑡𝑎𝑙</m:t>
                          </m:r>
                          <m:r>
                            <a:rPr lang="sv-SE" b="0" i="1" smtClean="0">
                              <a:latin typeface="Cambria Math" charset="0"/>
                            </a:rPr>
                            <m:t> </m:t>
                          </m:r>
                          <m:r>
                            <a:rPr lang="sv-SE" b="0" i="1" smtClean="0">
                              <a:latin typeface="Cambria Math" charset="0"/>
                            </a:rPr>
                            <m:t>𝑡𝑖𝑚𝑒</m:t>
                          </m:r>
                        </m:num>
                        <m:den>
                          <m:r>
                            <a:rPr lang="sv-SE" b="0" i="1" smtClean="0">
                              <a:latin typeface="Cambria Math" charset="0"/>
                            </a:rPr>
                            <m:t>𝑛𝑢𝑚𝑏𝑒𝑟</m:t>
                          </m:r>
                          <m:r>
                            <a:rPr lang="sv-SE" b="0" i="1" smtClean="0">
                              <a:latin typeface="Cambria Math" charset="0"/>
                            </a:rPr>
                            <m:t> </m:t>
                          </m:r>
                          <m:r>
                            <a:rPr lang="sv-SE" b="0" i="1" smtClean="0">
                              <a:latin typeface="Cambria Math" charset="0"/>
                            </a:rPr>
                            <m:t>𝑜𝑓</m:t>
                          </m:r>
                          <m:r>
                            <a:rPr lang="sv-SE" b="0" i="1" smtClean="0">
                              <a:latin typeface="Cambria Math" charset="0"/>
                            </a:rPr>
                            <m:t> </m:t>
                          </m:r>
                          <m:r>
                            <a:rPr lang="sv-SE" b="0" i="1" smtClean="0">
                              <a:latin typeface="Cambria Math" charset="0"/>
                            </a:rPr>
                            <m:t>𝑓𝑎𝑖𝑙𝑢𝑟𝑒𝑠</m:t>
                          </m:r>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924283"/>
                <a:ext cx="10058400" cy="666849"/>
              </a:xfrm>
              <a:prstGeom prst="rect">
                <a:avLst/>
              </a:prstGeom>
              <a:blipFill rotWithShape="0">
                <a:blip r:embed="rId5"/>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0044230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3869241" y="3664659"/>
            <a:ext cx="4514478" cy="2630173"/>
          </a:xfrm>
          <a:prstGeom prst="rect">
            <a:avLst/>
          </a:prstGeom>
        </p:spPr>
      </p:pic>
      <p:sp>
        <p:nvSpPr>
          <p:cNvPr id="2" name="Title 1"/>
          <p:cNvSpPr>
            <a:spLocks noGrp="1"/>
          </p:cNvSpPr>
          <p:nvPr>
            <p:ph type="title"/>
          </p:nvPr>
        </p:nvSpPr>
        <p:spPr/>
        <p:txBody>
          <a:bodyPr/>
          <a:lstStyle/>
          <a:p>
            <a:r>
              <a:rPr lang="en-US" dirty="0" smtClean="0"/>
              <a:t>Reliability definition</a:t>
            </a:r>
            <a:endParaRPr lang="en-US" dirty="0"/>
          </a:p>
        </p:txBody>
      </p:sp>
      <p:sp>
        <p:nvSpPr>
          <p:cNvPr id="3" name="Content Placeholder 2"/>
          <p:cNvSpPr>
            <a:spLocks noGrp="1"/>
          </p:cNvSpPr>
          <p:nvPr>
            <p:ph idx="1"/>
          </p:nvPr>
        </p:nvSpPr>
        <p:spPr/>
        <p:txBody>
          <a:bodyPr/>
          <a:lstStyle/>
          <a:p>
            <a:pPr marL="0" indent="0">
              <a:buNone/>
            </a:pPr>
            <a:r>
              <a:rPr lang="en-US" dirty="0" smtClean="0"/>
              <a:t>Previous work use various definitions of reliability, e.g. as probability of</a:t>
            </a:r>
          </a:p>
          <a:p>
            <a:pPr lvl="1">
              <a:buFont typeface="Arial" charset="0"/>
              <a:buChar char="•"/>
            </a:pPr>
            <a:r>
              <a:rPr lang="en-US" dirty="0" smtClean="0"/>
              <a:t>Meeting deadlines, or</a:t>
            </a:r>
          </a:p>
          <a:p>
            <a:pPr lvl="1">
              <a:buFont typeface="Arial" charset="0"/>
              <a:buChar char="•"/>
            </a:pPr>
            <a:r>
              <a:rPr lang="en-US" dirty="0" smtClean="0"/>
              <a:t>Producing the correct </a:t>
            </a:r>
            <a:r>
              <a:rPr lang="en-US" dirty="0" smtClean="0"/>
              <a:t>result</a:t>
            </a:r>
            <a:endParaRPr lang="en-US" dirty="0" smtClean="0"/>
          </a:p>
          <a:p>
            <a:pPr marL="0" indent="0">
              <a:buNone/>
            </a:pPr>
            <a:r>
              <a:rPr lang="en-US" dirty="0" smtClean="0"/>
              <a:t>Our definition:</a:t>
            </a:r>
          </a:p>
          <a:p>
            <a:pPr marL="0" indent="0">
              <a:buNone/>
            </a:pPr>
            <a:r>
              <a:rPr lang="en-US" dirty="0" smtClean="0"/>
              <a:t>Reliability is the probability that a result is produced, without any loss of data.</a:t>
            </a:r>
            <a:endParaRPr lang="en-US" dirty="0" smtClean="0"/>
          </a:p>
          <a:p>
            <a:pPr marL="457200" indent="-457200">
              <a:buFont typeface="+mj-lt"/>
              <a:buAutoNum type="arabicPeriod"/>
            </a:pPr>
            <a:endParaRPr lang="en-US" dirty="0"/>
          </a:p>
        </p:txBody>
      </p:sp>
    </p:spTree>
    <p:extLst>
      <p:ext uri="{BB962C8B-B14F-4D97-AF65-F5344CB8AC3E}">
        <p14:creationId xmlns:p14="http://schemas.microsoft.com/office/powerpoint/2010/main" val="104915455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4734</TotalTime>
  <Words>3634</Words>
  <Application>Microsoft Macintosh PowerPoint</Application>
  <PresentationFormat>Widescreen</PresentationFormat>
  <Paragraphs>451</Paragraphs>
  <Slides>40</Slides>
  <Notes>39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Calibri</vt:lpstr>
      <vt:lpstr>Calibri Light</vt:lpstr>
      <vt:lpstr>Cambria Math</vt:lpstr>
      <vt:lpstr>Wingdings</vt:lpstr>
      <vt:lpstr>Arial</vt:lpstr>
      <vt:lpstr>Retrospect</vt:lpstr>
      <vt:lpstr>Dynamic Fault Tolerance and Task Scheduling in Distributed Systems</vt:lpstr>
      <vt:lpstr>Agenda</vt:lpstr>
      <vt:lpstr>Introduction</vt:lpstr>
      <vt:lpstr>Goal</vt:lpstr>
      <vt:lpstr>Assumptions</vt:lpstr>
      <vt:lpstr>Application model</vt:lpstr>
      <vt:lpstr>Probability of failure</vt:lpstr>
      <vt:lpstr>Mean-time-between-failure</vt:lpstr>
      <vt:lpstr>Reliability definition</vt:lpstr>
      <vt:lpstr>Reliability definition cont’d</vt:lpstr>
      <vt:lpstr>Reliability definition cont’d</vt:lpstr>
      <vt:lpstr>Reliability model</vt:lpstr>
      <vt:lpstr>Ensuring reliability</vt:lpstr>
      <vt:lpstr>Ensuring reliability example</vt:lpstr>
      <vt:lpstr>Ensuring reliability example cont’d</vt:lpstr>
      <vt:lpstr>Ensuring reliability example cont’d</vt:lpstr>
      <vt:lpstr>Optimization</vt:lpstr>
      <vt:lpstr>Optimization example</vt:lpstr>
      <vt:lpstr>Optimization example cont’d</vt:lpstr>
      <vt:lpstr>Optimization example cont’d</vt:lpstr>
      <vt:lpstr>Optimization example cont’d</vt:lpstr>
      <vt:lpstr>Optimization example cont’d</vt:lpstr>
      <vt:lpstr>Optimization example cont’d</vt:lpstr>
      <vt:lpstr>Optimization example cont’d</vt:lpstr>
      <vt:lpstr>Detecting node failure</vt:lpstr>
      <vt:lpstr>Handling node failure</vt:lpstr>
      <vt:lpstr>Handling node failure - example</vt:lpstr>
      <vt:lpstr>Handling node failure - example</vt:lpstr>
      <vt:lpstr>Handling node failure - example</vt:lpstr>
      <vt:lpstr>Handling node failure - example</vt:lpstr>
      <vt:lpstr>Fault-tolerant model summary</vt:lpstr>
      <vt:lpstr>Experiments</vt:lpstr>
      <vt:lpstr>Result – node reliabilities</vt:lpstr>
      <vt:lpstr>Result – number of replicas</vt:lpstr>
      <vt:lpstr>Discussion</vt:lpstr>
      <vt:lpstr>PowerPoint Presentation</vt:lpstr>
      <vt:lpstr>Demo – video transcoding</vt:lpstr>
      <vt:lpstr>Demo – video transcoding cont’d</vt:lpstr>
      <vt:lpstr>Replication time example</vt:lpstr>
      <vt:lpstr>Expressing time t cont’d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Fault-Tolerance and Task Scheduling in Distributed Systems</dc:title>
  <dc:creator>Philip Ståhl</dc:creator>
  <cp:lastModifiedBy>Philip Ståhl</cp:lastModifiedBy>
  <cp:revision>362</cp:revision>
  <dcterms:created xsi:type="dcterms:W3CDTF">2016-04-26T11:03:39Z</dcterms:created>
  <dcterms:modified xsi:type="dcterms:W3CDTF">2016-05-28T16:23:00Z</dcterms:modified>
</cp:coreProperties>
</file>