
<file path=[Content_Types].xml><?xml version="1.0" encoding="utf-8"?>
<Types xmlns="http://schemas.openxmlformats.org/package/2006/content-types">
  <Default Extension="xml" ContentType="application/xml"/>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57"/>
  </p:notesMasterIdLst>
  <p:sldIdLst>
    <p:sldId id="256" r:id="rId2"/>
    <p:sldId id="257" r:id="rId3"/>
    <p:sldId id="288" r:id="rId4"/>
    <p:sldId id="329" r:id="rId5"/>
    <p:sldId id="371" r:id="rId6"/>
    <p:sldId id="331" r:id="rId7"/>
    <p:sldId id="373" r:id="rId8"/>
    <p:sldId id="370" r:id="rId9"/>
    <p:sldId id="374" r:id="rId10"/>
    <p:sldId id="375" r:id="rId11"/>
    <p:sldId id="377" r:id="rId12"/>
    <p:sldId id="307" r:id="rId13"/>
    <p:sldId id="338" r:id="rId14"/>
    <p:sldId id="302" r:id="rId15"/>
    <p:sldId id="323" r:id="rId16"/>
    <p:sldId id="310" r:id="rId17"/>
    <p:sldId id="345" r:id="rId18"/>
    <p:sldId id="346" r:id="rId19"/>
    <p:sldId id="347" r:id="rId20"/>
    <p:sldId id="340" r:id="rId21"/>
    <p:sldId id="348" r:id="rId22"/>
    <p:sldId id="349" r:id="rId23"/>
    <p:sldId id="352" r:id="rId24"/>
    <p:sldId id="353" r:id="rId25"/>
    <p:sldId id="355" r:id="rId26"/>
    <p:sldId id="360" r:id="rId27"/>
    <p:sldId id="356" r:id="rId28"/>
    <p:sldId id="359" r:id="rId29"/>
    <p:sldId id="357" r:id="rId30"/>
    <p:sldId id="358" r:id="rId31"/>
    <p:sldId id="311" r:id="rId32"/>
    <p:sldId id="339" r:id="rId33"/>
    <p:sldId id="313" r:id="rId34"/>
    <p:sldId id="314" r:id="rId35"/>
    <p:sldId id="315" r:id="rId36"/>
    <p:sldId id="316" r:id="rId37"/>
    <p:sldId id="317" r:id="rId38"/>
    <p:sldId id="318" r:id="rId39"/>
    <p:sldId id="332" r:id="rId40"/>
    <p:sldId id="336" r:id="rId41"/>
    <p:sldId id="337" r:id="rId42"/>
    <p:sldId id="294" r:id="rId43"/>
    <p:sldId id="299" r:id="rId44"/>
    <p:sldId id="378" r:id="rId45"/>
    <p:sldId id="258" r:id="rId46"/>
    <p:sldId id="263" r:id="rId47"/>
    <p:sldId id="276" r:id="rId48"/>
    <p:sldId id="277" r:id="rId49"/>
    <p:sldId id="278" r:id="rId50"/>
    <p:sldId id="368" r:id="rId51"/>
    <p:sldId id="369" r:id="rId52"/>
    <p:sldId id="366" r:id="rId53"/>
    <p:sldId id="367" r:id="rId54"/>
    <p:sldId id="365" r:id="rId55"/>
    <p:sldId id="376"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4448"/>
  </p:normalViewPr>
  <p:slideViewPr>
    <p:cSldViewPr snapToGrid="0" snapToObjects="1">
      <p:cViewPr varScale="1">
        <p:scale>
          <a:sx n="92" d="100"/>
          <a:sy n="92" d="100"/>
        </p:scale>
        <p:origin x="1320" y="176"/>
      </p:cViewPr>
      <p:guideLst/>
    </p:cSldViewPr>
  </p:slideViewPr>
  <p:outlineViewPr>
    <p:cViewPr>
      <p:scale>
        <a:sx n="33" d="100"/>
        <a:sy n="33" d="100"/>
      </p:scale>
      <p:origin x="0" y="-48496"/>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5" d="100"/>
          <a:sy n="95" d="100"/>
        </p:scale>
        <p:origin x="3720"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notesMaster" Target="notesMasters/notesMaster1.xml"/><Relationship Id="rId58" Type="http://schemas.openxmlformats.org/officeDocument/2006/relationships/presProps" Target="presProps.xml"/><Relationship Id="rId59" Type="http://schemas.openxmlformats.org/officeDocument/2006/relationships/viewProps" Target="view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heme" Target="theme/theme1.xml"/><Relationship Id="rId6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5F682-9988-D94F-9A71-50A4F920F505}" type="datetimeFigureOut">
              <a:rPr lang="en-US" smtClean="0"/>
              <a:t>5/25/16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650DF-8CBF-0341-B1F9-47D0C0CD302F}" type="slidenum">
              <a:rPr lang="en-US" smtClean="0"/>
              <a:t>‹#›</a:t>
            </a:fld>
            <a:endParaRPr lang="en-US"/>
          </a:p>
        </p:txBody>
      </p:sp>
    </p:spTree>
    <p:extLst>
      <p:ext uri="{BB962C8B-B14F-4D97-AF65-F5344CB8AC3E}">
        <p14:creationId xmlns:p14="http://schemas.microsoft.com/office/powerpoint/2010/main" val="236523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1</a:t>
            </a:fld>
            <a:endParaRPr lang="en-US"/>
          </a:p>
        </p:txBody>
      </p:sp>
    </p:spTree>
    <p:extLst>
      <p:ext uri="{BB962C8B-B14F-4D97-AF65-F5344CB8AC3E}">
        <p14:creationId xmlns:p14="http://schemas.microsoft.com/office/powerpoint/2010/main" val="14398704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err="1" smtClean="0">
                <a:solidFill>
                  <a:schemeClr val="tx1"/>
                </a:solidFill>
                <a:effectLst/>
                <a:latin typeface="+mn-lt"/>
                <a:ea typeface="+mn-ea"/>
                <a:cs typeface="+mn-cs"/>
              </a:rPr>
              <a:t>Fel</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måste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detekteras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och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nya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för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återställa</a:t>
            </a:r>
            <a:r>
              <a:rPr lang="en-US" sz="1200" b="0" i="0" kern="1200" baseline="0" dirty="0" smtClean="0">
                <a:solidFill>
                  <a:schemeClr val="tx1"/>
                </a:solidFill>
                <a:effectLst/>
                <a:latin typeface="+mn-lt"/>
                <a:ea typeface="+mn-ea"/>
                <a:cs typeface="+mn-cs"/>
              </a:rPr>
              <a:t> den </a:t>
            </a:r>
            <a:r>
              <a:rPr lang="en-US" sz="1200" b="0" i="0" kern="1200" baseline="0" dirty="0" err="1" smtClean="0">
                <a:solidFill>
                  <a:schemeClr val="tx1"/>
                </a:solidFill>
                <a:effectLst/>
                <a:latin typeface="+mn-lt"/>
                <a:ea typeface="+mn-ea"/>
                <a:cs typeface="+mn-cs"/>
              </a:rPr>
              <a:t>önskade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nivån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av</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tillförlitlighet</a:t>
            </a:r>
            <a:endParaRPr lang="en-US" sz="1200" b="0" i="0" kern="1200" dirty="0" smtClean="0">
              <a:solidFill>
                <a:schemeClr val="tx1"/>
              </a:solidFill>
              <a:effectLst/>
              <a:latin typeface="+mn-lt"/>
              <a:ea typeface="+mn-ea"/>
              <a:cs typeface="+mn-cs"/>
            </a:endParaRPr>
          </a:p>
          <a:p>
            <a:pPr rtl="0"/>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smtClean="0">
                <a:solidFill>
                  <a:schemeClr val="tx1"/>
                </a:solidFill>
                <a:effectLst/>
                <a:latin typeface="+mn-lt"/>
                <a:ea typeface="+mn-ea"/>
                <a:cs typeface="+mn-cs"/>
              </a:rPr>
              <a:t>För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kunna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skapa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en</a:t>
            </a:r>
            <a:r>
              <a:rPr lang="en-US" sz="1200" b="0" i="0" kern="1200" baseline="0" dirty="0" smtClean="0">
                <a:solidFill>
                  <a:schemeClr val="tx1"/>
                </a:solidFill>
                <a:effectLst/>
                <a:latin typeface="+mn-lt"/>
                <a:ea typeface="+mn-ea"/>
                <a:cs typeface="+mn-cs"/>
              </a:rPr>
              <a:t> replica </a:t>
            </a:r>
            <a:r>
              <a:rPr lang="en-US" sz="1200" b="0" i="0" kern="1200" baseline="0" dirty="0" err="1" smtClean="0">
                <a:solidFill>
                  <a:schemeClr val="tx1"/>
                </a:solidFill>
                <a:effectLst/>
                <a:latin typeface="+mn-lt"/>
                <a:ea typeface="+mn-ea"/>
                <a:cs typeface="+mn-cs"/>
              </a:rPr>
              <a:t>så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måste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nuvarande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vara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tillgänglig</a:t>
            </a:r>
            <a:r>
              <a:rPr lang="en-US" sz="1200" b="0" i="0" kern="1200" baseline="0" dirty="0" smtClean="0">
                <a:solidFill>
                  <a:schemeClr val="tx1"/>
                </a:solidFill>
                <a:effectLst/>
                <a:latin typeface="+mn-lt"/>
                <a:ea typeface="+mn-ea"/>
                <a:cs typeface="+mn-cs"/>
              </a:rPr>
              <a:t> under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a:t>
            </a:r>
            <a:r>
              <a:rPr lang="en-US" sz="1200" b="0" i="0" kern="1200" baseline="0" dirty="0" smtClean="0">
                <a:solidFill>
                  <a:schemeClr val="tx1"/>
                </a:solidFill>
                <a:effectLst/>
                <a:latin typeface="+mn-lt"/>
                <a:ea typeface="+mn-ea"/>
                <a:cs typeface="+mn-cs"/>
              </a:rPr>
              <a:t> tar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ny</a:t>
            </a:r>
            <a:endParaRPr lang="en-US" sz="1200" b="0" i="0" kern="1200" dirty="0" smtClean="0">
              <a:solidFill>
                <a:schemeClr val="tx1"/>
              </a:solidFill>
              <a:effectLst/>
              <a:latin typeface="+mn-lt"/>
              <a:ea typeface="+mn-ea"/>
              <a:cs typeface="+mn-cs"/>
            </a:endParaRPr>
          </a:p>
          <a:p>
            <a:pPr rtl="0"/>
            <a:endParaRPr lang="en-US" sz="1200" b="0" i="0" kern="1200" dirty="0" smtClean="0">
              <a:solidFill>
                <a:schemeClr val="tx1"/>
              </a:solidFill>
              <a:effectLst/>
              <a:latin typeface="+mn-lt"/>
              <a:ea typeface="+mn-ea"/>
              <a:cs typeface="+mn-cs"/>
            </a:endParaRPr>
          </a:p>
          <a:p>
            <a:pPr rtl="0"/>
            <a:r>
              <a:rPr lang="en-US" sz="1200" b="0" i="0" kern="1200" dirty="0" err="1" smtClean="0">
                <a:solidFill>
                  <a:schemeClr val="tx1"/>
                </a:solidFill>
                <a:effectLst/>
                <a:latin typeface="+mn-lt"/>
                <a:ea typeface="+mn-ea"/>
                <a:cs typeface="+mn-cs"/>
              </a:rPr>
              <a:t>Tillförlitligheten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därför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definieras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som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sannolikheten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minst</a:t>
            </a:r>
            <a:r>
              <a:rPr lang="en-US" sz="1200" b="0" i="0" kern="1200" dirty="0" smtClean="0">
                <a:solidFill>
                  <a:schemeClr val="tx1"/>
                </a:solidFill>
                <a:effectLst/>
                <a:latin typeface="+mn-lt"/>
                <a:ea typeface="+mn-ea"/>
                <a:cs typeface="+mn-cs"/>
              </a:rPr>
              <a:t> en </a:t>
            </a:r>
            <a:r>
              <a:rPr lang="en-US" sz="1200" b="0" i="0" kern="1200" dirty="0" err="1" smtClean="0">
                <a:solidFill>
                  <a:schemeClr val="tx1"/>
                </a:solidFill>
                <a:effectLst/>
                <a:latin typeface="+mn-lt"/>
                <a:ea typeface="+mn-ea"/>
                <a:cs typeface="+mn-cs"/>
              </a:rPr>
              <a:t>replika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överlever</a:t>
            </a:r>
            <a:r>
              <a:rPr lang="en-US" sz="1200" b="0" i="0" kern="1200" dirty="0" smtClean="0">
                <a:solidFill>
                  <a:schemeClr val="tx1"/>
                </a:solidFill>
                <a:effectLst/>
                <a:latin typeface="+mn-lt"/>
                <a:ea typeface="+mn-ea"/>
                <a:cs typeface="+mn-cs"/>
              </a:rPr>
              <a:t> en </a:t>
            </a:r>
            <a:r>
              <a:rPr lang="en-US" sz="1200" b="0" i="0" kern="1200" dirty="0" err="1" smtClean="0">
                <a:solidFill>
                  <a:schemeClr val="tx1"/>
                </a:solidFill>
                <a:effectLst/>
                <a:latin typeface="+mn-lt"/>
                <a:ea typeface="+mn-ea"/>
                <a:cs typeface="+mn-cs"/>
              </a:rPr>
              <a:t>tid</a:t>
            </a:r>
            <a:r>
              <a:rPr lang="en-US" sz="1200" b="0" i="0" kern="1200" dirty="0" smtClean="0">
                <a:solidFill>
                  <a:schemeClr val="tx1"/>
                </a:solidFill>
                <a:effectLst/>
                <a:latin typeface="+mn-lt"/>
                <a:ea typeface="+mn-ea"/>
                <a:cs typeface="+mn-cs"/>
              </a:rPr>
              <a:t> t.</a:t>
            </a:r>
          </a:p>
          <a:p>
            <a:pPr rtl="0"/>
            <a:endParaRPr lang="en-US" sz="1200" b="0" i="0" kern="1200" dirty="0" smtClean="0">
              <a:solidFill>
                <a:schemeClr val="tx1"/>
              </a:solidFill>
              <a:effectLst/>
              <a:latin typeface="+mn-lt"/>
              <a:ea typeface="+mn-ea"/>
              <a:cs typeface="+mn-cs"/>
            </a:endParaRPr>
          </a:p>
          <a:p>
            <a:pPr rtl="0"/>
            <a:r>
              <a:rPr lang="en-US" sz="1200" b="0" i="0" kern="1200" dirty="0" err="1" smtClean="0">
                <a:solidFill>
                  <a:schemeClr val="tx1"/>
                </a:solidFill>
                <a:effectLst/>
                <a:latin typeface="+mn-lt"/>
                <a:ea typeface="+mn-ea"/>
                <a:cs typeface="+mn-cs"/>
              </a:rPr>
              <a:t>Tiden</a:t>
            </a:r>
            <a:r>
              <a:rPr lang="en-US" sz="1200" b="0" i="0" kern="1200" dirty="0" smtClean="0">
                <a:solidFill>
                  <a:schemeClr val="tx1"/>
                </a:solidFill>
                <a:effectLst/>
                <a:latin typeface="+mn-lt"/>
                <a:ea typeface="+mn-ea"/>
                <a:cs typeface="+mn-cs"/>
              </a:rPr>
              <a:t> t </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vårt</a:t>
            </a:r>
            <a:r>
              <a:rPr lang="en-US" sz="1200" b="0" i="0" kern="1200" dirty="0" smtClean="0">
                <a:solidFill>
                  <a:schemeClr val="tx1"/>
                </a:solidFill>
                <a:effectLst/>
                <a:latin typeface="+mn-lt"/>
                <a:ea typeface="+mn-ea"/>
                <a:cs typeface="+mn-cs"/>
              </a:rPr>
              <a:t> fall </a:t>
            </a:r>
            <a:r>
              <a:rPr lang="en-US" sz="1200" b="0" i="0" kern="1200" dirty="0" err="1" smtClean="0">
                <a:solidFill>
                  <a:schemeClr val="tx1"/>
                </a:solidFill>
                <a:effectLst/>
                <a:latin typeface="+mn-lt"/>
                <a:ea typeface="+mn-ea"/>
                <a:cs typeface="+mn-cs"/>
              </a:rPr>
              <a:t>är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tiden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det</a:t>
            </a:r>
            <a:r>
              <a:rPr lang="en-US" sz="1200" b="0" i="0" kern="1200" dirty="0" smtClean="0">
                <a:solidFill>
                  <a:schemeClr val="tx1"/>
                </a:solidFill>
                <a:effectLst/>
                <a:latin typeface="+mn-lt"/>
                <a:ea typeface="+mn-ea"/>
                <a:cs typeface="+mn-cs"/>
              </a:rPr>
              <a:t> tar </a:t>
            </a:r>
            <a:r>
              <a:rPr lang="en-US" sz="1200" b="0" i="0" kern="1200" dirty="0" err="1" smtClean="0">
                <a:solidFill>
                  <a:schemeClr val="tx1"/>
                </a:solidFill>
                <a:effectLst/>
                <a:latin typeface="+mn-lt"/>
                <a:ea typeface="+mn-ea"/>
                <a:cs typeface="+mn-cs"/>
              </a:rPr>
              <a:t>att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detektera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fel</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tiden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replicera</a:t>
            </a:r>
            <a:r>
              <a:rPr lang="en-US" sz="1200" b="0" i="0" kern="1200" dirty="0" smtClean="0">
                <a:solidFill>
                  <a:schemeClr val="tx1"/>
                </a:solidFill>
                <a:effectLst/>
                <a:latin typeface="+mn-lt"/>
                <a:ea typeface="+mn-ea"/>
                <a:cs typeface="+mn-cs"/>
              </a:rPr>
              <a:t> en </a:t>
            </a:r>
            <a:r>
              <a:rPr lang="en-US" sz="1200" b="0" i="0" kern="1200" dirty="0" err="1" smtClean="0">
                <a:solidFill>
                  <a:schemeClr val="tx1"/>
                </a:solidFill>
                <a:effectLst/>
                <a:latin typeface="+mn-lt"/>
                <a:ea typeface="+mn-ea"/>
                <a:cs typeface="+mn-cs"/>
              </a:rPr>
              <a:t>replika</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00650DF-8CBF-0341-B1F9-47D0C0CD302F}" type="slidenum">
              <a:rPr lang="en-US" smtClean="0"/>
              <a:t>10</a:t>
            </a:fld>
            <a:endParaRPr lang="en-US"/>
          </a:p>
        </p:txBody>
      </p:sp>
    </p:spTree>
    <p:extLst>
      <p:ext uri="{BB962C8B-B14F-4D97-AF65-F5344CB8AC3E}">
        <p14:creationId xmlns:p14="http://schemas.microsoft.com/office/powerpoint/2010/main" val="24993103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err="1" smtClean="0">
                <a:solidFill>
                  <a:schemeClr val="tx1"/>
                </a:solidFill>
                <a:effectLst/>
                <a:latin typeface="+mn-lt"/>
                <a:ea typeface="+mn-ea"/>
                <a:cs typeface="+mn-cs"/>
              </a:rPr>
              <a:t>Fel</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måste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detekteras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och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nya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för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återställa</a:t>
            </a:r>
            <a:r>
              <a:rPr lang="en-US" sz="1200" b="0" i="0" kern="1200" baseline="0" dirty="0" smtClean="0">
                <a:solidFill>
                  <a:schemeClr val="tx1"/>
                </a:solidFill>
                <a:effectLst/>
                <a:latin typeface="+mn-lt"/>
                <a:ea typeface="+mn-ea"/>
                <a:cs typeface="+mn-cs"/>
              </a:rPr>
              <a:t> den </a:t>
            </a:r>
            <a:r>
              <a:rPr lang="en-US" sz="1200" b="0" i="0" kern="1200" baseline="0" dirty="0" err="1" smtClean="0">
                <a:solidFill>
                  <a:schemeClr val="tx1"/>
                </a:solidFill>
                <a:effectLst/>
                <a:latin typeface="+mn-lt"/>
                <a:ea typeface="+mn-ea"/>
                <a:cs typeface="+mn-cs"/>
              </a:rPr>
              <a:t>önskade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nivån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av</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tillförlitlighet</a:t>
            </a:r>
            <a:endParaRPr lang="en-US" sz="1200" b="0" i="0" kern="1200" dirty="0" smtClean="0">
              <a:solidFill>
                <a:schemeClr val="tx1"/>
              </a:solidFill>
              <a:effectLst/>
              <a:latin typeface="+mn-lt"/>
              <a:ea typeface="+mn-ea"/>
              <a:cs typeface="+mn-cs"/>
            </a:endParaRPr>
          </a:p>
          <a:p>
            <a:pPr rtl="0"/>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smtClean="0">
                <a:solidFill>
                  <a:schemeClr val="tx1"/>
                </a:solidFill>
                <a:effectLst/>
                <a:latin typeface="+mn-lt"/>
                <a:ea typeface="+mn-ea"/>
                <a:cs typeface="+mn-cs"/>
              </a:rPr>
              <a:t>För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kunna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skapa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en</a:t>
            </a:r>
            <a:r>
              <a:rPr lang="en-US" sz="1200" b="0" i="0" kern="1200" baseline="0" dirty="0" smtClean="0">
                <a:solidFill>
                  <a:schemeClr val="tx1"/>
                </a:solidFill>
                <a:effectLst/>
                <a:latin typeface="+mn-lt"/>
                <a:ea typeface="+mn-ea"/>
                <a:cs typeface="+mn-cs"/>
              </a:rPr>
              <a:t> replica </a:t>
            </a:r>
            <a:r>
              <a:rPr lang="en-US" sz="1200" b="0" i="0" kern="1200" baseline="0" dirty="0" err="1" smtClean="0">
                <a:solidFill>
                  <a:schemeClr val="tx1"/>
                </a:solidFill>
                <a:effectLst/>
                <a:latin typeface="+mn-lt"/>
                <a:ea typeface="+mn-ea"/>
                <a:cs typeface="+mn-cs"/>
              </a:rPr>
              <a:t>så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måste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nuvarande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vara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tillgänglig</a:t>
            </a:r>
            <a:r>
              <a:rPr lang="en-US" sz="1200" b="0" i="0" kern="1200" baseline="0" dirty="0" smtClean="0">
                <a:solidFill>
                  <a:schemeClr val="tx1"/>
                </a:solidFill>
                <a:effectLst/>
                <a:latin typeface="+mn-lt"/>
                <a:ea typeface="+mn-ea"/>
                <a:cs typeface="+mn-cs"/>
              </a:rPr>
              <a:t> under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a:t>
            </a:r>
            <a:r>
              <a:rPr lang="en-US" sz="1200" b="0" i="0" kern="1200" baseline="0" dirty="0" smtClean="0">
                <a:solidFill>
                  <a:schemeClr val="tx1"/>
                </a:solidFill>
                <a:effectLst/>
                <a:latin typeface="+mn-lt"/>
                <a:ea typeface="+mn-ea"/>
                <a:cs typeface="+mn-cs"/>
              </a:rPr>
              <a:t> tar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ny</a:t>
            </a:r>
            <a:endParaRPr lang="en-US" sz="1200" b="0" i="0" kern="1200" dirty="0" smtClean="0">
              <a:solidFill>
                <a:schemeClr val="tx1"/>
              </a:solidFill>
              <a:effectLst/>
              <a:latin typeface="+mn-lt"/>
              <a:ea typeface="+mn-ea"/>
              <a:cs typeface="+mn-cs"/>
            </a:endParaRPr>
          </a:p>
          <a:p>
            <a:pPr rtl="0"/>
            <a:endParaRPr lang="en-US" sz="1200" b="0" i="0" kern="1200" dirty="0" smtClean="0">
              <a:solidFill>
                <a:schemeClr val="tx1"/>
              </a:solidFill>
              <a:effectLst/>
              <a:latin typeface="+mn-lt"/>
              <a:ea typeface="+mn-ea"/>
              <a:cs typeface="+mn-cs"/>
            </a:endParaRPr>
          </a:p>
          <a:p>
            <a:pPr rtl="0"/>
            <a:r>
              <a:rPr lang="en-US" sz="1200" b="0" i="0" kern="1200" dirty="0" err="1" smtClean="0">
                <a:solidFill>
                  <a:schemeClr val="tx1"/>
                </a:solidFill>
                <a:effectLst/>
                <a:latin typeface="+mn-lt"/>
                <a:ea typeface="+mn-ea"/>
                <a:cs typeface="+mn-cs"/>
              </a:rPr>
              <a:t>Tillförlitligheten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därför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definieras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som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sannolikheten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minst</a:t>
            </a:r>
            <a:r>
              <a:rPr lang="en-US" sz="1200" b="0" i="0" kern="1200" dirty="0" smtClean="0">
                <a:solidFill>
                  <a:schemeClr val="tx1"/>
                </a:solidFill>
                <a:effectLst/>
                <a:latin typeface="+mn-lt"/>
                <a:ea typeface="+mn-ea"/>
                <a:cs typeface="+mn-cs"/>
              </a:rPr>
              <a:t> en </a:t>
            </a:r>
            <a:r>
              <a:rPr lang="en-US" sz="1200" b="0" i="0" kern="1200" dirty="0" err="1" smtClean="0">
                <a:solidFill>
                  <a:schemeClr val="tx1"/>
                </a:solidFill>
                <a:effectLst/>
                <a:latin typeface="+mn-lt"/>
                <a:ea typeface="+mn-ea"/>
                <a:cs typeface="+mn-cs"/>
              </a:rPr>
              <a:t>replika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överlever</a:t>
            </a:r>
            <a:r>
              <a:rPr lang="en-US" sz="1200" b="0" i="0" kern="1200" dirty="0" smtClean="0">
                <a:solidFill>
                  <a:schemeClr val="tx1"/>
                </a:solidFill>
                <a:effectLst/>
                <a:latin typeface="+mn-lt"/>
                <a:ea typeface="+mn-ea"/>
                <a:cs typeface="+mn-cs"/>
              </a:rPr>
              <a:t> en </a:t>
            </a:r>
            <a:r>
              <a:rPr lang="en-US" sz="1200" b="0" i="0" kern="1200" dirty="0" err="1" smtClean="0">
                <a:solidFill>
                  <a:schemeClr val="tx1"/>
                </a:solidFill>
                <a:effectLst/>
                <a:latin typeface="+mn-lt"/>
                <a:ea typeface="+mn-ea"/>
                <a:cs typeface="+mn-cs"/>
              </a:rPr>
              <a:t>tid</a:t>
            </a:r>
            <a:r>
              <a:rPr lang="en-US" sz="1200" b="0" i="0" kern="1200" dirty="0" smtClean="0">
                <a:solidFill>
                  <a:schemeClr val="tx1"/>
                </a:solidFill>
                <a:effectLst/>
                <a:latin typeface="+mn-lt"/>
                <a:ea typeface="+mn-ea"/>
                <a:cs typeface="+mn-cs"/>
              </a:rPr>
              <a:t> t.</a:t>
            </a:r>
          </a:p>
          <a:p>
            <a:pPr rtl="0"/>
            <a:endParaRPr lang="en-US" sz="1200" b="0" i="0" kern="1200" dirty="0" smtClean="0">
              <a:solidFill>
                <a:schemeClr val="tx1"/>
              </a:solidFill>
              <a:effectLst/>
              <a:latin typeface="+mn-lt"/>
              <a:ea typeface="+mn-ea"/>
              <a:cs typeface="+mn-cs"/>
            </a:endParaRPr>
          </a:p>
          <a:p>
            <a:pPr rtl="0"/>
            <a:r>
              <a:rPr lang="en-US" sz="1200" b="0" i="0" kern="1200" dirty="0" err="1" smtClean="0">
                <a:solidFill>
                  <a:schemeClr val="tx1"/>
                </a:solidFill>
                <a:effectLst/>
                <a:latin typeface="+mn-lt"/>
                <a:ea typeface="+mn-ea"/>
                <a:cs typeface="+mn-cs"/>
              </a:rPr>
              <a:t>Tiden</a:t>
            </a:r>
            <a:r>
              <a:rPr lang="en-US" sz="1200" b="0" i="0" kern="1200" dirty="0" smtClean="0">
                <a:solidFill>
                  <a:schemeClr val="tx1"/>
                </a:solidFill>
                <a:effectLst/>
                <a:latin typeface="+mn-lt"/>
                <a:ea typeface="+mn-ea"/>
                <a:cs typeface="+mn-cs"/>
              </a:rPr>
              <a:t> t </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vårt</a:t>
            </a:r>
            <a:r>
              <a:rPr lang="en-US" sz="1200" b="0" i="0" kern="1200" dirty="0" smtClean="0">
                <a:solidFill>
                  <a:schemeClr val="tx1"/>
                </a:solidFill>
                <a:effectLst/>
                <a:latin typeface="+mn-lt"/>
                <a:ea typeface="+mn-ea"/>
                <a:cs typeface="+mn-cs"/>
              </a:rPr>
              <a:t> fall </a:t>
            </a:r>
            <a:r>
              <a:rPr lang="en-US" sz="1200" b="0" i="0" kern="1200" dirty="0" err="1" smtClean="0">
                <a:solidFill>
                  <a:schemeClr val="tx1"/>
                </a:solidFill>
                <a:effectLst/>
                <a:latin typeface="+mn-lt"/>
                <a:ea typeface="+mn-ea"/>
                <a:cs typeface="+mn-cs"/>
              </a:rPr>
              <a:t>är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tiden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det</a:t>
            </a:r>
            <a:r>
              <a:rPr lang="en-US" sz="1200" b="0" i="0" kern="1200" dirty="0" smtClean="0">
                <a:solidFill>
                  <a:schemeClr val="tx1"/>
                </a:solidFill>
                <a:effectLst/>
                <a:latin typeface="+mn-lt"/>
                <a:ea typeface="+mn-ea"/>
                <a:cs typeface="+mn-cs"/>
              </a:rPr>
              <a:t> tar </a:t>
            </a:r>
            <a:r>
              <a:rPr lang="en-US" sz="1200" b="0" i="0" kern="1200" dirty="0" err="1" smtClean="0">
                <a:solidFill>
                  <a:schemeClr val="tx1"/>
                </a:solidFill>
                <a:effectLst/>
                <a:latin typeface="+mn-lt"/>
                <a:ea typeface="+mn-ea"/>
                <a:cs typeface="+mn-cs"/>
              </a:rPr>
              <a:t>att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detektera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fel</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tiden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replicera</a:t>
            </a:r>
            <a:r>
              <a:rPr lang="en-US" sz="1200" b="0" i="0" kern="1200" dirty="0" smtClean="0">
                <a:solidFill>
                  <a:schemeClr val="tx1"/>
                </a:solidFill>
                <a:effectLst/>
                <a:latin typeface="+mn-lt"/>
                <a:ea typeface="+mn-ea"/>
                <a:cs typeface="+mn-cs"/>
              </a:rPr>
              <a:t> en </a:t>
            </a:r>
            <a:r>
              <a:rPr lang="en-US" sz="1200" b="0" i="0" kern="1200" dirty="0" err="1" smtClean="0">
                <a:solidFill>
                  <a:schemeClr val="tx1"/>
                </a:solidFill>
                <a:effectLst/>
                <a:latin typeface="+mn-lt"/>
                <a:ea typeface="+mn-ea"/>
                <a:cs typeface="+mn-cs"/>
              </a:rPr>
              <a:t>replika</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00650DF-8CBF-0341-B1F9-47D0C0CD302F}" type="slidenum">
              <a:rPr lang="en-US" smtClean="0"/>
              <a:t>11</a:t>
            </a:fld>
            <a:endParaRPr lang="en-US"/>
          </a:p>
        </p:txBody>
      </p:sp>
    </p:spTree>
    <p:extLst>
      <p:ext uri="{BB962C8B-B14F-4D97-AF65-F5344CB8AC3E}">
        <p14:creationId xmlns:p14="http://schemas.microsoft.com/office/powerpoint/2010/main" val="16013901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man vet mean-time-between</a:t>
            </a:r>
            <a:r>
              <a:rPr lang="en-US" baseline="0" dirty="0" smtClean="0"/>
              <a:t>-failure, MTBF, </a:t>
            </a:r>
            <a:r>
              <a:rPr lang="en-US" dirty="0" err="1" smtClean="0"/>
              <a:t>för</a:t>
            </a:r>
            <a:r>
              <a:rPr lang="en-US" dirty="0" smtClean="0"/>
              <a:t> </a:t>
            </a:r>
            <a:r>
              <a:rPr lang="en-US" dirty="0" err="1" smtClean="0"/>
              <a:t>en</a:t>
            </a:r>
            <a:r>
              <a:rPr lang="en-US" dirty="0" smtClean="0"/>
              <a:t> </a:t>
            </a:r>
            <a:r>
              <a:rPr lang="en-US" dirty="0" err="1" smtClean="0"/>
              <a:t>komponent</a:t>
            </a:r>
            <a:r>
              <a:rPr lang="en-US" dirty="0" smtClean="0"/>
              <a:t>, </a:t>
            </a:r>
            <a:r>
              <a:rPr lang="en-US" dirty="0" err="1" smtClean="0"/>
              <a:t>d.v.s</a:t>
            </a:r>
            <a:r>
              <a:rPr lang="en-US" dirty="0" smtClean="0"/>
              <a:t> </a:t>
            </a:r>
            <a:r>
              <a:rPr lang="en-US" dirty="0" err="1" smtClean="0"/>
              <a:t>hur</a:t>
            </a:r>
            <a:r>
              <a:rPr lang="en-US" dirty="0" smtClean="0"/>
              <a:t> </a:t>
            </a:r>
            <a:r>
              <a:rPr lang="en-US" dirty="0" err="1" smtClean="0"/>
              <a:t>ofta</a:t>
            </a:r>
            <a:r>
              <a:rPr lang="en-US" dirty="0" smtClean="0"/>
              <a:t> den </a:t>
            </a:r>
            <a:r>
              <a:rPr lang="en-US" dirty="0" err="1" smtClean="0"/>
              <a:t>failar</a:t>
            </a:r>
            <a:r>
              <a:rPr lang="en-US" dirty="0" smtClean="0"/>
              <a:t>, </a:t>
            </a:r>
            <a:r>
              <a:rPr lang="en-US" dirty="0" err="1" smtClean="0"/>
              <a:t>kan</a:t>
            </a:r>
            <a:r>
              <a:rPr lang="en-US" dirty="0" smtClean="0"/>
              <a:t> man </a:t>
            </a:r>
            <a:r>
              <a:rPr lang="en-US" dirty="0" err="1" smtClean="0"/>
              <a:t>beräkna</a:t>
            </a:r>
            <a:r>
              <a:rPr lang="en-US" dirty="0" smtClean="0"/>
              <a:t> </a:t>
            </a:r>
            <a:r>
              <a:rPr lang="en-US" dirty="0" err="1" smtClean="0"/>
              <a:t>sannolikheten</a:t>
            </a:r>
            <a:r>
              <a:rPr lang="en-US" baseline="0" dirty="0" smtClean="0"/>
              <a:t> </a:t>
            </a:r>
            <a:r>
              <a:rPr lang="en-US" baseline="0" dirty="0" err="1" smtClean="0"/>
              <a:t>att</a:t>
            </a:r>
            <a:r>
              <a:rPr lang="en-US" baseline="0" dirty="0" smtClean="0"/>
              <a:t> den </a:t>
            </a:r>
            <a:r>
              <a:rPr lang="en-US" baseline="0" dirty="0" err="1" smtClean="0"/>
              <a:t>överlever</a:t>
            </a:r>
            <a:r>
              <a:rPr lang="en-US" baseline="0" dirty="0" smtClean="0"/>
              <a:t> </a:t>
            </a:r>
            <a:r>
              <a:rPr lang="en-US" baseline="0" dirty="0" err="1" smtClean="0"/>
              <a:t>en</a:t>
            </a:r>
            <a:r>
              <a:rPr lang="en-US" baseline="0" dirty="0" smtClean="0"/>
              <a:t> </a:t>
            </a:r>
            <a:r>
              <a:rPr lang="en-US" baseline="0" dirty="0" err="1" smtClean="0"/>
              <a:t>tid</a:t>
            </a:r>
            <a:r>
              <a:rPr lang="en-US" baseline="0" dirty="0" smtClean="0"/>
              <a:t> t, </a:t>
            </a:r>
            <a:r>
              <a:rPr lang="en-US" baseline="0" dirty="0" err="1" smtClean="0"/>
              <a:t>d.v.s</a:t>
            </a:r>
            <a:r>
              <a:rPr lang="en-US" baseline="0" dirty="0" smtClean="0"/>
              <a:t>. </a:t>
            </a:r>
            <a:r>
              <a:rPr lang="en-US" baseline="0" dirty="0" err="1" smtClean="0"/>
              <a:t>inte</a:t>
            </a:r>
            <a:r>
              <a:rPr lang="en-US" baseline="0" dirty="0" smtClean="0"/>
              <a:t> </a:t>
            </a:r>
            <a:r>
              <a:rPr lang="en-US" baseline="0" dirty="0" err="1" smtClean="0"/>
              <a:t>upplever</a:t>
            </a:r>
            <a:r>
              <a:rPr lang="en-US" baseline="0" dirty="0" smtClean="0"/>
              <a:t> </a:t>
            </a:r>
            <a:r>
              <a:rPr lang="en-US" baseline="0" dirty="0" err="1" smtClean="0"/>
              <a:t>något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e^…</a:t>
            </a:r>
          </a:p>
          <a:p>
            <a:endParaRPr lang="en-US" baseline="0" dirty="0" smtClean="0"/>
          </a:p>
          <a:p>
            <a:r>
              <a:rPr lang="en-US" dirty="0" err="1" smtClean="0"/>
              <a:t>Sannoliheten</a:t>
            </a:r>
            <a:r>
              <a:rPr lang="en-US" dirty="0" smtClean="0"/>
              <a:t> </a:t>
            </a:r>
            <a:r>
              <a:rPr lang="en-US" dirty="0" err="1" smtClean="0"/>
              <a:t>att</a:t>
            </a:r>
            <a:r>
              <a:rPr lang="en-US" dirty="0" smtClean="0"/>
              <a:t> </a:t>
            </a:r>
            <a:r>
              <a:rPr lang="en-US" dirty="0" err="1" smtClean="0"/>
              <a:t>något</a:t>
            </a:r>
            <a:r>
              <a:rPr lang="en-US" dirty="0" smtClean="0"/>
              <a:t> </a:t>
            </a:r>
            <a:r>
              <a:rPr lang="en-US" dirty="0" err="1" smtClean="0"/>
              <a:t>fel</a:t>
            </a:r>
            <a:r>
              <a:rPr lang="en-US" dirty="0" smtClean="0"/>
              <a:t> </a:t>
            </a:r>
            <a:r>
              <a:rPr lang="en-US" dirty="0" err="1" smtClean="0"/>
              <a:t>inträffar</a:t>
            </a:r>
            <a:r>
              <a:rPr lang="en-US" dirty="0" smtClean="0"/>
              <a:t> </a:t>
            </a:r>
            <a:r>
              <a:rPr lang="en-US" dirty="0" err="1" smtClean="0"/>
              <a:t>blir</a:t>
            </a:r>
            <a:r>
              <a:rPr lang="en-US" dirty="0" smtClean="0"/>
              <a:t> </a:t>
            </a:r>
            <a:r>
              <a:rPr lang="en-US" dirty="0" err="1" smtClean="0"/>
              <a:t>då</a:t>
            </a:r>
            <a:r>
              <a:rPr lang="en-US" dirty="0" smtClean="0"/>
              <a:t> 1</a:t>
            </a:r>
            <a:r>
              <a:rPr lang="en-US" baseline="0" dirty="0" smtClean="0"/>
              <a:t> – p(</a:t>
            </a:r>
            <a:r>
              <a:rPr lang="en-US" baseline="0" dirty="0" err="1" smtClean="0"/>
              <a:t>överlever</a:t>
            </a:r>
            <a:r>
              <a:rPr lang="en-US" baseline="0" dirty="0" smtClean="0"/>
              <a:t>)</a:t>
            </a:r>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12</a:t>
            </a:fld>
            <a:endParaRPr lang="en-US"/>
          </a:p>
        </p:txBody>
      </p:sp>
    </p:spTree>
    <p:extLst>
      <p:ext uri="{BB962C8B-B14F-4D97-AF65-F5344CB8AC3E}">
        <p14:creationId xmlns:p14="http://schemas.microsoft.com/office/powerpoint/2010/main" val="18873320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dirty="0" smtClean="0"/>
              <a:t> </a:t>
            </a:r>
            <a:r>
              <a:rPr lang="en-US" dirty="0" err="1" smtClean="0"/>
              <a:t>att</a:t>
            </a:r>
            <a:r>
              <a:rPr lang="en-US" dirty="0" smtClean="0"/>
              <a:t> </a:t>
            </a:r>
            <a:r>
              <a:rPr lang="en-US" dirty="0" err="1" smtClean="0"/>
              <a:t>beräkna</a:t>
            </a:r>
            <a:r>
              <a:rPr lang="en-US" dirty="0" smtClean="0"/>
              <a:t> MTBF </a:t>
            </a:r>
            <a:r>
              <a:rPr lang="en-US" dirty="0" err="1" smtClean="0"/>
              <a:t>så</a:t>
            </a:r>
            <a:r>
              <a:rPr lang="en-US" dirty="0" smtClean="0"/>
              <a:t> </a:t>
            </a:r>
            <a:r>
              <a:rPr lang="en-US" dirty="0" err="1" smtClean="0"/>
              <a:t>använder</a:t>
            </a:r>
            <a:r>
              <a:rPr lang="en-US" dirty="0" smtClean="0"/>
              <a:t> vi </a:t>
            </a:r>
            <a:r>
              <a:rPr lang="en-US" dirty="0" err="1" smtClean="0"/>
              <a:t>oss</a:t>
            </a:r>
            <a:r>
              <a:rPr lang="en-US" dirty="0" smtClean="0"/>
              <a:t> </a:t>
            </a:r>
            <a:r>
              <a:rPr lang="en-US" dirty="0" err="1" smtClean="0"/>
              <a:t>enbart</a:t>
            </a:r>
            <a:r>
              <a:rPr lang="en-US" baseline="0" dirty="0" smtClean="0"/>
              <a:t> </a:t>
            </a:r>
            <a:r>
              <a:rPr lang="en-US" baseline="0" dirty="0" err="1" smtClean="0"/>
              <a:t>av</a:t>
            </a:r>
            <a:r>
              <a:rPr lang="en-US" baseline="0" dirty="0" smtClean="0"/>
              <a:t> de 3 </a:t>
            </a:r>
            <a:r>
              <a:rPr lang="en-US" baseline="0" dirty="0" err="1" smtClean="0"/>
              <a:t>senaste</a:t>
            </a:r>
            <a:r>
              <a:rPr lang="en-US" baseline="0" dirty="0" smtClean="0"/>
              <a:t> </a:t>
            </a:r>
            <a:r>
              <a:rPr lang="en-US" baseline="0" dirty="0" err="1" smtClean="0"/>
              <a:t>registrerade</a:t>
            </a:r>
            <a:r>
              <a:rPr lang="en-US" baseline="0" dirty="0" smtClean="0"/>
              <a:t> </a:t>
            </a:r>
            <a:r>
              <a:rPr lang="en-US" baseline="0" dirty="0" err="1" smtClean="0"/>
              <a:t>feltiderna</a:t>
            </a:r>
            <a:endParaRPr lang="en-US" baseline="0" dirty="0" smtClean="0"/>
          </a:p>
          <a:p>
            <a:endParaRPr lang="en-US" baseline="0" dirty="0" smtClean="0"/>
          </a:p>
          <a:p>
            <a:r>
              <a:rPr lang="en-US" baseline="0" dirty="0" err="1" smtClean="0"/>
              <a:t>På</a:t>
            </a:r>
            <a:r>
              <a:rPr lang="en-US" baseline="0" dirty="0" smtClean="0"/>
              <a:t> </a:t>
            </a:r>
            <a:r>
              <a:rPr lang="en-US" baseline="0" dirty="0" err="1" smtClean="0"/>
              <a:t>så</a:t>
            </a:r>
            <a:r>
              <a:rPr lang="en-US" baseline="0" dirty="0" smtClean="0"/>
              <a:t> </a:t>
            </a:r>
            <a:r>
              <a:rPr lang="en-US" baseline="0" dirty="0" err="1" smtClean="0"/>
              <a:t>sätt</a:t>
            </a:r>
            <a:r>
              <a:rPr lang="en-US" baseline="0" dirty="0" smtClean="0"/>
              <a:t> </a:t>
            </a:r>
            <a:r>
              <a:rPr lang="en-US" baseline="0" dirty="0" err="1" smtClean="0"/>
              <a:t>anpassas</a:t>
            </a:r>
            <a:r>
              <a:rPr lang="en-US" baseline="0" dirty="0" smtClean="0"/>
              <a:t> MTBF </a:t>
            </a:r>
            <a:r>
              <a:rPr lang="en-US" baseline="0" dirty="0" err="1" smtClean="0"/>
              <a:t>efter</a:t>
            </a:r>
            <a:r>
              <a:rPr lang="en-US" baseline="0" dirty="0" smtClean="0"/>
              <a:t> </a:t>
            </a:r>
            <a:r>
              <a:rPr lang="en-US" baseline="0" dirty="0" err="1" smtClean="0"/>
              <a:t>hur</a:t>
            </a:r>
            <a:r>
              <a:rPr lang="en-US" baseline="0" dirty="0" smtClean="0"/>
              <a:t> den </a:t>
            </a:r>
            <a:r>
              <a:rPr lang="en-US" baseline="0" dirty="0" err="1" smtClean="0"/>
              <a:t>aktuella</a:t>
            </a:r>
            <a:r>
              <a:rPr lang="en-US" baseline="0" dirty="0" smtClean="0"/>
              <a:t> </a:t>
            </a:r>
            <a:r>
              <a:rPr lang="en-US" dirty="0" err="1" smtClean="0"/>
              <a:t>felfrekvensen</a:t>
            </a:r>
            <a:r>
              <a:rPr lang="en-US" dirty="0" smtClean="0"/>
              <a:t> </a:t>
            </a:r>
            <a:r>
              <a:rPr lang="en-US" baseline="0" dirty="0" err="1" smtClean="0"/>
              <a:t>ser</a:t>
            </a:r>
            <a:r>
              <a:rPr lang="en-US" baseline="0" dirty="0" smtClean="0"/>
              <a:t> </a:t>
            </a:r>
            <a:r>
              <a:rPr lang="en-US" baseline="0" dirty="0" err="1" smtClean="0"/>
              <a:t>ut</a:t>
            </a:r>
            <a:r>
              <a:rPr lang="en-US" baseline="0" dirty="0" smtClean="0"/>
              <a:t> </a:t>
            </a:r>
            <a:r>
              <a:rPr lang="en-US" baseline="0" dirty="0" err="1" smtClean="0"/>
              <a:t>för</a:t>
            </a:r>
            <a:r>
              <a:rPr lang="en-US" baseline="0" dirty="0" smtClean="0"/>
              <a:t> </a:t>
            </a:r>
            <a:r>
              <a:rPr lang="en-US" baseline="0" dirty="0" err="1" smtClean="0"/>
              <a:t>noden</a:t>
            </a:r>
            <a:r>
              <a:rPr lang="en-US" baseline="0" dirty="0" smtClean="0"/>
              <a:t>. Om en nod </a:t>
            </a:r>
            <a:r>
              <a:rPr lang="en-US" baseline="0" dirty="0" err="1" smtClean="0"/>
              <a:t>tex</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mycket</a:t>
            </a:r>
            <a:r>
              <a:rPr lang="en-US" baseline="0" dirty="0" smtClean="0"/>
              <a:t> </a:t>
            </a:r>
            <a:r>
              <a:rPr lang="en-US" baseline="0" dirty="0" err="1" smtClean="0"/>
              <a:t>oftare</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dess</a:t>
            </a:r>
            <a:r>
              <a:rPr lang="en-US" baseline="0" dirty="0" smtClean="0"/>
              <a:t> </a:t>
            </a:r>
            <a:r>
              <a:rPr lang="en-US" baseline="0" dirty="0" err="1" smtClean="0"/>
              <a:t>beräknade</a:t>
            </a:r>
            <a:r>
              <a:rPr lang="en-US" baseline="0" dirty="0" smtClean="0"/>
              <a:t> MTBF </a:t>
            </a:r>
            <a:r>
              <a:rPr lang="en-US" baseline="0" dirty="0" err="1" smtClean="0"/>
              <a:t>att</a:t>
            </a:r>
            <a:r>
              <a:rPr lang="en-US" baseline="0" dirty="0" smtClean="0"/>
              <a:t> </a:t>
            </a:r>
            <a:r>
              <a:rPr lang="en-US" baseline="0" dirty="0" err="1" smtClean="0"/>
              <a:t>sjunka</a:t>
            </a:r>
            <a:r>
              <a:rPr lang="en-US" baseline="0" dirty="0" smtClean="0"/>
              <a:t>.</a:t>
            </a:r>
          </a:p>
          <a:p>
            <a:endParaRPr lang="en-US" baseline="0" dirty="0" smtClean="0"/>
          </a:p>
          <a:p>
            <a:r>
              <a:rPr lang="en-US" baseline="0" dirty="0" err="1" smtClean="0"/>
              <a:t>Och</a:t>
            </a:r>
            <a:r>
              <a:rPr lang="en-US" baseline="0" dirty="0" smtClean="0"/>
              <a:t> om en nods MTBF </a:t>
            </a:r>
            <a:r>
              <a:rPr lang="en-US" baseline="0" dirty="0" err="1" smtClean="0"/>
              <a:t>sjunker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noden</a:t>
            </a:r>
            <a:r>
              <a:rPr lang="en-US" baseline="0" dirty="0" smtClean="0"/>
              <a:t> </a:t>
            </a:r>
            <a:r>
              <a:rPr lang="en-US" baseline="0" dirty="0" err="1" smtClean="0"/>
              <a:t>överlever</a:t>
            </a:r>
            <a:r>
              <a:rPr lang="en-US" baseline="0" dirty="0" smtClean="0"/>
              <a:t> en </a:t>
            </a:r>
            <a:r>
              <a:rPr lang="en-US" baseline="0" dirty="0" err="1" smtClean="0"/>
              <a:t>tid</a:t>
            </a:r>
            <a:r>
              <a:rPr lang="en-US" baseline="0" dirty="0" smtClean="0"/>
              <a:t> t </a:t>
            </a:r>
            <a:r>
              <a:rPr lang="en-US" baseline="0" dirty="0" err="1" smtClean="0"/>
              <a:t>att</a:t>
            </a:r>
            <a:r>
              <a:rPr lang="en-US" baseline="0" dirty="0" smtClean="0"/>
              <a:t> </a:t>
            </a:r>
            <a:r>
              <a:rPr lang="en-US" baseline="0" dirty="0" err="1" smtClean="0"/>
              <a:t>minska</a:t>
            </a:r>
            <a:r>
              <a:rPr lang="en-US" baseline="0" dirty="0" smtClean="0"/>
              <a:t>.</a:t>
            </a:r>
          </a:p>
          <a:p>
            <a:endParaRPr lang="en-US" baseline="0" dirty="0" smtClean="0"/>
          </a:p>
          <a:p>
            <a:r>
              <a:rPr lang="en-US" baseline="0" dirty="0" err="1" smtClean="0"/>
              <a:t>Innan</a:t>
            </a:r>
            <a:r>
              <a:rPr lang="en-US" baseline="0" dirty="0" smtClean="0"/>
              <a:t> </a:t>
            </a:r>
            <a:r>
              <a:rPr lang="en-US" baseline="0" dirty="0" err="1" smtClean="0"/>
              <a:t>en</a:t>
            </a:r>
            <a:r>
              <a:rPr lang="en-US" baseline="0" dirty="0" smtClean="0"/>
              <a:t> nod </a:t>
            </a:r>
            <a:r>
              <a:rPr lang="en-US" baseline="0" dirty="0" err="1" smtClean="0"/>
              <a:t>har</a:t>
            </a:r>
            <a:r>
              <a:rPr lang="en-US" baseline="0" dirty="0" smtClean="0"/>
              <a:t> </a:t>
            </a:r>
            <a:r>
              <a:rPr lang="en-US" baseline="0" dirty="0" err="1" smtClean="0"/>
              <a:t>felat</a:t>
            </a:r>
            <a:r>
              <a:rPr lang="en-US" baseline="0" dirty="0" smtClean="0"/>
              <a:t> </a:t>
            </a:r>
            <a:r>
              <a:rPr lang="en-US" baseline="0" dirty="0" err="1" smtClean="0"/>
              <a:t>två</a:t>
            </a:r>
            <a:r>
              <a:rPr lang="en-US" baseline="0" dirty="0" smtClean="0"/>
              <a:t> </a:t>
            </a:r>
            <a:r>
              <a:rPr lang="en-US" baseline="0" dirty="0" err="1" smtClean="0"/>
              <a:t>gånger</a:t>
            </a:r>
            <a:r>
              <a:rPr lang="en-US" baseline="0" dirty="0" smtClean="0"/>
              <a:t> </a:t>
            </a:r>
            <a:r>
              <a:rPr lang="en-US" baseline="0" dirty="0" err="1" smtClean="0"/>
              <a:t>används</a:t>
            </a:r>
            <a:r>
              <a:rPr lang="en-US" baseline="0" dirty="0" smtClean="0"/>
              <a:t> </a:t>
            </a:r>
            <a:r>
              <a:rPr lang="en-US" baseline="0" dirty="0" err="1" smtClean="0"/>
              <a:t>ett</a:t>
            </a:r>
            <a:r>
              <a:rPr lang="en-US" baseline="0" dirty="0" smtClean="0"/>
              <a:t> default </a:t>
            </a:r>
            <a:r>
              <a:rPr lang="en-US" baseline="0" dirty="0" err="1" smtClean="0"/>
              <a:t>värde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13</a:t>
            </a:fld>
            <a:endParaRPr lang="en-US"/>
          </a:p>
        </p:txBody>
      </p:sp>
    </p:spTree>
    <p:extLst>
      <p:ext uri="{BB962C8B-B14F-4D97-AF65-F5344CB8AC3E}">
        <p14:creationId xmlns:p14="http://schemas.microsoft.com/office/powerpoint/2010/main" val="9063956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Tillförlitligheten</a:t>
            </a:r>
            <a:r>
              <a:rPr lang="en-US" dirty="0" smtClean="0"/>
              <a:t> </a:t>
            </a:r>
            <a:r>
              <a:rPr lang="en-US" dirty="0" err="1" smtClean="0"/>
              <a:t>för</a:t>
            </a:r>
            <a:r>
              <a:rPr lang="en-US" dirty="0" smtClean="0"/>
              <a:t> en</a:t>
            </a:r>
            <a:r>
              <a:rPr lang="en-US" baseline="0" dirty="0" smtClean="0"/>
              <a:t> </a:t>
            </a:r>
            <a:r>
              <a:rPr lang="en-US" baseline="0" dirty="0" err="1" smtClean="0"/>
              <a:t>applikation</a:t>
            </a:r>
            <a:r>
              <a:rPr lang="en-US" baseline="0" dirty="0" smtClean="0"/>
              <a:t> med n </a:t>
            </a:r>
            <a:r>
              <a:rPr lang="en-US" baseline="0" dirty="0" err="1" smtClean="0"/>
              <a:t>replikor</a:t>
            </a:r>
            <a:r>
              <a:rPr lang="en-US" baseline="0" dirty="0" smtClean="0"/>
              <a:t> </a:t>
            </a:r>
            <a:r>
              <a:rPr lang="en-US" baseline="0" dirty="0" err="1" smtClean="0"/>
              <a:t>blir</a:t>
            </a:r>
            <a:r>
              <a:rPr lang="en-US" baseline="0" dirty="0" smtClean="0"/>
              <a:t> </a:t>
            </a:r>
            <a:r>
              <a:rPr lang="en-US" baseline="0" dirty="0" err="1" smtClean="0"/>
              <a:t>då</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alla</a:t>
            </a:r>
            <a:r>
              <a:rPr lang="en-US" baseline="0" dirty="0" smtClean="0"/>
              <a:t> </a:t>
            </a:r>
            <a:r>
              <a:rPr lang="en-US" baseline="0" dirty="0" err="1" smtClean="0"/>
              <a:t>dör</a:t>
            </a:r>
            <a:r>
              <a:rPr lang="en-US" baseline="0" dirty="0" smtClean="0"/>
              <a:t>, </a:t>
            </a:r>
            <a:r>
              <a:rPr lang="en-US" baseline="0" dirty="0" err="1" smtClean="0"/>
              <a:t>dvs</a:t>
            </a:r>
            <a:r>
              <a:rPr lang="en-US" baseline="0" dirty="0" smtClean="0"/>
              <a:t> </a:t>
            </a:r>
            <a:r>
              <a:rPr lang="is-I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14</a:t>
            </a:fld>
            <a:endParaRPr lang="en-US"/>
          </a:p>
        </p:txBody>
      </p:sp>
    </p:spTree>
    <p:extLst>
      <p:ext uri="{BB962C8B-B14F-4D97-AF65-F5344CB8AC3E}">
        <p14:creationId xmlns:p14="http://schemas.microsoft.com/office/powerpoint/2010/main" val="4174999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Tillförlitligheten kan då skrivas som sannolikheten att inte alla noder</a:t>
            </a:r>
            <a:r>
              <a:rPr lang="sv-SE" baseline="0" noProof="0" dirty="0" smtClean="0"/>
              <a:t> som har en </a:t>
            </a:r>
            <a:r>
              <a:rPr lang="sv-SE" baseline="0" noProof="0" dirty="0" err="1" smtClean="0"/>
              <a:t>replika</a:t>
            </a:r>
            <a:r>
              <a:rPr lang="sv-SE" baseline="0" noProof="0" dirty="0" smtClean="0"/>
              <a:t> dör under tiden </a:t>
            </a:r>
            <a:r>
              <a:rPr lang="sv-SE" i="1" baseline="0" noProof="0" dirty="0" smtClean="0"/>
              <a:t>t</a:t>
            </a:r>
            <a:r>
              <a:rPr lang="sv-SE" i="0" baseline="0" noProof="0" dirty="0" smtClean="0"/>
              <a:t>, dvs innan vi hunnit skapa en ny </a:t>
            </a:r>
            <a:r>
              <a:rPr lang="sv-SE" i="0" baseline="0" noProof="0" dirty="0" err="1" smtClean="0"/>
              <a:t>replika</a:t>
            </a:r>
            <a:r>
              <a:rPr lang="sv-SE" i="0" baseline="0" noProof="0" dirty="0" smtClean="0"/>
              <a:t>.</a:t>
            </a:r>
          </a:p>
          <a:p>
            <a:endParaRPr lang="sv-SE" i="0" baseline="0" noProof="0" dirty="0" smtClean="0"/>
          </a:p>
          <a:p>
            <a:r>
              <a:rPr lang="sv-SE" i="0" baseline="0" noProof="0" dirty="0" smtClean="0"/>
              <a:t>Och eftersom vi antar att </a:t>
            </a:r>
            <a:r>
              <a:rPr lang="sv-SE" i="0" baseline="0" noProof="0" dirty="0" err="1" smtClean="0"/>
              <a:t>nodfel</a:t>
            </a:r>
            <a:r>
              <a:rPr lang="sv-SE" i="0" baseline="0" noProof="0" dirty="0" smtClean="0"/>
              <a:t> inte beror på vilket jobb de gör eller vilka tjänster som körs där, så är tillförlitligheten inte beroende av hur många </a:t>
            </a:r>
            <a:r>
              <a:rPr lang="sv-SE" i="0" baseline="0" noProof="0" dirty="0" err="1" smtClean="0"/>
              <a:t>replikor</a:t>
            </a:r>
            <a:r>
              <a:rPr lang="sv-SE" i="0" baseline="0" noProof="0" dirty="0" smtClean="0"/>
              <a:t> som körs, utan enbart på vilka noder de kör.</a:t>
            </a:r>
          </a:p>
          <a:p>
            <a:r>
              <a:rPr lang="sv-SE" i="0" baseline="0" noProof="0" dirty="0" smtClean="0"/>
              <a:t>TODO – ta bort sista steget i formeln?</a:t>
            </a:r>
          </a:p>
          <a:p>
            <a:endParaRPr lang="sv-SE" i="0" baseline="0" noProof="0" dirty="0" smtClean="0"/>
          </a:p>
          <a:p>
            <a:r>
              <a:rPr lang="sv-SE" i="0" baseline="0" noProof="0" dirty="0" smtClean="0"/>
              <a:t>Exempelvis om vi har en </a:t>
            </a:r>
            <a:r>
              <a:rPr lang="sv-SE" i="0" baseline="0" noProof="0" dirty="0" err="1" smtClean="0"/>
              <a:t>replika</a:t>
            </a:r>
            <a:r>
              <a:rPr lang="sv-SE" i="0" baseline="0" noProof="0" dirty="0" smtClean="0"/>
              <a:t> på en nod, så har vi samma tillförlitlighet som om vi hade haft 10 </a:t>
            </a:r>
            <a:r>
              <a:rPr lang="sv-SE" i="0" baseline="0" noProof="0" dirty="0" err="1" smtClean="0"/>
              <a:t>replikor</a:t>
            </a:r>
            <a:r>
              <a:rPr lang="sv-SE" i="0" baseline="0" noProof="0" dirty="0" smtClean="0"/>
              <a:t> på den noden.</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15</a:t>
            </a:fld>
            <a:endParaRPr lang="en-US"/>
          </a:p>
        </p:txBody>
      </p:sp>
    </p:spTree>
    <p:extLst>
      <p:ext uri="{BB962C8B-B14F-4D97-AF65-F5344CB8AC3E}">
        <p14:creationId xmlns:p14="http://schemas.microsoft.com/office/powerpoint/2010/main" val="6564260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 </a:t>
            </a:r>
            <a:r>
              <a:rPr lang="en-US" dirty="0" err="1" smtClean="0"/>
              <a:t>när</a:t>
            </a:r>
            <a:r>
              <a:rPr lang="en-US" dirty="0" smtClean="0"/>
              <a:t> vi </a:t>
            </a:r>
            <a:r>
              <a:rPr lang="en-US" dirty="0" err="1" smtClean="0"/>
              <a:t>har</a:t>
            </a:r>
            <a:r>
              <a:rPr lang="en-US" dirty="0" smtClean="0"/>
              <a:t> </a:t>
            </a:r>
            <a:r>
              <a:rPr lang="en-US" dirty="0" err="1" smtClean="0"/>
              <a:t>ett</a:t>
            </a:r>
            <a:r>
              <a:rPr lang="en-US" dirty="0" smtClean="0"/>
              <a:t> </a:t>
            </a:r>
            <a:r>
              <a:rPr lang="en-US" dirty="0" err="1" smtClean="0"/>
              <a:t>uttryck</a:t>
            </a:r>
            <a:r>
              <a:rPr lang="en-US" dirty="0" smtClean="0"/>
              <a:t> </a:t>
            </a:r>
            <a:r>
              <a:rPr lang="en-US" dirty="0" err="1" smtClean="0"/>
              <a:t>för</a:t>
            </a:r>
            <a:r>
              <a:rPr lang="en-US" dirty="0" smtClean="0"/>
              <a:t> </a:t>
            </a:r>
            <a:r>
              <a:rPr lang="en-US" dirty="0" err="1" smtClean="0"/>
              <a:t>tillförlitlighet</a:t>
            </a:r>
            <a:r>
              <a:rPr lang="en-US" dirty="0" smtClean="0"/>
              <a:t> </a:t>
            </a:r>
            <a:r>
              <a:rPr lang="en-US" dirty="0" err="1" smtClean="0"/>
              <a:t>kan</a:t>
            </a:r>
            <a:r>
              <a:rPr lang="en-US" dirty="0" smtClean="0"/>
              <a:t> vi </a:t>
            </a:r>
            <a:r>
              <a:rPr lang="en-US" dirty="0" err="1" smtClean="0"/>
              <a:t>gå</a:t>
            </a:r>
            <a:r>
              <a:rPr lang="en-US" dirty="0" smtClean="0"/>
              <a:t> </a:t>
            </a:r>
            <a:r>
              <a:rPr lang="en-US" dirty="0" err="1" smtClean="0"/>
              <a:t>vidare</a:t>
            </a:r>
            <a:r>
              <a:rPr lang="en-US" dirty="0" smtClean="0"/>
              <a:t> med </a:t>
            </a:r>
            <a:r>
              <a:rPr lang="en-US" dirty="0" err="1" smtClean="0"/>
              <a:t>följande</a:t>
            </a:r>
            <a:r>
              <a:rPr lang="en-US" dirty="0" smtClean="0"/>
              <a:t> </a:t>
            </a:r>
            <a:r>
              <a:rPr lang="en-US" dirty="0" err="1" smtClean="0"/>
              <a:t>algoritm</a:t>
            </a:r>
            <a:r>
              <a:rPr lang="en-US" baseline="0" dirty="0" smtClean="0"/>
              <a:t> </a:t>
            </a:r>
            <a:r>
              <a:rPr lang="en-US" baseline="0" dirty="0" err="1" smtClean="0"/>
              <a:t>som</a:t>
            </a:r>
            <a:r>
              <a:rPr lang="en-US" baseline="0" dirty="0" smtClean="0"/>
              <a:t> </a:t>
            </a:r>
            <a:r>
              <a:rPr lang="en-US" baseline="0" dirty="0" err="1" smtClean="0"/>
              <a:t>automatiskt</a:t>
            </a:r>
            <a:r>
              <a:rPr lang="en-US" baseline="0" dirty="0" smtClean="0"/>
              <a:t> </a:t>
            </a:r>
            <a:r>
              <a:rPr lang="en-US" baseline="0" dirty="0" err="1" smtClean="0"/>
              <a:t>skapar</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a:t>
            </a:r>
            <a:endParaRPr lang="en-US" dirty="0" smtClean="0"/>
          </a:p>
          <a:p>
            <a:endParaRPr lang="en-US" baseline="0" dirty="0" smtClean="0"/>
          </a:p>
          <a:p>
            <a:r>
              <a:rPr lang="en-US" baseline="0" dirty="0" err="1" smtClean="0"/>
              <a:t>Hitta</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a:t>
            </a:r>
            <a:r>
              <a:rPr lang="en-US" baseline="0" dirty="0" err="1" smtClean="0"/>
              <a:t>Eftersom</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a:t>
            </a:r>
            <a:r>
              <a:rPr lang="en-US" baseline="0" dirty="0" err="1" smtClean="0"/>
              <a:t>applikation</a:t>
            </a:r>
            <a:r>
              <a:rPr lang="en-US" baseline="0" dirty="0" smtClean="0"/>
              <a:t> </a:t>
            </a:r>
            <a:r>
              <a:rPr lang="en-US" baseline="0" dirty="0" err="1" smtClean="0"/>
              <a:t>enbart</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replikor</a:t>
            </a:r>
            <a:r>
              <a:rPr lang="en-US" baseline="0" dirty="0" smtClean="0"/>
              <a:t> </a:t>
            </a:r>
            <a:r>
              <a:rPr lang="en-US" baseline="0" dirty="0" err="1" smtClean="0"/>
              <a:t>körs</a:t>
            </a:r>
            <a:r>
              <a:rPr lang="en-US" baseline="0" dirty="0" smtClean="0"/>
              <a:t> </a:t>
            </a:r>
            <a:r>
              <a:rPr lang="en-US" baseline="0" dirty="0" err="1" smtClean="0"/>
              <a:t>på</a:t>
            </a:r>
            <a:r>
              <a:rPr lang="en-US" baseline="0" dirty="0" smtClean="0"/>
              <a:t>, </a:t>
            </a:r>
            <a:r>
              <a:rPr lang="en-US" baseline="0" dirty="0" err="1" smtClean="0"/>
              <a:t>inte</a:t>
            </a:r>
            <a:r>
              <a:rPr lang="en-US" baseline="0" dirty="0" smtClean="0"/>
              <a:t> </a:t>
            </a:r>
            <a:r>
              <a:rPr lang="en-US" baseline="0" dirty="0" err="1" smtClean="0"/>
              <a:t>hur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vi </a:t>
            </a:r>
            <a:r>
              <a:rPr lang="en-US" baseline="0" dirty="0" err="1" smtClean="0"/>
              <a:t>hitta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I </a:t>
            </a:r>
            <a:r>
              <a:rPr lang="en-US" baseline="0" dirty="0" err="1" smtClean="0"/>
              <a:t>dagsläget</a:t>
            </a:r>
            <a:r>
              <a:rPr lang="en-US" baseline="0" dirty="0" smtClean="0"/>
              <a:t>.</a:t>
            </a:r>
          </a:p>
          <a:p>
            <a:endParaRPr lang="en-US" baseline="0" dirty="0" smtClean="0"/>
          </a:p>
          <a:p>
            <a:r>
              <a:rPr lang="en-US" baseline="0" dirty="0" err="1" smtClean="0"/>
              <a:t>Så</a:t>
            </a:r>
            <a:r>
              <a:rPr lang="en-US" baseline="0" dirty="0" smtClean="0"/>
              <a:t> </a:t>
            </a:r>
            <a:r>
              <a:rPr lang="en-US" baseline="0" dirty="0" err="1" smtClean="0"/>
              <a:t>länge</a:t>
            </a:r>
            <a:r>
              <a:rPr lang="en-US" baseline="0" dirty="0" smtClean="0"/>
              <a:t> den </a:t>
            </a:r>
            <a:r>
              <a:rPr lang="en-US" baseline="0" dirty="0" err="1" smtClean="0"/>
              <a:t>nuvarande</a:t>
            </a:r>
            <a:r>
              <a:rPr lang="en-US" baseline="0" dirty="0" smtClean="0"/>
              <a:t> </a:t>
            </a:r>
            <a:r>
              <a:rPr lang="en-US" baseline="0" dirty="0" err="1" smtClean="0"/>
              <a:t>tillförlitlighetsnivån</a:t>
            </a:r>
            <a:r>
              <a:rPr lang="en-US" baseline="0" dirty="0" smtClean="0"/>
              <a:t> </a:t>
            </a:r>
            <a:r>
              <a:rPr lang="en-US" baseline="0" dirty="0" err="1" smtClean="0"/>
              <a:t>är</a:t>
            </a:r>
            <a:r>
              <a:rPr lang="en-US" baseline="0" dirty="0" smtClean="0"/>
              <a:t> under den vi </a:t>
            </a:r>
            <a:r>
              <a:rPr lang="en-US" baseline="0" dirty="0" err="1" smtClean="0"/>
              <a:t>önskar</a:t>
            </a:r>
            <a:r>
              <a:rPr lang="en-US" baseline="0" dirty="0" smtClean="0"/>
              <a:t>, </a:t>
            </a:r>
            <a:r>
              <a:rPr lang="en-US" baseline="0" dirty="0" err="1" smtClean="0"/>
              <a:t>så</a:t>
            </a:r>
            <a:r>
              <a:rPr lang="en-US" baseline="0" dirty="0" smtClean="0"/>
              <a:t> </a:t>
            </a:r>
            <a:r>
              <a:rPr lang="en-US" baseline="0" dirty="0" err="1" smtClean="0"/>
              <a:t>skapar</a:t>
            </a:r>
            <a:r>
              <a:rPr lang="en-US" baseline="0" dirty="0" smtClean="0"/>
              <a:t> vi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lediga</a:t>
            </a:r>
            <a:r>
              <a:rPr lang="en-US" baseline="0" dirty="0" smtClean="0"/>
              <a:t> </a:t>
            </a:r>
            <a:r>
              <a:rPr lang="en-US" baseline="0" dirty="0" err="1" smtClean="0"/>
              <a:t>noden</a:t>
            </a:r>
            <a:r>
              <a:rPr lang="en-US" baseline="0" dirty="0" smtClean="0"/>
              <a:t> vi </a:t>
            </a:r>
            <a:r>
              <a:rPr lang="en-US" baseline="0" dirty="0" err="1" smtClean="0"/>
              <a:t>har</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16</a:t>
            </a:fld>
            <a:endParaRPr lang="en-US"/>
          </a:p>
        </p:txBody>
      </p:sp>
    </p:spTree>
    <p:extLst>
      <p:ext uri="{BB962C8B-B14F-4D97-AF65-F5344CB8AC3E}">
        <p14:creationId xmlns:p14="http://schemas.microsoft.com/office/powerpoint/2010/main" val="8620935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17</a:t>
            </a:fld>
            <a:endParaRPr lang="en-US"/>
          </a:p>
        </p:txBody>
      </p:sp>
    </p:spTree>
    <p:extLst>
      <p:ext uri="{BB962C8B-B14F-4D97-AF65-F5344CB8AC3E}">
        <p14:creationId xmlns:p14="http://schemas.microsoft.com/office/powerpoint/2010/main" val="11261313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18</a:t>
            </a:fld>
            <a:endParaRPr lang="en-US"/>
          </a:p>
        </p:txBody>
      </p:sp>
    </p:spTree>
    <p:extLst>
      <p:ext uri="{BB962C8B-B14F-4D97-AF65-F5344CB8AC3E}">
        <p14:creationId xmlns:p14="http://schemas.microsoft.com/office/powerpoint/2010/main" val="10512744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19</a:t>
            </a:fld>
            <a:endParaRPr lang="en-US"/>
          </a:p>
        </p:txBody>
      </p:sp>
    </p:spTree>
    <p:extLst>
      <p:ext uri="{BB962C8B-B14F-4D97-AF65-F5344CB8AC3E}">
        <p14:creationId xmlns:p14="http://schemas.microsoft.com/office/powerpoint/2010/main" val="1249339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dirty="0" smtClean="0"/>
              <a:t> </a:t>
            </a:r>
            <a:r>
              <a:rPr lang="en-US" dirty="0" err="1" smtClean="0"/>
              <a:t>är</a:t>
            </a:r>
            <a:r>
              <a:rPr lang="en-US" dirty="0" smtClean="0"/>
              <a:t> </a:t>
            </a:r>
            <a:r>
              <a:rPr lang="en-US" dirty="0" err="1" smtClean="0"/>
              <a:t>dagens</a:t>
            </a:r>
            <a:r>
              <a:rPr lang="en-US" dirty="0" smtClean="0"/>
              <a:t> agenda.</a:t>
            </a:r>
          </a:p>
          <a:p>
            <a:endParaRPr lang="en-US" dirty="0" smtClean="0"/>
          </a:p>
          <a:p>
            <a:r>
              <a:rPr lang="en-US" dirty="0" smtClean="0"/>
              <a:t>Vi</a:t>
            </a:r>
            <a:r>
              <a:rPr lang="en-US" baseline="0" dirty="0" smtClean="0"/>
              <a:t> </a:t>
            </a:r>
            <a:r>
              <a:rPr lang="en-US" baseline="0" dirty="0" err="1" smtClean="0"/>
              <a:t>börjar</a:t>
            </a:r>
            <a:r>
              <a:rPr lang="en-US" baseline="0" dirty="0" smtClean="0"/>
              <a:t> med </a:t>
            </a:r>
            <a:r>
              <a:rPr lang="en-US" baseline="0" dirty="0" err="1" smtClean="0"/>
              <a:t>att</a:t>
            </a:r>
            <a:r>
              <a:rPr lang="en-US" baseline="0" dirty="0" smtClean="0"/>
              <a:t> </a:t>
            </a:r>
            <a:r>
              <a:rPr lang="en-US" baseline="0" dirty="0" err="1" smtClean="0"/>
              <a:t>berätta</a:t>
            </a:r>
            <a:r>
              <a:rPr lang="en-US" baseline="0" dirty="0" smtClean="0"/>
              <a:t> </a:t>
            </a:r>
            <a:r>
              <a:rPr lang="en-US" baseline="0" dirty="0" err="1" smtClean="0"/>
              <a:t>varför</a:t>
            </a:r>
            <a:r>
              <a:rPr lang="en-US" baseline="0" dirty="0" smtClean="0"/>
              <a:t> </a:t>
            </a:r>
            <a:r>
              <a:rPr lang="en-US" baseline="0" dirty="0" err="1" smtClean="0"/>
              <a:t>vårt</a:t>
            </a:r>
            <a:r>
              <a:rPr lang="en-US" baseline="0" dirty="0" smtClean="0"/>
              <a:t> </a:t>
            </a:r>
            <a:r>
              <a:rPr lang="en-US" baseline="0" dirty="0" err="1" smtClean="0"/>
              <a:t>exjobb</a:t>
            </a:r>
            <a:r>
              <a:rPr lang="en-US" baseline="0" dirty="0" smtClean="0"/>
              <a:t> </a:t>
            </a:r>
            <a:r>
              <a:rPr lang="en-US" baseline="0" dirty="0" err="1" smtClean="0"/>
              <a:t>är</a:t>
            </a:r>
            <a:r>
              <a:rPr lang="en-US" baseline="0" dirty="0" smtClean="0"/>
              <a:t> </a:t>
            </a:r>
            <a:r>
              <a:rPr lang="en-US" baseline="0" dirty="0" err="1" smtClean="0"/>
              <a:t>av</a:t>
            </a:r>
            <a:r>
              <a:rPr lang="en-US" baseline="0" dirty="0" smtClean="0"/>
              <a:t> </a:t>
            </a:r>
            <a:r>
              <a:rPr lang="en-US" baseline="0" dirty="0" err="1" smtClean="0"/>
              <a:t>intresse</a:t>
            </a:r>
            <a:r>
              <a:rPr lang="en-US" baseline="0" dirty="0" smtClean="0"/>
              <a:t>, </a:t>
            </a:r>
            <a:r>
              <a:rPr lang="en-US" baseline="0" dirty="0" err="1" smtClean="0"/>
              <a:t>och</a:t>
            </a:r>
            <a:r>
              <a:rPr lang="en-US" baseline="0" dirty="0" smtClean="0"/>
              <a:t> </a:t>
            </a:r>
            <a:r>
              <a:rPr lang="en-US" baseline="0" dirty="0" err="1" smtClean="0"/>
              <a:t>vad</a:t>
            </a:r>
            <a:r>
              <a:rPr lang="en-US" baseline="0" dirty="0" smtClean="0"/>
              <a:t> </a:t>
            </a:r>
            <a:r>
              <a:rPr lang="en-US" baseline="0" dirty="0" err="1" smtClean="0"/>
              <a:t>målet</a:t>
            </a:r>
            <a:r>
              <a:rPr lang="en-US" baseline="0" dirty="0" smtClean="0"/>
              <a:t> </a:t>
            </a:r>
            <a:r>
              <a:rPr lang="en-US" baseline="0" dirty="0" err="1" smtClean="0"/>
              <a:t>har</a:t>
            </a:r>
            <a:r>
              <a:rPr lang="en-US" baseline="0" dirty="0" smtClean="0"/>
              <a:t> </a:t>
            </a:r>
            <a:r>
              <a:rPr lang="en-US" baseline="0" dirty="0" err="1" smtClean="0"/>
              <a:t>varit</a:t>
            </a:r>
            <a:r>
              <a:rPr lang="en-US" baseline="0" dirty="0" smtClean="0"/>
              <a:t>, </a:t>
            </a:r>
            <a:r>
              <a:rPr lang="en-US" baseline="0" dirty="0" err="1" smtClean="0"/>
              <a:t>och</a:t>
            </a:r>
            <a:r>
              <a:rPr lang="en-US" baseline="0" dirty="0" smtClean="0"/>
              <a:t> </a:t>
            </a:r>
            <a:r>
              <a:rPr lang="en-US" baseline="0" dirty="0" err="1" smtClean="0"/>
              <a:t>berör</a:t>
            </a:r>
            <a:r>
              <a:rPr lang="en-US" baseline="0" dirty="0" smtClean="0"/>
              <a:t> </a:t>
            </a:r>
            <a:r>
              <a:rPr lang="en-US" baseline="0" dirty="0" err="1" smtClean="0"/>
              <a:t>då</a:t>
            </a:r>
            <a:r>
              <a:rPr lang="en-US" baseline="0" dirty="0" smtClean="0"/>
              <a:t> </a:t>
            </a:r>
            <a:r>
              <a:rPr lang="en-US" baseline="0" dirty="0" err="1" smtClean="0"/>
              <a:t>även</a:t>
            </a:r>
            <a:r>
              <a:rPr lang="en-US" baseline="0" dirty="0" smtClean="0"/>
              <a:t> lite </a:t>
            </a:r>
            <a:r>
              <a:rPr lang="en-US" baseline="0" dirty="0" err="1" smtClean="0"/>
              <a:t>av</a:t>
            </a:r>
            <a:r>
              <a:rPr lang="en-US" baseline="0" dirty="0" smtClean="0"/>
              <a:t> </a:t>
            </a:r>
            <a:r>
              <a:rPr lang="en-US" baseline="0" dirty="0" err="1" smtClean="0"/>
              <a:t>tidigare</a:t>
            </a:r>
            <a:r>
              <a:rPr lang="en-US" baseline="0" dirty="0" smtClean="0"/>
              <a:t> men </a:t>
            </a:r>
            <a:r>
              <a:rPr lang="en-US" baseline="0" dirty="0" err="1" smtClean="0"/>
              <a:t>relaterade</a:t>
            </a:r>
            <a:r>
              <a:rPr lang="en-US" baseline="0" dirty="0" smtClean="0"/>
              <a:t> </a:t>
            </a:r>
            <a:r>
              <a:rPr lang="en-US" baseline="0" dirty="0" err="1" smtClean="0"/>
              <a:t>arbeten</a:t>
            </a:r>
            <a:endParaRPr lang="en-US" baseline="0" dirty="0" smtClean="0"/>
          </a:p>
          <a:p>
            <a:endParaRPr lang="en-US" baseline="0" dirty="0" smtClean="0"/>
          </a:p>
          <a:p>
            <a:r>
              <a:rPr lang="en-US" baseline="0" dirty="0" err="1" smtClean="0"/>
              <a:t>Därefter</a:t>
            </a:r>
            <a:r>
              <a:rPr lang="en-US" baseline="0" dirty="0" smtClean="0"/>
              <a:t> </a:t>
            </a:r>
            <a:r>
              <a:rPr lang="en-US" baseline="0" dirty="0" err="1" smtClean="0"/>
              <a:t>beskriver</a:t>
            </a:r>
            <a:r>
              <a:rPr lang="en-US" baseline="0" dirty="0" smtClean="0"/>
              <a:t> vi de </a:t>
            </a:r>
            <a:r>
              <a:rPr lang="en-US" baseline="0" dirty="0" err="1" smtClean="0"/>
              <a:t>förutsättningar</a:t>
            </a:r>
            <a:r>
              <a:rPr lang="en-US" baseline="0" dirty="0" smtClean="0"/>
              <a:t> </a:t>
            </a:r>
            <a:r>
              <a:rPr lang="en-US" baseline="0" dirty="0" err="1" smtClean="0"/>
              <a:t>som</a:t>
            </a:r>
            <a:r>
              <a:rPr lang="en-US" baseline="0" dirty="0" smtClean="0"/>
              <a:t> vi </a:t>
            </a:r>
            <a:r>
              <a:rPr lang="en-US" baseline="0" dirty="0" err="1" smtClean="0"/>
              <a:t>antar</a:t>
            </a:r>
            <a:r>
              <a:rPr lang="en-US" baseline="0" dirty="0" smtClean="0"/>
              <a:t> </a:t>
            </a:r>
            <a:r>
              <a:rPr lang="en-US" baseline="0" dirty="0" err="1" smtClean="0"/>
              <a:t>råder</a:t>
            </a:r>
            <a:r>
              <a:rPr lang="en-US" baseline="0" dirty="0" smtClean="0"/>
              <a:t>, </a:t>
            </a:r>
            <a:r>
              <a:rPr lang="en-US" baseline="0" dirty="0" err="1" smtClean="0"/>
              <a:t>angående</a:t>
            </a:r>
            <a:r>
              <a:rPr lang="en-US" baseline="0" dirty="0" smtClean="0"/>
              <a:t> </a:t>
            </a:r>
            <a:r>
              <a:rPr lang="en-US" baseline="0" dirty="0" err="1" smtClean="0"/>
              <a:t>exekveringsmiljö</a:t>
            </a:r>
            <a:r>
              <a:rPr lang="en-US" baseline="0" dirty="0" smtClean="0"/>
              <a:t> </a:t>
            </a:r>
            <a:r>
              <a:rPr lang="en-US" baseline="0" dirty="0" err="1" smtClean="0"/>
              <a:t>samt</a:t>
            </a:r>
            <a:r>
              <a:rPr lang="en-US" baseline="0" dirty="0" smtClean="0"/>
              <a:t> </a:t>
            </a:r>
            <a:r>
              <a:rPr lang="en-US" baseline="0" dirty="0" err="1" smtClean="0"/>
              <a:t>typ</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kan</a:t>
            </a:r>
            <a:r>
              <a:rPr lang="en-US" baseline="0" dirty="0" smtClean="0"/>
              <a:t> </a:t>
            </a:r>
            <a:r>
              <a:rPr lang="en-US" baseline="0" dirty="0" err="1" smtClean="0"/>
              <a:t>inträffa</a:t>
            </a:r>
            <a:endParaRPr lang="en-US" baseline="0" dirty="0" smtClean="0"/>
          </a:p>
          <a:p>
            <a:endParaRPr lang="en-US" baseline="0" dirty="0" smtClean="0"/>
          </a:p>
          <a:p>
            <a:r>
              <a:rPr lang="en-US" baseline="0" dirty="0" err="1" smtClean="0"/>
              <a:t>Vidare</a:t>
            </a:r>
            <a:r>
              <a:rPr lang="en-US" baseline="0" dirty="0" smtClean="0"/>
              <a:t> </a:t>
            </a:r>
            <a:r>
              <a:rPr lang="en-US" baseline="0" dirty="0" err="1" smtClean="0"/>
              <a:t>beskriver</a:t>
            </a:r>
            <a:r>
              <a:rPr lang="en-US" baseline="0" dirty="0" smtClean="0"/>
              <a:t> vi en </a:t>
            </a:r>
            <a:r>
              <a:rPr lang="en-US" baseline="0" dirty="0" err="1" smtClean="0"/>
              <a:t>tillförlitlighetsmodell</a:t>
            </a:r>
            <a:r>
              <a:rPr lang="en-US" baseline="0" dirty="0" smtClean="0"/>
              <a:t> </a:t>
            </a:r>
            <a:r>
              <a:rPr lang="en-US" baseline="0" dirty="0" err="1" smtClean="0"/>
              <a:t>som</a:t>
            </a:r>
            <a:r>
              <a:rPr lang="en-US" baseline="0" dirty="0" smtClean="0"/>
              <a:t> </a:t>
            </a:r>
            <a:r>
              <a:rPr lang="en-US" baseline="0" dirty="0" err="1" smtClean="0"/>
              <a:t>beskriver</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nod </a:t>
            </a:r>
            <a:r>
              <a:rPr lang="en-US" baseline="0" dirty="0" err="1" smtClean="0"/>
              <a:t>och</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på</a:t>
            </a:r>
            <a:r>
              <a:rPr lang="en-US" baseline="0" dirty="0" smtClean="0"/>
              <a:t> </a:t>
            </a:r>
            <a:r>
              <a:rPr lang="en-US" baseline="0" dirty="0" err="1" smtClean="0"/>
              <a:t>flera</a:t>
            </a:r>
            <a:r>
              <a:rPr lang="en-US" baseline="0" dirty="0" smtClean="0"/>
              <a:t> </a:t>
            </a:r>
            <a:r>
              <a:rPr lang="en-US" baseline="0" dirty="0" err="1" smtClean="0"/>
              <a:t>noder</a:t>
            </a:r>
            <a:endParaRPr lang="en-US" baseline="0" dirty="0" smtClean="0"/>
          </a:p>
          <a:p>
            <a:endParaRPr lang="en-US" baseline="0" dirty="0" smtClean="0"/>
          </a:p>
          <a:p>
            <a:r>
              <a:rPr lang="en-US" baseline="0" dirty="0" err="1" smtClean="0"/>
              <a:t>Därefter</a:t>
            </a:r>
            <a:r>
              <a:rPr lang="en-US" baseline="0" dirty="0" smtClean="0"/>
              <a:t> </a:t>
            </a:r>
            <a:r>
              <a:rPr lang="en-US" baseline="0" dirty="0" err="1" smtClean="0"/>
              <a:t>kommer</a:t>
            </a:r>
            <a:r>
              <a:rPr lang="en-US" baseline="0" dirty="0" smtClean="0"/>
              <a:t> vi in </a:t>
            </a:r>
            <a:r>
              <a:rPr lang="en-US" baseline="0" dirty="0" err="1" smtClean="0"/>
              <a:t>på</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a:t>
            </a:r>
            <a:r>
              <a:rPr lang="en-US" baseline="0" dirty="0" smtClean="0"/>
              <a:t> </a:t>
            </a:r>
            <a:r>
              <a:rPr lang="en-US" baseline="0" dirty="0" err="1" smtClean="0"/>
              <a:t>tillförse</a:t>
            </a:r>
            <a:r>
              <a:rPr lang="en-US" baseline="0" dirty="0" smtClean="0"/>
              <a:t> en </a:t>
            </a:r>
            <a:r>
              <a:rPr lang="en-US" baseline="0" dirty="0" err="1" smtClean="0"/>
              <a:t>viss</a:t>
            </a:r>
            <a:r>
              <a:rPr lang="en-US" baseline="0" dirty="0" smtClean="0"/>
              <a:t> </a:t>
            </a:r>
            <a:r>
              <a:rPr lang="en-US" baseline="0" dirty="0" err="1" smtClean="0"/>
              <a:t>tillförlitlighet</a:t>
            </a:r>
            <a:r>
              <a:rPr lang="en-US" baseline="0" dirty="0" smtClean="0"/>
              <a:t> </a:t>
            </a:r>
            <a:r>
              <a:rPr lang="en-US" baseline="0" dirty="0" err="1" smtClean="0"/>
              <a:t>genom</a:t>
            </a:r>
            <a:r>
              <a:rPr lang="en-US" baseline="0" dirty="0" smtClean="0"/>
              <a:t> </a:t>
            </a:r>
            <a:r>
              <a:rPr lang="en-US" baseline="0" dirty="0" err="1" smtClean="0"/>
              <a:t>replicering</a:t>
            </a:r>
            <a:r>
              <a:rPr lang="en-US" baseline="0" dirty="0" smtClean="0"/>
              <a:t> </a:t>
            </a:r>
            <a:r>
              <a:rPr lang="en-US" baseline="0" dirty="0" err="1" smtClean="0"/>
              <a:t>av</a:t>
            </a:r>
            <a:r>
              <a:rPr lang="en-US" baseline="0" dirty="0" smtClean="0"/>
              <a:t> tasks, </a:t>
            </a:r>
            <a:r>
              <a:rPr lang="en-US" baseline="0" dirty="0" err="1" smtClean="0"/>
              <a:t>och</a:t>
            </a:r>
            <a:r>
              <a:rPr lang="en-US" baseline="0" dirty="0" smtClean="0"/>
              <a:t> </a:t>
            </a:r>
            <a:r>
              <a:rPr lang="en-US" baseline="0" dirty="0" err="1" smtClean="0"/>
              <a:t>hur</a:t>
            </a:r>
            <a:r>
              <a:rPr lang="en-US" baseline="0" dirty="0" smtClean="0"/>
              <a:t> </a:t>
            </a:r>
            <a:r>
              <a:rPr lang="en-US" baseline="0" dirty="0" err="1" smtClean="0"/>
              <a:t>tillförlitligheten</a:t>
            </a:r>
            <a:r>
              <a:rPr lang="en-US" baseline="0" dirty="0" smtClean="0"/>
              <a:t> </a:t>
            </a:r>
            <a:r>
              <a:rPr lang="en-US" baseline="0" dirty="0" err="1" smtClean="0"/>
              <a:t>tillgodoses</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fel</a:t>
            </a:r>
            <a:r>
              <a:rPr lang="en-US" baseline="0" dirty="0" smtClean="0"/>
              <a:t> </a:t>
            </a:r>
            <a:r>
              <a:rPr lang="en-US" baseline="0" dirty="0" err="1" smtClean="0"/>
              <a:t>skapa</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och</a:t>
            </a:r>
            <a:r>
              <a:rPr lang="en-US" baseline="0" dirty="0" smtClean="0"/>
              <a:t> </a:t>
            </a:r>
            <a:r>
              <a:rPr lang="en-US" baseline="0" dirty="0" err="1" smtClean="0"/>
              <a:t>även</a:t>
            </a:r>
            <a:r>
              <a:rPr lang="en-US" baseline="0" dirty="0" smtClean="0"/>
              <a:t> </a:t>
            </a:r>
            <a:r>
              <a:rPr lang="en-US" baseline="0" dirty="0" err="1" smtClean="0"/>
              <a:t>att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endParaRPr lang="en-US" baseline="0" dirty="0" smtClean="0"/>
          </a:p>
          <a:p>
            <a:endParaRPr lang="en-US" baseline="0" dirty="0" smtClean="0"/>
          </a:p>
          <a:p>
            <a:r>
              <a:rPr lang="en-US" baseline="0" dirty="0" smtClean="0"/>
              <a:t>Sedan </a:t>
            </a:r>
            <a:r>
              <a:rPr lang="en-US" baseline="0" dirty="0" err="1" smtClean="0"/>
              <a:t>beskriver</a:t>
            </a:r>
            <a:r>
              <a:rPr lang="en-US" baseline="0" dirty="0" smtClean="0"/>
              <a:t> vi </a:t>
            </a:r>
            <a:r>
              <a:rPr lang="en-US" baseline="0" dirty="0" err="1" smtClean="0"/>
              <a:t>kort</a:t>
            </a:r>
            <a:r>
              <a:rPr lang="en-US" baseline="0" dirty="0" smtClean="0"/>
              <a:t> </a:t>
            </a:r>
            <a:r>
              <a:rPr lang="en-US" baseline="0" dirty="0" err="1" smtClean="0"/>
              <a:t>hur</a:t>
            </a:r>
            <a:r>
              <a:rPr lang="en-US" baseline="0" dirty="0" smtClean="0"/>
              <a:t> vi </a:t>
            </a:r>
            <a:r>
              <a:rPr lang="en-US" baseline="0" dirty="0" err="1" smtClean="0"/>
              <a:t>använt</a:t>
            </a:r>
            <a:r>
              <a:rPr lang="en-US" baseline="0" dirty="0" smtClean="0"/>
              <a:t> Calvin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implementera</a:t>
            </a:r>
            <a:r>
              <a:rPr lang="en-US" baseline="0" dirty="0" smtClean="0"/>
              <a:t> </a:t>
            </a:r>
            <a:r>
              <a:rPr lang="en-US" baseline="0" dirty="0" err="1" smtClean="0"/>
              <a:t>modellen</a:t>
            </a:r>
            <a:r>
              <a:rPr lang="en-US" baseline="0" dirty="0" smtClean="0"/>
              <a:t>, </a:t>
            </a:r>
            <a:r>
              <a:rPr lang="en-US" baseline="0" dirty="0" err="1" smtClean="0"/>
              <a:t>samt</a:t>
            </a:r>
            <a:r>
              <a:rPr lang="en-US" baseline="0" dirty="0" smtClean="0"/>
              <a:t> </a:t>
            </a:r>
            <a:r>
              <a:rPr lang="en-US" baseline="0" dirty="0" err="1" smtClean="0"/>
              <a:t>vilka</a:t>
            </a:r>
            <a:r>
              <a:rPr lang="en-US" baseline="0" dirty="0" smtClean="0"/>
              <a:t> experiment vi </a:t>
            </a:r>
            <a:r>
              <a:rPr lang="en-US" baseline="0" dirty="0" err="1" smtClean="0"/>
              <a:t>utfört</a:t>
            </a:r>
            <a:r>
              <a:rPr lang="en-US" baseline="0" dirty="0" smtClean="0"/>
              <a:t> </a:t>
            </a:r>
            <a:r>
              <a:rPr lang="en-US" baseline="0" dirty="0" err="1" smtClean="0"/>
              <a:t>och</a:t>
            </a:r>
            <a:r>
              <a:rPr lang="en-US" baseline="0" dirty="0" smtClean="0"/>
              <a:t> </a:t>
            </a:r>
            <a:r>
              <a:rPr lang="en-US" baseline="0" dirty="0" err="1" smtClean="0"/>
              <a:t>vilka</a:t>
            </a:r>
            <a:r>
              <a:rPr lang="en-US" baseline="0" dirty="0" smtClean="0"/>
              <a:t> </a:t>
            </a:r>
            <a:r>
              <a:rPr lang="en-US" baseline="0" dirty="0" err="1" smtClean="0"/>
              <a:t>resultat</a:t>
            </a:r>
            <a:r>
              <a:rPr lang="en-US" baseline="0" dirty="0" smtClean="0"/>
              <a:t> vi </a:t>
            </a:r>
            <a:r>
              <a:rPr lang="en-US" baseline="0" dirty="0" err="1" smtClean="0"/>
              <a:t>fick</a:t>
            </a:r>
            <a:r>
              <a:rPr lang="en-US" baseline="0" dirty="0" smtClean="0"/>
              <a:t>.</a:t>
            </a:r>
          </a:p>
          <a:p>
            <a:endParaRPr lang="en-US" baseline="0" dirty="0" smtClean="0"/>
          </a:p>
          <a:p>
            <a:r>
              <a:rPr lang="en-US" baseline="0" dirty="0" err="1" smtClean="0"/>
              <a:t>Avslutningsvis</a:t>
            </a:r>
            <a:r>
              <a:rPr lang="en-US" baseline="0" dirty="0" smtClean="0"/>
              <a:t> </a:t>
            </a:r>
            <a:r>
              <a:rPr lang="en-US" baseline="0" dirty="0" err="1" smtClean="0"/>
              <a:t>har</a:t>
            </a:r>
            <a:r>
              <a:rPr lang="en-US" baseline="0" dirty="0" smtClean="0"/>
              <a:t> vi lite </a:t>
            </a:r>
            <a:r>
              <a:rPr lang="en-US" baseline="0" dirty="0" err="1" smtClean="0"/>
              <a:t>diskussion</a:t>
            </a:r>
            <a:r>
              <a:rPr lang="en-US" baseline="0" dirty="0" smtClean="0"/>
              <a:t> </a:t>
            </a:r>
            <a:r>
              <a:rPr lang="en-US" baseline="0" dirty="0" err="1" smtClean="0"/>
              <a:t>och</a:t>
            </a:r>
            <a:r>
              <a:rPr lang="en-US" baseline="0" dirty="0" smtClean="0"/>
              <a:t> </a:t>
            </a:r>
            <a:r>
              <a:rPr lang="en-US" baseline="0" dirty="0" err="1" smtClean="0"/>
              <a:t>förslag</a:t>
            </a:r>
            <a:r>
              <a:rPr lang="en-US" baseline="0" dirty="0" smtClean="0"/>
              <a:t> </a:t>
            </a:r>
            <a:r>
              <a:rPr lang="en-US" baseline="0" dirty="0" err="1" smtClean="0"/>
              <a:t>på</a:t>
            </a:r>
            <a:r>
              <a:rPr lang="en-US" baseline="0" dirty="0" smtClean="0"/>
              <a:t> future work</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a:t>
            </a:fld>
            <a:endParaRPr lang="en-US"/>
          </a:p>
        </p:txBody>
      </p:sp>
    </p:spTree>
    <p:extLst>
      <p:ext uri="{BB962C8B-B14F-4D97-AF65-F5344CB8AC3E}">
        <p14:creationId xmlns:p14="http://schemas.microsoft.com/office/powerpoint/2010/main" val="1084689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Medans</a:t>
            </a:r>
            <a:r>
              <a:rPr lang="en-US" baseline="0" dirty="0" smtClean="0"/>
              <a:t> </a:t>
            </a:r>
            <a:r>
              <a:rPr lang="en-US" baseline="0" dirty="0" err="1" smtClean="0"/>
              <a:t>algoritmen</a:t>
            </a:r>
            <a:r>
              <a:rPr lang="en-US" baseline="0" dirty="0" smtClean="0"/>
              <a:t> </a:t>
            </a:r>
            <a:r>
              <a:rPr lang="en-US" baseline="0" dirty="0" err="1" smtClean="0"/>
              <a:t>säkerställer</a:t>
            </a:r>
            <a:r>
              <a:rPr lang="en-US" baseline="0" dirty="0" smtClean="0"/>
              <a:t> </a:t>
            </a:r>
            <a:r>
              <a:rPr lang="en-US" baseline="0" dirty="0" err="1" smtClean="0"/>
              <a:t>att</a:t>
            </a:r>
            <a:r>
              <a:rPr lang="en-US" baseline="0" dirty="0" smtClean="0"/>
              <a:t> </a:t>
            </a:r>
            <a:r>
              <a:rPr lang="en-US" baseline="0" dirty="0" err="1" smtClean="0"/>
              <a:t>en</a:t>
            </a:r>
            <a:r>
              <a:rPr lang="en-US" baseline="0" dirty="0" smtClean="0"/>
              <a:t> </a:t>
            </a:r>
            <a:r>
              <a:rPr lang="en-US" baseline="0" dirty="0" err="1" smtClean="0"/>
              <a:t>viss</a:t>
            </a:r>
            <a:r>
              <a:rPr lang="en-US" baseline="0" dirty="0" smtClean="0"/>
              <a:t> </a:t>
            </a:r>
            <a:r>
              <a:rPr lang="en-US" baseline="0" dirty="0" err="1" smtClean="0"/>
              <a:t>tillförlitlighet</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just nu </a:t>
            </a:r>
            <a:r>
              <a:rPr lang="en-US" baseline="0" dirty="0" err="1" smtClean="0"/>
              <a:t>så</a:t>
            </a:r>
            <a:r>
              <a:rPr lang="en-US" baseline="0" dirty="0" smtClean="0"/>
              <a:t> </a:t>
            </a:r>
            <a:r>
              <a:rPr lang="en-US" baseline="0" dirty="0" err="1" smtClean="0"/>
              <a:t>säkerställer</a:t>
            </a:r>
            <a:r>
              <a:rPr lang="en-US" baseline="0" dirty="0" smtClean="0"/>
              <a:t> den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viss</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Därför</a:t>
            </a:r>
            <a:r>
              <a:rPr lang="en-US" baseline="0" dirty="0" smtClean="0"/>
              <a:t> </a:t>
            </a:r>
            <a:r>
              <a:rPr lang="en-US" baseline="0" dirty="0" err="1" smtClean="0"/>
              <a:t>körs</a:t>
            </a:r>
            <a:r>
              <a:rPr lang="en-US" baseline="0" dirty="0" smtClean="0"/>
              <a:t> </a:t>
            </a:r>
            <a:r>
              <a:rPr lang="en-US" baseline="0" dirty="0" err="1" smtClean="0"/>
              <a:t>algoritmen</a:t>
            </a:r>
            <a:r>
              <a:rPr lang="en-US" baseline="0" dirty="0" smtClean="0"/>
              <a:t> </a:t>
            </a:r>
            <a:r>
              <a:rPr lang="en-US" baseline="0" dirty="0" err="1" smtClean="0"/>
              <a:t>varje</a:t>
            </a:r>
            <a:r>
              <a:rPr lang="en-US" baseline="0" dirty="0" smtClean="0"/>
              <a:t> </a:t>
            </a:r>
            <a:r>
              <a:rPr lang="en-US" baseline="0" dirty="0" err="1" smtClean="0"/>
              <a:t>gång</a:t>
            </a:r>
            <a:r>
              <a:rPr lang="en-US" baseline="0" dirty="0" smtClean="0"/>
              <a:t> </a:t>
            </a:r>
            <a:r>
              <a:rPr lang="en-US" baseline="0" dirty="0" err="1" smtClean="0"/>
              <a:t>ett</a:t>
            </a:r>
            <a:r>
              <a:rPr lang="en-US" baseline="0" dirty="0" smtClean="0"/>
              <a:t> </a:t>
            </a:r>
            <a:r>
              <a:rPr lang="en-US" baseline="0" dirty="0" err="1" smtClean="0"/>
              <a:t>nodefel</a:t>
            </a:r>
            <a:r>
              <a:rPr lang="en-US" baseline="0" dirty="0" smtClean="0"/>
              <a:t> </a:t>
            </a:r>
            <a:r>
              <a:rPr lang="en-US" baseline="0" dirty="0" err="1" smtClean="0"/>
              <a:t>upptäcks</a:t>
            </a:r>
            <a:r>
              <a:rPr lang="en-US" baseline="0" dirty="0" smtClean="0"/>
              <a:t>. </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kan</a:t>
            </a:r>
            <a:r>
              <a:rPr lang="en-US" baseline="0" dirty="0" smtClean="0"/>
              <a:t>, </a:t>
            </a:r>
            <a:r>
              <a:rPr lang="en-US" baseline="0" dirty="0" err="1" smtClean="0"/>
              <a:t>efter</a:t>
            </a:r>
            <a:r>
              <a:rPr lang="en-US" baseline="0" dirty="0" smtClean="0"/>
              <a:t> </a:t>
            </a:r>
            <a:r>
              <a:rPr lang="en-US" baseline="0" dirty="0" err="1" smtClean="0"/>
              <a:t>tid</a:t>
            </a:r>
            <a:r>
              <a:rPr lang="en-US" baseline="0" dirty="0" smtClean="0"/>
              <a:t>, </a:t>
            </a:r>
            <a:r>
              <a:rPr lang="en-US" baseline="0" dirty="0" err="1" smtClean="0"/>
              <a:t>nya</a:t>
            </a:r>
            <a:r>
              <a:rPr lang="en-US" baseline="0" dirty="0" smtClean="0"/>
              <a:t>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bli</a:t>
            </a:r>
            <a:r>
              <a:rPr lang="en-US" baseline="0" dirty="0" smtClean="0"/>
              <a:t> </a:t>
            </a:r>
            <a:r>
              <a:rPr lang="en-US" baseline="0" dirty="0" err="1" smtClean="0"/>
              <a:t>tillgängliga</a:t>
            </a:r>
            <a:r>
              <a:rPr lang="en-US" baseline="0" dirty="0" smtClean="0"/>
              <a:t> </a:t>
            </a:r>
            <a:r>
              <a:rPr lang="en-US" baseline="0"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flytta</a:t>
            </a:r>
            <a:r>
              <a:rPr lang="en-US" baseline="0" dirty="0" smtClean="0"/>
              <a:t> </a:t>
            </a:r>
            <a:r>
              <a:rPr lang="en-US" baseline="0" dirty="0" err="1" smtClean="0"/>
              <a:t>replikor</a:t>
            </a:r>
            <a:r>
              <a:rPr lang="en-US" baseline="0" dirty="0" smtClean="0"/>
              <a:t> </a:t>
            </a:r>
            <a:r>
              <a:rPr lang="en-US" baseline="0" dirty="0" err="1" smtClean="0"/>
              <a:t>dit</a:t>
            </a:r>
            <a:r>
              <a:rPr lang="en-US" baseline="0" dirty="0" smtClean="0"/>
              <a:t> </a:t>
            </a:r>
            <a:r>
              <a:rPr lang="en-US" baseline="0" dirty="0" err="1" smtClean="0"/>
              <a:t>kanske</a:t>
            </a:r>
            <a:r>
              <a:rPr lang="en-US" baseline="0" dirty="0" smtClean="0"/>
              <a:t> </a:t>
            </a:r>
            <a:r>
              <a:rPr lang="en-US" baseline="0" dirty="0" err="1" smtClean="0"/>
              <a:t>färre</a:t>
            </a:r>
            <a:r>
              <a:rPr lang="en-US" baseline="0" dirty="0" smtClean="0"/>
              <a:t> </a:t>
            </a:r>
            <a:r>
              <a:rPr lang="en-US" baseline="0" dirty="0" err="1" smtClean="0"/>
              <a:t>replikor</a:t>
            </a:r>
            <a:r>
              <a:rPr lang="en-US" baseline="0" dirty="0" smtClean="0"/>
              <a:t> </a:t>
            </a:r>
            <a:r>
              <a:rPr lang="en-US" baseline="0" dirty="0" err="1" smtClean="0"/>
              <a:t>behövs</a:t>
            </a:r>
            <a:r>
              <a:rPr lang="en-US" baseline="0" dirty="0" smtClean="0"/>
              <a:t>. </a:t>
            </a:r>
            <a:r>
              <a:rPr lang="en-US" baseline="0" dirty="0" err="1" smtClean="0"/>
              <a:t>Därför</a:t>
            </a:r>
            <a:r>
              <a:rPr lang="en-US" baseline="0" dirty="0" smtClean="0"/>
              <a:t> </a:t>
            </a:r>
            <a:r>
              <a:rPr lang="en-US" baseline="0" dirty="0" err="1" smtClean="0"/>
              <a:t>körs</a:t>
            </a:r>
            <a:r>
              <a:rPr lang="en-US" baseline="0" dirty="0" smtClean="0"/>
              <a:t> </a:t>
            </a:r>
            <a:r>
              <a:rPr lang="en-US" baseline="0" dirty="0" err="1" smtClean="0"/>
              <a:t>även</a:t>
            </a:r>
            <a:r>
              <a:rPr lang="en-US" baseline="0" dirty="0" smtClean="0"/>
              <a:t> </a:t>
            </a:r>
            <a:r>
              <a:rPr lang="en-US" baseline="0" dirty="0" err="1" smtClean="0"/>
              <a:t>en</a:t>
            </a:r>
            <a:r>
              <a:rPr lang="en-US" baseline="0" dirty="0" smtClean="0"/>
              <a:t> </a:t>
            </a:r>
            <a:r>
              <a:rPr lang="en-US" baseline="0" dirty="0" err="1" smtClean="0"/>
              <a:t>optmieringsalgoritm</a:t>
            </a:r>
            <a:r>
              <a:rPr lang="en-US" baseline="0" dirty="0" smtClean="0"/>
              <a:t> </a:t>
            </a:r>
            <a:r>
              <a:rPr lang="en-US" baseline="0" dirty="0" err="1" smtClean="0"/>
              <a:t>som</a:t>
            </a:r>
            <a:r>
              <a:rPr lang="en-US" baseline="0" dirty="0" smtClean="0"/>
              <a:t> </a:t>
            </a:r>
            <a:r>
              <a:rPr lang="en-US" baseline="0" dirty="0" err="1" smtClean="0"/>
              <a:t>flyttar</a:t>
            </a:r>
            <a:r>
              <a:rPr lang="en-US" baseline="0" dirty="0" smtClean="0"/>
              <a:t> </a:t>
            </a:r>
            <a:r>
              <a:rPr lang="en-US" baseline="0" dirty="0" err="1" smtClean="0"/>
              <a:t>replikor</a:t>
            </a:r>
            <a:r>
              <a:rPr lang="en-US" baseline="0" dirty="0" smtClean="0"/>
              <a:t> till </a:t>
            </a:r>
            <a:r>
              <a:rPr lang="en-US" baseline="0" dirty="0" err="1" smtClean="0"/>
              <a:t>mer</a:t>
            </a:r>
            <a:r>
              <a:rPr lang="en-US" baseline="0" dirty="0" smtClean="0"/>
              <a:t> </a:t>
            </a:r>
            <a:r>
              <a:rPr lang="en-US" baseline="0" dirty="0" err="1" smtClean="0"/>
              <a:t>tillfärlitliga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tar </a:t>
            </a:r>
            <a:r>
              <a:rPr lang="en-US" baseline="0" dirty="0" err="1" smtClean="0"/>
              <a:t>bort</a:t>
            </a:r>
            <a:r>
              <a:rPr lang="en-US" baseline="0" dirty="0" smtClean="0"/>
              <a:t> </a:t>
            </a:r>
            <a:r>
              <a:rPr lang="en-US" baseline="0" dirty="0" err="1" smtClean="0"/>
              <a:t>onödiga</a:t>
            </a:r>
            <a:r>
              <a:rPr lang="en-US" baseline="0" dirty="0" smtClean="0"/>
              <a:t> </a:t>
            </a:r>
            <a:r>
              <a:rPr lang="en-US" baseline="0" dirty="0" err="1" smtClean="0"/>
              <a:t>replikor</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20</a:t>
            </a:fld>
            <a:endParaRPr lang="en-US"/>
          </a:p>
        </p:txBody>
      </p:sp>
    </p:spTree>
    <p:extLst>
      <p:ext uri="{BB962C8B-B14F-4D97-AF65-F5344CB8AC3E}">
        <p14:creationId xmlns:p14="http://schemas.microsoft.com/office/powerpoint/2010/main" val="14213497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Så</a:t>
            </a:r>
            <a:r>
              <a:rPr lang="en-US" dirty="0" smtClean="0"/>
              <a:t> </a:t>
            </a:r>
            <a:r>
              <a:rPr lang="en-US" dirty="0" err="1" smtClean="0"/>
              <a:t>länge</a:t>
            </a:r>
            <a:r>
              <a:rPr lang="en-US" dirty="0" smtClean="0"/>
              <a:t> </a:t>
            </a:r>
            <a:r>
              <a:rPr lang="en-US" dirty="0" err="1" smtClean="0"/>
              <a:t>det</a:t>
            </a:r>
            <a:r>
              <a:rPr lang="en-US" dirty="0" smtClean="0"/>
              <a:t> </a:t>
            </a:r>
            <a:r>
              <a:rPr lang="en-US" dirty="0" err="1" smtClean="0"/>
              <a:t>finns</a:t>
            </a:r>
            <a:r>
              <a:rPr lang="en-US" dirty="0" smtClean="0"/>
              <a:t> </a:t>
            </a:r>
            <a:r>
              <a:rPr lang="en-US"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flytta</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a:t>
            </a:r>
            <a:r>
              <a:rPr lang="en-US" baseline="0" dirty="0" err="1" smtClean="0"/>
              <a:t>nuvarande</a:t>
            </a:r>
            <a:r>
              <a:rPr lang="en-US" baseline="0" dirty="0" smtClean="0"/>
              <a:t> </a:t>
            </a:r>
            <a:r>
              <a:rPr lang="en-US" baseline="0" dirty="0" err="1" smtClean="0"/>
              <a:t>noderna</a:t>
            </a:r>
            <a:r>
              <a:rPr lang="en-US" baseline="0" dirty="0" smtClean="0"/>
              <a:t> , till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a:t>
            </a:r>
            <a:r>
              <a:rPr lang="en-US" baseline="0" dirty="0" err="1" smtClean="0"/>
              <a:t>tillgängliga</a:t>
            </a:r>
            <a:r>
              <a:rPr lang="en-US" baseline="0" dirty="0" smtClean="0"/>
              <a:t> </a:t>
            </a:r>
            <a:r>
              <a:rPr lang="en-US" baseline="0" dirty="0" err="1" smtClean="0"/>
              <a:t>noderna</a:t>
            </a:r>
            <a:r>
              <a:rPr lang="en-US" baseline="0" dirty="0" smtClean="0"/>
              <a:t>.</a:t>
            </a:r>
          </a:p>
          <a:p>
            <a:endParaRPr lang="en-US" baseline="0" dirty="0" smtClean="0"/>
          </a:p>
          <a:p>
            <a:r>
              <a:rPr lang="en-US" baseline="0" dirty="0" err="1" smtClean="0"/>
              <a:t>Skapa</a:t>
            </a:r>
            <a:r>
              <a:rPr lang="en-US" baseline="0" dirty="0" smtClean="0"/>
              <a:t> </a:t>
            </a:r>
            <a:r>
              <a:rPr lang="en-US" baseline="0" dirty="0" err="1" smtClean="0"/>
              <a:t>först</a:t>
            </a:r>
            <a:r>
              <a:rPr lang="en-US" baseline="0" dirty="0" smtClean="0"/>
              <a:t> den </a:t>
            </a:r>
            <a:r>
              <a:rPr lang="en-US" baseline="0" dirty="0" err="1" smtClean="0"/>
              <a:t>nya</a:t>
            </a:r>
            <a:r>
              <a:rPr lang="en-US" baseline="0" dirty="0" smtClean="0"/>
              <a:t> </a:t>
            </a:r>
            <a:r>
              <a:rPr lang="en-US" baseline="0" dirty="0" err="1" smtClean="0"/>
              <a:t>replikan</a:t>
            </a:r>
            <a:r>
              <a:rPr lang="en-US" baseline="0" dirty="0" smtClean="0"/>
              <a:t>, </a:t>
            </a:r>
            <a:r>
              <a:rPr lang="en-US" baseline="0" dirty="0" err="1" smtClean="0"/>
              <a:t>och</a:t>
            </a:r>
            <a:r>
              <a:rPr lang="en-US" baseline="0" dirty="0" smtClean="0"/>
              <a:t> ta sedan </a:t>
            </a:r>
            <a:r>
              <a:rPr lang="en-US" baseline="0" dirty="0" err="1" smtClean="0"/>
              <a:t>bort</a:t>
            </a:r>
            <a:r>
              <a:rPr lang="en-US" baseline="0" dirty="0" smtClean="0"/>
              <a:t> den </a:t>
            </a:r>
            <a:r>
              <a:rPr lang="en-US" baseline="0" dirty="0" err="1" smtClean="0"/>
              <a:t>gamla</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undvika</a:t>
            </a:r>
            <a:r>
              <a:rPr lang="en-US" baseline="0" dirty="0" smtClean="0"/>
              <a:t> </a:t>
            </a:r>
            <a:r>
              <a:rPr lang="en-US" baseline="0" dirty="0" err="1" smtClean="0"/>
              <a:t>risken</a:t>
            </a:r>
            <a:r>
              <a:rPr lang="en-US" baseline="0" dirty="0" smtClean="0"/>
              <a:t> </a:t>
            </a:r>
            <a:r>
              <a:rPr lang="en-US" baseline="0" dirty="0" err="1" smtClean="0"/>
              <a:t>att</a:t>
            </a:r>
            <a:r>
              <a:rPr lang="en-US" baseline="0" dirty="0" smtClean="0"/>
              <a:t> </a:t>
            </a:r>
            <a:r>
              <a:rPr lang="en-US" baseline="0" dirty="0" err="1" smtClean="0"/>
              <a:t>undergå</a:t>
            </a:r>
            <a:r>
              <a:rPr lang="en-US" baseline="0" dirty="0" smtClean="0"/>
              <a:t> den </a:t>
            </a:r>
            <a:r>
              <a:rPr lang="en-US" baseline="0" dirty="0" err="1" smtClean="0"/>
              <a:t>önskade</a:t>
            </a:r>
            <a:r>
              <a:rPr lang="en-US" baseline="0" dirty="0" smtClean="0"/>
              <a:t> </a:t>
            </a:r>
            <a:r>
              <a:rPr lang="en-US" baseline="0" dirty="0" err="1" smtClean="0"/>
              <a:t>tillfrlitligheten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21</a:t>
            </a:fld>
            <a:endParaRPr lang="en-US"/>
          </a:p>
        </p:txBody>
      </p:sp>
    </p:spTree>
    <p:extLst>
      <p:ext uri="{BB962C8B-B14F-4D97-AF65-F5344CB8AC3E}">
        <p14:creationId xmlns:p14="http://schemas.microsoft.com/office/powerpoint/2010/main" val="20277488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Därefter</a:t>
            </a:r>
            <a:r>
              <a:rPr lang="en-US" dirty="0" smtClean="0"/>
              <a:t>, </a:t>
            </a:r>
            <a:r>
              <a:rPr lang="en-US" dirty="0" err="1" smtClean="0"/>
              <a:t>när</a:t>
            </a:r>
            <a:r>
              <a:rPr lang="en-US" dirty="0" smtClean="0"/>
              <a:t> vi </a:t>
            </a:r>
            <a:r>
              <a:rPr lang="en-US" dirty="0" err="1" smtClean="0"/>
              <a:t>flyttat</a:t>
            </a:r>
            <a:r>
              <a:rPr lang="en-US" dirty="0" smtClean="0"/>
              <a:t> </a:t>
            </a:r>
            <a:r>
              <a:rPr lang="en-US" dirty="0" err="1" smtClean="0"/>
              <a:t>alla</a:t>
            </a:r>
            <a:r>
              <a:rPr lang="en-US" dirty="0" smtClean="0"/>
              <a:t> </a:t>
            </a:r>
            <a:r>
              <a:rPr lang="en-US" dirty="0" err="1" smtClean="0"/>
              <a:t>replikor</a:t>
            </a:r>
            <a:r>
              <a:rPr lang="en-US" dirty="0" smtClean="0"/>
              <a:t> till de</a:t>
            </a:r>
            <a:r>
              <a:rPr lang="en-US" baseline="0" dirty="0" smtClean="0"/>
              <a:t>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så</a:t>
            </a:r>
            <a:r>
              <a:rPr lang="en-US" baseline="0" dirty="0" smtClean="0"/>
              <a:t> </a:t>
            </a:r>
            <a:r>
              <a:rPr lang="en-US" baseline="0" dirty="0" err="1" smtClean="0"/>
              <a:t>kanske</a:t>
            </a:r>
            <a:r>
              <a:rPr lang="en-US" baseline="0" dirty="0" smtClean="0"/>
              <a:t> vi </a:t>
            </a:r>
            <a:r>
              <a:rPr lang="en-US" baseline="0" dirty="0" err="1" smtClean="0"/>
              <a:t>inte</a:t>
            </a:r>
            <a:r>
              <a:rPr lang="en-US" baseline="0" dirty="0" smtClean="0"/>
              <a:t> </a:t>
            </a:r>
            <a:r>
              <a:rPr lang="en-US" baseline="0" dirty="0" err="1" smtClean="0"/>
              <a:t>behöver</a:t>
            </a:r>
            <a:r>
              <a:rPr lang="en-US" baseline="0" dirty="0" smtClean="0"/>
              <a:t> </a:t>
            </a:r>
            <a:r>
              <a:rPr lang="en-US" baseline="0" dirty="0" err="1" smtClean="0"/>
              <a:t>lika</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längre</a:t>
            </a:r>
            <a:r>
              <a:rPr lang="en-US" baseline="0" dirty="0" smtClean="0"/>
              <a:t>.</a:t>
            </a:r>
          </a:p>
          <a:p>
            <a:endParaRPr lang="en-US" baseline="0" dirty="0" smtClean="0"/>
          </a:p>
          <a:p>
            <a:r>
              <a:rPr lang="en-US" baseline="0" dirty="0" err="1" smtClean="0"/>
              <a:t>Därför</a:t>
            </a:r>
            <a:r>
              <a:rPr lang="en-US" baseline="0" dirty="0" smtClean="0"/>
              <a:t>, </a:t>
            </a:r>
            <a:r>
              <a:rPr lang="en-US" baseline="0" dirty="0" err="1" smtClean="0"/>
              <a:t>så</a:t>
            </a:r>
            <a:r>
              <a:rPr lang="en-US" baseline="0" dirty="0" smtClean="0"/>
              <a:t> </a:t>
            </a:r>
            <a:r>
              <a:rPr lang="en-US" baseline="0" dirty="0" err="1" smtClean="0"/>
              <a:t>tas</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bort</a:t>
            </a:r>
            <a:r>
              <a:rPr lang="en-US" baseline="0" dirty="0" smtClean="0"/>
              <a:t>, </a:t>
            </a:r>
            <a:r>
              <a:rPr lang="en-US" baseline="0" dirty="0" err="1" smtClean="0"/>
              <a:t>så</a:t>
            </a:r>
            <a:r>
              <a:rPr lang="en-US" baseline="0" dirty="0" smtClean="0"/>
              <a:t> </a:t>
            </a:r>
            <a:r>
              <a:rPr lang="en-US" baseline="0" dirty="0" err="1" smtClean="0"/>
              <a:t>länge</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22</a:t>
            </a:fld>
            <a:endParaRPr lang="en-US"/>
          </a:p>
        </p:txBody>
      </p:sp>
    </p:spTree>
    <p:extLst>
      <p:ext uri="{BB962C8B-B14F-4D97-AF65-F5344CB8AC3E}">
        <p14:creationId xmlns:p14="http://schemas.microsoft.com/office/powerpoint/2010/main" val="17258392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Antag</a:t>
            </a:r>
            <a:r>
              <a:rPr lang="en-US" baseline="0" dirty="0" smtClean="0"/>
              <a:t> </a:t>
            </a:r>
            <a:r>
              <a:rPr lang="en-US" baseline="0" dirty="0" err="1" smtClean="0"/>
              <a:t>att</a:t>
            </a:r>
            <a:r>
              <a:rPr lang="en-US" baseline="0" dirty="0" smtClean="0"/>
              <a:t> vi </a:t>
            </a:r>
            <a:r>
              <a:rPr lang="en-US" baseline="0" dirty="0" err="1" smtClean="0"/>
              <a:t>har</a:t>
            </a:r>
            <a:r>
              <a:rPr lang="en-US" baseline="0" dirty="0" smtClean="0"/>
              <a:t> </a:t>
            </a:r>
            <a:r>
              <a:rPr lang="en-US" baseline="0" dirty="0" err="1" smtClean="0"/>
              <a:t>samma</a:t>
            </a:r>
            <a:r>
              <a:rPr lang="en-US" baseline="0" dirty="0" smtClean="0"/>
              <a:t> situation </a:t>
            </a:r>
            <a:r>
              <a:rPr lang="en-US" baseline="0" dirty="0" err="1" smtClean="0"/>
              <a:t>som</a:t>
            </a:r>
            <a:r>
              <a:rPr lang="en-US" baseline="0" dirty="0" smtClean="0"/>
              <a:t> </a:t>
            </a:r>
            <a:r>
              <a:rPr lang="en-US" baseline="0" dirty="0" err="1" smtClean="0"/>
              <a:t>tidigare</a:t>
            </a:r>
            <a:r>
              <a:rPr lang="en-US" baseline="0" dirty="0" smtClean="0"/>
              <a:t>, med 3 </a:t>
            </a:r>
            <a:r>
              <a:rPr lang="en-US" baseline="0" dirty="0" err="1" smtClean="0"/>
              <a:t>replikor</a:t>
            </a:r>
            <a:r>
              <a:rPr lang="en-US" baseline="0" dirty="0" smtClean="0"/>
              <a:t> </a:t>
            </a:r>
            <a:r>
              <a:rPr lang="en-US" baseline="0" dirty="0" err="1" smtClean="0"/>
              <a:t>på</a:t>
            </a:r>
            <a:r>
              <a:rPr lang="en-US" baseline="0" dirty="0" smtClean="0"/>
              <a:t> A, C, </a:t>
            </a:r>
            <a:r>
              <a:rPr lang="en-US" baseline="0" dirty="0" err="1" smtClean="0"/>
              <a:t>och</a:t>
            </a:r>
            <a:r>
              <a:rPr lang="en-US" baseline="0" dirty="0" smtClean="0"/>
              <a:t>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23</a:t>
            </a:fld>
            <a:endParaRPr lang="en-US"/>
          </a:p>
        </p:txBody>
      </p:sp>
    </p:spTree>
    <p:extLst>
      <p:ext uri="{BB962C8B-B14F-4D97-AF65-F5344CB8AC3E}">
        <p14:creationId xmlns:p14="http://schemas.microsoft.com/office/powerpoint/2010/main" val="7169140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Efter</a:t>
            </a:r>
            <a:r>
              <a:rPr lang="en-US" dirty="0" smtClean="0"/>
              <a:t> </a:t>
            </a:r>
            <a:r>
              <a:rPr lang="en-US" dirty="0" err="1" smtClean="0"/>
              <a:t>ett</a:t>
            </a:r>
            <a:r>
              <a:rPr lang="en-US" dirty="0" smtClean="0"/>
              <a:t> tag, </a:t>
            </a:r>
            <a:r>
              <a:rPr lang="en-US" dirty="0" err="1" smtClean="0"/>
              <a:t>så</a:t>
            </a:r>
            <a:r>
              <a:rPr lang="en-US" dirty="0" smtClean="0"/>
              <a:t> </a:t>
            </a:r>
            <a:r>
              <a:rPr lang="en-US" dirty="0" err="1" smtClean="0"/>
              <a:t>har</a:t>
            </a:r>
            <a:r>
              <a:rPr lang="en-US" dirty="0" smtClean="0"/>
              <a:t> en </a:t>
            </a:r>
            <a:r>
              <a:rPr lang="en-US" dirty="0" err="1" smtClean="0"/>
              <a:t>ny</a:t>
            </a:r>
            <a:r>
              <a:rPr lang="en-US" dirty="0" smtClean="0"/>
              <a:t> nod </a:t>
            </a:r>
            <a:r>
              <a:rPr lang="en-US" dirty="0" err="1" smtClean="0"/>
              <a:t>tillkommit</a:t>
            </a:r>
            <a:r>
              <a:rPr lang="en-US" dirty="0" smtClean="0"/>
              <a:t>,</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vi </a:t>
            </a:r>
            <a:r>
              <a:rPr lang="en-US" baseline="0" dirty="0" err="1" smtClean="0"/>
              <a:t>redan</a:t>
            </a:r>
            <a:r>
              <a:rPr lang="en-US" baseline="0" dirty="0" smtClean="0"/>
              <a:t> </a:t>
            </a:r>
            <a:r>
              <a:rPr lang="en-US" baseline="0" dirty="0" err="1" smtClean="0"/>
              <a:t>har</a:t>
            </a:r>
            <a:r>
              <a:rPr lang="en-US" baseline="0" dirty="0" smtClean="0"/>
              <a:t>, </a:t>
            </a:r>
            <a:r>
              <a:rPr lang="en-US" baseline="0" dirty="0" err="1" smtClean="0"/>
              <a:t>dvs</a:t>
            </a:r>
            <a:r>
              <a:rPr lang="en-US" baseline="0" dirty="0" smtClean="0"/>
              <a:t> D.</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24</a:t>
            </a:fld>
            <a:endParaRPr lang="en-US"/>
          </a:p>
        </p:txBody>
      </p:sp>
    </p:spTree>
    <p:extLst>
      <p:ext uri="{BB962C8B-B14F-4D97-AF65-F5344CB8AC3E}">
        <p14:creationId xmlns:p14="http://schemas.microsoft.com/office/powerpoint/2010/main" val="14345107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baseline="0" dirty="0" smtClean="0"/>
              <a:t> </a:t>
            </a:r>
            <a:r>
              <a:rPr lang="en-US" baseline="0" dirty="0" err="1" smtClean="0"/>
              <a:t>skapar</a:t>
            </a:r>
            <a:r>
              <a:rPr lang="en-US" baseline="0" dirty="0" smtClean="0"/>
              <a:t> vi </a:t>
            </a:r>
            <a:r>
              <a:rPr lang="en-US" baseline="0" dirty="0" err="1" smtClean="0"/>
              <a:t>först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25</a:t>
            </a:fld>
            <a:endParaRPr lang="en-US"/>
          </a:p>
        </p:txBody>
      </p:sp>
    </p:spTree>
    <p:extLst>
      <p:ext uri="{BB962C8B-B14F-4D97-AF65-F5344CB8AC3E}">
        <p14:creationId xmlns:p14="http://schemas.microsoft.com/office/powerpoint/2010/main" val="12738277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dirty="0" smtClean="0"/>
              <a:t> </a:t>
            </a:r>
            <a:r>
              <a:rPr lang="en-US" dirty="0" err="1" smtClean="0"/>
              <a:t>därefter</a:t>
            </a:r>
            <a:r>
              <a:rPr lang="en-US" baseline="0" dirty="0" smtClean="0"/>
              <a:t> tar vi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26</a:t>
            </a:fld>
            <a:endParaRPr lang="en-US"/>
          </a:p>
        </p:txBody>
      </p:sp>
    </p:spTree>
    <p:extLst>
      <p:ext uri="{BB962C8B-B14F-4D97-AF65-F5344CB8AC3E}">
        <p14:creationId xmlns:p14="http://schemas.microsoft.com/office/powerpoint/2010/main" val="8146083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baseline="0" dirty="0" smtClean="0"/>
              <a:t> </a:t>
            </a:r>
            <a:r>
              <a:rPr lang="en-US" baseline="0" dirty="0" err="1" smtClean="0"/>
              <a:t>så</a:t>
            </a:r>
            <a:r>
              <a:rPr lang="en-US" baseline="0" dirty="0" smtClean="0"/>
              <a:t> </a:t>
            </a:r>
            <a:r>
              <a:rPr lang="en-US" baseline="0" dirty="0" err="1" smtClean="0"/>
              <a:t>kollar</a:t>
            </a:r>
            <a:r>
              <a:rPr lang="en-US" baseline="0" dirty="0" smtClean="0"/>
              <a:t> vi </a:t>
            </a:r>
            <a:r>
              <a:rPr lang="en-US" baseline="0" dirty="0" err="1" smtClean="0"/>
              <a:t>igen</a:t>
            </a:r>
            <a:r>
              <a:rPr lang="en-US" baseline="0" dirty="0" smtClean="0"/>
              <a:t> om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lediga</a:t>
            </a:r>
            <a:r>
              <a:rPr lang="en-US" baseline="0" dirty="0" smtClean="0"/>
              <a:t> </a:t>
            </a:r>
            <a:r>
              <a:rPr lang="en-US" baseline="0" dirty="0" err="1" smtClean="0"/>
              <a:t>noden</a:t>
            </a:r>
            <a:r>
              <a:rPr lang="en-US" baseline="0" dirty="0" smtClean="0"/>
              <a:t>, I </a:t>
            </a:r>
            <a:r>
              <a:rPr lang="en-US" baseline="0" dirty="0" err="1" smtClean="0"/>
              <a:t>detta</a:t>
            </a:r>
            <a:r>
              <a:rPr lang="en-US" baseline="0" dirty="0" smtClean="0"/>
              <a:t> </a:t>
            </a:r>
            <a:r>
              <a:rPr lang="en-US" baseline="0" dirty="0" err="1" smtClean="0"/>
              <a:t>fallet</a:t>
            </a:r>
            <a:r>
              <a:rPr lang="en-US" baseline="0" dirty="0" smtClean="0"/>
              <a:t> D,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a:t>
            </a:r>
            <a:r>
              <a:rPr lang="en-US" baseline="0" dirty="0" err="1" smtClean="0"/>
              <a:t>nuvarande</a:t>
            </a:r>
            <a:r>
              <a:rPr lang="en-US" baseline="0" dirty="0" smtClean="0"/>
              <a:t>, </a:t>
            </a:r>
            <a:r>
              <a:rPr lang="en-US" baseline="0" dirty="0" err="1" smtClean="0"/>
              <a:t>dvs</a:t>
            </a:r>
            <a:r>
              <a:rPr lang="en-US" baseline="0" dirty="0" smtClean="0"/>
              <a:t> A. </a:t>
            </a:r>
            <a:r>
              <a:rPr lang="en-US" baseline="0" dirty="0" err="1" smtClean="0"/>
              <a:t>Det</a:t>
            </a:r>
            <a:r>
              <a:rPr lang="en-US" baseline="0" dirty="0" smtClean="0"/>
              <a:t> </a:t>
            </a:r>
            <a:r>
              <a:rPr lang="en-US" baseline="0" dirty="0" err="1" smtClean="0"/>
              <a:t>är</a:t>
            </a:r>
            <a:r>
              <a:rPr lang="en-US" baseline="0" dirty="0" smtClean="0"/>
              <a:t> den </a:t>
            </a:r>
            <a:r>
              <a:rPr lang="en-US" baseline="0" dirty="0" err="1" smtClean="0"/>
              <a:t>inte</a:t>
            </a:r>
            <a:r>
              <a:rPr lang="en-US" baseline="0" dirty="0" smtClean="0"/>
              <a:t>, </a:t>
            </a:r>
            <a:r>
              <a:rPr lang="en-US" baseline="0" dirty="0" err="1" smtClean="0"/>
              <a:t>då</a:t>
            </a:r>
            <a:r>
              <a:rPr lang="en-US" baseline="0" dirty="0" smtClean="0"/>
              <a:t> </a:t>
            </a:r>
            <a:r>
              <a:rPr lang="en-US" baseline="0" dirty="0" err="1" smtClean="0"/>
              <a:t>är</a:t>
            </a:r>
            <a:r>
              <a:rPr lang="en-US" baseline="0" dirty="0" smtClean="0"/>
              <a:t> vi </a:t>
            </a:r>
            <a:r>
              <a:rPr lang="en-US" baseline="0" dirty="0" err="1" smtClean="0"/>
              <a:t>klara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27</a:t>
            </a:fld>
            <a:endParaRPr lang="en-US"/>
          </a:p>
        </p:txBody>
      </p:sp>
    </p:spTree>
    <p:extLst>
      <p:ext uri="{BB962C8B-B14F-4D97-AF65-F5344CB8AC3E}">
        <p14:creationId xmlns:p14="http://schemas.microsoft.com/office/powerpoint/2010/main" val="3081229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dirty="0" smtClean="0"/>
              <a:t> </a:t>
            </a:r>
            <a:r>
              <a:rPr lang="en-US" dirty="0" err="1" smtClean="0"/>
              <a:t>går</a:t>
            </a:r>
            <a:r>
              <a:rPr lang="en-US" baseline="0" dirty="0" smtClean="0"/>
              <a:t> vi </a:t>
            </a:r>
            <a:r>
              <a:rPr lang="en-US" baseline="0" dirty="0" err="1" smtClean="0"/>
              <a:t>vidare</a:t>
            </a:r>
            <a:r>
              <a:rPr lang="en-US" baseline="0" dirty="0" smtClean="0"/>
              <a:t> till </a:t>
            </a:r>
            <a:r>
              <a:rPr lang="en-US" baseline="0" dirty="0" err="1" smtClean="0"/>
              <a:t>nästa</a:t>
            </a:r>
            <a:r>
              <a:rPr lang="en-US" baseline="0" dirty="0" smtClean="0"/>
              <a:t> del. Ta </a:t>
            </a:r>
            <a:r>
              <a:rPr lang="en-US" baseline="0" dirty="0" err="1" smtClean="0"/>
              <a:t>bort</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länge</a:t>
            </a:r>
            <a:r>
              <a:rPr lang="en-US" baseline="0" dirty="0" smtClean="0"/>
              <a:t> vi </a:t>
            </a:r>
            <a:r>
              <a:rPr lang="en-US" baseline="0" dirty="0" err="1" smtClean="0"/>
              <a:t>fortfarande</a:t>
            </a:r>
            <a:r>
              <a:rPr lang="en-US" baseline="0" dirty="0" smtClean="0"/>
              <a:t> </a:t>
            </a:r>
            <a:r>
              <a:rPr lang="en-US" baseline="0" dirty="0" err="1" smtClean="0"/>
              <a:t>uppnår</a:t>
            </a:r>
            <a:r>
              <a:rPr lang="en-US" baseline="0" dirty="0" smtClean="0"/>
              <a:t> </a:t>
            </a:r>
            <a:r>
              <a:rPr lang="en-US" baseline="0" dirty="0" err="1" smtClean="0"/>
              <a:t>önskad</a:t>
            </a:r>
            <a:r>
              <a:rPr lang="en-US" baseline="0" dirty="0" smtClean="0"/>
              <a:t> </a:t>
            </a:r>
            <a:r>
              <a:rPr lang="en-US" baseline="0" dirty="0" err="1" smtClean="0"/>
              <a:t>tillförlitlighet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28</a:t>
            </a:fld>
            <a:endParaRPr lang="en-US"/>
          </a:p>
        </p:txBody>
      </p:sp>
    </p:spTree>
    <p:extLst>
      <p:ext uri="{BB962C8B-B14F-4D97-AF65-F5344CB8AC3E}">
        <p14:creationId xmlns:p14="http://schemas.microsoft.com/office/powerpoint/2010/main" val="9665603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skulle</a:t>
            </a:r>
            <a:r>
              <a:rPr lang="en-US" dirty="0" smtClean="0"/>
              <a:t> ta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tillförlitlga</a:t>
            </a:r>
            <a:r>
              <a:rPr lang="en-US" baseline="0" dirty="0" smtClean="0"/>
              <a:t> </a:t>
            </a:r>
            <a:r>
              <a:rPr lang="en-US" baseline="0" dirty="0" err="1" smtClean="0"/>
              <a:t>noden</a:t>
            </a:r>
            <a:r>
              <a:rPr lang="en-US" baseline="0" dirty="0" smtClean="0"/>
              <a:t>, A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tillförlitligheten</a:t>
            </a:r>
            <a:r>
              <a:rPr lang="en-US" baseline="0" dirty="0" smtClean="0"/>
              <a:t>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Därmed</a:t>
            </a:r>
            <a:r>
              <a:rPr lang="en-US" baseline="0" dirty="0" smtClean="0"/>
              <a:t> </a:t>
            </a:r>
            <a:r>
              <a:rPr lang="en-US" baseline="0" dirty="0" err="1" smtClean="0"/>
              <a:t>så</a:t>
            </a:r>
            <a:r>
              <a:rPr lang="en-US" baseline="0" dirty="0" smtClean="0"/>
              <a:t> tar vi </a:t>
            </a:r>
            <a:r>
              <a:rPr lang="en-US" baseline="0" dirty="0" err="1" smtClean="0"/>
              <a:t>bort</a:t>
            </a:r>
            <a:r>
              <a:rPr lang="en-US" baseline="0" dirty="0" smtClean="0"/>
              <a:t> A2</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29</a:t>
            </a:fld>
            <a:endParaRPr lang="en-US"/>
          </a:p>
        </p:txBody>
      </p:sp>
    </p:spTree>
    <p:extLst>
      <p:ext uri="{BB962C8B-B14F-4D97-AF65-F5344CB8AC3E}">
        <p14:creationId xmlns:p14="http://schemas.microsoft.com/office/powerpoint/2010/main" val="804476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Tillförse</a:t>
            </a:r>
            <a:r>
              <a:rPr lang="en-US" dirty="0" smtClean="0"/>
              <a:t> en </a:t>
            </a:r>
            <a:r>
              <a:rPr lang="en-US" dirty="0" err="1" smtClean="0"/>
              <a:t>viss</a:t>
            </a:r>
            <a:r>
              <a:rPr lang="en-US" dirty="0" smtClean="0"/>
              <a:t> </a:t>
            </a:r>
            <a:r>
              <a:rPr lang="en-US" dirty="0" err="1" smtClean="0"/>
              <a:t>tillförlitlighetsnivå</a:t>
            </a:r>
            <a:r>
              <a:rPr lang="en-US" dirty="0" smtClean="0"/>
              <a:t> </a:t>
            </a:r>
            <a:r>
              <a:rPr lang="en-US" dirty="0" err="1" smtClean="0"/>
              <a:t>för</a:t>
            </a:r>
            <a:r>
              <a:rPr lang="en-US" dirty="0" smtClean="0"/>
              <a:t> </a:t>
            </a:r>
            <a:r>
              <a:rPr lang="en-US"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distribuerat</a:t>
            </a:r>
            <a:r>
              <a:rPr lang="en-US" baseline="0" dirty="0" smtClean="0"/>
              <a:t> </a:t>
            </a:r>
            <a:r>
              <a:rPr lang="en-US" baseline="0" dirty="0" err="1" smtClean="0"/>
              <a:t>är</a:t>
            </a:r>
            <a:r>
              <a:rPr lang="en-US" baseline="0" dirty="0" smtClean="0"/>
              <a:t> </a:t>
            </a:r>
            <a:r>
              <a:rPr lang="en-US" baseline="0" dirty="0" err="1" smtClean="0"/>
              <a:t>svårt</a:t>
            </a:r>
            <a:r>
              <a:rPr lang="en-US" baseline="0" dirty="0" smtClean="0"/>
              <a:t> </a:t>
            </a:r>
            <a:r>
              <a:rPr lang="en-US" baseline="0" dirty="0" err="1" smtClean="0"/>
              <a:t>av</a:t>
            </a:r>
            <a:r>
              <a:rPr lang="en-US" baseline="0" dirty="0" smtClean="0"/>
              <a:t> </a:t>
            </a:r>
            <a:r>
              <a:rPr lang="en-US" baseline="0" dirty="0" err="1" smtClean="0"/>
              <a:t>flera</a:t>
            </a:r>
            <a:r>
              <a:rPr lang="en-US" baseline="0" dirty="0" smtClean="0"/>
              <a:t> </a:t>
            </a:r>
            <a:r>
              <a:rPr lang="en-US" baseline="0" dirty="0" err="1" smtClean="0"/>
              <a:t>skäl</a:t>
            </a:r>
            <a:r>
              <a:rPr lang="en-US" baseline="0" dirty="0" smtClean="0"/>
              <a:t>.</a:t>
            </a:r>
            <a:br>
              <a:rPr lang="en-US" baseline="0" dirty="0" smtClean="0"/>
            </a:br>
            <a:endParaRPr lang="sv-SE" baseline="0" dirty="0" smtClean="0"/>
          </a:p>
          <a:p>
            <a:r>
              <a:rPr lang="sv-SE" baseline="0" dirty="0" smtClean="0"/>
              <a:t>Först och främst så ökar risken för att ett fel inträffar eftersom fler tjänster/resurser används.</a:t>
            </a:r>
          </a:p>
          <a:p>
            <a:r>
              <a:rPr lang="sv-SE" baseline="0" dirty="0" smtClean="0"/>
              <a:t>Vidare är det väldigt svårt att fullständigt modellera tillförlitligheten i sådana miljöer. Det finns till exempel oändligt många parametrar att ta hänsyn till.</a:t>
            </a:r>
          </a:p>
          <a:p>
            <a:endParaRPr lang="sv-SE" baseline="0" dirty="0" smtClean="0"/>
          </a:p>
          <a:p>
            <a:r>
              <a:rPr lang="sv-SE" baseline="0" dirty="0" smtClean="0"/>
              <a:t>Tillförlitlighet är väldigt viktigt för många applikationer, t.ex. för streaming tjänster är just tillförlitlighet av stor betydelse eftersom man kan förlora viktig data om ett fel inträffar</a:t>
            </a:r>
          </a:p>
        </p:txBody>
      </p:sp>
      <p:sp>
        <p:nvSpPr>
          <p:cNvPr id="4" name="Slide Number Placeholder 3"/>
          <p:cNvSpPr>
            <a:spLocks noGrp="1"/>
          </p:cNvSpPr>
          <p:nvPr>
            <p:ph type="sldNum" sz="quarter" idx="10"/>
          </p:nvPr>
        </p:nvSpPr>
        <p:spPr/>
        <p:txBody>
          <a:bodyPr/>
          <a:lstStyle/>
          <a:p>
            <a:fld id="{100650DF-8CBF-0341-B1F9-47D0C0CD302F}" type="slidenum">
              <a:rPr lang="en-US" smtClean="0"/>
              <a:t>3</a:t>
            </a:fld>
            <a:endParaRPr lang="en-US"/>
          </a:p>
        </p:txBody>
      </p:sp>
    </p:spTree>
    <p:extLst>
      <p:ext uri="{BB962C8B-B14F-4D97-AF65-F5344CB8AC3E}">
        <p14:creationId xmlns:p14="http://schemas.microsoft.com/office/powerpoint/2010/main" val="8858557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även</a:t>
            </a:r>
            <a:r>
              <a:rPr lang="en-US" dirty="0" smtClean="0"/>
              <a:t> </a:t>
            </a:r>
            <a:r>
              <a:rPr lang="en-US" dirty="0" err="1" smtClean="0"/>
              <a:t>skulle</a:t>
            </a:r>
            <a:r>
              <a:rPr lang="en-US" dirty="0" smtClean="0"/>
              <a:t> ta </a:t>
            </a:r>
            <a:r>
              <a:rPr lang="en-US" dirty="0" err="1" smtClean="0"/>
              <a:t>bort</a:t>
            </a:r>
            <a:r>
              <a:rPr lang="en-US" dirty="0" smtClean="0"/>
              <a:t> A1 </a:t>
            </a:r>
            <a:r>
              <a:rPr lang="en-US" dirty="0" err="1" smtClean="0"/>
              <a:t>som</a:t>
            </a:r>
            <a:r>
              <a:rPr lang="en-US" dirty="0" smtClean="0"/>
              <a:t> nu </a:t>
            </a:r>
            <a:r>
              <a:rPr lang="en-US" dirty="0" err="1" smtClean="0"/>
              <a:t>är</a:t>
            </a:r>
            <a:r>
              <a:rPr lang="en-US" dirty="0" smtClean="0"/>
              <a:t> den </a:t>
            </a:r>
            <a:r>
              <a:rPr lang="en-US" dirty="0" err="1" smtClean="0"/>
              <a:t>replikan</a:t>
            </a:r>
            <a:r>
              <a:rPr lang="en-US" dirty="0" smtClean="0"/>
              <a:t> </a:t>
            </a:r>
            <a:r>
              <a:rPr lang="en-US" dirty="0" err="1" smtClean="0"/>
              <a:t>som</a:t>
            </a:r>
            <a:r>
              <a:rPr lang="en-US" baseline="0" dirty="0" smtClean="0"/>
              <a:t> ligger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inte</a:t>
            </a:r>
            <a:r>
              <a:rPr lang="en-US" baseline="0" dirty="0" smtClean="0"/>
              <a:t> </a:t>
            </a:r>
            <a:r>
              <a:rPr lang="en-US" baseline="0" dirty="0" err="1" smtClean="0"/>
              <a:t>tillförlitlighetsnivån</a:t>
            </a:r>
            <a:r>
              <a:rPr lang="en-US" baseline="0" dirty="0" smtClean="0"/>
              <a:t> </a:t>
            </a:r>
            <a:r>
              <a:rPr lang="en-US" baseline="0" dirty="0" err="1" smtClean="0"/>
              <a:t>vara</a:t>
            </a:r>
            <a:r>
              <a:rPr lang="en-US" baseline="0" dirty="0" smtClean="0"/>
              <a:t> </a:t>
            </a:r>
            <a:r>
              <a:rPr lang="en-US" baseline="0" dirty="0" err="1" smtClean="0"/>
              <a:t>uppnådd</a:t>
            </a:r>
            <a:r>
              <a:rPr lang="en-US" baseline="0" dirty="0" smtClean="0"/>
              <a:t> </a:t>
            </a:r>
            <a:r>
              <a:rPr lang="en-US" baseline="0" dirty="0" err="1" smtClean="0"/>
              <a:t>längre</a:t>
            </a:r>
            <a:r>
              <a:rPr lang="en-US" baseline="0" dirty="0" smtClean="0"/>
              <a:t>. Vi </a:t>
            </a:r>
            <a:r>
              <a:rPr lang="en-US" baseline="0" dirty="0" err="1" smtClean="0"/>
              <a:t>är</a:t>
            </a:r>
            <a:r>
              <a:rPr lang="en-US" baseline="0" dirty="0" smtClean="0"/>
              <a:t> </a:t>
            </a:r>
            <a:r>
              <a:rPr lang="en-US" baseline="0" dirty="0" err="1" smtClean="0"/>
              <a:t>klara</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30</a:t>
            </a:fld>
            <a:endParaRPr lang="en-US"/>
          </a:p>
        </p:txBody>
      </p:sp>
    </p:spTree>
    <p:extLst>
      <p:ext uri="{BB962C8B-B14F-4D97-AF65-F5344CB8AC3E}">
        <p14:creationId xmlns:p14="http://schemas.microsoft.com/office/powerpoint/2010/main" val="20655820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Vår</a:t>
            </a:r>
            <a:r>
              <a:rPr lang="en-US" baseline="0" dirty="0" smtClean="0"/>
              <a:t> </a:t>
            </a:r>
            <a:r>
              <a:rPr lang="en-US" baseline="0" dirty="0" err="1" smtClean="0"/>
              <a:t>tillförlitlighetsmodell</a:t>
            </a:r>
            <a:r>
              <a:rPr lang="en-US" baseline="0" dirty="0" smtClean="0"/>
              <a:t> </a:t>
            </a:r>
            <a:r>
              <a:rPr lang="en-US" baseline="0" dirty="0" err="1" smtClean="0"/>
              <a:t>bygger</a:t>
            </a:r>
            <a:r>
              <a:rPr lang="en-US" baseline="0" dirty="0" smtClean="0"/>
              <a:t> </a:t>
            </a:r>
            <a:r>
              <a:rPr lang="en-US" baseline="0" dirty="0" err="1" smtClean="0"/>
              <a:t>som</a:t>
            </a:r>
            <a:r>
              <a:rPr lang="en-US" baseline="0" dirty="0" smtClean="0"/>
              <a:t> </a:t>
            </a:r>
            <a:r>
              <a:rPr lang="en-US" baseline="0" dirty="0" err="1" smtClean="0"/>
              <a:t>sagt</a:t>
            </a:r>
            <a:r>
              <a:rPr lang="en-US" baseline="0" dirty="0" smtClean="0"/>
              <a:t> </a:t>
            </a:r>
            <a:r>
              <a:rPr lang="en-US" baseline="0" dirty="0" err="1" smtClean="0"/>
              <a:t>på</a:t>
            </a:r>
            <a:r>
              <a:rPr lang="en-US" baseline="0" dirty="0" smtClean="0"/>
              <a:t> mean-time-between-failures, </a:t>
            </a:r>
            <a:r>
              <a:rPr lang="en-US" baseline="0" dirty="0" err="1" smtClean="0"/>
              <a:t>algoritmen</a:t>
            </a:r>
            <a:r>
              <a:rPr lang="en-US" baseline="0" dirty="0" smtClean="0"/>
              <a:t> </a:t>
            </a:r>
            <a:r>
              <a:rPr lang="en-US" baseline="0" dirty="0" err="1" smtClean="0"/>
              <a:t>som</a:t>
            </a:r>
            <a:r>
              <a:rPr lang="en-US" baseline="0" dirty="0" smtClean="0"/>
              <a:t> </a:t>
            </a:r>
            <a:r>
              <a:rPr lang="en-US" baseline="0" dirty="0" err="1" smtClean="0"/>
              <a:t>ser</a:t>
            </a:r>
            <a:r>
              <a:rPr lang="en-US" baseline="0" dirty="0" smtClean="0"/>
              <a:t> till </a:t>
            </a:r>
            <a:r>
              <a:rPr lang="en-US" baseline="0" dirty="0" err="1" smtClean="0"/>
              <a:t>att</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nådd</a:t>
            </a:r>
            <a:r>
              <a:rPr lang="en-US" baseline="0" dirty="0" smtClean="0"/>
              <a:t> </a:t>
            </a:r>
            <a:r>
              <a:rPr lang="en-US" baseline="0" dirty="0" err="1" smtClean="0"/>
              <a:t>måste</a:t>
            </a:r>
            <a:r>
              <a:rPr lang="en-US" baseline="0" dirty="0" smtClean="0"/>
              <a:t> </a:t>
            </a:r>
            <a:r>
              <a:rPr lang="en-US" baseline="0" dirty="0" err="1" smtClean="0"/>
              <a:t>köras</a:t>
            </a:r>
            <a:r>
              <a:rPr lang="en-US" baseline="0" dirty="0" smtClean="0"/>
              <a:t> </a:t>
            </a:r>
            <a:r>
              <a:rPr lang="en-US" baseline="0" dirty="0" err="1" smtClean="0"/>
              <a:t>när</a:t>
            </a:r>
            <a:r>
              <a:rPr lang="en-US" baseline="0" dirty="0" smtClean="0"/>
              <a:t> en nod </a:t>
            </a:r>
            <a:r>
              <a:rPr lang="en-US" baseline="0" dirty="0" err="1" smtClean="0"/>
              <a:t>dör</a:t>
            </a:r>
            <a:r>
              <a:rPr lang="en-US" baseline="0" dirty="0" smtClean="0"/>
              <a:t> </a:t>
            </a:r>
            <a:r>
              <a:rPr lang="en-US" baseline="0" dirty="0" err="1" smtClean="0"/>
              <a:t>då</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kanske</a:t>
            </a:r>
            <a:r>
              <a:rPr lang="en-US" baseline="0" dirty="0" smtClean="0"/>
              <a:t> </a:t>
            </a:r>
            <a:r>
              <a:rPr lang="en-US" baseline="0" dirty="0" err="1" smtClean="0"/>
              <a:t>inte</a:t>
            </a:r>
            <a:r>
              <a:rPr lang="en-US" baseline="0" dirty="0" smtClean="0"/>
              <a:t> </a:t>
            </a:r>
            <a:r>
              <a:rPr lang="en-US" baseline="0" dirty="0" err="1" smtClean="0"/>
              <a:t>längre</a:t>
            </a:r>
            <a:r>
              <a:rPr lang="en-US" baseline="0" dirty="0" smtClean="0"/>
              <a:t> </a:t>
            </a:r>
            <a:r>
              <a:rPr lang="en-US" baseline="0" dirty="0" err="1" smtClean="0"/>
              <a:t>är</a:t>
            </a:r>
            <a:r>
              <a:rPr lang="en-US" baseline="0" dirty="0" smtClean="0"/>
              <a:t> </a:t>
            </a:r>
            <a:r>
              <a:rPr lang="en-US" baseline="0" dirty="0" err="1" smtClean="0"/>
              <a:t>nådd</a:t>
            </a:r>
            <a:r>
              <a:rPr lang="en-US" baseline="0" dirty="0" smtClean="0"/>
              <a:t>.</a:t>
            </a:r>
          </a:p>
          <a:p>
            <a:endParaRPr lang="en-US" baseline="0" dirty="0" smtClean="0"/>
          </a:p>
          <a:p>
            <a:r>
              <a:rPr lang="en-US" baseline="0" dirty="0" err="1" smtClean="0"/>
              <a:t>Det</a:t>
            </a:r>
            <a:r>
              <a:rPr lang="en-US" baseline="0" dirty="0" smtClean="0"/>
              <a:t> </a:t>
            </a:r>
            <a:r>
              <a:rPr lang="en-US" baseline="0" dirty="0" err="1" smtClean="0"/>
              <a:t>bygger</a:t>
            </a:r>
            <a:r>
              <a:rPr lang="en-US" baseline="0" dirty="0" smtClean="0"/>
              <a:t> </a:t>
            </a:r>
            <a:r>
              <a:rPr lang="en-US" baseline="0" dirty="0" err="1" smtClean="0"/>
              <a:t>alltså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detektera</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det</a:t>
            </a:r>
            <a:r>
              <a:rPr lang="en-US" baseline="0" dirty="0" smtClean="0"/>
              <a:t> </a:t>
            </a:r>
            <a:r>
              <a:rPr lang="en-US" baseline="0" dirty="0" err="1" smtClean="0"/>
              <a:t>görs</a:t>
            </a:r>
            <a:r>
              <a:rPr lang="en-US" baseline="0" dirty="0" smtClean="0"/>
              <a:t> </a:t>
            </a:r>
            <a:r>
              <a:rPr lang="en-US" baseline="0" dirty="0" err="1" smtClean="0"/>
              <a:t>genom</a:t>
            </a:r>
            <a:r>
              <a:rPr lang="en-US" baseline="0" dirty="0" smtClean="0"/>
              <a:t> </a:t>
            </a:r>
            <a:r>
              <a:rPr lang="en-US" baseline="0" dirty="0" err="1" smtClean="0"/>
              <a:t>ett</a:t>
            </a:r>
            <a:r>
              <a:rPr lang="en-US" baseline="0" dirty="0" smtClean="0"/>
              <a:t> heartbeat system, </a:t>
            </a:r>
            <a:r>
              <a:rPr lang="en-US" baseline="0" dirty="0" err="1" smtClean="0"/>
              <a:t>där</a:t>
            </a:r>
            <a:r>
              <a:rPr lang="en-US" baseline="0" dirty="0" smtClean="0"/>
              <a:t> </a:t>
            </a:r>
            <a:r>
              <a:rPr lang="en-US" baseline="0" dirty="0" err="1" smtClean="0"/>
              <a:t>noder</a:t>
            </a:r>
            <a:r>
              <a:rPr lang="en-US" baseline="0" dirty="0" smtClean="0"/>
              <a:t> </a:t>
            </a:r>
            <a:r>
              <a:rPr lang="en-US" baseline="0" dirty="0" err="1" smtClean="0"/>
              <a:t>periodiskt</a:t>
            </a:r>
            <a:r>
              <a:rPr lang="en-US" baseline="0" dirty="0" smtClean="0"/>
              <a:t> </a:t>
            </a:r>
            <a:r>
              <a:rPr lang="en-US" baseline="0" dirty="0" err="1" smtClean="0"/>
              <a:t>skickar</a:t>
            </a:r>
            <a:r>
              <a:rPr lang="en-US" baseline="0" dirty="0" smtClean="0"/>
              <a:t> UDP </a:t>
            </a:r>
            <a:r>
              <a:rPr lang="en-US" baseline="0" dirty="0" err="1" smtClean="0"/>
              <a:t>meddelanden</a:t>
            </a:r>
            <a:r>
              <a:rPr lang="en-US" baseline="0" dirty="0" smtClean="0"/>
              <a:t>, heartbeats, till </a:t>
            </a:r>
            <a:r>
              <a:rPr lang="en-US" baseline="0" dirty="0" err="1" smtClean="0"/>
              <a:t>varandra</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indikera</a:t>
            </a:r>
            <a:r>
              <a:rPr lang="en-US" baseline="0" dirty="0" smtClean="0"/>
              <a:t> </a:t>
            </a:r>
            <a:r>
              <a:rPr lang="en-US" baseline="0" dirty="0" err="1" smtClean="0"/>
              <a:t>att</a:t>
            </a:r>
            <a:r>
              <a:rPr lang="en-US" baseline="0" dirty="0" smtClean="0"/>
              <a:t> de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operativa</a:t>
            </a:r>
            <a:r>
              <a:rPr lang="en-US" baseline="0" dirty="0" smtClean="0"/>
              <a:t>. </a:t>
            </a:r>
          </a:p>
          <a:p>
            <a:endParaRPr lang="en-US" baseline="0" dirty="0" smtClean="0"/>
          </a:p>
          <a:p>
            <a:r>
              <a:rPr lang="en-US" baseline="0" dirty="0" smtClean="0"/>
              <a:t>Om </a:t>
            </a:r>
            <a:r>
              <a:rPr lang="en-US" baseline="0" dirty="0" err="1" smtClean="0"/>
              <a:t>inget</a:t>
            </a:r>
            <a:r>
              <a:rPr lang="en-US" baseline="0" dirty="0" smtClean="0"/>
              <a:t> heartbeat </a:t>
            </a:r>
            <a:r>
              <a:rPr lang="en-US" baseline="0" dirty="0" err="1" smtClean="0"/>
              <a:t>mottas</a:t>
            </a:r>
            <a:r>
              <a:rPr lang="en-US" baseline="0" dirty="0" smtClean="0"/>
              <a:t> </a:t>
            </a:r>
            <a:r>
              <a:rPr lang="en-US" baseline="0" dirty="0" err="1" smtClean="0"/>
              <a:t>från</a:t>
            </a:r>
            <a:r>
              <a:rPr lang="en-US" baseline="0" dirty="0" smtClean="0"/>
              <a:t> en nod </a:t>
            </a:r>
            <a:r>
              <a:rPr lang="en-US" baseline="0" dirty="0" err="1" smtClean="0"/>
              <a:t>inom</a:t>
            </a:r>
            <a:r>
              <a:rPr lang="en-US" baseline="0" dirty="0" smtClean="0"/>
              <a:t> </a:t>
            </a:r>
            <a:r>
              <a:rPr lang="en-US" baseline="0" dirty="0" err="1" smtClean="0"/>
              <a:t>en</a:t>
            </a:r>
            <a:r>
              <a:rPr lang="en-US" baseline="0" dirty="0" smtClean="0"/>
              <a:t> timeout, </a:t>
            </a:r>
            <a:r>
              <a:rPr lang="en-US" baseline="0" dirty="0" err="1" smtClean="0"/>
              <a:t>så</a:t>
            </a:r>
            <a:r>
              <a:rPr lang="en-US" baseline="0" dirty="0" smtClean="0"/>
              <a:t> </a:t>
            </a:r>
            <a:r>
              <a:rPr lang="en-US" baseline="0" dirty="0" err="1" smtClean="0"/>
              <a:t>antas</a:t>
            </a:r>
            <a:r>
              <a:rPr lang="en-US" baseline="0" dirty="0" smtClean="0"/>
              <a:t> den </a:t>
            </a:r>
            <a:r>
              <a:rPr lang="en-US" baseline="0" dirty="0" err="1" smtClean="0"/>
              <a:t>vara</a:t>
            </a:r>
            <a:r>
              <a:rPr lang="en-US" baseline="0" dirty="0" smtClean="0"/>
              <a:t> </a:t>
            </a:r>
            <a:r>
              <a:rPr lang="en-US" baseline="0" dirty="0" err="1" smtClean="0"/>
              <a:t>död</a:t>
            </a:r>
            <a:r>
              <a:rPr lang="en-US" baseline="0" dirty="0" smtClean="0"/>
              <a:t>, </a:t>
            </a:r>
            <a:r>
              <a:rPr lang="en-US" baseline="0" dirty="0" err="1" smtClean="0"/>
              <a:t>och</a:t>
            </a:r>
            <a:r>
              <a:rPr lang="en-US" baseline="0" dirty="0" smtClean="0"/>
              <a:t> </a:t>
            </a:r>
            <a:r>
              <a:rPr lang="en-US" baseline="0" dirty="0" err="1" smtClean="0"/>
              <a:t>algoritmen</a:t>
            </a:r>
            <a:r>
              <a:rPr lang="en-US" baseline="0" dirty="0" smtClean="0"/>
              <a:t> </a:t>
            </a:r>
            <a:r>
              <a:rPr lang="en-US" baseline="0" dirty="0" err="1" smtClean="0"/>
              <a:t>kan</a:t>
            </a:r>
            <a:r>
              <a:rPr lang="en-US" baseline="0" dirty="0" smtClean="0"/>
              <a:t> </a:t>
            </a:r>
            <a:r>
              <a:rPr lang="en-US" baseline="0" dirty="0" err="1" smtClean="0"/>
              <a:t>köras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säkerställa</a:t>
            </a:r>
            <a:r>
              <a:rPr lang="en-US" baseline="0" dirty="0" smtClean="0"/>
              <a:t>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fortfarande</a:t>
            </a:r>
            <a:r>
              <a:rPr lang="en-US" baseline="0" dirty="0" smtClean="0"/>
              <a:t> </a:t>
            </a:r>
            <a:r>
              <a:rPr lang="en-US" baseline="0" dirty="0" err="1" smtClean="0"/>
              <a:t>uppnås</a:t>
            </a:r>
            <a:r>
              <a:rPr lang="en-US" baseline="0" dirty="0" smtClean="0"/>
              <a:t>.</a:t>
            </a:r>
          </a:p>
          <a:p>
            <a:endParaRPr lang="en-US" baseline="0" dirty="0" smtClean="0"/>
          </a:p>
          <a:p>
            <a:r>
              <a:rPr lang="en-US" baseline="0" dirty="0" smtClean="0"/>
              <a:t>I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skickar</a:t>
            </a:r>
            <a:r>
              <a:rPr lang="en-US" baseline="0" dirty="0" smtClean="0"/>
              <a:t> vi heartbeats </a:t>
            </a:r>
            <a:r>
              <a:rPr lang="en-US" baseline="0" dirty="0" err="1" smtClean="0"/>
              <a:t>var</a:t>
            </a:r>
            <a:r>
              <a:rPr lang="en-US" baseline="0" dirty="0" smtClean="0"/>
              <a:t> 200 </a:t>
            </a:r>
            <a:r>
              <a:rPr lang="en-US" baseline="0" dirty="0" err="1" smtClean="0"/>
              <a:t>ms</a:t>
            </a:r>
            <a:r>
              <a:rPr lang="en-US" baseline="0" dirty="0" smtClean="0"/>
              <a:t> </a:t>
            </a:r>
            <a:r>
              <a:rPr lang="en-US" baseline="0" dirty="0" err="1" smtClean="0"/>
              <a:t>och</a:t>
            </a:r>
            <a:r>
              <a:rPr lang="en-US" baseline="0" dirty="0" smtClean="0"/>
              <a:t> </a:t>
            </a:r>
            <a:r>
              <a:rPr lang="en-US" baseline="0" dirty="0" err="1" smtClean="0"/>
              <a:t>timeouten</a:t>
            </a:r>
            <a:r>
              <a:rPr lang="en-US" baseline="0" dirty="0" smtClean="0"/>
              <a:t> </a:t>
            </a:r>
            <a:r>
              <a:rPr lang="en-US" baseline="0" dirty="0" err="1" smtClean="0"/>
              <a:t>sattes</a:t>
            </a:r>
            <a:r>
              <a:rPr lang="en-US" baseline="0" dirty="0" smtClean="0"/>
              <a:t> </a:t>
            </a:r>
            <a:r>
              <a:rPr lang="en-US" baseline="0" dirty="0" err="1" smtClean="0"/>
              <a:t>på</a:t>
            </a:r>
            <a:r>
              <a:rPr lang="en-US" baseline="0" dirty="0" smtClean="0"/>
              <a:t> 500 </a:t>
            </a:r>
            <a:r>
              <a:rPr lang="en-US" baseline="0" dirty="0" err="1" smtClean="0"/>
              <a:t>ms.</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31</a:t>
            </a:fld>
            <a:endParaRPr lang="en-US"/>
          </a:p>
        </p:txBody>
      </p:sp>
    </p:spTree>
    <p:extLst>
      <p:ext uri="{BB962C8B-B14F-4D97-AF65-F5344CB8AC3E}">
        <p14:creationId xmlns:p14="http://schemas.microsoft.com/office/powerpoint/2010/main" val="8087976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Som</a:t>
            </a:r>
            <a:r>
              <a:rPr lang="en-US" dirty="0" smtClean="0"/>
              <a:t> vi </a:t>
            </a:r>
            <a:r>
              <a:rPr lang="en-US" dirty="0" err="1" smtClean="0"/>
              <a:t>sa</a:t>
            </a:r>
            <a:r>
              <a:rPr lang="en-US" dirty="0" smtClean="0"/>
              <a:t> </a:t>
            </a:r>
            <a:r>
              <a:rPr lang="en-US" dirty="0" err="1" smtClean="0"/>
              <a:t>så</a:t>
            </a:r>
            <a:r>
              <a:rPr lang="en-US" baseline="0" dirty="0" smtClean="0"/>
              <a:t> </a:t>
            </a:r>
            <a:r>
              <a:rPr lang="en-US" baseline="0" dirty="0" err="1" smtClean="0"/>
              <a:t>måste</a:t>
            </a:r>
            <a:r>
              <a:rPr lang="en-US" baseline="0" dirty="0" smtClean="0"/>
              <a:t> </a:t>
            </a:r>
            <a:r>
              <a:rPr lang="en-US" baseline="0" dirty="0" err="1" smtClean="0"/>
              <a:t>denna</a:t>
            </a:r>
            <a:r>
              <a:rPr lang="en-US" baseline="0" dirty="0" smtClean="0"/>
              <a:t> </a:t>
            </a:r>
            <a:r>
              <a:rPr lang="en-US" baseline="0" dirty="0" err="1" smtClean="0"/>
              <a:t>algoritmen</a:t>
            </a:r>
            <a:r>
              <a:rPr lang="en-US" baseline="0" dirty="0" smtClean="0"/>
              <a:t> </a:t>
            </a:r>
            <a:r>
              <a:rPr lang="en-US" baseline="0" dirty="0" err="1" smtClean="0"/>
              <a:t>köras</a:t>
            </a:r>
            <a:r>
              <a:rPr lang="en-US" baseline="0" dirty="0" smtClean="0"/>
              <a:t> </a:t>
            </a:r>
            <a:r>
              <a:rPr lang="en-US" baseline="0" dirty="0" err="1" smtClean="0"/>
              <a:t>varje</a:t>
            </a:r>
            <a:r>
              <a:rPr lang="en-US" baseline="0" dirty="0" smtClean="0"/>
              <a:t> </a:t>
            </a:r>
            <a:r>
              <a:rPr lang="en-US" baseline="0" dirty="0" err="1" smtClean="0"/>
              <a:t>gång</a:t>
            </a:r>
            <a:r>
              <a:rPr lang="en-US" baseline="0" dirty="0" smtClean="0"/>
              <a:t> en nod </a:t>
            </a:r>
            <a:r>
              <a:rPr lang="en-US" baseline="0" dirty="0" err="1" smtClean="0"/>
              <a:t>dör</a:t>
            </a:r>
            <a:r>
              <a:rPr lang="en-US" baseline="0" dirty="0" smtClean="0"/>
              <a:t>.</a:t>
            </a:r>
          </a:p>
          <a:p>
            <a:endParaRPr lang="en-US" baseline="0" dirty="0" smtClean="0"/>
          </a:p>
          <a:p>
            <a:r>
              <a:rPr lang="en-US" baseline="0" dirty="0" smtClean="0"/>
              <a:t>Men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detekerar</a:t>
            </a:r>
            <a:r>
              <a:rPr lang="en-US" baseline="0" dirty="0" smtClean="0"/>
              <a:t> </a:t>
            </a:r>
            <a:r>
              <a:rPr lang="en-US" baseline="0" dirty="0" err="1" smtClean="0"/>
              <a:t>ett</a:t>
            </a:r>
            <a:r>
              <a:rPr lang="en-US" baseline="0" dirty="0" smtClean="0"/>
              <a:t> </a:t>
            </a:r>
            <a:r>
              <a:rPr lang="en-US" baseline="0" dirty="0" err="1" smtClean="0"/>
              <a:t>fel</a:t>
            </a:r>
            <a:r>
              <a:rPr lang="en-US" baseline="0" dirty="0" smtClean="0"/>
              <a:t> </a:t>
            </a:r>
            <a:r>
              <a:rPr lang="en-US" baseline="0" dirty="0" err="1" smtClean="0"/>
              <a:t>kan</a:t>
            </a:r>
            <a:r>
              <a:rPr lang="en-US" baseline="0" dirty="0" smtClean="0"/>
              <a:t> </a:t>
            </a:r>
            <a:r>
              <a:rPr lang="en-US" baseline="0" dirty="0" err="1" smtClean="0"/>
              <a:t>inte</a:t>
            </a:r>
            <a:r>
              <a:rPr lang="en-US" baseline="0" dirty="0" smtClean="0"/>
              <a:t> </a:t>
            </a:r>
            <a:r>
              <a:rPr lang="en-US" baseline="0" dirty="0" err="1" smtClean="0"/>
              <a:t>köra</a:t>
            </a:r>
            <a:r>
              <a:rPr lang="en-US" baseline="0" dirty="0" smtClean="0"/>
              <a:t> den, </a:t>
            </a:r>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skulle</a:t>
            </a:r>
            <a:r>
              <a:rPr lang="en-US" baseline="0" dirty="0" smtClean="0"/>
              <a:t> </a:t>
            </a:r>
            <a:r>
              <a:rPr lang="en-US" baseline="0" dirty="0" err="1" smtClean="0"/>
              <a:t>innebära</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inser</a:t>
            </a:r>
            <a:r>
              <a:rPr lang="en-US" baseline="0" dirty="0" smtClean="0"/>
              <a:t> </a:t>
            </a:r>
            <a:r>
              <a:rPr lang="en-US" baseline="0" dirty="0" err="1" smtClean="0"/>
              <a:t>att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a:t>
            </a:r>
            <a:r>
              <a:rPr lang="en-US" baseline="0" dirty="0" err="1" smtClean="0"/>
              <a:t>och</a:t>
            </a:r>
            <a:r>
              <a:rPr lang="en-US" baseline="0" dirty="0" smtClean="0"/>
              <a:t> </a:t>
            </a:r>
            <a:r>
              <a:rPr lang="en-US" baseline="0" dirty="0" err="1" smtClean="0"/>
              <a:t>då</a:t>
            </a:r>
            <a:r>
              <a:rPr lang="en-US" baseline="0" dirty="0" smtClean="0"/>
              <a:t> </a:t>
            </a:r>
            <a:r>
              <a:rPr lang="en-US" baseline="0" dirty="0" err="1" smtClean="0"/>
              <a:t>skapar</a:t>
            </a:r>
            <a:r>
              <a:rPr lang="en-US" baseline="0" dirty="0" smtClean="0"/>
              <a:t> </a:t>
            </a:r>
            <a:r>
              <a:rPr lang="en-US" baseline="0" dirty="0" err="1" smtClean="0"/>
              <a:t>varsin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vilket</a:t>
            </a:r>
            <a:r>
              <a:rPr lang="en-US" baseline="0" dirty="0" smtClean="0"/>
              <a:t> </a:t>
            </a:r>
            <a:r>
              <a:rPr lang="en-US" baseline="0" dirty="0" err="1" smtClean="0"/>
              <a:t>resulterar</a:t>
            </a:r>
            <a:r>
              <a:rPr lang="en-US" baseline="0" dirty="0" smtClean="0"/>
              <a:t> I </a:t>
            </a:r>
            <a:r>
              <a:rPr lang="en-US" baseline="0" dirty="0" err="1" smtClean="0"/>
              <a:t>att</a:t>
            </a:r>
            <a:r>
              <a:rPr lang="en-US" baseline="0" dirty="0" smtClean="0"/>
              <a:t> vi </a:t>
            </a:r>
            <a:r>
              <a:rPr lang="en-US" baseline="0" dirty="0" err="1" smtClean="0"/>
              <a:t>helt</a:t>
            </a:r>
            <a:r>
              <a:rPr lang="en-US" baseline="0" dirty="0" smtClean="0"/>
              <a:t> </a:t>
            </a:r>
            <a:r>
              <a:rPr lang="en-US" baseline="0" dirty="0" err="1" smtClean="0"/>
              <a:t>plötsligt</a:t>
            </a:r>
            <a:r>
              <a:rPr lang="en-US" baseline="0" dirty="0" smtClean="0"/>
              <a:t> </a:t>
            </a:r>
            <a:r>
              <a:rPr lang="en-US" baseline="0" dirty="0" err="1" smtClean="0"/>
              <a:t>fått</a:t>
            </a:r>
            <a:r>
              <a:rPr lang="en-US" baseline="0" dirty="0" smtClean="0"/>
              <a:t> </a:t>
            </a:r>
            <a:r>
              <a:rPr lang="en-US" baseline="0" dirty="0" err="1" smtClean="0"/>
              <a:t>alldeles</a:t>
            </a:r>
            <a:r>
              <a:rPr lang="en-US" baseline="0" dirty="0" smtClean="0"/>
              <a:t> </a:t>
            </a:r>
            <a:r>
              <a:rPr lang="en-US" baseline="0" dirty="0" err="1" smtClean="0"/>
              <a:t>för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fler</a:t>
            </a:r>
            <a:r>
              <a:rPr lang="en-US" baseline="0" dirty="0" smtClean="0"/>
              <a:t> </a:t>
            </a:r>
            <a:r>
              <a:rPr lang="en-US" baseline="0" dirty="0" err="1" smtClean="0"/>
              <a:t>än</a:t>
            </a:r>
            <a:r>
              <a:rPr lang="en-US" baseline="0" dirty="0" smtClean="0"/>
              <a:t> vi </a:t>
            </a:r>
            <a:r>
              <a:rPr lang="en-US" baseline="0" dirty="0" err="1" smtClean="0"/>
              <a:t>behöver</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32</a:t>
            </a:fld>
            <a:endParaRPr lang="en-US"/>
          </a:p>
        </p:txBody>
      </p:sp>
    </p:spTree>
    <p:extLst>
      <p:ext uri="{BB962C8B-B14F-4D97-AF65-F5344CB8AC3E}">
        <p14:creationId xmlns:p14="http://schemas.microsoft.com/office/powerpoint/2010/main" val="7548130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Istället</a:t>
            </a:r>
            <a:r>
              <a:rPr lang="en-US" baseline="0" dirty="0" smtClean="0"/>
              <a:t> </a:t>
            </a:r>
            <a:r>
              <a:rPr lang="en-US" baseline="0" dirty="0" err="1" smtClean="0"/>
              <a:t>så</a:t>
            </a:r>
            <a:r>
              <a:rPr lang="en-US" baseline="0" dirty="0" smtClean="0"/>
              <a:t> </a:t>
            </a:r>
            <a:r>
              <a:rPr lang="en-US" baseline="0" dirty="0" err="1" smtClean="0"/>
              <a:t>väljs</a:t>
            </a:r>
            <a:r>
              <a:rPr lang="en-US" baseline="0" dirty="0" smtClean="0"/>
              <a:t> </a:t>
            </a:r>
            <a:r>
              <a:rPr lang="en-US" baseline="0" dirty="0" err="1" smtClean="0"/>
              <a:t>en</a:t>
            </a:r>
            <a:r>
              <a:rPr lang="en-US" baseline="0" dirty="0" smtClean="0"/>
              <a:t> </a:t>
            </a:r>
            <a:r>
              <a:rPr lang="en-US" baseline="0" dirty="0" err="1" smtClean="0"/>
              <a:t>av</a:t>
            </a:r>
            <a:r>
              <a:rPr lang="en-US" baseline="0" dirty="0" smtClean="0"/>
              <a:t> de </a:t>
            </a:r>
            <a:r>
              <a:rPr lang="en-US" baseline="0" dirty="0" err="1" smtClean="0"/>
              <a:t>noderna</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kvar</a:t>
            </a:r>
            <a:r>
              <a:rPr lang="en-US" baseline="0" dirty="0" smtClean="0"/>
              <a:t> </a:t>
            </a:r>
            <a:r>
              <a:rPr lang="en-US" baseline="0" dirty="0" err="1" smtClean="0"/>
              <a:t>ut</a:t>
            </a:r>
            <a:r>
              <a:rPr lang="en-US" baseline="0" dirty="0" smtClean="0"/>
              <a:t>, </a:t>
            </a:r>
            <a:r>
              <a:rPr lang="en-US" baseline="0" dirty="0" err="1" smtClean="0"/>
              <a:t>genom</a:t>
            </a:r>
            <a:r>
              <a:rPr lang="en-US" baseline="0" dirty="0" smtClean="0"/>
              <a:t> </a:t>
            </a:r>
            <a:r>
              <a:rPr lang="en-US" baseline="0" dirty="0" err="1" smtClean="0"/>
              <a:t>högsta</a:t>
            </a:r>
            <a:r>
              <a:rPr lang="en-US" baseline="0" dirty="0" smtClean="0"/>
              <a:t> ID, </a:t>
            </a:r>
            <a:r>
              <a:rPr lang="en-US" baseline="0" dirty="0" err="1" smtClean="0"/>
              <a:t>som</a:t>
            </a:r>
            <a:r>
              <a:rPr lang="en-US" baseline="0" dirty="0" smtClean="0"/>
              <a:t> </a:t>
            </a:r>
            <a:r>
              <a:rPr lang="en-US" baseline="0" dirty="0" err="1" smtClean="0"/>
              <a:t>då</a:t>
            </a:r>
            <a:r>
              <a:rPr lang="en-US" baseline="0" dirty="0" smtClean="0"/>
              <a:t> </a:t>
            </a:r>
            <a:r>
              <a:rPr lang="en-US" baseline="0" dirty="0" err="1" smtClean="0"/>
              <a:t>får</a:t>
            </a:r>
            <a:r>
              <a:rPr lang="en-US" baseline="0" dirty="0" smtClean="0"/>
              <a:t> </a:t>
            </a:r>
            <a:r>
              <a:rPr lang="en-US" baseline="0" dirty="0" err="1" smtClean="0"/>
              <a:t>i</a:t>
            </a:r>
            <a:r>
              <a:rPr lang="en-US" baseline="0" dirty="0" smtClean="0"/>
              <a:t> </a:t>
            </a:r>
            <a:r>
              <a:rPr lang="en-US" baseline="0" dirty="0" err="1" smtClean="0"/>
              <a:t>uppdrag</a:t>
            </a:r>
            <a:r>
              <a:rPr lang="en-US" baseline="0" dirty="0" smtClean="0"/>
              <a:t> </a:t>
            </a:r>
            <a:r>
              <a:rPr lang="en-US" baseline="0" dirty="0" err="1" smtClean="0"/>
              <a:t>att</a:t>
            </a:r>
            <a:r>
              <a:rPr lang="en-US" baseline="0" dirty="0" smtClean="0"/>
              <a:t> </a:t>
            </a:r>
            <a:r>
              <a:rPr lang="en-US" baseline="0" dirty="0" err="1" smtClean="0"/>
              <a:t>köra</a:t>
            </a:r>
            <a:r>
              <a:rPr lang="en-US" baseline="0" dirty="0" smtClean="0"/>
              <a:t> </a:t>
            </a:r>
            <a:r>
              <a:rPr lang="en-US" baseline="0" dirty="0" err="1" smtClean="0"/>
              <a:t>algoritmen</a:t>
            </a:r>
            <a:r>
              <a:rPr lang="en-US" baseline="0" dirty="0" smtClean="0"/>
              <a:t>. De </a:t>
            </a:r>
            <a:r>
              <a:rPr lang="en-US" baseline="0" dirty="0" err="1" smtClean="0"/>
              <a:t>övriga</a:t>
            </a:r>
            <a:r>
              <a:rPr lang="en-US" baseline="0" dirty="0" smtClean="0"/>
              <a:t> </a:t>
            </a:r>
            <a:r>
              <a:rPr lang="en-US" baseline="0" dirty="0" err="1" smtClean="0"/>
              <a:t>noderna</a:t>
            </a:r>
            <a:r>
              <a:rPr lang="en-US" baseline="0" dirty="0" smtClean="0"/>
              <a:t> </a:t>
            </a:r>
            <a:r>
              <a:rPr lang="en-US" baseline="0" dirty="0" err="1" smtClean="0"/>
              <a:t>kommer</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i="1" baseline="0" dirty="0" smtClean="0"/>
              <a:t>lost node</a:t>
            </a:r>
            <a:r>
              <a:rPr lang="en-US" i="0" baseline="0" dirty="0" smtClean="0"/>
              <a:t> </a:t>
            </a:r>
            <a:r>
              <a:rPr lang="en-US" i="0" baseline="0" dirty="0" err="1" smtClean="0"/>
              <a:t>meddelande</a:t>
            </a:r>
            <a:r>
              <a:rPr lang="en-US" i="0" baseline="0" dirty="0" smtClean="0"/>
              <a:t> till </a:t>
            </a:r>
            <a:r>
              <a:rPr lang="en-US" i="0" baseline="0" dirty="0" err="1" smtClean="0"/>
              <a:t>denna</a:t>
            </a:r>
            <a:r>
              <a:rPr lang="en-US" i="0" baseline="0" dirty="0" smtClean="0"/>
              <a:t> </a:t>
            </a:r>
            <a:r>
              <a:rPr lang="en-US" i="0" baseline="0" dirty="0" err="1" smtClean="0"/>
              <a:t>noden</a:t>
            </a:r>
            <a:r>
              <a:rPr lang="en-US" i="0" baseline="0" dirty="0" smtClean="0"/>
              <a:t>, </a:t>
            </a:r>
            <a:r>
              <a:rPr lang="en-US" i="0" baseline="0" dirty="0" err="1" smtClean="0"/>
              <a:t>och</a:t>
            </a:r>
            <a:r>
              <a:rPr lang="en-US" i="0" baseline="0" dirty="0" smtClean="0"/>
              <a:t> </a:t>
            </a:r>
            <a:r>
              <a:rPr lang="en-US" i="0" baseline="0" dirty="0" err="1" smtClean="0"/>
              <a:t>få</a:t>
            </a:r>
            <a:r>
              <a:rPr lang="en-US" i="0" baseline="0" dirty="0" smtClean="0"/>
              <a:t> </a:t>
            </a:r>
            <a:r>
              <a:rPr lang="en-US" i="0" baseline="0" dirty="0" err="1" smtClean="0"/>
              <a:t>ett</a:t>
            </a:r>
            <a:r>
              <a:rPr lang="en-US" i="0" baseline="0" dirty="0" smtClean="0"/>
              <a:t> </a:t>
            </a:r>
            <a:r>
              <a:rPr lang="en-US" i="0" baseline="0" dirty="0" err="1" smtClean="0"/>
              <a:t>svar</a:t>
            </a:r>
            <a:r>
              <a:rPr lang="en-US" i="0" baseline="0" dirty="0" smtClean="0"/>
              <a:t> </a:t>
            </a:r>
            <a:r>
              <a:rPr lang="en-US" i="0" baseline="0" dirty="0" err="1" smtClean="0"/>
              <a:t>när</a:t>
            </a:r>
            <a:r>
              <a:rPr lang="en-US" i="0" baseline="0" dirty="0" smtClean="0"/>
              <a:t> den </a:t>
            </a:r>
            <a:r>
              <a:rPr lang="en-US" i="0" baseline="0" dirty="0" err="1" smtClean="0"/>
              <a:t>är</a:t>
            </a:r>
            <a:r>
              <a:rPr lang="en-US" i="0" baseline="0" dirty="0" smtClean="0"/>
              <a:t> </a:t>
            </a:r>
            <a:r>
              <a:rPr lang="en-US" i="0" baseline="0" dirty="0" err="1" smtClean="0"/>
              <a:t>klar</a:t>
            </a:r>
            <a:r>
              <a:rPr lang="en-US" i="0" baseline="0" dirty="0" smtClean="0"/>
              <a:t>. </a:t>
            </a:r>
          </a:p>
          <a:p>
            <a:endParaRPr lang="en-US" i="0" baseline="0" dirty="0" smtClean="0"/>
          </a:p>
          <a:p>
            <a:r>
              <a:rPr lang="en-US" i="0" baseline="0" dirty="0" smtClean="0"/>
              <a:t>Om den </a:t>
            </a:r>
            <a:r>
              <a:rPr lang="en-US" i="0" baseline="0" dirty="0" err="1" smtClean="0"/>
              <a:t>valda</a:t>
            </a:r>
            <a:r>
              <a:rPr lang="en-US" i="0" baseline="0" dirty="0" smtClean="0"/>
              <a:t> </a:t>
            </a:r>
            <a:r>
              <a:rPr lang="en-US" i="0" baseline="0" dirty="0" err="1" smtClean="0"/>
              <a:t>noden</a:t>
            </a:r>
            <a:r>
              <a:rPr lang="en-US" i="0" baseline="0" dirty="0" smtClean="0"/>
              <a:t> </a:t>
            </a:r>
            <a:r>
              <a:rPr lang="en-US" i="0" baseline="0" dirty="0" err="1" smtClean="0"/>
              <a:t>själv</a:t>
            </a:r>
            <a:r>
              <a:rPr lang="en-US" i="0" baseline="0" dirty="0" smtClean="0"/>
              <a:t> </a:t>
            </a:r>
            <a:r>
              <a:rPr lang="en-US" i="0" baseline="0" dirty="0" err="1" smtClean="0"/>
              <a:t>dör</a:t>
            </a:r>
            <a:r>
              <a:rPr lang="en-US" i="0" baseline="0" dirty="0" smtClean="0"/>
              <a:t> </a:t>
            </a:r>
            <a:r>
              <a:rPr lang="en-US" i="0" baseline="0" dirty="0" err="1" smtClean="0"/>
              <a:t>innan</a:t>
            </a:r>
            <a:r>
              <a:rPr lang="en-US" i="0" baseline="0" dirty="0" smtClean="0"/>
              <a:t> den </a:t>
            </a:r>
            <a:r>
              <a:rPr lang="en-US" i="0" baseline="0" dirty="0" err="1" smtClean="0"/>
              <a:t>är</a:t>
            </a:r>
            <a:r>
              <a:rPr lang="en-US" i="0" baseline="0" dirty="0" smtClean="0"/>
              <a:t> </a:t>
            </a:r>
            <a:r>
              <a:rPr lang="en-US" i="0" baseline="0" dirty="0" err="1" smtClean="0"/>
              <a:t>klar</a:t>
            </a:r>
            <a:r>
              <a:rPr lang="en-US" i="0" baseline="0" dirty="0" smtClean="0"/>
              <a:t>, </a:t>
            </a:r>
            <a:r>
              <a:rPr lang="en-US" i="0" baseline="0" dirty="0" err="1" smtClean="0"/>
              <a:t>så</a:t>
            </a:r>
            <a:r>
              <a:rPr lang="en-US" i="0" baseline="0" dirty="0" smtClean="0"/>
              <a:t> </a:t>
            </a:r>
            <a:r>
              <a:rPr lang="en-US" i="0" baseline="0" dirty="0" err="1" smtClean="0"/>
              <a:t>kommer</a:t>
            </a:r>
            <a:r>
              <a:rPr lang="en-US" i="0" baseline="0" dirty="0" smtClean="0"/>
              <a:t> de </a:t>
            </a:r>
            <a:r>
              <a:rPr lang="en-US" i="0" baseline="0" dirty="0" err="1" smtClean="0"/>
              <a:t>andra</a:t>
            </a:r>
            <a:r>
              <a:rPr lang="en-US" i="0" baseline="0" dirty="0" smtClean="0"/>
              <a:t> </a:t>
            </a:r>
            <a:r>
              <a:rPr lang="en-US" i="0" baseline="0" dirty="0" err="1" smtClean="0"/>
              <a:t>noderna</a:t>
            </a:r>
            <a:r>
              <a:rPr lang="en-US" i="0" baseline="0" dirty="0" smtClean="0"/>
              <a:t> </a:t>
            </a:r>
            <a:r>
              <a:rPr lang="en-US" i="0" baseline="0" dirty="0" err="1" smtClean="0"/>
              <a:t>inte</a:t>
            </a:r>
            <a:r>
              <a:rPr lang="en-US" i="0" baseline="0" dirty="0" smtClean="0"/>
              <a:t> </a:t>
            </a:r>
            <a:r>
              <a:rPr lang="en-US" i="0" baseline="0" dirty="0" err="1" smtClean="0"/>
              <a:t>att</a:t>
            </a:r>
            <a:r>
              <a:rPr lang="en-US" i="0" baseline="0" dirty="0" smtClean="0"/>
              <a:t> </a:t>
            </a:r>
            <a:r>
              <a:rPr lang="en-US" i="0" baseline="0" dirty="0" err="1" smtClean="0"/>
              <a:t>få</a:t>
            </a:r>
            <a:r>
              <a:rPr lang="en-US" i="0" baseline="0" dirty="0" smtClean="0"/>
              <a:t> </a:t>
            </a:r>
            <a:r>
              <a:rPr lang="en-US" i="0" baseline="0" dirty="0" err="1" smtClean="0"/>
              <a:t>något</a:t>
            </a:r>
            <a:r>
              <a:rPr lang="en-US" i="0" baseline="0" dirty="0" smtClean="0"/>
              <a:t> </a:t>
            </a:r>
            <a:r>
              <a:rPr lang="en-US" i="0" baseline="0" dirty="0" err="1" smtClean="0"/>
              <a:t>svar</a:t>
            </a:r>
            <a:r>
              <a:rPr lang="en-US" i="0" baseline="0" dirty="0" smtClean="0"/>
              <a:t>, </a:t>
            </a:r>
            <a:r>
              <a:rPr lang="en-US" i="0" baseline="0" dirty="0" err="1" smtClean="0"/>
              <a:t>och</a:t>
            </a:r>
            <a:r>
              <a:rPr lang="en-US" i="0" baseline="0" dirty="0" smtClean="0"/>
              <a:t> </a:t>
            </a:r>
            <a:r>
              <a:rPr lang="en-US" i="0" baseline="0" dirty="0" err="1" smtClean="0"/>
              <a:t>efter</a:t>
            </a:r>
            <a:r>
              <a:rPr lang="en-US" i="0" baseline="0" dirty="0" smtClean="0"/>
              <a:t> </a:t>
            </a:r>
            <a:r>
              <a:rPr lang="en-US" i="0" baseline="0" dirty="0" err="1" smtClean="0"/>
              <a:t>en</a:t>
            </a:r>
            <a:r>
              <a:rPr lang="en-US" i="0" baseline="0" dirty="0" smtClean="0"/>
              <a:t> </a:t>
            </a:r>
            <a:r>
              <a:rPr lang="en-US" i="0" baseline="0" dirty="0" err="1" smtClean="0"/>
              <a:t>viss</a:t>
            </a:r>
            <a:r>
              <a:rPr lang="en-US" i="0" baseline="0" dirty="0" smtClean="0"/>
              <a:t> </a:t>
            </a:r>
            <a:r>
              <a:rPr lang="en-US" i="0" baseline="0" dirty="0" err="1" smtClean="0"/>
              <a:t>tid</a:t>
            </a:r>
            <a:r>
              <a:rPr lang="en-US" i="0" baseline="0" dirty="0" smtClean="0"/>
              <a:t> </a:t>
            </a:r>
            <a:r>
              <a:rPr lang="en-US" i="0" baseline="0" dirty="0" err="1" smtClean="0"/>
              <a:t>startas</a:t>
            </a:r>
            <a:r>
              <a:rPr lang="en-US" i="0" baseline="0" dirty="0" smtClean="0"/>
              <a:t> </a:t>
            </a:r>
            <a:r>
              <a:rPr lang="en-US" i="0" baseline="0" dirty="0" err="1" smtClean="0"/>
              <a:t>processen</a:t>
            </a:r>
            <a:r>
              <a:rPr lang="en-US" i="0" baseline="0" dirty="0" smtClean="0"/>
              <a:t> om </a:t>
            </a:r>
            <a:r>
              <a:rPr lang="en-US" i="0" baseline="0" dirty="0" err="1" smtClean="0"/>
              <a:t>och</a:t>
            </a:r>
            <a:r>
              <a:rPr lang="en-US" i="0" baseline="0" dirty="0" smtClean="0"/>
              <a:t> </a:t>
            </a:r>
            <a:r>
              <a:rPr lang="en-US" i="0" baseline="0" dirty="0" err="1" smtClean="0"/>
              <a:t>en</a:t>
            </a:r>
            <a:r>
              <a:rPr lang="en-US" i="0" baseline="0" dirty="0" smtClean="0"/>
              <a:t> </a:t>
            </a:r>
            <a:r>
              <a:rPr lang="en-US" i="0" baseline="0" dirty="0" err="1" smtClean="0"/>
              <a:t>ny</a:t>
            </a:r>
            <a:r>
              <a:rPr lang="en-US" i="0" baseline="0" dirty="0" smtClean="0"/>
              <a:t> nod </a:t>
            </a:r>
            <a:r>
              <a:rPr lang="en-US" i="0" baseline="0" dirty="0" err="1" smtClean="0"/>
              <a:t>väljs</a:t>
            </a:r>
            <a:r>
              <a:rPr lang="en-US" i="0" baseline="0" dirty="0" smtClean="0"/>
              <a:t> </a:t>
            </a:r>
            <a:r>
              <a:rPr lang="en-US" i="0" baseline="0" dirty="0" err="1" smtClean="0"/>
              <a:t>ut.</a:t>
            </a:r>
            <a:endParaRPr lang="en-US" dirty="0" smtClean="0"/>
          </a:p>
          <a:p>
            <a:endParaRPr lang="en-US" i="0"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33</a:t>
            </a:fld>
            <a:endParaRPr lang="en-US"/>
          </a:p>
        </p:txBody>
      </p:sp>
    </p:spTree>
    <p:extLst>
      <p:ext uri="{BB962C8B-B14F-4D97-AF65-F5344CB8AC3E}">
        <p14:creationId xmlns:p14="http://schemas.microsoft.com/office/powerpoint/2010/main" val="17161225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Som</a:t>
            </a:r>
            <a:r>
              <a:rPr lang="en-US" dirty="0" smtClean="0"/>
              <a:t> </a:t>
            </a:r>
            <a:r>
              <a:rPr lang="en-US" dirty="0" err="1" smtClean="0"/>
              <a:t>exempel</a:t>
            </a:r>
            <a:r>
              <a:rPr lang="en-US" dirty="0" smtClean="0"/>
              <a:t> </a:t>
            </a:r>
            <a:r>
              <a:rPr lang="en-US" dirty="0" err="1" smtClean="0"/>
              <a:t>har</a:t>
            </a:r>
            <a:r>
              <a:rPr lang="en-US" dirty="0" smtClean="0"/>
              <a:t> vi </a:t>
            </a:r>
            <a:r>
              <a:rPr lang="en-US" dirty="0" err="1" smtClean="0"/>
              <a:t>ett</a:t>
            </a:r>
            <a:r>
              <a:rPr lang="en-US" dirty="0" smtClean="0"/>
              <a:t> system </a:t>
            </a:r>
            <a:r>
              <a:rPr lang="en-US" dirty="0" err="1" smtClean="0"/>
              <a:t>bestående</a:t>
            </a:r>
            <a:r>
              <a:rPr lang="en-US" dirty="0" smtClean="0"/>
              <a:t> </a:t>
            </a:r>
            <a:r>
              <a:rPr lang="en-US" dirty="0" err="1" smtClean="0"/>
              <a:t>av</a:t>
            </a:r>
            <a:r>
              <a:rPr lang="en-US" dirty="0" smtClean="0"/>
              <a:t> 4 </a:t>
            </a:r>
            <a:r>
              <a:rPr lang="en-US" dirty="0" err="1" smtClean="0"/>
              <a:t>noder</a:t>
            </a:r>
            <a:r>
              <a:rPr lang="en-US" dirty="0" smtClean="0"/>
              <a:t>, med </a:t>
            </a:r>
            <a:r>
              <a:rPr lang="en-US" dirty="0" err="1" smtClean="0"/>
              <a:t>två</a:t>
            </a:r>
            <a:r>
              <a:rPr lang="en-US" baseline="0" dirty="0" smtClean="0"/>
              <a:t> </a:t>
            </a:r>
            <a:r>
              <a:rPr lang="en-US" baseline="0" dirty="0" err="1" smtClean="0"/>
              <a:t>replikor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på</a:t>
            </a:r>
            <a:r>
              <a:rPr lang="en-US" baseline="0" dirty="0" smtClean="0"/>
              <a:t> node B </a:t>
            </a:r>
            <a:r>
              <a:rPr lang="en-US" baseline="0" dirty="0" err="1" smtClean="0"/>
              <a:t>och</a:t>
            </a:r>
            <a:r>
              <a:rPr lang="en-US" baseline="0" dirty="0" smtClean="0"/>
              <a:t> C. </a:t>
            </a:r>
            <a:r>
              <a:rPr lang="en-US" baseline="0" dirty="0" err="1" smtClean="0"/>
              <a:t>Antag</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lika</a:t>
            </a:r>
            <a:r>
              <a:rPr lang="en-US" baseline="0" dirty="0" smtClean="0"/>
              <a:t> </a:t>
            </a:r>
            <a:r>
              <a:rPr lang="en-US" baseline="0" dirty="0" err="1" smtClean="0"/>
              <a:t>tillförlitliga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34</a:t>
            </a:fld>
            <a:endParaRPr lang="en-US"/>
          </a:p>
        </p:txBody>
      </p:sp>
    </p:spTree>
    <p:extLst>
      <p:ext uri="{BB962C8B-B14F-4D97-AF65-F5344CB8AC3E}">
        <p14:creationId xmlns:p14="http://schemas.microsoft.com/office/powerpoint/2010/main" val="5574720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node C </a:t>
            </a:r>
            <a:r>
              <a:rPr lang="en-US" dirty="0" err="1" smtClean="0"/>
              <a:t>dör</a:t>
            </a:r>
            <a:r>
              <a:rPr lang="en-US" dirty="0" smtClean="0"/>
              <a:t>, </a:t>
            </a:r>
            <a:r>
              <a:rPr lang="en-US" dirty="0" err="1" smtClean="0"/>
              <a:t>så</a:t>
            </a:r>
            <a:r>
              <a:rPr lang="en-US" dirty="0" smtClean="0"/>
              <a:t> </a:t>
            </a:r>
            <a:r>
              <a:rPr lang="en-US" dirty="0" err="1" smtClean="0"/>
              <a:t>väljer</a:t>
            </a:r>
            <a:r>
              <a:rPr lang="en-US" dirty="0" smtClean="0"/>
              <a:t> de </a:t>
            </a:r>
            <a:r>
              <a:rPr lang="en-US" dirty="0" err="1" smtClean="0"/>
              <a:t>övriga</a:t>
            </a:r>
            <a:r>
              <a:rPr lang="en-US" dirty="0" smtClean="0"/>
              <a:t> </a:t>
            </a:r>
            <a:r>
              <a:rPr lang="en-US" dirty="0" err="1" smtClean="0"/>
              <a:t>noderna</a:t>
            </a:r>
            <a:r>
              <a:rPr lang="en-US" dirty="0" smtClean="0"/>
              <a:t> </a:t>
            </a:r>
            <a:r>
              <a:rPr lang="en-US" dirty="0" err="1" smtClean="0"/>
              <a:t>noden</a:t>
            </a:r>
            <a:r>
              <a:rPr lang="en-US" dirty="0" smtClean="0"/>
              <a:t> med </a:t>
            </a:r>
            <a:r>
              <a:rPr lang="en-US" dirty="0" err="1" smtClean="0"/>
              <a:t>högst</a:t>
            </a:r>
            <a:r>
              <a:rPr lang="en-US" dirty="0" smtClean="0"/>
              <a:t> id, </a:t>
            </a:r>
            <a:r>
              <a:rPr lang="en-US" dirty="0" err="1" smtClean="0"/>
              <a:t>antag</a:t>
            </a:r>
            <a:r>
              <a:rPr lang="en-US" dirty="0" smtClean="0"/>
              <a:t> nod</a:t>
            </a:r>
            <a:r>
              <a:rPr lang="en-US" baseline="0" dirty="0" smtClean="0"/>
              <a:t> A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ett</a:t>
            </a:r>
            <a:r>
              <a:rPr lang="en-US" baseline="0" dirty="0" smtClean="0"/>
              <a:t> lost node </a:t>
            </a:r>
            <a:r>
              <a:rPr lang="en-US" baseline="0" dirty="0" err="1" smtClean="0"/>
              <a:t>meddelande</a:t>
            </a:r>
            <a:r>
              <a:rPr lang="en-US" baseline="0" dirty="0" smtClean="0"/>
              <a:t> till </a:t>
            </a:r>
            <a:r>
              <a:rPr lang="en-US" baseline="0" dirty="0" err="1" smtClean="0"/>
              <a:t>denne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35</a:t>
            </a:fld>
            <a:endParaRPr lang="en-US"/>
          </a:p>
        </p:txBody>
      </p:sp>
    </p:spTree>
    <p:extLst>
      <p:ext uri="{BB962C8B-B14F-4D97-AF65-F5344CB8AC3E}">
        <p14:creationId xmlns:p14="http://schemas.microsoft.com/office/powerpoint/2010/main" val="7775563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dirty="0" err="1" smtClean="0"/>
              <a:t>kommer</a:t>
            </a:r>
            <a:r>
              <a:rPr lang="en-US" dirty="0" smtClean="0"/>
              <a:t> </a:t>
            </a:r>
            <a:r>
              <a:rPr lang="en-US" dirty="0" err="1" smtClean="0"/>
              <a:t>köra</a:t>
            </a:r>
            <a:r>
              <a:rPr lang="en-US" dirty="0" smtClean="0"/>
              <a:t> </a:t>
            </a:r>
            <a:r>
              <a:rPr lang="en-US" dirty="0" err="1" smtClean="0"/>
              <a:t>algoritmen</a:t>
            </a:r>
            <a:r>
              <a:rPr lang="en-US" dirty="0" smtClean="0"/>
              <a:t> </a:t>
            </a:r>
            <a:r>
              <a:rPr lang="en-US" dirty="0" err="1" smtClean="0"/>
              <a:t>och</a:t>
            </a:r>
            <a:r>
              <a:rPr lang="en-US" baseline="0" dirty="0" smtClean="0"/>
              <a:t> </a:t>
            </a:r>
            <a:r>
              <a:rPr lang="en-US" baseline="0" dirty="0" err="1" smtClean="0"/>
              <a:t>inse</a:t>
            </a:r>
            <a:r>
              <a:rPr lang="en-US" baseline="0" dirty="0" smtClean="0"/>
              <a:t> </a:t>
            </a:r>
            <a:r>
              <a:rPr lang="en-US" baseline="0" dirty="0" err="1" smtClean="0"/>
              <a:t>att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den </a:t>
            </a:r>
            <a:r>
              <a:rPr lang="en-US" baseline="0" dirty="0" err="1" smtClean="0"/>
              <a:t>kommer</a:t>
            </a:r>
            <a:r>
              <a:rPr lang="en-US" baseline="0" dirty="0" smtClean="0"/>
              <a:t> </a:t>
            </a:r>
            <a:r>
              <a:rPr lang="en-US" baseline="0" dirty="0" err="1" smtClean="0"/>
              <a:t>därför</a:t>
            </a:r>
            <a:r>
              <a:rPr lang="en-US" baseline="0" dirty="0" smtClean="0"/>
              <a:t> be nod B </a:t>
            </a:r>
            <a:r>
              <a:rPr lang="en-US" baseline="0" dirty="0" err="1" smtClean="0"/>
              <a:t>att</a:t>
            </a:r>
            <a:r>
              <a:rPr lang="en-US" baseline="0" dirty="0" smtClean="0"/>
              <a:t> </a:t>
            </a:r>
            <a:r>
              <a:rPr lang="en-US" baseline="0" dirty="0" err="1" smtClean="0"/>
              <a:t>replicera</a:t>
            </a:r>
            <a:r>
              <a:rPr lang="en-US" baseline="0" dirty="0" smtClean="0"/>
              <a:t> sin </a:t>
            </a:r>
            <a:r>
              <a:rPr lang="en-US" baseline="0" dirty="0" err="1" smtClean="0"/>
              <a:t>replika</a:t>
            </a:r>
            <a:r>
              <a:rPr lang="en-US" baseline="0" dirty="0" smtClean="0"/>
              <a:t> till node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36</a:t>
            </a:fld>
            <a:endParaRPr lang="en-US"/>
          </a:p>
        </p:txBody>
      </p:sp>
    </p:spTree>
    <p:extLst>
      <p:ext uri="{BB962C8B-B14F-4D97-AF65-F5344CB8AC3E}">
        <p14:creationId xmlns:p14="http://schemas.microsoft.com/office/powerpoint/2010/main" val="11736045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Nod</a:t>
            </a:r>
            <a:r>
              <a:rPr lang="sv-SE" baseline="0" dirty="0" smtClean="0"/>
              <a:t> B skickar all nödvändig information om </a:t>
            </a:r>
            <a:r>
              <a:rPr lang="sv-SE" baseline="0" dirty="0" err="1" smtClean="0"/>
              <a:t>replikan</a:t>
            </a:r>
            <a:r>
              <a:rPr lang="sv-SE" baseline="0" dirty="0" smtClean="0"/>
              <a:t> till nod D så nod D kan starta upp en ny </a:t>
            </a:r>
            <a:r>
              <a:rPr lang="sv-SE" baseline="0" dirty="0" err="1" smtClean="0"/>
              <a:t>replika</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37</a:t>
            </a:fld>
            <a:endParaRPr lang="en-US"/>
          </a:p>
        </p:txBody>
      </p:sp>
    </p:spTree>
    <p:extLst>
      <p:ext uri="{BB962C8B-B14F-4D97-AF65-F5344CB8AC3E}">
        <p14:creationId xmlns:p14="http://schemas.microsoft.com/office/powerpoint/2010/main" val="13572805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a:t>
            </a:r>
            <a:r>
              <a:rPr lang="en-US" dirty="0" err="1" smtClean="0"/>
              <a:t>allt</a:t>
            </a:r>
            <a:r>
              <a:rPr lang="en-US" dirty="0" smtClean="0"/>
              <a:t> </a:t>
            </a:r>
            <a:r>
              <a:rPr lang="en-US" dirty="0" err="1" smtClean="0"/>
              <a:t>gick</a:t>
            </a:r>
            <a:r>
              <a:rPr lang="en-US" dirty="0" smtClean="0"/>
              <a:t> bra </a:t>
            </a:r>
            <a:r>
              <a:rPr lang="en-US" dirty="0" err="1" smtClean="0"/>
              <a:t>kommer</a:t>
            </a:r>
            <a:r>
              <a:rPr lang="en-US" dirty="0" smtClean="0"/>
              <a:t> nod</a:t>
            </a:r>
            <a:r>
              <a:rPr lang="en-US" baseline="0" dirty="0" smtClean="0"/>
              <a:t> D </a:t>
            </a:r>
            <a:r>
              <a:rPr lang="en-US" baseline="0" dirty="0" err="1" smtClean="0"/>
              <a:t>returnera</a:t>
            </a:r>
            <a:r>
              <a:rPr lang="en-US" baseline="0" dirty="0" smtClean="0"/>
              <a:t> den </a:t>
            </a:r>
            <a:r>
              <a:rPr lang="en-US" baseline="0" dirty="0" err="1" smtClean="0"/>
              <a:t>nya</a:t>
            </a:r>
            <a:r>
              <a:rPr lang="en-US" baseline="0" dirty="0" smtClean="0"/>
              <a:t> </a:t>
            </a:r>
            <a:r>
              <a:rPr lang="en-US" baseline="0" dirty="0" err="1" smtClean="0"/>
              <a:t>replikans</a:t>
            </a:r>
            <a:r>
              <a:rPr lang="en-US" baseline="0" dirty="0" smtClean="0"/>
              <a:t> id. </a:t>
            </a:r>
            <a:r>
              <a:rPr lang="en-US" dirty="0" err="1" smtClean="0"/>
              <a:t>Slutligen</a:t>
            </a:r>
            <a:r>
              <a:rPr lang="en-US" dirty="0" smtClean="0"/>
              <a:t> </a:t>
            </a:r>
            <a:r>
              <a:rPr lang="en-US" dirty="0" err="1" smtClean="0"/>
              <a:t>kommer</a:t>
            </a:r>
            <a:r>
              <a:rPr lang="en-US" dirty="0" smtClean="0"/>
              <a:t> nod</a:t>
            </a:r>
            <a:r>
              <a:rPr lang="en-US" baseline="0" dirty="0" smtClean="0"/>
              <a:t> A </a:t>
            </a:r>
            <a:r>
              <a:rPr lang="en-US" baseline="0" dirty="0" err="1" smtClean="0"/>
              <a:t>att</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baseline="0" dirty="0" err="1" smtClean="0"/>
              <a:t>svar</a:t>
            </a:r>
            <a:r>
              <a:rPr lang="en-US" baseline="0" dirty="0" smtClean="0"/>
              <a:t> till nod B </a:t>
            </a:r>
            <a:r>
              <a:rPr lang="en-US" baseline="0" dirty="0" err="1" smtClean="0"/>
              <a:t>och</a:t>
            </a:r>
            <a:r>
              <a:rPr lang="en-US" baseline="0" dirty="0" smtClean="0"/>
              <a:t> nod D,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dessa</a:t>
            </a:r>
            <a:r>
              <a:rPr lang="en-US" baseline="0" dirty="0" smtClean="0"/>
              <a:t> vet </a:t>
            </a:r>
            <a:r>
              <a:rPr lang="en-US" baseline="0" dirty="0" err="1" smtClean="0"/>
              <a:t>att</a:t>
            </a:r>
            <a:r>
              <a:rPr lang="en-US" baseline="0" dirty="0" smtClean="0"/>
              <a:t> nod A </a:t>
            </a:r>
            <a:r>
              <a:rPr lang="en-US" baseline="0" dirty="0" err="1" smtClean="0"/>
              <a:t>lyckades</a:t>
            </a:r>
            <a:r>
              <a:rPr lang="en-US" baseline="0" dirty="0" smtClean="0"/>
              <a:t> </a:t>
            </a:r>
            <a:r>
              <a:rPr lang="en-US" baseline="0" dirty="0" err="1" smtClean="0"/>
              <a:t>köra</a:t>
            </a:r>
            <a:r>
              <a:rPr lang="en-US" baseline="0" dirty="0" smtClean="0"/>
              <a:t> </a:t>
            </a:r>
            <a:r>
              <a:rPr lang="en-US" baseline="0" dirty="0" err="1" smtClean="0"/>
              <a:t>klart</a:t>
            </a:r>
            <a:r>
              <a:rPr lang="en-US" baseline="0" dirty="0" smtClean="0"/>
              <a:t> </a:t>
            </a:r>
            <a:r>
              <a:rPr lang="en-US" baseline="0" dirty="0" err="1" smtClean="0"/>
              <a:t>algoritmen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38</a:t>
            </a:fld>
            <a:endParaRPr lang="en-US"/>
          </a:p>
        </p:txBody>
      </p:sp>
    </p:spTree>
    <p:extLst>
      <p:ext uri="{BB962C8B-B14F-4D97-AF65-F5344CB8AC3E}">
        <p14:creationId xmlns:p14="http://schemas.microsoft.com/office/powerpoint/2010/main" val="14975274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Tiden </a:t>
            </a:r>
            <a:r>
              <a:rPr lang="sv-SE" i="1" noProof="0" dirty="0" smtClean="0"/>
              <a:t>t</a:t>
            </a:r>
            <a:r>
              <a:rPr lang="sv-SE" i="0" noProof="0" dirty="0" smtClean="0"/>
              <a:t> som används I </a:t>
            </a:r>
            <a:r>
              <a:rPr lang="sv-SE" i="0" noProof="0" dirty="0" err="1" smtClean="0"/>
              <a:t>tillfötlighetsmodellen</a:t>
            </a:r>
            <a:r>
              <a:rPr lang="sv-SE" i="0" noProof="0" dirty="0" smtClean="0"/>
              <a:t> består av tiden det</a:t>
            </a:r>
            <a:r>
              <a:rPr lang="sv-SE" i="0" baseline="0" noProof="0" dirty="0" smtClean="0"/>
              <a:t> tar att </a:t>
            </a:r>
            <a:r>
              <a:rPr lang="sv-SE" i="0" baseline="0" noProof="0" dirty="0" err="1" smtClean="0"/>
              <a:t>detekera</a:t>
            </a:r>
            <a:r>
              <a:rPr lang="sv-SE" i="0" baseline="0" noProof="0" dirty="0" smtClean="0"/>
              <a:t> att en nod har dött, plus tiden det tar att hantera felet och eventuellt </a:t>
            </a:r>
            <a:r>
              <a:rPr lang="sv-SE" i="0" baseline="0" noProof="0" dirty="0" err="1" smtClean="0"/>
              <a:t>replicera</a:t>
            </a:r>
            <a:r>
              <a:rPr lang="sv-SE" i="0" baseline="0" noProof="0" dirty="0" smtClean="0"/>
              <a:t> en task.</a:t>
            </a:r>
          </a:p>
          <a:p>
            <a:endParaRPr lang="sv-SE" i="0" baseline="0" noProof="0" dirty="0" smtClean="0"/>
          </a:p>
          <a:p>
            <a:r>
              <a:rPr lang="sv-SE" i="0" baseline="0" noProof="0" dirty="0" smtClean="0"/>
              <a:t>Tiden det tar att </a:t>
            </a:r>
            <a:r>
              <a:rPr lang="sv-SE" i="0" baseline="0" noProof="0" dirty="0" err="1" smtClean="0"/>
              <a:t>detekera</a:t>
            </a:r>
            <a:r>
              <a:rPr lang="sv-SE" i="0" baseline="0" noProof="0" dirty="0" smtClean="0"/>
              <a:t> att en nod har dött är satt till timeoutiden för </a:t>
            </a:r>
            <a:r>
              <a:rPr lang="sv-SE" i="0" baseline="0" noProof="0" dirty="0" err="1" smtClean="0"/>
              <a:t>heartbeat</a:t>
            </a:r>
            <a:r>
              <a:rPr lang="sv-SE" i="0" baseline="0" noProof="0" dirty="0" smtClean="0"/>
              <a:t>, 500 </a:t>
            </a:r>
            <a:r>
              <a:rPr lang="sv-SE" i="0" baseline="0" noProof="0" dirty="0" err="1" smtClean="0"/>
              <a:t>ms</a:t>
            </a:r>
            <a:r>
              <a:rPr lang="sv-SE" i="0" baseline="0" noProof="0" dirty="0" smtClean="0"/>
              <a:t> medan tiden det tar att hantera felet och skapa en ny </a:t>
            </a:r>
            <a:r>
              <a:rPr lang="sv-SE" i="0" baseline="0" noProof="0" dirty="0" err="1" smtClean="0"/>
              <a:t>replika</a:t>
            </a:r>
            <a:r>
              <a:rPr lang="sv-SE" i="0" baseline="0" noProof="0" dirty="0" smtClean="0"/>
              <a:t> varierar dock.</a:t>
            </a:r>
          </a:p>
          <a:p>
            <a:endParaRPr lang="sv-SE" i="0" baseline="0" noProof="0" dirty="0" smtClean="0"/>
          </a:p>
          <a:p>
            <a:r>
              <a:rPr lang="sv-SE" i="0" baseline="0" noProof="0" dirty="0" smtClean="0"/>
              <a:t>Det beror delvis på hur stort </a:t>
            </a:r>
            <a:r>
              <a:rPr lang="sv-SE" i="0" baseline="0" noProof="0" dirty="0" err="1" smtClean="0"/>
              <a:t>statet</a:t>
            </a:r>
            <a:r>
              <a:rPr lang="sv-SE" i="0" baseline="0" noProof="0" dirty="0" smtClean="0"/>
              <a:t> på </a:t>
            </a:r>
            <a:r>
              <a:rPr lang="sv-SE" i="0" baseline="0" noProof="0" dirty="0" err="1" smtClean="0"/>
              <a:t>replikan</a:t>
            </a:r>
            <a:r>
              <a:rPr lang="sv-SE" i="0" baseline="0" noProof="0" dirty="0" smtClean="0"/>
              <a:t> är, så därför lagras dessa tider utifrån typ av tjänst.</a:t>
            </a:r>
          </a:p>
          <a:p>
            <a:endParaRPr lang="sv-SE" i="0" baseline="0" noProof="0" dirty="0" smtClean="0"/>
          </a:p>
          <a:p>
            <a:r>
              <a:rPr lang="sv-SE" i="0" baseline="0" noProof="0" dirty="0" smtClean="0"/>
              <a:t>Det beror dessutom på om noden som först väljs ut, blir klar eller om den själv dör innan den blir klar, i vilket fall en ny nod väljs. </a:t>
            </a:r>
          </a:p>
          <a:p>
            <a:endParaRPr lang="sv-SE" i="0" baseline="0" noProof="0" dirty="0" smtClean="0"/>
          </a:p>
          <a:p>
            <a:r>
              <a:rPr lang="sv-SE" i="0" baseline="0" noProof="0" dirty="0" smtClean="0"/>
              <a:t>Vidare kan noden som vi ber </a:t>
            </a:r>
            <a:r>
              <a:rPr lang="sv-SE" i="0" baseline="0" noProof="0" dirty="0" err="1" smtClean="0"/>
              <a:t>replicera</a:t>
            </a:r>
            <a:r>
              <a:rPr lang="sv-SE" i="0" baseline="0" noProof="0" dirty="0" smtClean="0"/>
              <a:t> sin </a:t>
            </a:r>
            <a:r>
              <a:rPr lang="sv-SE" i="0" baseline="0" noProof="0" dirty="0" err="1" smtClean="0"/>
              <a:t>replika</a:t>
            </a:r>
            <a:r>
              <a:rPr lang="sv-SE" i="0" baseline="0" noProof="0" dirty="0" smtClean="0"/>
              <a:t> dö innan den hinner göra det, även då väljs en ny nod ut, </a:t>
            </a:r>
          </a:p>
          <a:p>
            <a:r>
              <a:rPr lang="sv-SE" i="0" baseline="0" noProof="0" dirty="0" smtClean="0"/>
              <a:t>Även noden vi </a:t>
            </a:r>
            <a:r>
              <a:rPr lang="sv-SE" i="0" baseline="0" noProof="0" dirty="0" err="1" smtClean="0"/>
              <a:t>replicerar</a:t>
            </a:r>
            <a:r>
              <a:rPr lang="sv-SE" i="0" baseline="0" noProof="0" dirty="0" smtClean="0"/>
              <a:t> till kan dö.</a:t>
            </a:r>
          </a:p>
        </p:txBody>
      </p:sp>
      <p:sp>
        <p:nvSpPr>
          <p:cNvPr id="4" name="Slide Number Placeholder 3"/>
          <p:cNvSpPr>
            <a:spLocks noGrp="1"/>
          </p:cNvSpPr>
          <p:nvPr>
            <p:ph type="sldNum" sz="quarter" idx="10"/>
          </p:nvPr>
        </p:nvSpPr>
        <p:spPr/>
        <p:txBody>
          <a:bodyPr/>
          <a:lstStyle/>
          <a:p>
            <a:fld id="{100650DF-8CBF-0341-B1F9-47D0C0CD302F}" type="slidenum">
              <a:rPr lang="en-US" smtClean="0"/>
              <a:t>39</a:t>
            </a:fld>
            <a:endParaRPr lang="en-US"/>
          </a:p>
        </p:txBody>
      </p:sp>
    </p:spTree>
    <p:extLst>
      <p:ext uri="{BB962C8B-B14F-4D97-AF65-F5344CB8AC3E}">
        <p14:creationId xmlns:p14="http://schemas.microsoft.com/office/powerpoint/2010/main" val="1313513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Målet</a:t>
            </a:r>
            <a:r>
              <a:rPr lang="en-US" dirty="0" smtClean="0"/>
              <a:t> med </a:t>
            </a:r>
            <a:r>
              <a:rPr lang="en-US" dirty="0" err="1" smtClean="0"/>
              <a:t>vårt</a:t>
            </a:r>
            <a:r>
              <a:rPr lang="en-US" dirty="0" smtClean="0"/>
              <a:t> </a:t>
            </a:r>
            <a:r>
              <a:rPr lang="en-US" dirty="0" err="1" smtClean="0"/>
              <a:t>exjobb</a:t>
            </a:r>
            <a:r>
              <a:rPr lang="en-US" dirty="0" smtClean="0"/>
              <a:t> </a:t>
            </a:r>
            <a:r>
              <a:rPr lang="en-US" dirty="0" err="1" smtClean="0"/>
              <a:t>är</a:t>
            </a:r>
            <a:r>
              <a:rPr lang="en-US" baseline="0" dirty="0" smtClean="0"/>
              <a:t> </a:t>
            </a:r>
            <a:r>
              <a:rPr lang="en-US" baseline="0" dirty="0" err="1" smtClean="0"/>
              <a:t>att</a:t>
            </a:r>
            <a:r>
              <a:rPr lang="en-US" baseline="0" dirty="0" smtClean="0"/>
              <a:t> </a:t>
            </a:r>
            <a:r>
              <a:rPr lang="en-US" baseline="0" dirty="0" err="1" smtClean="0"/>
              <a:t>utforma</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dynamiskt</a:t>
            </a:r>
            <a:r>
              <a:rPr lang="en-US" baseline="0" dirty="0" smtClean="0"/>
              <a:t> </a:t>
            </a:r>
            <a:r>
              <a:rPr lang="en-US" baseline="0" dirty="0" err="1" smtClean="0"/>
              <a:t>tillgodose</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distributerat</a:t>
            </a:r>
            <a:r>
              <a:rPr lang="en-US" baseline="0" dirty="0" smtClean="0"/>
              <a:t>.</a:t>
            </a:r>
          </a:p>
          <a:p>
            <a:endParaRPr lang="en-US" baseline="0" dirty="0" smtClean="0"/>
          </a:p>
          <a:p>
            <a:r>
              <a:rPr lang="en-US" baseline="0" dirty="0" err="1" smtClean="0"/>
              <a:t>För</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har</a:t>
            </a:r>
            <a:r>
              <a:rPr lang="en-US" baseline="0" dirty="0" smtClean="0"/>
              <a:t> en </a:t>
            </a:r>
            <a:r>
              <a:rPr lang="en-US" baseline="0" dirty="0" err="1" smtClean="0"/>
              <a:t>tillförlitlighetsmodel</a:t>
            </a:r>
            <a:r>
              <a:rPr lang="en-US" baseline="0" dirty="0" smtClean="0"/>
              <a:t> </a:t>
            </a:r>
            <a:r>
              <a:rPr lang="en-US" baseline="0" dirty="0" err="1" smtClean="0"/>
              <a:t>designats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bestämma</a:t>
            </a:r>
            <a:r>
              <a:rPr lang="en-US" baseline="0" dirty="0" smtClean="0"/>
              <a:t> </a:t>
            </a:r>
            <a:r>
              <a:rPr lang="en-US" baseline="0" dirty="0" err="1" smtClean="0"/>
              <a:t>tillförlitligheten</a:t>
            </a:r>
            <a:r>
              <a:rPr lang="en-US" baseline="0" dirty="0" smtClean="0"/>
              <a:t> </a:t>
            </a:r>
            <a:r>
              <a:rPr lang="en-US" baseline="0" dirty="0" err="1" smtClean="0"/>
              <a:t>av</a:t>
            </a:r>
            <a:r>
              <a:rPr lang="en-US" baseline="0" dirty="0" smtClean="0"/>
              <a:t> </a:t>
            </a:r>
            <a:r>
              <a:rPr lang="en-US" baseline="0" dirty="0" err="1" smtClean="0"/>
              <a:t>resurserna</a:t>
            </a:r>
            <a:r>
              <a:rPr lang="en-US" baseline="0" dirty="0" smtClean="0"/>
              <a:t> </a:t>
            </a:r>
            <a:r>
              <a:rPr lang="en-US" baseline="0" dirty="0" err="1" smtClean="0"/>
              <a:t>i</a:t>
            </a:r>
            <a:r>
              <a:rPr lang="en-US" baseline="0" dirty="0" smtClean="0"/>
              <a:t> en </a:t>
            </a:r>
            <a:r>
              <a:rPr lang="en-US" baseline="0" dirty="0" err="1" smtClean="0"/>
              <a:t>sådan</a:t>
            </a:r>
            <a:r>
              <a:rPr lang="en-US" baseline="0" dirty="0" smtClean="0"/>
              <a:t> </a:t>
            </a:r>
            <a:r>
              <a:rPr lang="en-US" baseline="0" dirty="0" err="1" smtClean="0"/>
              <a:t>miljö</a:t>
            </a:r>
            <a:r>
              <a:rPr lang="en-US" baseline="0" dirty="0" smtClean="0"/>
              <a:t>, </a:t>
            </a:r>
            <a:r>
              <a:rPr lang="en-US" baseline="0" dirty="0" err="1" smtClean="0"/>
              <a:t>samt</a:t>
            </a:r>
            <a:r>
              <a:rPr lang="en-US" baseline="0" dirty="0" smtClean="0"/>
              <a:t> </a:t>
            </a:r>
            <a:r>
              <a:rPr lang="en-US" baseline="0" dirty="0" err="1" smtClean="0"/>
              <a:t>applikationerna</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designat</a:t>
            </a:r>
            <a:r>
              <a:rPr lang="en-US" baseline="0" dirty="0" smtClean="0"/>
              <a:t> </a:t>
            </a:r>
            <a:r>
              <a:rPr lang="en-US" baseline="0" dirty="0" err="1" smtClean="0"/>
              <a:t>ett</a:t>
            </a:r>
            <a:r>
              <a:rPr lang="en-US" baseline="0" dirty="0" smtClean="0"/>
              <a:t> </a:t>
            </a:r>
            <a:r>
              <a:rPr lang="en-US" baseline="0" dirty="0" err="1" smtClean="0"/>
              <a:t>ramverk</a:t>
            </a:r>
            <a:r>
              <a:rPr lang="en-US" baseline="0" dirty="0" smtClean="0"/>
              <a:t> </a:t>
            </a:r>
            <a:r>
              <a:rPr lang="en-US" baseline="0" dirty="0" err="1" smtClean="0"/>
              <a:t>som</a:t>
            </a:r>
            <a:r>
              <a:rPr lang="en-US" baseline="0" dirty="0" smtClean="0"/>
              <a:t> </a:t>
            </a:r>
            <a:r>
              <a:rPr lang="en-US" baseline="0" dirty="0" err="1" smtClean="0"/>
              <a:t>dynamiskt</a:t>
            </a:r>
            <a:r>
              <a:rPr lang="en-US" baseline="0" dirty="0" smtClean="0"/>
              <a:t> </a:t>
            </a:r>
            <a:r>
              <a:rPr lang="en-US" baseline="0" dirty="0" err="1" smtClean="0"/>
              <a:t>tillgodoser</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upptäcka</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anpassa</a:t>
            </a:r>
            <a:r>
              <a:rPr lang="en-US" baseline="0" dirty="0" smtClean="0"/>
              <a:t> sig till </a:t>
            </a:r>
            <a:r>
              <a:rPr lang="en-US" baseline="0" dirty="0" err="1" smtClean="0"/>
              <a:t>varierande</a:t>
            </a:r>
            <a:r>
              <a:rPr lang="en-US" baseline="0" dirty="0" smtClean="0"/>
              <a:t> </a:t>
            </a:r>
            <a:r>
              <a:rPr lang="en-US" baseline="0" dirty="0" err="1" smtClean="0"/>
              <a:t>egenskaper</a:t>
            </a:r>
            <a:r>
              <a:rPr lang="en-US" baseline="0" dirty="0" smtClean="0"/>
              <a:t> I </a:t>
            </a:r>
            <a:r>
              <a:rPr lang="en-US" baseline="0" dirty="0" err="1" smtClean="0"/>
              <a:t>systemet</a:t>
            </a:r>
            <a:r>
              <a:rPr lang="en-US" baseline="0" dirty="0" smtClean="0"/>
              <a:t>.</a:t>
            </a:r>
          </a:p>
          <a:p>
            <a:endParaRPr lang="en-US" baseline="0" dirty="0" smtClean="0"/>
          </a:p>
          <a:p>
            <a:r>
              <a:rPr lang="en-US" baseline="0" dirty="0" err="1" smtClean="0"/>
              <a:t>Slutligen</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implementerat</a:t>
            </a:r>
            <a:r>
              <a:rPr lang="en-US" baseline="0" dirty="0" smtClean="0"/>
              <a:t> </a:t>
            </a:r>
            <a:r>
              <a:rPr lang="en-US" baseline="0" dirty="0" err="1" smtClean="0"/>
              <a:t>och</a:t>
            </a:r>
            <a:r>
              <a:rPr lang="en-US" baseline="0" dirty="0" smtClean="0"/>
              <a:t> </a:t>
            </a:r>
            <a:r>
              <a:rPr lang="en-US" baseline="0" dirty="0" err="1" smtClean="0"/>
              <a:t>utvärderat</a:t>
            </a:r>
            <a:r>
              <a:rPr lang="en-US" baseline="0" dirty="0" smtClean="0"/>
              <a:t> </a:t>
            </a:r>
            <a:r>
              <a:rPr lang="en-US" baseline="0" dirty="0" err="1" smtClean="0"/>
              <a:t>vår</a:t>
            </a:r>
            <a:r>
              <a:rPr lang="en-US" baseline="0" dirty="0" smtClean="0"/>
              <a:t> model med </a:t>
            </a:r>
            <a:r>
              <a:rPr lang="en-US" baseline="0" dirty="0" err="1" smtClean="0"/>
              <a:t>hjälp</a:t>
            </a:r>
            <a:r>
              <a:rPr lang="en-US" baseline="0" dirty="0" smtClean="0"/>
              <a:t> </a:t>
            </a:r>
            <a:r>
              <a:rPr lang="en-US" baseline="0" dirty="0" err="1" smtClean="0"/>
              <a:t>av</a:t>
            </a:r>
            <a:r>
              <a:rPr lang="en-US" baseline="0" dirty="0" smtClean="0"/>
              <a:t> Calvin.</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a:t>
            </a:fld>
            <a:endParaRPr lang="en-US"/>
          </a:p>
        </p:txBody>
      </p:sp>
    </p:spTree>
    <p:extLst>
      <p:ext uri="{BB962C8B-B14F-4D97-AF65-F5344CB8AC3E}">
        <p14:creationId xmlns:p14="http://schemas.microsoft.com/office/powerpoint/2010/main" val="2540657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För att hantera den här varierande tiden, så valde vi att inte bara använda</a:t>
            </a:r>
            <a:r>
              <a:rPr lang="sv-SE" baseline="0" noProof="0" dirty="0" smtClean="0"/>
              <a:t> ett medelvärde tex, eftersom de teoretiskt sätt kan variera ganska mycket, vilket därmed påverkar tillförlitligheten ganska mycket.</a:t>
            </a:r>
          </a:p>
          <a:p>
            <a:endParaRPr lang="sv-SE" baseline="0" noProof="0" dirty="0" smtClean="0"/>
          </a:p>
          <a:p>
            <a:r>
              <a:rPr lang="sv-SE" baseline="0" noProof="0" dirty="0" smtClean="0"/>
              <a:t>Istället genomförde vi ett experiment från vilket vi fick ut över 2000 värden för tiden t (exkluderat tiden det tar att detektera fel). </a:t>
            </a:r>
          </a:p>
          <a:p>
            <a:endParaRPr lang="sv-SE" baseline="0" noProof="0" dirty="0" smtClean="0"/>
          </a:p>
          <a:p>
            <a:r>
              <a:rPr lang="sv-SE" baseline="0" noProof="0" dirty="0" smtClean="0"/>
              <a:t>Sedan matchades en rad olika distributioner mot dessa värden, och vi fann att log-</a:t>
            </a:r>
            <a:r>
              <a:rPr lang="sv-SE" baseline="0" noProof="0" dirty="0" err="1" smtClean="0"/>
              <a:t>logistic</a:t>
            </a:r>
            <a:r>
              <a:rPr lang="sv-SE" baseline="0" noProof="0" dirty="0" smtClean="0"/>
              <a:t> distribution var den bästa.</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40</a:t>
            </a:fld>
            <a:endParaRPr lang="en-US"/>
          </a:p>
        </p:txBody>
      </p:sp>
    </p:spTree>
    <p:extLst>
      <p:ext uri="{BB962C8B-B14F-4D97-AF65-F5344CB8AC3E}">
        <p14:creationId xmlns:p14="http://schemas.microsoft.com/office/powerpoint/2010/main" val="6642432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I modellen,</a:t>
            </a:r>
            <a:r>
              <a:rPr lang="sv-SE" baseline="0" noProof="0" dirty="0" smtClean="0"/>
              <a:t> så används därmed de tidigare registrerade tiderna först för att få fram parametrarna till log-logistiska distributionen</a:t>
            </a:r>
          </a:p>
          <a:p>
            <a:endParaRPr lang="sv-SE" baseline="0" noProof="0" dirty="0" smtClean="0"/>
          </a:p>
          <a:p>
            <a:r>
              <a:rPr lang="sv-SE" baseline="0" noProof="0" dirty="0" smtClean="0"/>
              <a:t>Efter det, så väljs det 95e percentilen, vilket innebär att med 95% sannolikhet kommer nästa värde vara mindre än detta, och genom att använda detta värde kommer vi I 95% av fallen beräkna fram en lägre tillförlitlighet än den faktiska.</a:t>
            </a:r>
          </a:p>
          <a:p>
            <a:endParaRPr lang="sv-SE" baseline="0" noProof="0" dirty="0" smtClean="0"/>
          </a:p>
          <a:p>
            <a:r>
              <a:rPr lang="sv-SE" baseline="0" noProof="0" dirty="0" smtClean="0"/>
              <a:t>Innan några </a:t>
            </a:r>
            <a:r>
              <a:rPr lang="sv-SE" baseline="0" noProof="0" dirty="0" err="1" smtClean="0"/>
              <a:t>replication</a:t>
            </a:r>
            <a:r>
              <a:rPr lang="sv-SE" baseline="0" noProof="0" dirty="0" smtClean="0"/>
              <a:t> tider har använts, så använts ett default värde.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41</a:t>
            </a:fld>
            <a:endParaRPr lang="en-US"/>
          </a:p>
        </p:txBody>
      </p:sp>
    </p:spTree>
    <p:extLst>
      <p:ext uri="{BB962C8B-B14F-4D97-AF65-F5344CB8AC3E}">
        <p14:creationId xmlns:p14="http://schemas.microsoft.com/office/powerpoint/2010/main" val="18745968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Som nämndes</a:t>
            </a:r>
            <a:r>
              <a:rPr lang="sv-SE" baseline="0" noProof="0" dirty="0" smtClean="0"/>
              <a:t> I början så har vi implementerat och utvärderat vår modell med hjälp av Calvin.</a:t>
            </a:r>
          </a:p>
          <a:p>
            <a:endParaRPr lang="sv-SE" baseline="0" noProof="0" dirty="0" smtClean="0"/>
          </a:p>
          <a:p>
            <a:r>
              <a:rPr lang="sv-SE" baseline="0" noProof="0" dirty="0" smtClean="0"/>
              <a:t>Istället för att fokusera på utveckla en modell för att tillgodose tillförlitlighet för Calvin applikationer, så har snarare Calvin varit ett verktyg, eller en plattform där vi kunnat implementera vår modell.</a:t>
            </a:r>
          </a:p>
          <a:p>
            <a:endParaRPr lang="sv-SE" baseline="0" noProof="0" dirty="0" smtClean="0"/>
          </a:p>
          <a:p>
            <a:r>
              <a:rPr lang="sv-SE" baseline="0" noProof="0" dirty="0" smtClean="0"/>
              <a:t>Lite kort om Calvin: Calvin är utvecklat av Ericsson och dess huvudkomponenter består av </a:t>
            </a:r>
          </a:p>
          <a:p>
            <a:pPr marL="171450" indent="-171450">
              <a:buFontTx/>
              <a:buChar char="-"/>
            </a:pPr>
            <a:r>
              <a:rPr lang="sv-SE" baseline="0" noProof="0" dirty="0" err="1" smtClean="0"/>
              <a:t>Runtime</a:t>
            </a:r>
            <a:endParaRPr lang="sv-SE" baseline="0" noProof="0" dirty="0" smtClean="0"/>
          </a:p>
          <a:p>
            <a:pPr marL="171450" indent="-171450">
              <a:buFontTx/>
              <a:buChar char="-"/>
            </a:pPr>
            <a:r>
              <a:rPr lang="sv-SE" baseline="0" noProof="0" dirty="0" err="1" smtClean="0"/>
              <a:t>Actor</a:t>
            </a:r>
            <a:endParaRPr lang="sv-SE" baseline="0" noProof="0" dirty="0" smtClean="0"/>
          </a:p>
          <a:p>
            <a:pPr marL="171450" indent="-171450">
              <a:buFontTx/>
              <a:buChar char="-"/>
            </a:pPr>
            <a:r>
              <a:rPr lang="sv-SE" baseline="0" noProof="0" dirty="0" smtClean="0"/>
              <a:t>Applikationer</a:t>
            </a:r>
          </a:p>
          <a:p>
            <a:pPr marL="171450" indent="-171450">
              <a:buFontTx/>
              <a:buChar char="-"/>
            </a:pPr>
            <a:r>
              <a:rPr lang="sv-SE" baseline="0" noProof="0" dirty="0" err="1" smtClean="0"/>
              <a:t>Kademlia</a:t>
            </a:r>
            <a:endParaRPr lang="sv-SE" baseline="0" noProof="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42</a:t>
            </a:fld>
            <a:endParaRPr lang="en-US"/>
          </a:p>
        </p:txBody>
      </p:sp>
    </p:spTree>
    <p:extLst>
      <p:ext uri="{BB962C8B-B14F-4D97-AF65-F5344CB8AC3E}">
        <p14:creationId xmlns:p14="http://schemas.microsoft.com/office/powerpoint/2010/main" val="11473532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En applikation</a:t>
            </a:r>
            <a:r>
              <a:rPr lang="sv-SE" baseline="0" dirty="0" smtClean="0"/>
              <a:t> i Calvin byggs upp av sammankopplade </a:t>
            </a:r>
            <a:r>
              <a:rPr lang="sv-SE" baseline="0" dirty="0" smtClean="0"/>
              <a:t>aktörer</a:t>
            </a:r>
          </a:p>
          <a:p>
            <a:endParaRPr lang="sv-SE" baseline="0" dirty="0" smtClean="0"/>
          </a:p>
          <a:p>
            <a:r>
              <a:rPr lang="sv-SE" baseline="0" dirty="0" smtClean="0"/>
              <a:t>Dessa aktörer kör inom ett </a:t>
            </a:r>
            <a:r>
              <a:rPr lang="sv-SE" baseline="0" dirty="0" err="1" smtClean="0"/>
              <a:t>runtime</a:t>
            </a:r>
            <a:r>
              <a:rPr lang="sv-SE" baseline="0" dirty="0" smtClean="0"/>
              <a:t>. </a:t>
            </a:r>
            <a:r>
              <a:rPr lang="sv-SE" baseline="0" dirty="0" err="1" smtClean="0"/>
              <a:t>Runtimet</a:t>
            </a:r>
            <a:r>
              <a:rPr lang="sv-SE" baseline="0" dirty="0" smtClean="0"/>
              <a:t> tillgodoser allting som aktorn behöver, tex så sköter den all </a:t>
            </a:r>
            <a:r>
              <a:rPr lang="sv-SE" baseline="0" dirty="0" err="1" smtClean="0"/>
              <a:t>kommunication</a:t>
            </a:r>
            <a:r>
              <a:rPr lang="sv-SE" baseline="0" dirty="0" smtClean="0"/>
              <a:t> mellan aktörer både inom samme </a:t>
            </a:r>
            <a:r>
              <a:rPr lang="sv-SE" baseline="0" dirty="0" err="1" smtClean="0"/>
              <a:t>runtime</a:t>
            </a:r>
            <a:r>
              <a:rPr lang="sv-SE" baseline="0" dirty="0" smtClean="0"/>
              <a:t> och mellan andra </a:t>
            </a:r>
            <a:r>
              <a:rPr lang="sv-SE" baseline="0" dirty="0" err="1" smtClean="0"/>
              <a:t>runtimes</a:t>
            </a:r>
            <a:r>
              <a:rPr lang="sv-SE" baseline="0" dirty="0" smtClean="0"/>
              <a:t>.</a:t>
            </a:r>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43</a:t>
            </a:fld>
            <a:endParaRPr lang="en-US"/>
          </a:p>
        </p:txBody>
      </p:sp>
    </p:spTree>
    <p:extLst>
      <p:ext uri="{BB962C8B-B14F-4D97-AF65-F5344CB8AC3E}">
        <p14:creationId xmlns:p14="http://schemas.microsoft.com/office/powerpoint/2010/main" val="2432909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Här är ett exempel på</a:t>
            </a:r>
            <a:r>
              <a:rPr lang="sv-SE" baseline="0" dirty="0" smtClean="0"/>
              <a:t> föregående applikation, där två av aktörerna kör i runtime1 och en i runtime2.</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44</a:t>
            </a:fld>
            <a:endParaRPr lang="en-US"/>
          </a:p>
        </p:txBody>
      </p:sp>
    </p:spTree>
    <p:extLst>
      <p:ext uri="{BB962C8B-B14F-4D97-AF65-F5344CB8AC3E}">
        <p14:creationId xmlns:p14="http://schemas.microsoft.com/office/powerpoint/2010/main" val="173633708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baseline="0" dirty="0" smtClean="0"/>
              <a:t> </a:t>
            </a:r>
            <a:r>
              <a:rPr lang="en-US" baseline="0" dirty="0" err="1" smtClean="0"/>
              <a:t>att</a:t>
            </a:r>
            <a:r>
              <a:rPr lang="en-US" baseline="0" dirty="0" smtClean="0"/>
              <a:t> </a:t>
            </a:r>
            <a:r>
              <a:rPr lang="en-US" baseline="0" dirty="0" err="1" smtClean="0"/>
              <a:t>demonstrera</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genomfört</a:t>
            </a:r>
            <a:r>
              <a:rPr lang="en-US" baseline="0" dirty="0" smtClean="0"/>
              <a:t> </a:t>
            </a:r>
            <a:r>
              <a:rPr lang="en-US" baseline="0" dirty="0" err="1" smtClean="0"/>
              <a:t>ett</a:t>
            </a:r>
            <a:r>
              <a:rPr lang="en-US" baseline="0" dirty="0" smtClean="0"/>
              <a:t> </a:t>
            </a:r>
            <a:r>
              <a:rPr lang="en-US" baseline="0" dirty="0" err="1" smtClean="0"/>
              <a:t>antal</a:t>
            </a:r>
            <a:r>
              <a:rPr lang="en-US" baseline="0" dirty="0" smtClean="0"/>
              <a:t> experiment</a:t>
            </a:r>
          </a:p>
          <a:p>
            <a:endParaRPr lang="en-US" baseline="0" dirty="0" smtClean="0"/>
          </a:p>
          <a:p>
            <a:r>
              <a:rPr lang="en-US" baseline="0" dirty="0" err="1" smtClean="0"/>
              <a:t>Syftet</a:t>
            </a:r>
            <a:r>
              <a:rPr lang="en-US" baseline="0" dirty="0" smtClean="0"/>
              <a:t> med </a:t>
            </a:r>
            <a:r>
              <a:rPr lang="en-US" baseline="0" dirty="0" err="1" smtClean="0"/>
              <a:t>experimenten</a:t>
            </a:r>
            <a:r>
              <a:rPr lang="en-US" baseline="0" dirty="0" smtClean="0"/>
              <a:t> </a:t>
            </a:r>
            <a:r>
              <a:rPr lang="en-US" baseline="0" dirty="0" err="1" smtClean="0"/>
              <a:t>var</a:t>
            </a:r>
            <a:r>
              <a:rPr lang="en-US" baseline="0" dirty="0" smtClean="0"/>
              <a:t> bland </a:t>
            </a:r>
            <a:r>
              <a:rPr lang="en-US" baseline="0" dirty="0" err="1" smtClean="0"/>
              <a:t>annat</a:t>
            </a:r>
            <a:r>
              <a:rPr lang="en-US" baseline="0" dirty="0" smtClean="0"/>
              <a:t> </a:t>
            </a:r>
            <a:r>
              <a:rPr lang="en-US" baseline="0" dirty="0" err="1" smtClean="0"/>
              <a:t>att</a:t>
            </a:r>
            <a:r>
              <a:rPr lang="en-US" baseline="0" dirty="0" smtClean="0"/>
              <a:t> visa </a:t>
            </a:r>
            <a:r>
              <a:rPr lang="en-US" baseline="0" dirty="0" err="1" smtClean="0"/>
              <a:t>att</a:t>
            </a:r>
            <a:endParaRPr lang="en-US" baseline="0" dirty="0" smtClean="0"/>
          </a:p>
          <a:p>
            <a:pPr marL="228600" indent="-228600">
              <a:buFont typeface="+mj-lt"/>
              <a:buAutoNum type="arabicPeriod"/>
            </a:pPr>
            <a:r>
              <a:rPr lang="en-US" baseline="0" dirty="0" err="1" smtClean="0"/>
              <a:t>tillförlitligheten</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dynamiskt</a:t>
            </a:r>
            <a:r>
              <a:rPr lang="en-US" baseline="0" dirty="0" smtClean="0"/>
              <a:t> </a:t>
            </a:r>
            <a:r>
              <a:rPr lang="en-US" baseline="0" dirty="0" err="1" smtClean="0"/>
              <a:t>uppnås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samt</a:t>
            </a:r>
            <a:r>
              <a:rPr lang="en-US" baseline="0" dirty="0" smtClean="0"/>
              <a:t> </a:t>
            </a:r>
            <a:r>
              <a:rPr lang="en-US" baseline="0" dirty="0" err="1" smtClean="0"/>
              <a:t>starta</a:t>
            </a:r>
            <a:r>
              <a:rPr lang="en-US" baseline="0" dirty="0" smtClean="0"/>
              <a:t> </a:t>
            </a:r>
            <a:r>
              <a:rPr lang="en-US" baseline="0" dirty="0" err="1" smtClean="0"/>
              <a:t>nya</a:t>
            </a:r>
            <a:r>
              <a:rPr lang="en-US" baseline="0" dirty="0" smtClean="0"/>
              <a:t> </a:t>
            </a:r>
            <a:r>
              <a:rPr lang="en-US" baseline="0" dirty="0" err="1" smtClean="0"/>
              <a:t>replikor</a:t>
            </a:r>
            <a:endParaRPr lang="en-US" baseline="0" dirty="0" smtClean="0"/>
          </a:p>
          <a:p>
            <a:pPr marL="228600" indent="-228600">
              <a:buFont typeface="+mj-lt"/>
              <a:buAutoNum type="arabicPeriod"/>
            </a:pPr>
            <a:endParaRPr lang="en-US" baseline="0" dirty="0" smtClean="0"/>
          </a:p>
          <a:p>
            <a:pPr marL="228600" indent="-228600">
              <a:buFont typeface="+mj-lt"/>
              <a:buAutoNum type="arabicPeriod"/>
            </a:pP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skapas</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genom</a:t>
            </a:r>
            <a:r>
              <a:rPr lang="en-US" baseline="0" dirty="0" smtClean="0"/>
              <a:t> </a:t>
            </a:r>
            <a:r>
              <a:rPr lang="en-US" baseline="0" dirty="0" err="1" smtClean="0"/>
              <a:t>att</a:t>
            </a:r>
            <a:endParaRPr lang="en-US" baseline="0" dirty="0" smtClean="0"/>
          </a:p>
          <a:p>
            <a:pPr marL="685800" lvl="1" indent="-228600">
              <a:buFont typeface="+mj-lt"/>
              <a:buAutoNum type="arabicPeriod"/>
            </a:pPr>
            <a:r>
              <a:rPr lang="en-US" baseline="0" dirty="0" err="1" smtClean="0"/>
              <a:t>Välja</a:t>
            </a:r>
            <a:r>
              <a:rPr lang="en-US" baseline="0" dirty="0" smtClean="0"/>
              <a:t> de </a:t>
            </a:r>
            <a:r>
              <a:rPr lang="en-US" baseline="0" dirty="0" err="1" smtClean="0"/>
              <a:t>mest</a:t>
            </a:r>
            <a:r>
              <a:rPr lang="en-US" baseline="0" dirty="0" smtClean="0"/>
              <a:t> </a:t>
            </a:r>
            <a:r>
              <a:rPr lang="en-US" baseline="0" dirty="0" err="1" smtClean="0"/>
              <a:t>tillförlitliga</a:t>
            </a:r>
            <a:endParaRPr lang="en-US" baseline="0" dirty="0" smtClean="0"/>
          </a:p>
          <a:p>
            <a:pPr marL="685800" lvl="1" indent="-228600">
              <a:buFont typeface="+mj-lt"/>
              <a:buAutoNum type="arabicPeriod"/>
            </a:pPr>
            <a:r>
              <a:rPr lang="en-US" baseline="0" dirty="0" smtClean="0"/>
              <a:t>Ta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baseline="0" dirty="0" smtClean="0"/>
          </a:p>
          <a:p>
            <a:pPr marL="685800" lvl="1" indent="-228600">
              <a:buFont typeface="+mj-lt"/>
              <a:buAutoNum type="arabicPeriod"/>
            </a:pPr>
            <a:endParaRPr lang="en-US" baseline="0" dirty="0" smtClean="0"/>
          </a:p>
          <a:p>
            <a:pPr marL="228600" lvl="0" indent="-228600">
              <a:buFont typeface="+mj-lt"/>
              <a:buAutoNum type="arabicPeriod"/>
            </a:pPr>
            <a:r>
              <a:rPr lang="en-US" dirty="0" err="1" smtClean="0"/>
              <a:t>Systemet</a:t>
            </a:r>
            <a:r>
              <a:rPr lang="en-US" dirty="0" smtClean="0"/>
              <a:t> tar</a:t>
            </a:r>
            <a:r>
              <a:rPr lang="en-US" baseline="0" dirty="0" smtClean="0"/>
              <a:t> </a:t>
            </a:r>
            <a:r>
              <a:rPr lang="en-US" baseline="0" dirty="0" err="1" smtClean="0"/>
              <a:t>hänsyn</a:t>
            </a:r>
            <a:r>
              <a:rPr lang="en-US" baseline="0" dirty="0" smtClean="0"/>
              <a:t> till </a:t>
            </a:r>
            <a:r>
              <a:rPr lang="en-US" baseline="0" dirty="0" err="1" smtClean="0"/>
              <a:t>varierande</a:t>
            </a:r>
            <a:r>
              <a:rPr lang="en-US" baseline="0" dirty="0" smtClean="0"/>
              <a:t> </a:t>
            </a:r>
            <a:r>
              <a:rPr lang="en-US" baseline="0" dirty="0" err="1" smtClean="0"/>
              <a:t>egenskaper</a:t>
            </a:r>
            <a:r>
              <a:rPr lang="en-US" baseline="0" dirty="0" smtClean="0"/>
              <a:t> hos </a:t>
            </a:r>
            <a:r>
              <a:rPr lang="en-US" baseline="0" dirty="0" err="1" smtClean="0"/>
              <a:t>noderna</a:t>
            </a:r>
            <a:endParaRPr lang="en-US" baseline="0" dirty="0" smtClean="0"/>
          </a:p>
          <a:p>
            <a:pPr marL="228600" lvl="0" indent="-228600">
              <a:buFont typeface="+mj-lt"/>
              <a:buAutoNum type="arabicPeriod"/>
            </a:pPr>
            <a:endParaRPr lang="en-US" baseline="0" dirty="0" smtClean="0"/>
          </a:p>
          <a:p>
            <a:pPr marL="0" lvl="0" indent="0">
              <a:buFont typeface="+mj-lt"/>
              <a:buNone/>
            </a:pPr>
            <a:r>
              <a:rPr lang="en-US" baseline="0" dirty="0" smtClean="0"/>
              <a:t>Vi </a:t>
            </a:r>
            <a:r>
              <a:rPr lang="en-US" baseline="0" dirty="0" err="1" smtClean="0"/>
              <a:t>kommer</a:t>
            </a:r>
            <a:r>
              <a:rPr lang="en-US" baseline="0" dirty="0" smtClean="0"/>
              <a:t>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gå</a:t>
            </a:r>
            <a:r>
              <a:rPr lang="en-US" baseline="0" dirty="0" smtClean="0"/>
              <a:t> </a:t>
            </a:r>
            <a:r>
              <a:rPr lang="en-US" baseline="0" dirty="0" err="1" smtClean="0"/>
              <a:t>igenom</a:t>
            </a:r>
            <a:r>
              <a:rPr lang="en-US" baseline="0" dirty="0" smtClean="0"/>
              <a:t> </a:t>
            </a:r>
            <a:r>
              <a:rPr lang="en-US" baseline="0" dirty="0" err="1" smtClean="0"/>
              <a:t>alla</a:t>
            </a:r>
            <a:r>
              <a:rPr lang="en-US" baseline="0" dirty="0" smtClean="0"/>
              <a:t> </a:t>
            </a:r>
            <a:r>
              <a:rPr lang="en-US" baseline="0" dirty="0" err="1" smtClean="0"/>
              <a:t>resultat</a:t>
            </a:r>
            <a:r>
              <a:rPr lang="en-US" baseline="0" dirty="0" smtClean="0"/>
              <a:t> </a:t>
            </a:r>
            <a:r>
              <a:rPr lang="en-US" baseline="0" dirty="0" err="1" smtClean="0"/>
              <a:t>här</a:t>
            </a:r>
            <a:r>
              <a:rPr lang="is-I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45</a:t>
            </a:fld>
            <a:endParaRPr lang="en-US"/>
          </a:p>
        </p:txBody>
      </p:sp>
    </p:spTree>
    <p:extLst>
      <p:ext uri="{BB962C8B-B14F-4D97-AF65-F5344CB8AC3E}">
        <p14:creationId xmlns:p14="http://schemas.microsoft.com/office/powerpoint/2010/main" val="85699945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Så</a:t>
            </a:r>
            <a:r>
              <a:rPr lang="en-US" dirty="0" smtClean="0"/>
              <a:t> </a:t>
            </a:r>
            <a:r>
              <a:rPr lang="en-US" dirty="0" err="1" smtClean="0"/>
              <a:t>här</a:t>
            </a:r>
            <a:r>
              <a:rPr lang="en-US" baseline="0" dirty="0" smtClean="0"/>
              <a:t> </a:t>
            </a:r>
            <a:r>
              <a:rPr lang="en-US" baseline="0" dirty="0" err="1" smtClean="0"/>
              <a:t>simulerades</a:t>
            </a:r>
            <a:r>
              <a:rPr lang="en-US" baseline="0" dirty="0" smtClean="0"/>
              <a:t> </a:t>
            </a:r>
            <a:r>
              <a:rPr lang="en-US" baseline="0" dirty="0" err="1" smtClean="0"/>
              <a:t>nodfel</a:t>
            </a:r>
            <a:r>
              <a:rPr lang="en-US" baseline="0" dirty="0" smtClean="0"/>
              <a:t>.</a:t>
            </a:r>
          </a:p>
          <a:p>
            <a:endParaRPr lang="en-US" baseline="0" dirty="0" smtClean="0"/>
          </a:p>
          <a:p>
            <a:r>
              <a:rPr lang="en-US" baseline="0" dirty="0" smtClean="0"/>
              <a:t>En nod </a:t>
            </a:r>
            <a:r>
              <a:rPr lang="en-US" baseline="0" dirty="0" err="1" smtClean="0"/>
              <a:t>gavs</a:t>
            </a:r>
            <a:r>
              <a:rPr lang="en-US" baseline="0" dirty="0" smtClean="0"/>
              <a:t> en MTBF </a:t>
            </a:r>
            <a:r>
              <a:rPr lang="en-US" baseline="0" dirty="0" err="1" smtClean="0"/>
              <a:t>och</a:t>
            </a:r>
            <a:r>
              <a:rPr lang="en-US" baseline="0" dirty="0" smtClean="0"/>
              <a:t> </a:t>
            </a:r>
            <a:r>
              <a:rPr lang="en-US" baseline="0" dirty="0" err="1" smtClean="0"/>
              <a:t>ett</a:t>
            </a:r>
            <a:r>
              <a:rPr lang="en-US" baseline="0" dirty="0" smtClean="0"/>
              <a:t> runtime </a:t>
            </a:r>
            <a:r>
              <a:rPr lang="en-US" baseline="0" dirty="0" err="1" smtClean="0"/>
              <a:t>startades</a:t>
            </a:r>
            <a:r>
              <a:rPr lang="en-US" baseline="0" dirty="0" smtClean="0"/>
              <a:t>. </a:t>
            </a:r>
          </a:p>
          <a:p>
            <a:endParaRPr lang="en-US" baseline="0" dirty="0" smtClean="0"/>
          </a:p>
          <a:p>
            <a:r>
              <a:rPr lang="en-US" baseline="0" dirty="0" smtClean="0"/>
              <a:t>Sedan </a:t>
            </a:r>
            <a:r>
              <a:rPr lang="en-US" baseline="0" dirty="0" err="1" smtClean="0"/>
              <a:t>plockades</a:t>
            </a:r>
            <a:r>
              <a:rPr lang="en-US" baseline="0" dirty="0" smtClean="0"/>
              <a:t> </a:t>
            </a:r>
            <a:r>
              <a:rPr lang="en-US" baseline="0" dirty="0" err="1" smtClean="0"/>
              <a:t>ett</a:t>
            </a:r>
            <a:r>
              <a:rPr lang="en-US" baseline="0" dirty="0" smtClean="0"/>
              <a:t> random </a:t>
            </a:r>
            <a:r>
              <a:rPr lang="en-US" baseline="0" dirty="0" err="1" smtClean="0"/>
              <a:t>värde</a:t>
            </a:r>
            <a:r>
              <a:rPr lang="en-US" baseline="0" dirty="0" smtClean="0"/>
              <a:t> ur </a:t>
            </a:r>
            <a:r>
              <a:rPr lang="en-US" baseline="0" dirty="0" err="1" smtClean="0"/>
              <a:t>en</a:t>
            </a:r>
            <a:r>
              <a:rPr lang="en-US" baseline="0" dirty="0" smtClean="0"/>
              <a:t> </a:t>
            </a:r>
            <a:r>
              <a:rPr lang="en-US" baseline="0" dirty="0" err="1" smtClean="0"/>
              <a:t>normalfördelning</a:t>
            </a:r>
            <a:r>
              <a:rPr lang="en-US" baseline="0" dirty="0" smtClean="0"/>
              <a:t> med </a:t>
            </a:r>
            <a:r>
              <a:rPr lang="en-US" baseline="0" dirty="0" err="1" smtClean="0"/>
              <a:t>medelvärde</a:t>
            </a:r>
            <a:r>
              <a:rPr lang="en-US" baseline="0" dirty="0" smtClean="0"/>
              <a:t> MTBF </a:t>
            </a:r>
            <a:r>
              <a:rPr lang="en-US" baseline="0" dirty="0" err="1" smtClean="0"/>
              <a:t>och</a:t>
            </a:r>
            <a:r>
              <a:rPr lang="en-US" baseline="0" dirty="0" smtClean="0"/>
              <a:t> </a:t>
            </a:r>
            <a:r>
              <a:rPr lang="en-US" baseline="0" dirty="0" err="1" smtClean="0"/>
              <a:t>standardavvikelse</a:t>
            </a:r>
            <a:r>
              <a:rPr lang="en-US" baseline="0" dirty="0" smtClean="0"/>
              <a:t> </a:t>
            </a:r>
            <a:r>
              <a:rPr lang="en-US" baseline="0" dirty="0" err="1" smtClean="0"/>
              <a:t>på</a:t>
            </a:r>
            <a:r>
              <a:rPr lang="en-US" baseline="0" dirty="0" smtClean="0"/>
              <a:t> 1 </a:t>
            </a:r>
            <a:r>
              <a:rPr lang="en-US" baseline="0" dirty="0" err="1" smtClean="0"/>
              <a:t>och</a:t>
            </a:r>
            <a:r>
              <a:rPr lang="en-US" baseline="0" dirty="0" smtClean="0"/>
              <a:t> </a:t>
            </a:r>
            <a:r>
              <a:rPr lang="en-US" baseline="0" dirty="0" err="1" smtClean="0"/>
              <a:t>sov</a:t>
            </a:r>
            <a:r>
              <a:rPr lang="en-US" baseline="0" dirty="0" smtClean="0"/>
              <a:t> den </a:t>
            </a:r>
            <a:r>
              <a:rPr lang="en-US" baseline="0" dirty="0" err="1" smtClean="0"/>
              <a:t>tiden</a:t>
            </a:r>
            <a:r>
              <a:rPr lang="en-US" baseline="0" dirty="0" smtClean="0"/>
              <a:t> </a:t>
            </a:r>
            <a:r>
              <a:rPr lang="en-US" baseline="0" dirty="0" err="1" smtClean="0"/>
              <a:t>innan</a:t>
            </a:r>
            <a:r>
              <a:rPr lang="en-US" baseline="0" dirty="0" smtClean="0"/>
              <a:t> </a:t>
            </a:r>
            <a:r>
              <a:rPr lang="en-US" baseline="0" dirty="0" err="1" smtClean="0"/>
              <a:t>runtimet</a:t>
            </a:r>
            <a:r>
              <a:rPr lang="en-US" baseline="0" dirty="0" smtClean="0"/>
              <a:t> </a:t>
            </a:r>
            <a:r>
              <a:rPr lang="en-US" baseline="0" dirty="0" err="1" smtClean="0"/>
              <a:t>dödades</a:t>
            </a:r>
            <a:r>
              <a:rPr lang="en-US" baseline="0" dirty="0" smtClean="0"/>
              <a:t> </a:t>
            </a:r>
            <a:r>
              <a:rPr lang="en-US" baseline="0" dirty="0" err="1" smtClean="0"/>
              <a:t>och</a:t>
            </a:r>
            <a:r>
              <a:rPr lang="en-US" baseline="0" dirty="0" smtClean="0"/>
              <a:t> </a:t>
            </a:r>
            <a:r>
              <a:rPr lang="en-US" baseline="0" dirty="0" err="1" smtClean="0"/>
              <a:t>startades</a:t>
            </a:r>
            <a:r>
              <a:rPr lang="en-US" baseline="0" dirty="0" smtClean="0"/>
              <a:t> </a:t>
            </a:r>
            <a:r>
              <a:rPr lang="en-US" baseline="0" dirty="0" err="1" smtClean="0"/>
              <a:t>om.</a:t>
            </a:r>
            <a:endParaRPr lang="en-US" baseline="0" dirty="0" smtClean="0"/>
          </a:p>
          <a:p>
            <a:endParaRPr lang="en-US" baseline="0" dirty="0" smtClean="0"/>
          </a:p>
          <a:p>
            <a:r>
              <a:rPr lang="en-US" baseline="0" dirty="0" err="1" smtClean="0"/>
              <a:t>Detta</a:t>
            </a:r>
            <a:r>
              <a:rPr lang="en-US" baseline="0" dirty="0" smtClean="0"/>
              <a:t> </a:t>
            </a:r>
            <a:r>
              <a:rPr lang="en-US" baseline="0" dirty="0" err="1" smtClean="0"/>
              <a:t>resulterat</a:t>
            </a:r>
            <a:r>
              <a:rPr lang="en-US" baseline="0" dirty="0" smtClean="0"/>
              <a:t> </a:t>
            </a:r>
            <a:r>
              <a:rPr lang="en-US" baseline="0" dirty="0" err="1" smtClean="0"/>
              <a:t>i</a:t>
            </a:r>
            <a:r>
              <a:rPr lang="en-US" baseline="0" dirty="0" smtClean="0"/>
              <a:t> </a:t>
            </a:r>
            <a:r>
              <a:rPr lang="en-US" baseline="0" dirty="0" err="1" smtClean="0"/>
              <a:t>att</a:t>
            </a:r>
            <a:r>
              <a:rPr lang="en-US" baseline="0" dirty="0" smtClean="0"/>
              <a:t> </a:t>
            </a:r>
            <a:r>
              <a:rPr lang="en-US" baseline="0" dirty="0" err="1" smtClean="0"/>
              <a:t>även</a:t>
            </a:r>
            <a:r>
              <a:rPr lang="en-US" baseline="0" dirty="0" smtClean="0"/>
              <a:t> om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gavs</a:t>
            </a:r>
            <a:r>
              <a:rPr lang="en-US" baseline="0" dirty="0" smtClean="0"/>
              <a:t> “</a:t>
            </a:r>
            <a:r>
              <a:rPr lang="en-US" baseline="0" dirty="0" err="1" smtClean="0"/>
              <a:t>samma</a:t>
            </a:r>
            <a:r>
              <a:rPr lang="en-US" baseline="0" dirty="0" smtClean="0"/>
              <a:t>” MTBF, </a:t>
            </a:r>
            <a:r>
              <a:rPr lang="en-US" baseline="0" dirty="0" err="1" smtClean="0"/>
              <a:t>så</a:t>
            </a:r>
            <a:r>
              <a:rPr lang="en-US" baseline="0" dirty="0" smtClean="0"/>
              <a:t> hade de I </a:t>
            </a:r>
            <a:r>
              <a:rPr lang="en-US" baseline="0" dirty="0" err="1" smtClean="0"/>
              <a:t>slutändan</a:t>
            </a:r>
            <a:r>
              <a:rPr lang="en-US" baseline="0" dirty="0" smtClean="0"/>
              <a:t> lite </a:t>
            </a:r>
            <a:r>
              <a:rPr lang="en-US" baseline="0" dirty="0" err="1" smtClean="0"/>
              <a:t>olika</a:t>
            </a:r>
            <a:r>
              <a:rPr lang="en-US" baseline="0" dirty="0" smtClean="0"/>
              <a:t> MTBF. </a:t>
            </a:r>
          </a:p>
          <a:p>
            <a:r>
              <a:rPr lang="en-US" baseline="0" dirty="0" err="1" smtClean="0"/>
              <a:t>Anledningen</a:t>
            </a:r>
            <a:r>
              <a:rPr lang="en-US" baseline="0" dirty="0" smtClean="0"/>
              <a:t> till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på</a:t>
            </a:r>
            <a:r>
              <a:rPr lang="en-US" baseline="0" dirty="0" smtClean="0"/>
              <a:t> </a:t>
            </a:r>
            <a:r>
              <a:rPr lang="en-US" baseline="0" dirty="0" err="1" smtClean="0"/>
              <a:t>detta</a:t>
            </a:r>
            <a:r>
              <a:rPr lang="en-US" baseline="0" dirty="0" smtClean="0"/>
              <a:t> </a:t>
            </a:r>
            <a:r>
              <a:rPr lang="en-US" baseline="0" dirty="0" err="1" smtClean="0"/>
              <a:t>sättet</a:t>
            </a:r>
            <a:r>
              <a:rPr lang="en-US" baseline="0" dirty="0" smtClean="0"/>
              <a:t> </a:t>
            </a:r>
            <a:r>
              <a:rPr lang="en-US" baseline="0" dirty="0" err="1" smtClean="0"/>
              <a:t>är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om vi </a:t>
            </a:r>
            <a:r>
              <a:rPr lang="en-US" baseline="0" dirty="0" err="1" smtClean="0"/>
              <a:t>skulle</a:t>
            </a:r>
            <a:r>
              <a:rPr lang="en-US" baseline="0" dirty="0" smtClean="0"/>
              <a:t> </a:t>
            </a:r>
            <a:r>
              <a:rPr lang="en-US" baseline="0" dirty="0" err="1" smtClean="0"/>
              <a:t>gett</a:t>
            </a:r>
            <a:r>
              <a:rPr lang="en-US" baseline="0" dirty="0" smtClean="0"/>
              <a:t> </a:t>
            </a:r>
            <a:r>
              <a:rPr lang="en-US" baseline="0" dirty="0" err="1" smtClean="0"/>
              <a:t>alla</a:t>
            </a:r>
            <a:r>
              <a:rPr lang="en-US" baseline="0" dirty="0" smtClean="0"/>
              <a:t> </a:t>
            </a:r>
            <a:r>
              <a:rPr lang="en-US" baseline="0" dirty="0" err="1" smtClean="0"/>
              <a:t>runtimesen</a:t>
            </a:r>
            <a:r>
              <a:rPr lang="en-US" baseline="0" dirty="0" smtClean="0"/>
              <a:t> </a:t>
            </a:r>
            <a:r>
              <a:rPr lang="en-US" baseline="0" dirty="0" err="1" smtClean="0"/>
              <a:t>samma</a:t>
            </a:r>
            <a:r>
              <a:rPr lang="en-US" baseline="0" dirty="0" smtClean="0"/>
              <a:t> MTBF </a:t>
            </a:r>
            <a:r>
              <a:rPr lang="en-US" baseline="0" dirty="0" err="1" smtClean="0"/>
              <a:t>och</a:t>
            </a:r>
            <a:r>
              <a:rPr lang="en-US" baseline="0" dirty="0" smtClean="0"/>
              <a:t> de </a:t>
            </a:r>
            <a:r>
              <a:rPr lang="en-US" baseline="0" dirty="0" err="1" smtClean="0"/>
              <a:t>sov</a:t>
            </a:r>
            <a:r>
              <a:rPr lang="en-US" baseline="0" dirty="0" smtClean="0"/>
              <a:t> </a:t>
            </a:r>
            <a:r>
              <a:rPr lang="en-US" baseline="0" dirty="0" err="1" smtClean="0"/>
              <a:t>exakt</a:t>
            </a:r>
            <a:r>
              <a:rPr lang="en-US" baseline="0" dirty="0" smtClean="0"/>
              <a:t> </a:t>
            </a:r>
            <a:r>
              <a:rPr lang="en-US" baseline="0" dirty="0" err="1" smtClean="0"/>
              <a:t>lika</a:t>
            </a:r>
            <a:r>
              <a:rPr lang="en-US" baseline="0" dirty="0" smtClean="0"/>
              <a:t> </a:t>
            </a:r>
            <a:r>
              <a:rPr lang="en-US" baseline="0" dirty="0" err="1" smtClean="0"/>
              <a:t>länge</a:t>
            </a:r>
            <a:r>
              <a:rPr lang="en-US" baseline="0" dirty="0" smtClean="0"/>
              <a:t> </a:t>
            </a:r>
            <a:r>
              <a:rPr lang="en-US" baseline="0" dirty="0" err="1" smtClean="0"/>
              <a:t>varje</a:t>
            </a:r>
            <a:r>
              <a:rPr lang="en-US" baseline="0" dirty="0" smtClean="0"/>
              <a:t> </a:t>
            </a:r>
            <a:r>
              <a:rPr lang="en-US" baseline="0" dirty="0" err="1" smtClean="0"/>
              <a:t>gång</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alla</a:t>
            </a:r>
            <a:r>
              <a:rPr lang="en-US" baseline="0" dirty="0" smtClean="0"/>
              <a:t> </a:t>
            </a:r>
            <a:r>
              <a:rPr lang="en-US" baseline="0" dirty="0" err="1" smtClean="0"/>
              <a:t>dö</a:t>
            </a:r>
            <a:r>
              <a:rPr lang="en-US" baseline="0" dirty="0" smtClean="0"/>
              <a:t> </a:t>
            </a:r>
            <a:r>
              <a:rPr lang="en-US" baseline="0" dirty="0" err="1" smtClean="0"/>
              <a:t>samtidigt</a:t>
            </a:r>
            <a:r>
              <a:rPr lang="en-US" baseline="0" dirty="0" smtClean="0"/>
              <a:t> </a:t>
            </a:r>
            <a:r>
              <a:rPr lang="en-US" baseline="0" dirty="0" err="1" smtClean="0"/>
              <a:t>och</a:t>
            </a:r>
            <a:r>
              <a:rPr lang="en-US" baseline="0" dirty="0" smtClean="0"/>
              <a:t> om vi </a:t>
            </a:r>
            <a:r>
              <a:rPr lang="en-US" baseline="0" dirty="0" err="1" smtClean="0"/>
              <a:t>väntade</a:t>
            </a:r>
            <a:r>
              <a:rPr lang="en-US" baseline="0" dirty="0" smtClean="0"/>
              <a:t> en </a:t>
            </a:r>
            <a:r>
              <a:rPr lang="en-US" baseline="0" dirty="0" err="1" smtClean="0"/>
              <a:t>stund</a:t>
            </a:r>
            <a:r>
              <a:rPr lang="en-US" baseline="0" dirty="0" smtClean="0"/>
              <a:t> </a:t>
            </a:r>
            <a:r>
              <a:rPr lang="en-US" baseline="0" dirty="0" err="1" smtClean="0"/>
              <a:t>mellan</a:t>
            </a:r>
            <a:r>
              <a:rPr lang="en-US" baseline="0" dirty="0" smtClean="0"/>
              <a:t> </a:t>
            </a:r>
            <a:r>
              <a:rPr lang="en-US" baseline="0" dirty="0" err="1" smtClean="0"/>
              <a:t>att</a:t>
            </a:r>
            <a:r>
              <a:rPr lang="en-US" baseline="0" dirty="0" smtClean="0"/>
              <a:t> </a:t>
            </a:r>
            <a:r>
              <a:rPr lang="en-US" baseline="0" dirty="0" err="1" smtClean="0"/>
              <a:t>starta</a:t>
            </a:r>
            <a:r>
              <a:rPr lang="en-US" baseline="0" dirty="0" smtClean="0"/>
              <a:t> </a:t>
            </a:r>
            <a:r>
              <a:rPr lang="en-US" baseline="0" dirty="0" err="1" smtClean="0"/>
              <a:t>varje</a:t>
            </a:r>
            <a:r>
              <a:rPr lang="en-US" baseline="0" dirty="0" smtClean="0"/>
              <a:t> runtime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aldrig</a:t>
            </a:r>
            <a:r>
              <a:rPr lang="en-US" baseline="0" dirty="0" smtClean="0"/>
              <a:t> </a:t>
            </a:r>
            <a:r>
              <a:rPr lang="en-US" baseline="0" dirty="0" err="1" smtClean="0"/>
              <a:t>två</a:t>
            </a:r>
            <a:r>
              <a:rPr lang="en-US" baseline="0" dirty="0" smtClean="0"/>
              <a:t> runtimes </a:t>
            </a:r>
            <a:r>
              <a:rPr lang="en-US" baseline="0" dirty="0" err="1" smtClean="0"/>
              <a:t>dö</a:t>
            </a:r>
            <a:r>
              <a:rPr lang="en-US" baseline="0" dirty="0" smtClean="0"/>
              <a:t> </a:t>
            </a:r>
            <a:r>
              <a:rPr lang="en-US" baseline="0" dirty="0" err="1" smtClean="0"/>
              <a:t>samtidigt</a:t>
            </a:r>
            <a:r>
              <a:rPr lang="en-US" baseline="0" dirty="0" smtClean="0"/>
              <a:t>. </a:t>
            </a:r>
            <a:r>
              <a:rPr lang="en-US" baseline="0" dirty="0" err="1" smtClean="0"/>
              <a:t>Därför</a:t>
            </a:r>
            <a:r>
              <a:rPr lang="en-US" baseline="0" dirty="0" smtClean="0"/>
              <a:t> </a:t>
            </a:r>
            <a:r>
              <a:rPr lang="en-US" baseline="0" dirty="0" err="1" smtClean="0"/>
              <a:t>valde</a:t>
            </a:r>
            <a:r>
              <a:rPr lang="en-US" baseline="0" dirty="0" smtClean="0"/>
              <a:t> vi </a:t>
            </a:r>
            <a:r>
              <a:rPr lang="en-US" baseline="0" dirty="0" err="1" smtClean="0"/>
              <a:t>att</a:t>
            </a:r>
            <a:r>
              <a:rPr lang="en-US" baseline="0" dirty="0" smtClean="0"/>
              <a:t> </a:t>
            </a:r>
            <a:r>
              <a:rPr lang="en-US" baseline="0" dirty="0" err="1" smtClean="0"/>
              <a:t>använda</a:t>
            </a:r>
            <a:r>
              <a:rPr lang="en-US" baseline="0" dirty="0" smtClean="0"/>
              <a:t> </a:t>
            </a:r>
            <a:r>
              <a:rPr lang="en-US" baseline="0" dirty="0" err="1" smtClean="0"/>
              <a:t>en</a:t>
            </a:r>
            <a:r>
              <a:rPr lang="en-US" baseline="0" dirty="0" smtClean="0"/>
              <a:t> </a:t>
            </a:r>
            <a:r>
              <a:rPr lang="en-US" baseline="0" dirty="0" err="1" smtClean="0"/>
              <a:t>normalfördelning</a:t>
            </a:r>
            <a:r>
              <a:rPr lang="en-US" baseline="0" dirty="0" smtClean="0"/>
              <a:t> </a:t>
            </a:r>
            <a:r>
              <a:rPr lang="en-US" baseline="0" dirty="0" err="1" smtClean="0"/>
              <a:t>för</a:t>
            </a:r>
            <a:r>
              <a:rPr lang="en-US" baseline="0" dirty="0" smtClean="0"/>
              <a:t> MTBF </a:t>
            </a:r>
            <a:r>
              <a:rPr lang="en-US" baseline="0" dirty="0" err="1" smtClean="0"/>
              <a:t>som</a:t>
            </a:r>
            <a:r>
              <a:rPr lang="en-US" baseline="0" dirty="0" smtClean="0"/>
              <a:t> I </a:t>
            </a:r>
            <a:r>
              <a:rPr lang="en-US" baseline="0" dirty="0" err="1" smtClean="0"/>
              <a:t>längden</a:t>
            </a:r>
            <a:r>
              <a:rPr lang="en-US" baseline="0" dirty="0" smtClean="0"/>
              <a:t> </a:t>
            </a:r>
            <a:r>
              <a:rPr lang="en-US" baseline="0" dirty="0" err="1" smtClean="0"/>
              <a:t>gav</a:t>
            </a:r>
            <a:r>
              <a:rPr lang="en-US" baseline="0" dirty="0" smtClean="0"/>
              <a:t> en </a:t>
            </a:r>
            <a:r>
              <a:rPr lang="en-US" baseline="0" dirty="0" err="1" smtClean="0"/>
              <a:t>viss</a:t>
            </a:r>
            <a:r>
              <a:rPr lang="en-US" baseline="0" dirty="0" smtClean="0"/>
              <a:t> MTBF.</a:t>
            </a:r>
          </a:p>
        </p:txBody>
      </p:sp>
      <p:sp>
        <p:nvSpPr>
          <p:cNvPr id="4" name="Slide Number Placeholder 3"/>
          <p:cNvSpPr>
            <a:spLocks noGrp="1"/>
          </p:cNvSpPr>
          <p:nvPr>
            <p:ph type="sldNum" sz="quarter" idx="10"/>
          </p:nvPr>
        </p:nvSpPr>
        <p:spPr/>
        <p:txBody>
          <a:bodyPr/>
          <a:lstStyle/>
          <a:p>
            <a:fld id="{100650DF-8CBF-0341-B1F9-47D0C0CD302F}" type="slidenum">
              <a:rPr lang="en-US" smtClean="0"/>
              <a:t>46</a:t>
            </a:fld>
            <a:endParaRPr lang="en-US"/>
          </a:p>
        </p:txBody>
      </p:sp>
    </p:spTree>
    <p:extLst>
      <p:ext uri="{BB962C8B-B14F-4D97-AF65-F5344CB8AC3E}">
        <p14:creationId xmlns:p14="http://schemas.microsoft.com/office/powerpoint/2010/main" val="378102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För</a:t>
            </a:r>
            <a:r>
              <a:rPr lang="sv-SE" baseline="0" dirty="0" smtClean="0"/>
              <a:t> att visa att vår modell är själv-anpassande så gjorde vi ett experiment där vi lät </a:t>
            </a:r>
            <a:r>
              <a:rPr lang="sv-SE" baseline="0" dirty="0" err="1" smtClean="0"/>
              <a:t>runtimesen</a:t>
            </a:r>
            <a:r>
              <a:rPr lang="sv-SE" baseline="0" dirty="0" smtClean="0"/>
              <a:t> vara vid liv en tid t tagen från en sin-funktion. </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47</a:t>
            </a:fld>
            <a:endParaRPr lang="en-US"/>
          </a:p>
        </p:txBody>
      </p:sp>
    </p:spTree>
    <p:extLst>
      <p:ext uri="{BB962C8B-B14F-4D97-AF65-F5344CB8AC3E}">
        <p14:creationId xmlns:p14="http://schemas.microsoft.com/office/powerpoint/2010/main" val="168003930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Alla</a:t>
            </a:r>
            <a:r>
              <a:rPr lang="en-US" dirty="0" smtClean="0"/>
              <a:t> </a:t>
            </a:r>
            <a:r>
              <a:rPr lang="en-US" dirty="0" err="1" smtClean="0"/>
              <a:t>värden</a:t>
            </a:r>
            <a:r>
              <a:rPr lang="en-US" dirty="0" smtClean="0"/>
              <a:t>,</a:t>
            </a:r>
            <a:r>
              <a:rPr lang="en-US" baseline="0" dirty="0" smtClean="0"/>
              <a:t> </a:t>
            </a:r>
            <a:r>
              <a:rPr lang="en-US" baseline="0" dirty="0" err="1" smtClean="0"/>
              <a:t>så</a:t>
            </a:r>
            <a:r>
              <a:rPr lang="en-US" baseline="0" dirty="0" smtClean="0"/>
              <a:t> </a:t>
            </a:r>
            <a:r>
              <a:rPr lang="en-US" baseline="0" dirty="0" err="1" smtClean="0"/>
              <a:t>som</a:t>
            </a:r>
            <a:r>
              <a:rPr lang="en-US" baseline="0" dirty="0" smtClean="0"/>
              <a:t> heartbeat timeout, default MTBF/</a:t>
            </a:r>
            <a:r>
              <a:rPr lang="en-US" baseline="0" dirty="0" err="1" smtClean="0"/>
              <a:t>repliceringstid</a:t>
            </a:r>
            <a:r>
              <a:rPr lang="en-US" baseline="0" dirty="0" smtClean="0"/>
              <a:t> </a:t>
            </a:r>
            <a:r>
              <a:rPr lang="en-US" baseline="0" dirty="0" err="1" smtClean="0"/>
              <a:t>valdes</a:t>
            </a:r>
            <a:r>
              <a:rPr lang="en-US" baseline="0" dirty="0" smtClean="0"/>
              <a:t> </a:t>
            </a:r>
            <a:r>
              <a:rPr lang="en-US" baseline="0" dirty="0" err="1" smtClean="0"/>
              <a:t>så</a:t>
            </a:r>
            <a:r>
              <a:rPr lang="en-US" baseline="0" dirty="0" smtClean="0"/>
              <a:t> </a:t>
            </a:r>
            <a:r>
              <a:rPr lang="en-US" baseline="0" dirty="0" err="1" smtClean="0"/>
              <a:t>att</a:t>
            </a:r>
            <a:r>
              <a:rPr lang="en-US" baseline="0" dirty="0" smtClean="0"/>
              <a:t> vi </a:t>
            </a:r>
            <a:r>
              <a:rPr lang="en-US" baseline="0" dirty="0" err="1" smtClean="0"/>
              <a:t>kunde</a:t>
            </a:r>
            <a:r>
              <a:rPr lang="en-US" baseline="0" dirty="0" smtClean="0"/>
              <a:t> </a:t>
            </a:r>
            <a:r>
              <a:rPr lang="en-US" baseline="0" dirty="0" err="1" smtClean="0"/>
              <a:t>köra</a:t>
            </a:r>
            <a:r>
              <a:rPr lang="en-US" baseline="0" dirty="0" smtClean="0"/>
              <a:t> </a:t>
            </a:r>
            <a:r>
              <a:rPr lang="en-US" baseline="0" dirty="0" err="1" smtClean="0"/>
              <a:t>experimenten</a:t>
            </a:r>
            <a:r>
              <a:rPr lang="en-US" baseline="0" dirty="0" smtClean="0"/>
              <a:t> under </a:t>
            </a:r>
            <a:r>
              <a:rPr lang="en-US" baseline="0" dirty="0" err="1" smtClean="0"/>
              <a:t>ett</a:t>
            </a:r>
            <a:r>
              <a:rPr lang="en-US" baseline="0" dirty="0" smtClean="0"/>
              <a:t> </a:t>
            </a:r>
            <a:r>
              <a:rPr lang="en-US" baseline="0" dirty="0" err="1" smtClean="0"/>
              <a:t>antal</a:t>
            </a:r>
            <a:r>
              <a:rPr lang="en-US" baseline="0" dirty="0" smtClean="0"/>
              <a:t> </a:t>
            </a:r>
            <a:r>
              <a:rPr lang="en-US" baseline="0" dirty="0" err="1" smtClean="0"/>
              <a:t>minuter</a:t>
            </a:r>
            <a:r>
              <a:rPr lang="en-US" baseline="0" dirty="0" smtClean="0"/>
              <a:t> </a:t>
            </a:r>
            <a:r>
              <a:rPr lang="en-US" baseline="0" dirty="0" err="1" smtClean="0"/>
              <a:t>och</a:t>
            </a:r>
            <a:r>
              <a:rPr lang="en-US" baseline="0" dirty="0" smtClean="0"/>
              <a:t> </a:t>
            </a:r>
            <a:r>
              <a:rPr lang="en-US" baseline="0" dirty="0" err="1" smtClean="0"/>
              <a:t>ändå</a:t>
            </a:r>
            <a:r>
              <a:rPr lang="en-US" baseline="0" dirty="0" smtClean="0"/>
              <a:t> </a:t>
            </a:r>
            <a:r>
              <a:rPr lang="en-US" baseline="0" dirty="0" err="1" smtClean="0"/>
              <a:t>få</a:t>
            </a:r>
            <a:r>
              <a:rPr lang="en-US" baseline="0" dirty="0" smtClean="0"/>
              <a:t> en del </a:t>
            </a:r>
            <a:r>
              <a:rPr lang="en-US" baseline="0" dirty="0" err="1" smtClean="0"/>
              <a:t>fel</a:t>
            </a:r>
            <a:r>
              <a:rPr lang="en-US" baseline="0" dirty="0" smtClean="0"/>
              <a:t>.</a:t>
            </a:r>
          </a:p>
          <a:p>
            <a:endParaRPr lang="en-US" baseline="0" dirty="0" smtClean="0"/>
          </a:p>
          <a:p>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använder</a:t>
            </a:r>
            <a:r>
              <a:rPr lang="en-US" baseline="0" dirty="0" smtClean="0"/>
              <a:t> </a:t>
            </a:r>
            <a:r>
              <a:rPr lang="en-US" baseline="0" dirty="0" err="1" smtClean="0"/>
              <a:t>en</a:t>
            </a:r>
            <a:r>
              <a:rPr lang="en-US" baseline="0" dirty="0" smtClean="0"/>
              <a:t> </a:t>
            </a:r>
            <a:r>
              <a:rPr lang="en-US" baseline="0" dirty="0" err="1" smtClean="0"/>
              <a:t>relativt</a:t>
            </a:r>
            <a:r>
              <a:rPr lang="en-US" baseline="0" dirty="0" smtClean="0"/>
              <a:t> </a:t>
            </a:r>
            <a:r>
              <a:rPr lang="en-US" baseline="0" dirty="0" err="1" smtClean="0"/>
              <a:t>enkel</a:t>
            </a:r>
            <a:r>
              <a:rPr lang="en-US" baseline="0" dirty="0" smtClean="0"/>
              <a:t> </a:t>
            </a:r>
            <a:r>
              <a:rPr lang="en-US" baseline="0" dirty="0" err="1" smtClean="0"/>
              <a:t>tillförlitlighetsmodell</a:t>
            </a:r>
            <a:r>
              <a:rPr lang="en-US" baseline="0" dirty="0" smtClean="0"/>
              <a:t>. Den </a:t>
            </a:r>
            <a:r>
              <a:rPr lang="en-US" baseline="0" dirty="0" err="1" smtClean="0"/>
              <a:t>är</a:t>
            </a:r>
            <a:r>
              <a:rPr lang="en-US" baseline="0" dirty="0" smtClean="0"/>
              <a:t> </a:t>
            </a:r>
            <a:r>
              <a:rPr lang="en-US" baseline="0" dirty="0" err="1" smtClean="0"/>
              <a:t>begränsad</a:t>
            </a:r>
            <a:r>
              <a:rPr lang="en-US" baseline="0" dirty="0" smtClean="0"/>
              <a:t> </a:t>
            </a:r>
            <a:r>
              <a:rPr lang="en-US" baseline="0" dirty="0" err="1" smtClean="0"/>
              <a:t>i</a:t>
            </a:r>
            <a:r>
              <a:rPr lang="en-US" baseline="0" dirty="0" smtClean="0"/>
              <a:t> </a:t>
            </a:r>
            <a:r>
              <a:rPr lang="en-US" baseline="0" dirty="0" err="1" smtClean="0"/>
              <a:t>det</a:t>
            </a:r>
            <a:r>
              <a:rPr lang="en-US" baseline="0" dirty="0" smtClean="0"/>
              <a:t> </a:t>
            </a:r>
            <a:r>
              <a:rPr lang="en-US" baseline="0" dirty="0" err="1" smtClean="0"/>
              <a:t>att</a:t>
            </a:r>
            <a:r>
              <a:rPr lang="en-US" baseline="0" dirty="0" smtClean="0"/>
              <a:t> </a:t>
            </a:r>
            <a:r>
              <a:rPr lang="en-US" baseline="0" dirty="0" err="1" smtClean="0"/>
              <a:t>när</a:t>
            </a:r>
            <a:r>
              <a:rPr lang="en-US" baseline="0" dirty="0" smtClean="0"/>
              <a:t> </a:t>
            </a: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finns</a:t>
            </a:r>
            <a:r>
              <a:rPr lang="en-US" baseline="0" dirty="0" smtClean="0"/>
              <a:t> </a:t>
            </a:r>
            <a:r>
              <a:rPr lang="en-US" baseline="0" dirty="0" err="1" smtClean="0"/>
              <a:t>några</a:t>
            </a:r>
            <a:r>
              <a:rPr lang="en-US" baseline="0" dirty="0" smtClean="0"/>
              <a:t> </a:t>
            </a:r>
            <a:r>
              <a:rPr lang="en-US" baseline="0" dirty="0" err="1" smtClean="0"/>
              <a:t>registrerade</a:t>
            </a:r>
            <a:r>
              <a:rPr lang="en-US" baseline="0" dirty="0" smtClean="0"/>
              <a:t> </a:t>
            </a:r>
            <a:r>
              <a:rPr lang="en-US" baseline="0" dirty="0" err="1" smtClean="0"/>
              <a:t>feltider</a:t>
            </a:r>
            <a:r>
              <a:rPr lang="en-US" baseline="0" dirty="0" smtClean="0"/>
              <a:t> </a:t>
            </a:r>
            <a:r>
              <a:rPr lang="en-US" baseline="0" dirty="0" err="1" smtClean="0"/>
              <a:t>så</a:t>
            </a:r>
            <a:r>
              <a:rPr lang="en-US" baseline="0" dirty="0" smtClean="0"/>
              <a:t> </a:t>
            </a:r>
            <a:r>
              <a:rPr lang="en-US" baseline="0" dirty="0" err="1" smtClean="0"/>
              <a:t>används</a:t>
            </a:r>
            <a:r>
              <a:rPr lang="en-US" baseline="0" dirty="0" smtClean="0"/>
              <a:t> </a:t>
            </a:r>
            <a:r>
              <a:rPr lang="en-US" baseline="0" dirty="0" err="1" smtClean="0"/>
              <a:t>ett</a:t>
            </a:r>
            <a:r>
              <a:rPr lang="en-US" baseline="0" dirty="0" smtClean="0"/>
              <a:t> default </a:t>
            </a:r>
            <a:r>
              <a:rPr lang="en-US" baseline="0" dirty="0" err="1" smtClean="0"/>
              <a:t>värde</a:t>
            </a:r>
            <a:r>
              <a:rPr lang="en-US" baseline="0" dirty="0" smtClean="0"/>
              <a:t> </a:t>
            </a:r>
            <a:r>
              <a:rPr lang="en-US" baseline="0" dirty="0" err="1" smtClean="0"/>
              <a:t>som</a:t>
            </a:r>
            <a:r>
              <a:rPr lang="en-US" baseline="0" dirty="0" smtClean="0"/>
              <a:t> </a:t>
            </a:r>
            <a:r>
              <a:rPr lang="en-US" baseline="0" dirty="0" err="1" smtClean="0"/>
              <a:t>kan</a:t>
            </a:r>
            <a:r>
              <a:rPr lang="en-US" baseline="0" dirty="0" smtClean="0"/>
              <a:t> </a:t>
            </a:r>
            <a:r>
              <a:rPr lang="en-US" baseline="0" dirty="0" err="1" smtClean="0"/>
              <a:t>vara</a:t>
            </a:r>
            <a:r>
              <a:rPr lang="en-US" baseline="0" dirty="0" smtClean="0"/>
              <a:t> </a:t>
            </a:r>
            <a:r>
              <a:rPr lang="en-US" baseline="0" dirty="0" err="1" smtClean="0"/>
              <a:t>långt</a:t>
            </a:r>
            <a:r>
              <a:rPr lang="en-US" baseline="0" dirty="0" smtClean="0"/>
              <a:t> </a:t>
            </a:r>
            <a:r>
              <a:rPr lang="en-US" baseline="0" dirty="0" err="1" smtClean="0"/>
              <a:t>ifrån</a:t>
            </a:r>
            <a:r>
              <a:rPr lang="en-US" baseline="0" dirty="0" smtClean="0"/>
              <a:t> </a:t>
            </a:r>
            <a:r>
              <a:rPr lang="en-US" baseline="0" dirty="0" err="1" smtClean="0"/>
              <a:t>verkligheten</a:t>
            </a:r>
            <a:r>
              <a:rPr lang="en-US" baseline="0" dirty="0" smtClean="0"/>
              <a:t>, </a:t>
            </a:r>
            <a:r>
              <a:rPr lang="en-US" baseline="0" dirty="0" err="1" smtClean="0"/>
              <a:t>i</a:t>
            </a:r>
            <a:r>
              <a:rPr lang="en-US" baseline="0" dirty="0" smtClean="0"/>
              <a:t> </a:t>
            </a:r>
            <a:r>
              <a:rPr lang="en-US" baseline="0" dirty="0" err="1" smtClean="0"/>
              <a:t>värsta</a:t>
            </a:r>
            <a:r>
              <a:rPr lang="en-US" baseline="0" dirty="0" smtClean="0"/>
              <a:t> fall </a:t>
            </a:r>
            <a:r>
              <a:rPr lang="en-US" baseline="0" dirty="0" err="1" smtClean="0"/>
              <a:t>högre</a:t>
            </a:r>
            <a:r>
              <a:rPr lang="en-US" baseline="0" dirty="0" smtClean="0"/>
              <a:t>.</a:t>
            </a:r>
          </a:p>
          <a:p>
            <a:r>
              <a:rPr lang="en-US" baseline="0" dirty="0" err="1" smtClean="0"/>
              <a:t>En</a:t>
            </a:r>
            <a:r>
              <a:rPr lang="en-US" baseline="0" dirty="0" smtClean="0"/>
              <a:t> </a:t>
            </a:r>
            <a:r>
              <a:rPr lang="en-US" baseline="0" dirty="0" err="1" smtClean="0"/>
              <a:t>mer</a:t>
            </a:r>
            <a:r>
              <a:rPr lang="en-US" baseline="0" dirty="0" smtClean="0"/>
              <a:t> </a:t>
            </a:r>
            <a:r>
              <a:rPr lang="en-US" baseline="0" dirty="0" err="1" smtClean="0"/>
              <a:t>sofistikerad</a:t>
            </a:r>
            <a:r>
              <a:rPr lang="en-US" baseline="0" dirty="0" smtClean="0"/>
              <a:t> model </a:t>
            </a:r>
            <a:r>
              <a:rPr lang="en-US" baseline="0" dirty="0" err="1" smtClean="0"/>
              <a:t>kan</a:t>
            </a:r>
            <a:r>
              <a:rPr lang="en-US" baseline="0" dirty="0" smtClean="0"/>
              <a:t> </a:t>
            </a:r>
            <a:r>
              <a:rPr lang="en-US" baseline="0" dirty="0" err="1" smtClean="0"/>
              <a:t>t.ex</a:t>
            </a:r>
            <a:r>
              <a:rPr lang="en-US" baseline="0" dirty="0" smtClean="0"/>
              <a:t>. anta </a:t>
            </a:r>
            <a:r>
              <a:rPr lang="en-US" baseline="0" dirty="0" err="1" smtClean="0"/>
              <a:t>att</a:t>
            </a:r>
            <a:r>
              <a:rPr lang="en-US" baseline="0" dirty="0" smtClean="0"/>
              <a:t> </a:t>
            </a:r>
            <a:r>
              <a:rPr lang="en-US" baseline="0" dirty="0" err="1" smtClean="0"/>
              <a:t>nodfel</a:t>
            </a:r>
            <a:r>
              <a:rPr lang="en-US" baseline="0" dirty="0" smtClean="0"/>
              <a:t> </a:t>
            </a:r>
            <a:r>
              <a:rPr lang="en-US" baseline="0" dirty="0" err="1" smtClean="0"/>
              <a:t>inte</a:t>
            </a:r>
            <a:r>
              <a:rPr lang="en-US" baseline="0" dirty="0" smtClean="0"/>
              <a:t> </a:t>
            </a:r>
            <a:r>
              <a:rPr lang="en-US" baseline="0" dirty="0" err="1" smtClean="0"/>
              <a:t>är</a:t>
            </a:r>
            <a:r>
              <a:rPr lang="en-US" baseline="0" dirty="0" smtClean="0"/>
              <a:t> </a:t>
            </a:r>
            <a:r>
              <a:rPr lang="en-US" baseline="0" dirty="0" err="1" smtClean="0"/>
              <a:t>oberoende</a:t>
            </a:r>
            <a:r>
              <a:rPr lang="en-US" baseline="0" dirty="0" smtClean="0"/>
              <a:t>, </a:t>
            </a:r>
            <a:r>
              <a:rPr lang="en-US" baseline="0" dirty="0" err="1" smtClean="0"/>
              <a:t>t.ex</a:t>
            </a:r>
            <a:r>
              <a:rPr lang="en-US" baseline="0" dirty="0" smtClean="0"/>
              <a:t>. </a:t>
            </a:r>
            <a:r>
              <a:rPr lang="en-US" baseline="0" dirty="0" err="1" smtClean="0"/>
              <a:t>kan</a:t>
            </a:r>
            <a:r>
              <a:rPr lang="en-US" baseline="0" dirty="0" smtClean="0"/>
              <a:t> </a:t>
            </a:r>
            <a:r>
              <a:rPr lang="en-US" baseline="0" dirty="0" err="1" smtClean="0"/>
              <a:t>switchar</a:t>
            </a:r>
            <a:r>
              <a:rPr lang="en-US" baseline="0" dirty="0" smtClean="0"/>
              <a:t> </a:t>
            </a:r>
            <a:r>
              <a:rPr lang="en-US" baseline="0" dirty="0" err="1" smtClean="0"/>
              <a:t>och</a:t>
            </a:r>
            <a:r>
              <a:rPr lang="en-US" baseline="0" dirty="0" smtClean="0"/>
              <a:t> </a:t>
            </a:r>
            <a:r>
              <a:rPr lang="en-US" baseline="0" dirty="0" err="1" smtClean="0"/>
              <a:t>nätförsörjning</a:t>
            </a:r>
            <a:r>
              <a:rPr lang="en-US" baseline="0" dirty="0" smtClean="0"/>
              <a:t> </a:t>
            </a:r>
            <a:r>
              <a:rPr lang="en-US" baseline="0" dirty="0" err="1" smtClean="0"/>
              <a:t>gå</a:t>
            </a:r>
            <a:r>
              <a:rPr lang="en-US" baseline="0" dirty="0" smtClean="0"/>
              <a:t> </a:t>
            </a:r>
            <a:r>
              <a:rPr lang="en-US" baseline="0" dirty="0" err="1" smtClean="0"/>
              <a:t>ner</a:t>
            </a:r>
            <a:r>
              <a:rPr lang="en-US" baseline="0" dirty="0" smtClean="0"/>
              <a:t> </a:t>
            </a:r>
            <a:r>
              <a:rPr lang="en-US" baseline="0" dirty="0" err="1" smtClean="0"/>
              <a:t>vilket</a:t>
            </a:r>
            <a:r>
              <a:rPr lang="en-US" baseline="0" dirty="0" smtClean="0"/>
              <a:t> </a:t>
            </a:r>
            <a:r>
              <a:rPr lang="en-US" baseline="0" dirty="0" err="1" smtClean="0"/>
              <a:t>påverkar</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i</a:t>
            </a:r>
            <a:r>
              <a:rPr lang="en-US" baseline="0" dirty="0" smtClean="0"/>
              <a:t> </a:t>
            </a:r>
            <a:r>
              <a:rPr lang="en-US" baseline="0" dirty="0" err="1" smtClean="0"/>
              <a:t>ett</a:t>
            </a:r>
            <a:r>
              <a:rPr lang="en-US" baseline="0" dirty="0" smtClean="0"/>
              <a:t> </a:t>
            </a:r>
            <a:r>
              <a:rPr lang="en-US" baseline="0" dirty="0" err="1" smtClean="0"/>
              <a:t>kluster</a:t>
            </a:r>
            <a:r>
              <a:rPr lang="en-US" baseline="0" dirty="0" smtClean="0"/>
              <a:t>.</a:t>
            </a:r>
          </a:p>
          <a:p>
            <a:endParaRPr lang="en-US" baseline="0" dirty="0" smtClean="0"/>
          </a:p>
          <a:p>
            <a:r>
              <a:rPr lang="en-US" baseline="0" dirty="0" smtClean="0"/>
              <a:t>Valet </a:t>
            </a:r>
            <a:r>
              <a:rPr lang="en-US" baseline="0" dirty="0" err="1" smtClean="0"/>
              <a:t>av</a:t>
            </a:r>
            <a:r>
              <a:rPr lang="en-US" baseline="0" dirty="0" smtClean="0"/>
              <a:t> </a:t>
            </a:r>
            <a:r>
              <a:rPr lang="en-US" baseline="0" dirty="0" err="1" smtClean="0"/>
              <a:t>var</a:t>
            </a:r>
            <a:r>
              <a:rPr lang="en-US" baseline="0" dirty="0" smtClean="0"/>
              <a:t> vi </a:t>
            </a:r>
            <a:r>
              <a:rPr lang="en-US" baseline="0" dirty="0" err="1" smtClean="0"/>
              <a:t>placerar</a:t>
            </a:r>
            <a:r>
              <a:rPr lang="en-US" baseline="0" dirty="0" smtClean="0"/>
              <a:t> </a:t>
            </a:r>
            <a:r>
              <a:rPr lang="en-US" baseline="0" dirty="0" err="1" smtClean="0"/>
              <a:t>replikor</a:t>
            </a:r>
            <a:r>
              <a:rPr lang="en-US" baseline="0" dirty="0" smtClean="0"/>
              <a:t> </a:t>
            </a:r>
            <a:r>
              <a:rPr lang="en-US" baseline="0" dirty="0" err="1" smtClean="0"/>
              <a:t>kan</a:t>
            </a:r>
            <a:r>
              <a:rPr lang="en-US" baseline="0" dirty="0" smtClean="0"/>
              <a:t> </a:t>
            </a:r>
            <a:r>
              <a:rPr lang="en-US" baseline="0" dirty="0" err="1" smtClean="0"/>
              <a:t>även</a:t>
            </a:r>
            <a:r>
              <a:rPr lang="en-US" baseline="0" dirty="0" smtClean="0"/>
              <a:t> ta </a:t>
            </a:r>
            <a:r>
              <a:rPr lang="en-US" baseline="0" dirty="0" err="1" smtClean="0"/>
              <a:t>fler</a:t>
            </a:r>
            <a:r>
              <a:rPr lang="en-US" baseline="0" dirty="0" smtClean="0"/>
              <a:t> </a:t>
            </a:r>
            <a:r>
              <a:rPr lang="en-US" baseline="0" dirty="0" err="1" smtClean="0"/>
              <a:t>parametrar</a:t>
            </a:r>
            <a:r>
              <a:rPr lang="en-US" baseline="0" dirty="0" smtClean="0"/>
              <a:t> I </a:t>
            </a:r>
            <a:r>
              <a:rPr lang="en-US" baseline="0" dirty="0" err="1" smtClean="0"/>
              <a:t>åtanke</a:t>
            </a:r>
            <a:r>
              <a:rPr lang="en-US" baseline="0" dirty="0" smtClean="0"/>
              <a:t>. </a:t>
            </a:r>
            <a:r>
              <a:rPr lang="en-US" baseline="0" dirty="0" err="1" smtClean="0"/>
              <a:t>T.ex</a:t>
            </a:r>
            <a:r>
              <a:rPr lang="en-US" baseline="0" dirty="0" smtClean="0"/>
              <a:t>. </a:t>
            </a:r>
            <a:r>
              <a:rPr lang="en-US" baseline="0" dirty="0" err="1" smtClean="0"/>
              <a:t>så</a:t>
            </a:r>
            <a:r>
              <a:rPr lang="en-US" baseline="0" dirty="0" smtClean="0"/>
              <a:t> </a:t>
            </a:r>
            <a:r>
              <a:rPr lang="en-US" baseline="0" dirty="0" err="1" smtClean="0"/>
              <a:t>undersöks</a:t>
            </a:r>
            <a:r>
              <a:rPr lang="en-US" baseline="0" dirty="0" smtClean="0"/>
              <a:t> </a:t>
            </a:r>
            <a:r>
              <a:rPr lang="en-US" baseline="0" dirty="0" err="1" smtClean="0"/>
              <a:t>i</a:t>
            </a:r>
            <a:r>
              <a:rPr lang="en-US" baseline="0" dirty="0" smtClean="0"/>
              <a:t> </a:t>
            </a:r>
            <a:r>
              <a:rPr lang="en-US" baseline="0" dirty="0" err="1" smtClean="0"/>
              <a:t>nuläget</a:t>
            </a:r>
            <a:r>
              <a:rPr lang="en-US" baseline="0" dirty="0" smtClean="0"/>
              <a:t> </a:t>
            </a:r>
            <a:r>
              <a:rPr lang="en-US" baseline="0" dirty="0" err="1" smtClean="0"/>
              <a:t>inte</a:t>
            </a:r>
            <a:r>
              <a:rPr lang="en-US" baseline="0" dirty="0" smtClean="0"/>
              <a:t> om den </a:t>
            </a:r>
            <a:r>
              <a:rPr lang="en-US" baseline="0" dirty="0" err="1" smtClean="0"/>
              <a:t>valda</a:t>
            </a:r>
            <a:r>
              <a:rPr lang="en-US" baseline="0" dirty="0" smtClean="0"/>
              <a:t> </a:t>
            </a:r>
            <a:r>
              <a:rPr lang="en-US" baseline="0" dirty="0" err="1" smtClean="0"/>
              <a:t>noden</a:t>
            </a:r>
            <a:r>
              <a:rPr lang="en-US" baseline="0" dirty="0" smtClean="0"/>
              <a:t> </a:t>
            </a:r>
            <a:r>
              <a:rPr lang="en-US" baseline="0" dirty="0" err="1" smtClean="0"/>
              <a:t>har</a:t>
            </a:r>
            <a:r>
              <a:rPr lang="en-US" baseline="0" dirty="0" smtClean="0"/>
              <a:t> </a:t>
            </a:r>
            <a:r>
              <a:rPr lang="en-US" baseline="0" dirty="0" err="1" smtClean="0"/>
              <a:t>kapacitet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a:t>
            </a:r>
            <a:r>
              <a:rPr lang="en-US" baseline="0" dirty="0" err="1" smtClean="0"/>
              <a:t>en</a:t>
            </a:r>
            <a:r>
              <a:rPr lang="en-US" baseline="0" dirty="0" smtClean="0"/>
              <a:t> </a:t>
            </a:r>
            <a:r>
              <a:rPr lang="en-US" baseline="0" dirty="0" err="1" smtClean="0"/>
              <a:t>ny</a:t>
            </a:r>
            <a:r>
              <a:rPr lang="en-US" baseline="0" dirty="0" smtClean="0"/>
              <a:t> actor. Nodes last </a:t>
            </a:r>
            <a:r>
              <a:rPr lang="en-US" baseline="0" dirty="0" err="1" smtClean="0"/>
              <a:t>kan</a:t>
            </a:r>
            <a:r>
              <a:rPr lang="en-US" baseline="0" dirty="0" smtClean="0"/>
              <a:t> </a:t>
            </a:r>
            <a:r>
              <a:rPr lang="en-US" baseline="0" dirty="0" err="1" smtClean="0"/>
              <a:t>även</a:t>
            </a:r>
            <a:r>
              <a:rPr lang="en-US" baseline="0" dirty="0" smtClean="0"/>
              <a:t> </a:t>
            </a:r>
            <a:r>
              <a:rPr lang="en-US" baseline="0" dirty="0" err="1" smtClean="0"/>
              <a:t>inkluderas</a:t>
            </a:r>
            <a:r>
              <a:rPr lang="en-US" baseline="0" dirty="0" smtClean="0"/>
              <a:t> </a:t>
            </a:r>
            <a:r>
              <a:rPr lang="en-US" baseline="0" dirty="0" err="1" smtClean="0"/>
              <a:t>vilket</a:t>
            </a:r>
            <a:r>
              <a:rPr lang="en-US" baseline="0" dirty="0" smtClean="0"/>
              <a:t> vi </a:t>
            </a:r>
            <a:r>
              <a:rPr lang="en-US" baseline="0" dirty="0" err="1" smtClean="0"/>
              <a:t>visade</a:t>
            </a:r>
            <a:r>
              <a:rPr lang="en-US" baseline="0" dirty="0" smtClean="0"/>
              <a:t> </a:t>
            </a:r>
            <a:r>
              <a:rPr lang="en-US" baseline="0" dirty="0" err="1" smtClean="0"/>
              <a:t>inte</a:t>
            </a:r>
            <a:r>
              <a:rPr lang="en-US" baseline="0" dirty="0" smtClean="0"/>
              <a:t> </a:t>
            </a:r>
            <a:r>
              <a:rPr lang="en-US" baseline="0" dirty="0" err="1" smtClean="0"/>
              <a:t>var</a:t>
            </a:r>
            <a:r>
              <a:rPr lang="en-US" baseline="0" dirty="0" smtClean="0"/>
              <a:t> </a:t>
            </a:r>
            <a:r>
              <a:rPr lang="en-US" baseline="0" dirty="0" err="1" smtClean="0"/>
              <a:t>så</a:t>
            </a:r>
            <a:r>
              <a:rPr lang="en-US" baseline="0" dirty="0" smtClean="0"/>
              <a:t> </a:t>
            </a:r>
            <a:r>
              <a:rPr lang="en-US" baseline="0" dirty="0" err="1" smtClean="0"/>
              <a:t>svårt</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50</a:t>
            </a:fld>
            <a:endParaRPr lang="en-US"/>
          </a:p>
        </p:txBody>
      </p:sp>
    </p:spTree>
    <p:extLst>
      <p:ext uri="{BB962C8B-B14F-4D97-AF65-F5344CB8AC3E}">
        <p14:creationId xmlns:p14="http://schemas.microsoft.com/office/powerpoint/2010/main" val="90835891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a:t>
            </a:r>
            <a:r>
              <a:rPr lang="en-US" baseline="0" dirty="0" err="1" smtClean="0"/>
              <a:t>våra</a:t>
            </a:r>
            <a:r>
              <a:rPr lang="en-US" baseline="0" dirty="0" smtClean="0"/>
              <a:t> experiment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bara</a:t>
            </a:r>
            <a:r>
              <a:rPr lang="en-US" baseline="0" dirty="0" smtClean="0"/>
              <a:t> </a:t>
            </a:r>
            <a:r>
              <a:rPr lang="en-US" baseline="0" dirty="0" err="1" smtClean="0"/>
              <a:t>kört</a:t>
            </a:r>
            <a:r>
              <a:rPr lang="en-US" baseline="0" dirty="0" smtClean="0"/>
              <a:t> en </a:t>
            </a:r>
            <a:r>
              <a:rPr lang="en-US" baseline="0" dirty="0" err="1" smtClean="0"/>
              <a:t>applikation</a:t>
            </a:r>
            <a:r>
              <a:rPr lang="en-US" baseline="0" dirty="0" smtClean="0"/>
              <a:t>. Men </a:t>
            </a:r>
            <a:r>
              <a:rPr lang="en-US" baseline="0" dirty="0" err="1" smtClean="0"/>
              <a:t>även</a:t>
            </a:r>
            <a:r>
              <a:rPr lang="en-US" baseline="0" dirty="0" smtClean="0"/>
              <a:t> om man </a:t>
            </a:r>
            <a:r>
              <a:rPr lang="en-US" baseline="0" dirty="0" err="1" smtClean="0"/>
              <a:t>kör</a:t>
            </a:r>
            <a:r>
              <a:rPr lang="en-US" baseline="0" dirty="0" smtClean="0"/>
              <a:t> </a:t>
            </a:r>
            <a:r>
              <a:rPr lang="en-US" baseline="0" dirty="0" err="1" smtClean="0"/>
              <a:t>flera</a:t>
            </a:r>
            <a:r>
              <a:rPr lang="en-US" baseline="0" dirty="0" smtClean="0"/>
              <a:t> </a:t>
            </a:r>
            <a:r>
              <a:rPr lang="en-US" baseline="0" dirty="0" err="1" smtClean="0"/>
              <a:t>applikationer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vara</a:t>
            </a:r>
            <a:r>
              <a:rPr lang="en-US" baseline="0" dirty="0" smtClean="0"/>
              <a:t> </a:t>
            </a:r>
            <a:r>
              <a:rPr lang="en-US" baseline="0" dirty="0" err="1" smtClean="0"/>
              <a:t>energi-effektiv</a:t>
            </a:r>
            <a:r>
              <a:rPr lang="en-US" baseline="0" dirty="0" smtClean="0"/>
              <a:t>.  </a:t>
            </a:r>
            <a:r>
              <a:rPr lang="en-US" baseline="0" dirty="0" err="1" smtClean="0"/>
              <a:t>Tex</a:t>
            </a:r>
            <a:r>
              <a:rPr lang="en-US" baseline="0" dirty="0" smtClean="0"/>
              <a:t> om man </a:t>
            </a:r>
            <a:r>
              <a:rPr lang="en-US" baseline="0" dirty="0" err="1" smtClean="0"/>
              <a:t>har</a:t>
            </a:r>
            <a:r>
              <a:rPr lang="en-US" baseline="0" dirty="0" smtClean="0"/>
              <a:t> 3 </a:t>
            </a:r>
            <a:r>
              <a:rPr lang="en-US" baseline="0" dirty="0" err="1" smtClean="0"/>
              <a:t>applikationer</a:t>
            </a:r>
            <a:r>
              <a:rPr lang="en-US" baseline="0" dirty="0" smtClean="0"/>
              <a:t>, </a:t>
            </a:r>
            <a:r>
              <a:rPr lang="en-US" baseline="0" dirty="0" err="1" smtClean="0"/>
              <a:t>där</a:t>
            </a:r>
            <a:r>
              <a:rPr lang="en-US" baseline="0" dirty="0" smtClean="0"/>
              <a:t> </a:t>
            </a:r>
            <a:r>
              <a:rPr lang="en-US" baseline="0" dirty="0" err="1" smtClean="0"/>
              <a:t>två</a:t>
            </a:r>
            <a:r>
              <a:rPr lang="en-US" baseline="0" dirty="0" smtClean="0"/>
              <a:t> </a:t>
            </a:r>
            <a:r>
              <a:rPr lang="en-US" baseline="0" dirty="0" err="1" smtClean="0"/>
              <a:t>kräver</a:t>
            </a:r>
            <a:r>
              <a:rPr lang="en-US" baseline="0" dirty="0" smtClean="0"/>
              <a:t> 3 </a:t>
            </a:r>
            <a:r>
              <a:rPr lang="en-US" baseline="0" dirty="0" err="1" smtClean="0"/>
              <a:t>replikor</a:t>
            </a:r>
            <a:r>
              <a:rPr lang="en-US" baseline="0" dirty="0" smtClean="0"/>
              <a:t> </a:t>
            </a:r>
            <a:r>
              <a:rPr lang="en-US" baseline="0" dirty="0" err="1" smtClean="0"/>
              <a:t>och</a:t>
            </a:r>
            <a:r>
              <a:rPr lang="en-US" baseline="0" dirty="0" smtClean="0"/>
              <a:t> en </a:t>
            </a:r>
            <a:r>
              <a:rPr lang="en-US" baseline="0" dirty="0" err="1" smtClean="0"/>
              <a:t>kräver</a:t>
            </a:r>
            <a:r>
              <a:rPr lang="en-US" baseline="0" dirty="0" smtClean="0"/>
              <a:t> 4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de 4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att</a:t>
            </a:r>
            <a:r>
              <a:rPr lang="en-US" baseline="0" dirty="0" smtClean="0"/>
              <a:t> </a:t>
            </a:r>
            <a:r>
              <a:rPr lang="en-US" baseline="0" dirty="0" err="1" smtClean="0"/>
              <a:t>användas</a:t>
            </a:r>
            <a:r>
              <a:rPr lang="en-US" baseline="0" dirty="0" smtClean="0"/>
              <a:t>.</a:t>
            </a:r>
          </a:p>
          <a:p>
            <a:endParaRPr lang="en-US" baseline="0" dirty="0" smtClean="0"/>
          </a:p>
          <a:p>
            <a:r>
              <a:rPr lang="en-US" baseline="0" dirty="0" err="1" smtClean="0"/>
              <a:t>Detta</a:t>
            </a:r>
            <a:r>
              <a:rPr lang="en-US" baseline="0" dirty="0" smtClean="0"/>
              <a:t> </a:t>
            </a:r>
            <a:r>
              <a:rPr lang="en-US" baseline="0" dirty="0" err="1" smtClean="0"/>
              <a:t>förutsätter</a:t>
            </a:r>
            <a:r>
              <a:rPr lang="en-US" baseline="0" dirty="0" smtClean="0"/>
              <a:t> dock </a:t>
            </a:r>
            <a:r>
              <a:rPr lang="en-US" baseline="0" dirty="0" err="1" smtClean="0"/>
              <a:t>att</a:t>
            </a:r>
            <a:r>
              <a:rPr lang="en-US" baseline="0" dirty="0" smtClean="0"/>
              <a:t> </a:t>
            </a:r>
            <a:r>
              <a:rPr lang="en-US" baseline="0" dirty="0" err="1" smtClean="0"/>
              <a:t>ingen</a:t>
            </a:r>
            <a:r>
              <a:rPr lang="en-US" baseline="0" dirty="0" smtClean="0"/>
              <a:t> nod </a:t>
            </a:r>
            <a:r>
              <a:rPr lang="en-US" baseline="0" dirty="0" err="1" smtClean="0"/>
              <a:t>blir</a:t>
            </a:r>
            <a:r>
              <a:rPr lang="en-US" baseline="0" dirty="0" smtClean="0"/>
              <a:t> overloaded </a:t>
            </a:r>
            <a:r>
              <a:rPr lang="en-US" baseline="0" dirty="0" err="1" smtClean="0"/>
              <a:t>utan</a:t>
            </a:r>
            <a:r>
              <a:rPr lang="en-US" baseline="0" dirty="0" smtClean="0"/>
              <a:t> </a:t>
            </a:r>
            <a:r>
              <a:rPr lang="en-US" baseline="0" dirty="0" err="1" smtClean="0"/>
              <a:t>att</a:t>
            </a:r>
            <a:r>
              <a:rPr lang="en-US" baseline="0" dirty="0" smtClean="0"/>
              <a:t> de </a:t>
            </a:r>
            <a:r>
              <a:rPr lang="en-US" baseline="0" dirty="0" err="1" smtClean="0"/>
              <a:t>har</a:t>
            </a:r>
            <a:r>
              <a:rPr lang="en-US" baseline="0" dirty="0" smtClean="0"/>
              <a:t> plats till de </a:t>
            </a:r>
            <a:r>
              <a:rPr lang="en-US" baseline="0" dirty="0" err="1" smtClean="0"/>
              <a:t>replikor</a:t>
            </a:r>
            <a:r>
              <a:rPr lang="en-US" baseline="0" dirty="0" smtClean="0"/>
              <a:t> man </a:t>
            </a:r>
            <a:r>
              <a:rPr lang="en-US" baseline="0" dirty="0" err="1" smtClean="0"/>
              <a:t>placerar</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inte</a:t>
            </a:r>
            <a:r>
              <a:rPr lang="en-US" baseline="0" dirty="0" smtClean="0"/>
              <a:t> </a:t>
            </a:r>
            <a:r>
              <a:rPr lang="en-US" baseline="0" dirty="0" err="1" smtClean="0"/>
              <a:t>nödvändigtvis</a:t>
            </a:r>
            <a:r>
              <a:rPr lang="en-US" baseline="0" dirty="0" smtClean="0"/>
              <a:t> till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för</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vi </a:t>
            </a:r>
            <a:r>
              <a:rPr lang="en-US" baseline="0" dirty="0" err="1" smtClean="0"/>
              <a:t>vill</a:t>
            </a:r>
            <a:r>
              <a:rPr lang="en-US" baseline="0" dirty="0" smtClean="0"/>
              <a:t> ha. Man </a:t>
            </a:r>
            <a:r>
              <a:rPr lang="en-US" baseline="0" dirty="0" err="1" smtClean="0"/>
              <a:t>kan</a:t>
            </a:r>
            <a:r>
              <a:rPr lang="en-US" baseline="0" dirty="0" smtClean="0"/>
              <a:t> </a:t>
            </a:r>
            <a:r>
              <a:rPr lang="en-US" baseline="0" dirty="0" err="1" smtClean="0"/>
              <a:t>tänka</a:t>
            </a:r>
            <a:r>
              <a:rPr lang="en-US" baseline="0" dirty="0" smtClean="0"/>
              <a:t> sig </a:t>
            </a:r>
            <a:r>
              <a:rPr lang="en-US" baseline="0" dirty="0" err="1" smtClean="0"/>
              <a:t>att</a:t>
            </a:r>
            <a:r>
              <a:rPr lang="en-US" baseline="0" dirty="0" smtClean="0"/>
              <a:t> med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når</a:t>
            </a:r>
            <a:r>
              <a:rPr lang="en-US" baseline="0" dirty="0" smtClean="0"/>
              <a:t> vi </a:t>
            </a:r>
            <a:r>
              <a:rPr lang="en-US" baseline="0" dirty="0" err="1" smtClean="0"/>
              <a:t>precis</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a:t>
            </a:r>
            <a:r>
              <a:rPr lang="en-US" baseline="0" dirty="0" err="1" smtClean="0"/>
              <a:t>önskade</a:t>
            </a:r>
            <a:r>
              <a:rPr lang="en-US" baseline="0" dirty="0" smtClean="0"/>
              <a:t> </a:t>
            </a:r>
            <a:r>
              <a:rPr lang="en-US" baseline="0" dirty="0" err="1" smtClean="0"/>
              <a:t>värdet</a:t>
            </a:r>
            <a:r>
              <a:rPr lang="en-US" baseline="0" dirty="0" smtClean="0"/>
              <a:t>, men under </a:t>
            </a:r>
            <a:r>
              <a:rPr lang="en-US" baseline="0" dirty="0" err="1" smtClean="0"/>
              <a:t>tiden</a:t>
            </a:r>
            <a:r>
              <a:rPr lang="en-US" baseline="0" dirty="0" smtClean="0"/>
              <a:t>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körs</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värdet</a:t>
            </a:r>
            <a:r>
              <a:rPr lang="en-US" baseline="0" dirty="0" smtClean="0"/>
              <a:t> </a:t>
            </a:r>
            <a:r>
              <a:rPr lang="en-US" baseline="0" dirty="0" err="1" smtClean="0"/>
              <a:t>så</a:t>
            </a:r>
            <a:r>
              <a:rPr lang="en-US" baseline="0" dirty="0" smtClean="0"/>
              <a:t> </a:t>
            </a:r>
            <a:r>
              <a:rPr lang="en-US" baseline="0" dirty="0" err="1" smtClean="0"/>
              <a:t>lågt</a:t>
            </a:r>
            <a:r>
              <a:rPr lang="en-US" baseline="0" dirty="0" smtClean="0"/>
              <a:t>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också</a:t>
            </a:r>
            <a:r>
              <a:rPr lang="en-US" baseline="0" dirty="0" smtClean="0"/>
              <a:t> </a:t>
            </a:r>
            <a:r>
              <a:rPr lang="en-US" baseline="0" dirty="0" err="1" smtClean="0"/>
              <a:t>blir</a:t>
            </a:r>
            <a:r>
              <a:rPr lang="en-US" baseline="0" dirty="0" smtClean="0"/>
              <a:t> </a:t>
            </a:r>
            <a:r>
              <a:rPr lang="en-US" baseline="0" dirty="0" err="1" smtClean="0"/>
              <a:t>ganska</a:t>
            </a:r>
            <a:r>
              <a:rPr lang="en-US" baseline="0" dirty="0" smtClean="0"/>
              <a:t> </a:t>
            </a:r>
            <a:r>
              <a:rPr lang="en-US" baseline="0" dirty="0" err="1" smtClean="0"/>
              <a:t>lågt</a:t>
            </a:r>
            <a:r>
              <a:rPr lang="en-US" baseline="0" dirty="0" smtClean="0"/>
              <a:t>. </a:t>
            </a:r>
          </a:p>
        </p:txBody>
      </p:sp>
      <p:sp>
        <p:nvSpPr>
          <p:cNvPr id="4" name="Slide Number Placeholder 3"/>
          <p:cNvSpPr>
            <a:spLocks noGrp="1"/>
          </p:cNvSpPr>
          <p:nvPr>
            <p:ph type="sldNum" sz="quarter" idx="10"/>
          </p:nvPr>
        </p:nvSpPr>
        <p:spPr/>
        <p:txBody>
          <a:bodyPr/>
          <a:lstStyle/>
          <a:p>
            <a:fld id="{100650DF-8CBF-0341-B1F9-47D0C0CD302F}" type="slidenum">
              <a:rPr lang="en-US" smtClean="0"/>
              <a:t>51</a:t>
            </a:fld>
            <a:endParaRPr lang="en-US"/>
          </a:p>
        </p:txBody>
      </p:sp>
    </p:spTree>
    <p:extLst>
      <p:ext uri="{BB962C8B-B14F-4D97-AF65-F5344CB8AC3E}">
        <p14:creationId xmlns:p14="http://schemas.microsoft.com/office/powerpoint/2010/main" val="215043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a:t>
            </a:r>
            <a:r>
              <a:rPr lang="en-US" baseline="0" dirty="0" err="1" smtClean="0"/>
              <a:t>vårt</a:t>
            </a:r>
            <a:r>
              <a:rPr lang="en-US" baseline="0" dirty="0" smtClean="0"/>
              <a:t> </a:t>
            </a:r>
            <a:r>
              <a:rPr lang="en-US" baseline="0" dirty="0" err="1" smtClean="0"/>
              <a:t>arbete</a:t>
            </a:r>
            <a:r>
              <a:rPr lang="en-US" baseline="0" dirty="0" smtClean="0"/>
              <a:t> </a:t>
            </a:r>
            <a:r>
              <a:rPr lang="en-US" baseline="0" dirty="0" err="1" smtClean="0"/>
              <a:t>har</a:t>
            </a:r>
            <a:r>
              <a:rPr lang="en-US" baseline="0" dirty="0" smtClean="0"/>
              <a:t> vi </a:t>
            </a:r>
            <a:r>
              <a:rPr lang="en-US" baseline="0" dirty="0" err="1" smtClean="0"/>
              <a:t>gjort</a:t>
            </a:r>
            <a:r>
              <a:rPr lang="en-US" baseline="0" dirty="0" smtClean="0"/>
              <a:t> </a:t>
            </a:r>
            <a:r>
              <a:rPr lang="en-US" baseline="0" dirty="0" err="1" smtClean="0"/>
              <a:t>följande</a:t>
            </a:r>
            <a:r>
              <a:rPr lang="en-US" baseline="0" dirty="0" smtClean="0"/>
              <a:t> </a:t>
            </a:r>
            <a:r>
              <a:rPr lang="en-US" baseline="0" dirty="0" err="1" smtClean="0"/>
              <a:t>antaganden</a:t>
            </a:r>
            <a:r>
              <a:rPr lang="en-US" baseline="0" dirty="0" smtClean="0"/>
              <a:t>:</a:t>
            </a:r>
          </a:p>
          <a:p>
            <a:r>
              <a:rPr lang="en-US" baseline="0" dirty="0" smtClean="0"/>
              <a:t> - </a:t>
            </a:r>
            <a:r>
              <a:rPr lang="en-US" baseline="0" dirty="0" err="1" smtClean="0"/>
              <a:t>Resurser</a:t>
            </a:r>
            <a:r>
              <a:rPr lang="en-US" baseline="0" dirty="0" smtClean="0"/>
              <a:t> </a:t>
            </a:r>
            <a:r>
              <a:rPr lang="en-US" baseline="0" dirty="0" err="1" smtClean="0"/>
              <a:t>är</a:t>
            </a:r>
            <a:r>
              <a:rPr lang="en-US" baseline="0" dirty="0" smtClean="0"/>
              <a:t> </a:t>
            </a:r>
            <a:r>
              <a:rPr lang="en-US" baseline="0" dirty="0" err="1" smtClean="0"/>
              <a:t>antingen</a:t>
            </a:r>
            <a:r>
              <a:rPr lang="en-US" baseline="0" dirty="0" smtClean="0"/>
              <a:t> operative </a:t>
            </a:r>
            <a:r>
              <a:rPr lang="en-US" baseline="0" dirty="0" err="1" smtClean="0"/>
              <a:t>eller</a:t>
            </a:r>
            <a:r>
              <a:rPr lang="en-US" baseline="0" dirty="0" smtClean="0"/>
              <a:t> </a:t>
            </a:r>
            <a:r>
              <a:rPr lang="en-US" baseline="0" dirty="0" err="1" smtClean="0"/>
              <a:t>döda</a:t>
            </a:r>
            <a:endParaRPr lang="en-US" baseline="0" dirty="0" smtClean="0"/>
          </a:p>
          <a:p>
            <a:r>
              <a:rPr lang="en-US" baseline="0" dirty="0" smtClean="0"/>
              <a:t> - </a:t>
            </a:r>
            <a:r>
              <a:rPr lang="en-US" baseline="0" dirty="0" err="1" smtClean="0"/>
              <a:t>Nätverket</a:t>
            </a:r>
            <a:r>
              <a:rPr lang="en-US" baseline="0" dirty="0" smtClean="0"/>
              <a:t> </a:t>
            </a:r>
            <a:r>
              <a:rPr lang="en-US" baseline="0" dirty="0" err="1" smtClean="0"/>
              <a:t>är</a:t>
            </a:r>
            <a:r>
              <a:rPr lang="en-US" baseline="0" dirty="0" smtClean="0"/>
              <a:t> </a:t>
            </a:r>
            <a:r>
              <a:rPr lang="en-US" baseline="0" dirty="0" err="1" smtClean="0"/>
              <a:t>fullt</a:t>
            </a:r>
            <a:r>
              <a:rPr lang="en-US" baseline="0" dirty="0" smtClean="0"/>
              <a:t> </a:t>
            </a:r>
            <a:r>
              <a:rPr lang="en-US" baseline="0" dirty="0" err="1" smtClean="0"/>
              <a:t>pålitligt</a:t>
            </a:r>
            <a:endParaRPr lang="en-US" baseline="0" dirty="0" smtClean="0"/>
          </a:p>
          <a:p>
            <a:r>
              <a:rPr lang="en-US" baseline="0" dirty="0" smtClean="0"/>
              <a:t> - </a:t>
            </a:r>
            <a:r>
              <a:rPr lang="en-US" baseline="0" dirty="0" err="1" smtClean="0"/>
              <a:t>Alla</a:t>
            </a:r>
            <a:r>
              <a:rPr lang="en-US" baseline="0" dirty="0" smtClean="0"/>
              <a:t> </a:t>
            </a:r>
            <a:r>
              <a:rPr lang="en-US" baseline="0" dirty="0" err="1" smtClean="0"/>
              <a:t>tjänster</a:t>
            </a:r>
            <a:r>
              <a:rPr lang="en-US" baseline="0" dirty="0" smtClean="0"/>
              <a:t> </a:t>
            </a:r>
            <a:r>
              <a:rPr lang="en-US" baseline="0" dirty="0" err="1" smtClean="0"/>
              <a:t>producerar</a:t>
            </a:r>
            <a:r>
              <a:rPr lang="en-US" baseline="0" dirty="0" smtClean="0"/>
              <a:t> </a:t>
            </a:r>
            <a:r>
              <a:rPr lang="en-US" baseline="0" dirty="0" err="1" smtClean="0"/>
              <a:t>ett</a:t>
            </a:r>
            <a:r>
              <a:rPr lang="en-US" baseline="0" dirty="0" smtClean="0"/>
              <a:t> </a:t>
            </a:r>
            <a:r>
              <a:rPr lang="en-US" baseline="0" dirty="0" err="1" smtClean="0"/>
              <a:t>korrekt</a:t>
            </a:r>
            <a:r>
              <a:rPr lang="en-US" baseline="0" dirty="0" smtClean="0"/>
              <a:t> </a:t>
            </a:r>
            <a:r>
              <a:rPr lang="en-US" baseline="0" dirty="0" err="1" smtClean="0"/>
              <a:t>resultat</a:t>
            </a:r>
            <a:endParaRPr lang="en-US" baseline="0" dirty="0" smtClean="0"/>
          </a:p>
          <a:p>
            <a:endParaRPr lang="en-US" baseline="0" dirty="0" smtClean="0"/>
          </a:p>
          <a:p>
            <a:r>
              <a:rPr lang="en-US" baseline="0" dirty="0" err="1" smtClean="0"/>
              <a:t>Detta</a:t>
            </a:r>
            <a:r>
              <a:rPr lang="en-US" baseline="0" dirty="0" smtClean="0"/>
              <a:t> </a:t>
            </a:r>
            <a:r>
              <a:rPr lang="en-US" baseline="0" dirty="0" err="1" smtClean="0"/>
              <a:t>summeras</a:t>
            </a:r>
            <a:r>
              <a:rPr lang="en-US" baseline="0" dirty="0" smtClean="0"/>
              <a:t> till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inträffar</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a:t>
            </a:r>
            <a:r>
              <a:rPr lang="en-US" baseline="0" dirty="0" err="1" smtClean="0"/>
              <a:t>resurserna</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5</a:t>
            </a:fld>
            <a:endParaRPr lang="en-US"/>
          </a:p>
        </p:txBody>
      </p:sp>
    </p:spTree>
    <p:extLst>
      <p:ext uri="{BB962C8B-B14F-4D97-AF65-F5344CB8AC3E}">
        <p14:creationId xmlns:p14="http://schemas.microsoft.com/office/powerpoint/2010/main" val="227998819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Calvin</a:t>
            </a:r>
            <a:r>
              <a:rPr lang="en-US" baseline="0" dirty="0" smtClean="0"/>
              <a:t> </a:t>
            </a:r>
            <a:r>
              <a:rPr lang="en-US" baseline="0" dirty="0" err="1" smtClean="0"/>
              <a:t>är</a:t>
            </a:r>
            <a:r>
              <a:rPr lang="en-US" baseline="0" dirty="0" smtClean="0"/>
              <a:t> </a:t>
            </a:r>
            <a:r>
              <a:rPr lang="en-US" baseline="0" dirty="0" err="1" smtClean="0"/>
              <a:t>inte</a:t>
            </a:r>
            <a:r>
              <a:rPr lang="en-US" baseline="0" dirty="0" smtClean="0"/>
              <a:t> </a:t>
            </a:r>
            <a:r>
              <a:rPr lang="en-US" baseline="0" dirty="0" err="1" smtClean="0"/>
              <a:t>optimerat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a:t>
            </a:r>
            <a:r>
              <a:rPr lang="en-US" baseline="0" dirty="0" err="1" smtClean="0"/>
              <a:t>aktörer</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tex</a:t>
            </a:r>
            <a:r>
              <a:rPr lang="en-US" baseline="0" dirty="0" smtClean="0"/>
              <a:t> </a:t>
            </a:r>
            <a:r>
              <a:rPr lang="en-US" baseline="0" dirty="0" err="1" smtClean="0"/>
              <a:t>skrivet</a:t>
            </a:r>
            <a:r>
              <a:rPr lang="en-US" baseline="0" dirty="0" smtClean="0"/>
              <a:t> I python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snabbaste</a:t>
            </a:r>
            <a:r>
              <a:rPr lang="en-US" baseline="0" dirty="0" smtClean="0"/>
              <a:t> </a:t>
            </a:r>
            <a:r>
              <a:rPr lang="en-US" baseline="0" dirty="0" err="1" smtClean="0"/>
              <a:t>språket</a:t>
            </a:r>
            <a:r>
              <a:rPr lang="en-US" baseline="0" dirty="0" smtClean="0"/>
              <a:t> </a:t>
            </a:r>
            <a:r>
              <a:rPr lang="en-US" baseline="0" dirty="0" err="1" smtClean="0"/>
              <a:t>direkt</a:t>
            </a:r>
            <a:r>
              <a:rPr lang="en-US" baseline="0" dirty="0" smtClean="0"/>
              <a:t>. </a:t>
            </a:r>
            <a:r>
              <a:rPr lang="en-US" baseline="0" dirty="0" err="1" smtClean="0"/>
              <a:t>Ändå</a:t>
            </a:r>
            <a:r>
              <a:rPr lang="en-US" baseline="0" dirty="0" smtClean="0"/>
              <a:t> </a:t>
            </a:r>
            <a:r>
              <a:rPr lang="en-US" baseline="0" dirty="0" err="1" smtClean="0"/>
              <a:t>så</a:t>
            </a:r>
            <a:r>
              <a:rPr lang="en-US" baseline="0" dirty="0" smtClean="0"/>
              <a:t> </a:t>
            </a:r>
            <a:r>
              <a:rPr lang="en-US" baseline="0" dirty="0" err="1" smtClean="0"/>
              <a:t>kan</a:t>
            </a:r>
            <a:r>
              <a:rPr lang="en-US" baseline="0" dirty="0" smtClean="0"/>
              <a:t> vi </a:t>
            </a:r>
            <a:r>
              <a:rPr lang="en-US" baseline="0" dirty="0" err="1" smtClean="0"/>
              <a:t>replicera</a:t>
            </a:r>
            <a:r>
              <a:rPr lang="en-US" baseline="0" dirty="0" smtClean="0"/>
              <a:t> </a:t>
            </a:r>
            <a:r>
              <a:rPr lang="en-US" baseline="0" dirty="0" err="1" smtClean="0"/>
              <a:t>aktörer</a:t>
            </a:r>
            <a:r>
              <a:rPr lang="en-US" baseline="0" dirty="0" smtClean="0"/>
              <a:t> med </a:t>
            </a:r>
            <a:r>
              <a:rPr lang="en-US" baseline="0" dirty="0" err="1" smtClean="0"/>
              <a:t>ett</a:t>
            </a:r>
            <a:r>
              <a:rPr lang="en-US" baseline="0" dirty="0" smtClean="0"/>
              <a:t> state </a:t>
            </a:r>
            <a:r>
              <a:rPr lang="en-US" baseline="0" dirty="0" err="1" smtClean="0"/>
              <a:t>på</a:t>
            </a:r>
            <a:r>
              <a:rPr lang="en-US" baseline="0" dirty="0" smtClean="0"/>
              <a:t> 1 GB under en </a:t>
            </a:r>
            <a:r>
              <a:rPr lang="en-US" baseline="0" dirty="0" err="1" smtClean="0"/>
              <a:t>timme</a:t>
            </a:r>
            <a:r>
              <a:rPr lang="en-US" baseline="0" dirty="0" smtClean="0"/>
              <a:t>.</a:t>
            </a:r>
          </a:p>
          <a:p>
            <a:endParaRPr lang="en-US" baseline="0" dirty="0" smtClean="0"/>
          </a:p>
          <a:p>
            <a:r>
              <a:rPr lang="en-US" dirty="0" err="1" smtClean="0"/>
              <a:t>En</a:t>
            </a:r>
            <a:r>
              <a:rPr lang="en-US" dirty="0" smtClean="0"/>
              <a:t> </a:t>
            </a:r>
            <a:r>
              <a:rPr lang="en-US" dirty="0" err="1" smtClean="0"/>
              <a:t>mer</a:t>
            </a:r>
            <a:r>
              <a:rPr lang="en-US" dirty="0" smtClean="0"/>
              <a:t> </a:t>
            </a:r>
            <a:r>
              <a:rPr lang="en-US" dirty="0" err="1" smtClean="0"/>
              <a:t>effektiv</a:t>
            </a:r>
            <a:r>
              <a:rPr lang="en-US" dirty="0" smtClean="0"/>
              <a:t> implementation </a:t>
            </a:r>
            <a:r>
              <a:rPr lang="en-US" dirty="0" err="1" smtClean="0"/>
              <a:t>i</a:t>
            </a:r>
            <a:r>
              <a:rPr lang="en-US" dirty="0" smtClean="0"/>
              <a:t> </a:t>
            </a:r>
            <a:r>
              <a:rPr lang="en-US" dirty="0" err="1" smtClean="0"/>
              <a:t>t.ex</a:t>
            </a:r>
            <a:r>
              <a:rPr lang="en-US" dirty="0" smtClean="0"/>
              <a:t>. C++ </a:t>
            </a:r>
            <a:r>
              <a:rPr lang="en-US" dirty="0" err="1" smtClean="0"/>
              <a:t>borde</a:t>
            </a:r>
            <a:r>
              <a:rPr lang="en-US" baseline="0" dirty="0" smtClean="0"/>
              <a:t> </a:t>
            </a:r>
            <a:r>
              <a:rPr lang="en-US" baseline="0" dirty="0" err="1" smtClean="0"/>
              <a:t>minska</a:t>
            </a:r>
            <a:r>
              <a:rPr lang="en-US" baseline="0" dirty="0" smtClean="0"/>
              <a:t> </a:t>
            </a:r>
            <a:r>
              <a:rPr lang="en-US" baseline="0" dirty="0" err="1" smtClean="0"/>
              <a:t>repliceringstiden</a:t>
            </a:r>
            <a:r>
              <a:rPr lang="en-US" baseline="0" dirty="0" smtClean="0"/>
              <a:t>. </a:t>
            </a:r>
            <a:r>
              <a:rPr lang="en-US" baseline="0" dirty="0" err="1" smtClean="0"/>
              <a:t>Åtminstonde</a:t>
            </a:r>
            <a:r>
              <a:rPr lang="en-US" baseline="0" dirty="0" smtClean="0"/>
              <a:t> </a:t>
            </a:r>
            <a:r>
              <a:rPr lang="en-US" baseline="0" dirty="0" err="1" smtClean="0"/>
              <a:t>för</a:t>
            </a:r>
            <a:r>
              <a:rPr lang="en-US" baseline="0" dirty="0" smtClean="0"/>
              <a:t> </a:t>
            </a:r>
            <a:r>
              <a:rPr lang="en-US" baseline="0" dirty="0" err="1" smtClean="0"/>
              <a:t>mindre</a:t>
            </a:r>
            <a:r>
              <a:rPr lang="en-US" baseline="0" dirty="0" smtClean="0"/>
              <a:t> </a:t>
            </a:r>
            <a:r>
              <a:rPr lang="en-US" baseline="0" dirty="0" err="1" smtClean="0"/>
              <a:t>aktörer</a:t>
            </a:r>
            <a:r>
              <a:rPr lang="en-US" baseline="0" dirty="0" smtClean="0"/>
              <a:t> </a:t>
            </a:r>
            <a:r>
              <a:rPr lang="en-US" baseline="0" dirty="0" err="1" smtClean="0"/>
              <a:t>där</a:t>
            </a:r>
            <a:r>
              <a:rPr lang="en-US" baseline="0" dirty="0" smtClean="0"/>
              <a:t> </a:t>
            </a:r>
            <a:r>
              <a:rPr lang="en-US" baseline="0" dirty="0" err="1" smtClean="0"/>
              <a:t>tiden</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den </a:t>
            </a:r>
            <a:r>
              <a:rPr lang="en-US" baseline="0" dirty="0" err="1" smtClean="0"/>
              <a:t>nya</a:t>
            </a:r>
            <a:r>
              <a:rPr lang="en-US" baseline="0" dirty="0" smtClean="0"/>
              <a:t> </a:t>
            </a:r>
            <a:r>
              <a:rPr lang="en-US" baseline="0" dirty="0" err="1" smtClean="0"/>
              <a:t>replikan</a:t>
            </a:r>
            <a:r>
              <a:rPr lang="en-US" baseline="0" dirty="0" smtClean="0"/>
              <a:t> </a:t>
            </a:r>
            <a:r>
              <a:rPr lang="en-US" baseline="0" dirty="0" err="1" smtClean="0"/>
              <a:t>är</a:t>
            </a:r>
            <a:r>
              <a:rPr lang="en-US" baseline="0" dirty="0" smtClean="0"/>
              <a:t> significant </a:t>
            </a:r>
            <a:r>
              <a:rPr lang="en-US" baseline="0" dirty="0" err="1" smtClean="0"/>
              <a:t>störst</a:t>
            </a:r>
            <a:r>
              <a:rPr lang="en-US" baseline="0" dirty="0" smtClean="0"/>
              <a:t>.</a:t>
            </a:r>
          </a:p>
          <a:p>
            <a:endParaRPr lang="en-US" baseline="0" dirty="0" smtClean="0"/>
          </a:p>
          <a:p>
            <a:r>
              <a:rPr lang="en-US" baseline="0" dirty="0" err="1" smtClean="0"/>
              <a:t>För</a:t>
            </a:r>
            <a:r>
              <a:rPr lang="en-US" baseline="0" dirty="0" smtClean="0"/>
              <a:t> </a:t>
            </a:r>
            <a:r>
              <a:rPr lang="en-US" baseline="0" dirty="0" err="1" smtClean="0"/>
              <a:t>större</a:t>
            </a:r>
            <a:r>
              <a:rPr lang="en-US" baseline="0" dirty="0" smtClean="0"/>
              <a:t> </a:t>
            </a:r>
            <a:r>
              <a:rPr lang="en-US" baseline="0" dirty="0" err="1" smtClean="0"/>
              <a:t>storlekar</a:t>
            </a:r>
            <a:r>
              <a:rPr lang="en-US" baseline="0" dirty="0" smtClean="0"/>
              <a:t> </a:t>
            </a:r>
            <a:r>
              <a:rPr lang="en-US" baseline="0" dirty="0" err="1" smtClean="0"/>
              <a:t>på</a:t>
            </a:r>
            <a:r>
              <a:rPr lang="en-US" baseline="0" dirty="0" smtClean="0"/>
              <a:t> </a:t>
            </a:r>
            <a:r>
              <a:rPr lang="en-US" baseline="0" dirty="0" err="1" smtClean="0"/>
              <a:t>statet</a:t>
            </a:r>
            <a:r>
              <a:rPr lang="en-US" baseline="0" dirty="0" smtClean="0"/>
              <a:t> </a:t>
            </a:r>
            <a:r>
              <a:rPr lang="en-US" baseline="0" dirty="0" err="1" smtClean="0"/>
              <a:t>så</a:t>
            </a:r>
            <a:r>
              <a:rPr lang="en-US" baseline="0" dirty="0" smtClean="0"/>
              <a:t> </a:t>
            </a:r>
            <a:r>
              <a:rPr lang="en-US" baseline="0" dirty="0" err="1" smtClean="0"/>
              <a:t>gick</a:t>
            </a:r>
            <a:r>
              <a:rPr lang="en-US" baseline="0" dirty="0" smtClean="0"/>
              <a:t> </a:t>
            </a:r>
            <a:r>
              <a:rPr lang="en-US" baseline="0" dirty="0" err="1" smtClean="0"/>
              <a:t>största</a:t>
            </a:r>
            <a:r>
              <a:rPr lang="en-US" baseline="0" dirty="0" smtClean="0"/>
              <a:t> </a:t>
            </a:r>
            <a:r>
              <a:rPr lang="en-US" baseline="0" dirty="0" err="1" smtClean="0"/>
              <a:t>tiden</a:t>
            </a:r>
            <a:r>
              <a:rPr lang="en-US" baseline="0" dirty="0" smtClean="0"/>
              <a:t> </a:t>
            </a:r>
            <a:r>
              <a:rPr lang="en-US" baseline="0" dirty="0" err="1" smtClean="0"/>
              <a:t>åt</a:t>
            </a:r>
            <a:r>
              <a:rPr lang="en-US" baseline="0" dirty="0" smtClean="0"/>
              <a:t> </a:t>
            </a:r>
            <a:r>
              <a:rPr lang="en-US" baseline="0" dirty="0" err="1" smtClean="0"/>
              <a:t>att</a:t>
            </a:r>
            <a:r>
              <a:rPr lang="en-US" baseline="0" dirty="0" smtClean="0"/>
              <a:t> </a:t>
            </a:r>
            <a:r>
              <a:rPr lang="en-US" baseline="0" dirty="0" err="1" smtClean="0"/>
              <a:t>skicka</a:t>
            </a:r>
            <a:r>
              <a:rPr lang="en-US" baseline="0" dirty="0" smtClean="0"/>
              <a:t> </a:t>
            </a:r>
            <a:r>
              <a:rPr lang="en-US" baseline="0" dirty="0" err="1" smtClean="0"/>
              <a:t>statet</a:t>
            </a:r>
            <a:r>
              <a:rPr lang="en-US" baseline="0" dirty="0" smtClean="0"/>
              <a:t> </a:t>
            </a:r>
            <a:r>
              <a:rPr lang="en-US" baseline="0" dirty="0" err="1" smtClean="0"/>
              <a:t>mellan</a:t>
            </a:r>
            <a:r>
              <a:rPr lang="en-US" baseline="0" dirty="0" smtClean="0"/>
              <a:t> </a:t>
            </a:r>
            <a:r>
              <a:rPr lang="en-US" baseline="0" dirty="0" err="1" smtClean="0"/>
              <a:t>runtimesen</a:t>
            </a:r>
            <a:r>
              <a:rPr lang="en-US" baseline="0" dirty="0" smtClean="0"/>
              <a:t>, </a:t>
            </a:r>
            <a:r>
              <a:rPr lang="en-US" baseline="0" dirty="0" err="1" smtClean="0"/>
              <a:t>så</a:t>
            </a:r>
            <a:r>
              <a:rPr lang="en-US" baseline="0" dirty="0" smtClean="0"/>
              <a:t> </a:t>
            </a:r>
            <a:r>
              <a:rPr lang="en-US" baseline="0" dirty="0" err="1" smtClean="0"/>
              <a:t>för</a:t>
            </a:r>
            <a:r>
              <a:rPr lang="en-US" baseline="0" dirty="0" smtClean="0"/>
              <a:t> </a:t>
            </a:r>
            <a:r>
              <a:rPr lang="en-US" baseline="0" dirty="0" err="1" smtClean="0"/>
              <a:t>större</a:t>
            </a:r>
            <a:r>
              <a:rPr lang="en-US" baseline="0" dirty="0" smtClean="0"/>
              <a:t> </a:t>
            </a:r>
            <a:r>
              <a:rPr lang="en-US" baseline="0" dirty="0" err="1" smtClean="0"/>
              <a:t>storlekar</a:t>
            </a:r>
            <a:r>
              <a:rPr lang="en-US" baseline="0" dirty="0" smtClean="0"/>
              <a:t> </a:t>
            </a:r>
            <a:r>
              <a:rPr lang="en-US" baseline="0" dirty="0" err="1" smtClean="0"/>
              <a:t>kanske</a:t>
            </a:r>
            <a:r>
              <a:rPr lang="en-US" baseline="0" dirty="0" smtClean="0"/>
              <a:t> man </a:t>
            </a:r>
            <a:r>
              <a:rPr lang="en-US" baseline="0" dirty="0" err="1" smtClean="0"/>
              <a:t>inte</a:t>
            </a:r>
            <a:r>
              <a:rPr lang="en-US" baseline="0" dirty="0" smtClean="0"/>
              <a:t> </a:t>
            </a:r>
            <a:r>
              <a:rPr lang="en-US" baseline="0" dirty="0" err="1" smtClean="0"/>
              <a:t>kan</a:t>
            </a:r>
            <a:r>
              <a:rPr lang="en-US" baseline="0" dirty="0" smtClean="0"/>
              <a:t> </a:t>
            </a:r>
            <a:r>
              <a:rPr lang="en-US" baseline="0" dirty="0" err="1" smtClean="0"/>
              <a:t>minska</a:t>
            </a:r>
            <a:r>
              <a:rPr lang="en-US" baseline="0" dirty="0" smtClean="0"/>
              <a:t> </a:t>
            </a:r>
            <a:r>
              <a:rPr lang="en-US" baseline="0" dirty="0" err="1" smtClean="0"/>
              <a:t>tiden</a:t>
            </a:r>
            <a:r>
              <a:rPr lang="en-US" baseline="0" dirty="0" smtClean="0"/>
              <a:t> </a:t>
            </a:r>
            <a:r>
              <a:rPr lang="en-US" baseline="0" dirty="0" err="1" smtClean="0"/>
              <a:t>särskilt</a:t>
            </a:r>
            <a:r>
              <a:rPr lang="en-US" baseline="0" dirty="0" smtClean="0"/>
              <a:t> </a:t>
            </a:r>
            <a:r>
              <a:rPr lang="en-US" baseline="0" dirty="0" err="1" smtClean="0"/>
              <a:t>mycket</a:t>
            </a:r>
            <a:r>
              <a:rPr lang="en-US" baseline="0" dirty="0" smtClean="0"/>
              <a:t> med en </a:t>
            </a:r>
            <a:r>
              <a:rPr lang="en-US" baseline="0" dirty="0" err="1" smtClean="0"/>
              <a:t>effektivare</a:t>
            </a:r>
            <a:r>
              <a:rPr lang="en-US" baseline="0" dirty="0" smtClean="0"/>
              <a:t> </a:t>
            </a:r>
            <a:r>
              <a:rPr lang="en-US" baseline="0" dirty="0" err="1" smtClean="0"/>
              <a:t>implementering</a:t>
            </a:r>
            <a:r>
              <a:rPr lang="is-I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52</a:t>
            </a:fld>
            <a:endParaRPr lang="en-US"/>
          </a:p>
        </p:txBody>
      </p:sp>
    </p:spTree>
    <p:extLst>
      <p:ext uri="{BB962C8B-B14F-4D97-AF65-F5344CB8AC3E}">
        <p14:creationId xmlns:p14="http://schemas.microsoft.com/office/powerpoint/2010/main" val="86583857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 </a:t>
            </a:r>
            <a:r>
              <a:rPr lang="en-US" dirty="0" err="1" smtClean="0"/>
              <a:t>mätte</a:t>
            </a:r>
            <a:r>
              <a:rPr lang="en-US" dirty="0" smtClean="0"/>
              <a:t> </a:t>
            </a:r>
            <a:r>
              <a:rPr lang="en-US" dirty="0" err="1" smtClean="0"/>
              <a:t>även</a:t>
            </a:r>
            <a:r>
              <a:rPr lang="en-US" dirty="0" smtClean="0"/>
              <a:t> </a:t>
            </a:r>
            <a:r>
              <a:rPr lang="en-US" dirty="0" err="1" smtClean="0"/>
              <a:t>tiden</a:t>
            </a:r>
            <a:r>
              <a:rPr lang="en-US" dirty="0" smtClean="0"/>
              <a:t> </a:t>
            </a:r>
            <a:r>
              <a:rPr lang="en-US" dirty="0" err="1" smtClean="0"/>
              <a:t>det</a:t>
            </a:r>
            <a:r>
              <a:rPr lang="en-US" baseline="0" dirty="0" smtClean="0"/>
              <a:t> tog </a:t>
            </a:r>
            <a:r>
              <a:rPr lang="en-US" baseline="0" dirty="0" err="1" smtClean="0"/>
              <a:t>att</a:t>
            </a:r>
            <a:r>
              <a:rPr lang="en-US" baseline="0" dirty="0" smtClean="0"/>
              <a:t> </a:t>
            </a:r>
            <a:r>
              <a:rPr lang="en-US" baseline="0" dirty="0" err="1" smtClean="0"/>
              <a:t>replicera</a:t>
            </a:r>
            <a:r>
              <a:rPr lang="en-US" baseline="0" dirty="0" smtClean="0"/>
              <a:t> en task I Calvin – </a:t>
            </a:r>
            <a:r>
              <a:rPr lang="en-US" baseline="0" dirty="0" err="1" smtClean="0"/>
              <a:t>där</a:t>
            </a:r>
            <a:r>
              <a:rPr lang="en-US" baseline="0" dirty="0" smtClean="0"/>
              <a:t> vi </a:t>
            </a:r>
            <a:r>
              <a:rPr lang="en-US" baseline="0" dirty="0" err="1" smtClean="0"/>
              <a:t>implementerat</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p>
          <a:p>
            <a:r>
              <a:rPr lang="en-US" baseline="0" dirty="0" smtClean="0"/>
              <a:t>Vi </a:t>
            </a:r>
            <a:r>
              <a:rPr lang="en-US" baseline="0" dirty="0" err="1" smtClean="0"/>
              <a:t>såg</a:t>
            </a:r>
            <a:r>
              <a:rPr lang="en-US" baseline="0" dirty="0" smtClean="0"/>
              <a:t> </a:t>
            </a:r>
            <a:r>
              <a:rPr lang="en-US" baseline="0" dirty="0" err="1" smtClean="0"/>
              <a:t>då</a:t>
            </a:r>
            <a:r>
              <a:rPr lang="en-US" baseline="0" dirty="0" smtClean="0"/>
              <a:t> </a:t>
            </a:r>
            <a:r>
              <a:rPr lang="en-US" baseline="0" dirty="0" err="1" smtClean="0"/>
              <a:t>att</a:t>
            </a:r>
            <a:r>
              <a:rPr lang="en-US" baseline="0" dirty="0" smtClean="0"/>
              <a:t> </a:t>
            </a:r>
            <a:r>
              <a:rPr lang="en-US" baseline="0" dirty="0" err="1" smtClean="0"/>
              <a:t>det</a:t>
            </a:r>
            <a:r>
              <a:rPr lang="en-US" baseline="0" dirty="0" smtClean="0"/>
              <a:t> tog </a:t>
            </a:r>
            <a:r>
              <a:rPr lang="en-US" baseline="0" dirty="0" err="1" smtClean="0"/>
              <a:t>mindre</a:t>
            </a:r>
            <a:r>
              <a:rPr lang="en-US" baseline="0" dirty="0" smtClean="0"/>
              <a:t> </a:t>
            </a:r>
            <a:r>
              <a:rPr lang="en-US" baseline="0" dirty="0" err="1" smtClean="0"/>
              <a:t>än</a:t>
            </a:r>
            <a:r>
              <a:rPr lang="en-US" baseline="0" dirty="0" smtClean="0"/>
              <a:t> en </a:t>
            </a:r>
            <a:r>
              <a:rPr lang="en-US" baseline="0" dirty="0" err="1" smtClean="0"/>
              <a:t>timme</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en task med </a:t>
            </a:r>
            <a:r>
              <a:rPr lang="en-US" baseline="0" dirty="0" err="1" smtClean="0"/>
              <a:t>ett</a:t>
            </a:r>
            <a:r>
              <a:rPr lang="en-US" baseline="0" dirty="0" smtClean="0"/>
              <a:t> state </a:t>
            </a:r>
            <a:r>
              <a:rPr lang="en-US" baseline="0" dirty="0" err="1" smtClean="0"/>
              <a:t>på</a:t>
            </a:r>
            <a:r>
              <a:rPr lang="en-US" baseline="0" dirty="0" smtClean="0"/>
              <a:t> 1 GB.</a:t>
            </a:r>
          </a:p>
          <a:p>
            <a:endParaRPr lang="en-US" baseline="0" dirty="0" smtClean="0"/>
          </a:p>
          <a:p>
            <a:endParaRPr lang="en-US" baseline="0" dirty="0" smtClean="0"/>
          </a:p>
          <a:p>
            <a:r>
              <a:rPr lang="en-US" baseline="0" dirty="0" smtClean="0"/>
              <a:t>Om vi </a:t>
            </a:r>
            <a:r>
              <a:rPr lang="en-US" baseline="0" dirty="0" err="1" smtClean="0"/>
              <a:t>då</a:t>
            </a:r>
            <a:r>
              <a:rPr lang="en-US" baseline="0" dirty="0" smtClean="0"/>
              <a:t> </a:t>
            </a:r>
            <a:r>
              <a:rPr lang="en-US" baseline="0" dirty="0" err="1" smtClean="0"/>
              <a:t>antar</a:t>
            </a:r>
            <a:r>
              <a:rPr lang="en-US" baseline="0" dirty="0" smtClean="0"/>
              <a:t> </a:t>
            </a:r>
            <a:r>
              <a:rPr lang="en-US" baseline="0" dirty="0" err="1" smtClean="0"/>
              <a:t>att</a:t>
            </a:r>
            <a:r>
              <a:rPr lang="en-US" baseline="0" dirty="0" smtClean="0"/>
              <a:t> en nods MTBF </a:t>
            </a:r>
            <a:r>
              <a:rPr lang="en-US" baseline="0" dirty="0" err="1" smtClean="0"/>
              <a:t>är</a:t>
            </a:r>
            <a:r>
              <a:rPr lang="en-US" baseline="0" dirty="0" smtClean="0"/>
              <a:t> 1 </a:t>
            </a:r>
            <a:r>
              <a:rPr lang="en-US" baseline="0" dirty="0" err="1" smtClean="0"/>
              <a:t>år</a:t>
            </a:r>
            <a:r>
              <a:rPr lang="en-US" baseline="0" dirty="0" smtClean="0"/>
              <a:t> </a:t>
            </a:r>
            <a:r>
              <a:rPr lang="en-US" baseline="0" dirty="0" err="1" smtClean="0"/>
              <a:t>och</a:t>
            </a:r>
            <a:r>
              <a:rPr lang="en-US" baseline="0" dirty="0" smtClean="0"/>
              <a:t> </a:t>
            </a:r>
            <a:r>
              <a:rPr lang="en-US" baseline="0" dirty="0" err="1" smtClean="0"/>
              <a:t>att</a:t>
            </a:r>
            <a:r>
              <a:rPr lang="en-US" baseline="0" dirty="0" smtClean="0"/>
              <a:t> </a:t>
            </a:r>
            <a:r>
              <a:rPr lang="en-US" baseline="0" dirty="0" err="1" smtClean="0"/>
              <a:t>repliceringstiden</a:t>
            </a:r>
            <a:r>
              <a:rPr lang="en-US" baseline="0" dirty="0" smtClean="0"/>
              <a:t> </a:t>
            </a:r>
            <a:r>
              <a:rPr lang="en-US" baseline="0" dirty="0" err="1" smtClean="0"/>
              <a:t>är</a:t>
            </a:r>
            <a:r>
              <a:rPr lang="en-US" baseline="0" dirty="0" smtClean="0"/>
              <a:t> en </a:t>
            </a:r>
            <a:r>
              <a:rPr lang="en-US" baseline="0" dirty="0" err="1" smtClean="0"/>
              <a:t>timme</a:t>
            </a:r>
            <a:r>
              <a:rPr lang="en-US" baseline="0" dirty="0" smtClean="0"/>
              <a:t>. </a:t>
            </a:r>
          </a:p>
          <a:p>
            <a:endParaRPr lang="en-US" baseline="0" dirty="0" smtClean="0"/>
          </a:p>
          <a:p>
            <a:r>
              <a:rPr lang="en-US" baseline="0" dirty="0" err="1" smtClean="0"/>
              <a:t>Då</a:t>
            </a:r>
            <a:r>
              <a:rPr lang="en-US" baseline="0" dirty="0" smtClean="0"/>
              <a:t> </a:t>
            </a:r>
            <a:r>
              <a:rPr lang="en-US" baseline="0" dirty="0" err="1" smtClean="0"/>
              <a:t>får</a:t>
            </a:r>
            <a:r>
              <a:rPr lang="en-US" baseline="0" dirty="0" smtClean="0"/>
              <a:t> vi med en replica en </a:t>
            </a:r>
            <a:r>
              <a:rPr lang="en-US" baseline="0" dirty="0" err="1" smtClean="0"/>
              <a:t>tillförlitlighet</a:t>
            </a:r>
            <a:r>
              <a:rPr lang="en-US" baseline="0" dirty="0" smtClean="0"/>
              <a:t> </a:t>
            </a:r>
            <a:r>
              <a:rPr lang="en-US" baseline="0" dirty="0" err="1" smtClean="0"/>
              <a:t>på</a:t>
            </a:r>
            <a:r>
              <a:rPr lang="en-US" baseline="0" dirty="0" smtClean="0"/>
              <a:t> </a:t>
            </a:r>
            <a:r>
              <a:rPr lang="en-US" baseline="0" dirty="0" err="1" smtClean="0"/>
              <a:t>tre</a:t>
            </a:r>
            <a:r>
              <a:rPr lang="en-US" baseline="0" dirty="0" smtClean="0"/>
              <a:t> </a:t>
            </a:r>
            <a:r>
              <a:rPr lang="en-US" baseline="0" dirty="0" err="1" smtClean="0"/>
              <a:t>nion</a:t>
            </a:r>
            <a:r>
              <a:rPr lang="en-US" baseline="0" dirty="0" smtClean="0"/>
              <a:t>, men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vi </a:t>
            </a:r>
            <a:r>
              <a:rPr lang="en-US" baseline="0" dirty="0" err="1" smtClean="0"/>
              <a:t>sju</a:t>
            </a:r>
            <a:r>
              <a:rPr lang="en-US" baseline="0" dirty="0" smtClean="0"/>
              <a:t> </a:t>
            </a:r>
            <a:r>
              <a:rPr lang="en-US" baseline="0" dirty="0" err="1" smtClean="0"/>
              <a:t>nior</a:t>
            </a:r>
            <a:r>
              <a:rPr lang="en-US" baseline="0" dirty="0" smtClean="0"/>
              <a:t> </a:t>
            </a:r>
            <a:r>
              <a:rPr lang="en-US" baseline="0" dirty="0" err="1" smtClean="0"/>
              <a:t>och</a:t>
            </a:r>
            <a:r>
              <a:rPr lang="en-US" baseline="0" dirty="0" smtClean="0"/>
              <a:t> </a:t>
            </a:r>
            <a:r>
              <a:rPr lang="en-US" baseline="0" dirty="0" err="1" smtClean="0"/>
              <a:t>tre</a:t>
            </a:r>
            <a:r>
              <a:rPr lang="en-US" baseline="0" dirty="0" smtClean="0"/>
              <a:t> </a:t>
            </a:r>
            <a:r>
              <a:rPr lang="en-US" baseline="0" dirty="0" err="1" smtClean="0"/>
              <a:t>replikor</a:t>
            </a:r>
            <a:r>
              <a:rPr lang="en-US" baseline="0" dirty="0" smtClean="0"/>
              <a:t> </a:t>
            </a:r>
            <a:r>
              <a:rPr lang="en-US" baseline="0" dirty="0" err="1" smtClean="0"/>
              <a:t>elva</a:t>
            </a:r>
            <a:r>
              <a:rPr lang="en-US" baseline="0" dirty="0" smtClean="0"/>
              <a:t> </a:t>
            </a:r>
            <a:r>
              <a:rPr lang="en-US" baseline="0" dirty="0" err="1" smtClean="0"/>
              <a:t>nior</a:t>
            </a:r>
            <a:r>
              <a:rPr lang="en-US" baseline="0" dirty="0" smtClean="0"/>
              <a:t>. </a:t>
            </a:r>
          </a:p>
          <a:p>
            <a:endParaRPr lang="en-US" baseline="0" dirty="0" smtClean="0"/>
          </a:p>
          <a:p>
            <a:r>
              <a:rPr lang="en-US" baseline="0" dirty="0" smtClean="0"/>
              <a:t>Med </a:t>
            </a:r>
            <a:r>
              <a:rPr lang="en-US" baseline="0" dirty="0" err="1" smtClean="0"/>
              <a:t>tex</a:t>
            </a:r>
            <a:r>
              <a:rPr lang="en-US" baseline="0" dirty="0" smtClean="0"/>
              <a:t>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alltså</a:t>
            </a:r>
            <a:r>
              <a:rPr lang="en-US" baseline="0" dirty="0" smtClean="0"/>
              <a:t> </a:t>
            </a:r>
            <a:r>
              <a:rPr lang="en-US" baseline="0" dirty="0" err="1" smtClean="0"/>
              <a:t>väldigt</a:t>
            </a:r>
            <a:r>
              <a:rPr lang="en-US" baseline="0" dirty="0" smtClean="0"/>
              <a:t> </a:t>
            </a:r>
            <a:r>
              <a:rPr lang="en-US" baseline="0" dirty="0" err="1" smtClean="0"/>
              <a:t>liten</a:t>
            </a:r>
            <a:r>
              <a:rPr lang="en-US" baseline="0" dirty="0" smtClean="0"/>
              <a:t> risk </a:t>
            </a:r>
            <a:r>
              <a:rPr lang="en-US" baseline="0" dirty="0" err="1" smtClean="0"/>
              <a:t>att</a:t>
            </a:r>
            <a:r>
              <a:rPr lang="en-US" baseline="0" dirty="0" smtClean="0"/>
              <a:t> </a:t>
            </a:r>
            <a:r>
              <a:rPr lang="en-US" baseline="0" dirty="0" err="1" smtClean="0"/>
              <a:t>båda</a:t>
            </a:r>
            <a:r>
              <a:rPr lang="en-US" baseline="0" dirty="0" smtClean="0"/>
              <a:t> </a:t>
            </a:r>
            <a:r>
              <a:rPr lang="en-US" baseline="0" dirty="0" err="1" smtClean="0"/>
              <a:t>dör</a:t>
            </a:r>
            <a:r>
              <a:rPr lang="en-US" baseline="0" dirty="0" smtClean="0"/>
              <a:t> </a:t>
            </a:r>
            <a:r>
              <a:rPr lang="en-US" baseline="0" dirty="0" err="1" smtClean="0"/>
              <a:t>innan</a:t>
            </a:r>
            <a:r>
              <a:rPr lang="en-US" baseline="0" dirty="0" smtClean="0"/>
              <a:t> vi </a:t>
            </a:r>
            <a:r>
              <a:rPr lang="en-US" baseline="0" dirty="0" err="1" smtClean="0"/>
              <a:t>hunnit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en </a:t>
            </a:r>
            <a:r>
              <a:rPr lang="en-US" baseline="0" dirty="0" err="1" smtClean="0"/>
              <a:t>ny</a:t>
            </a:r>
            <a:r>
              <a:rPr lang="en-US" baseline="0" dirty="0" smtClean="0"/>
              <a:t> </a:t>
            </a:r>
            <a:r>
              <a:rPr lang="en-US" baseline="0" dirty="0" err="1" smtClean="0"/>
              <a:t>aktor</a:t>
            </a:r>
            <a:r>
              <a:rPr lang="en-US" baseline="0" dirty="0" smtClean="0"/>
              <a:t>.</a:t>
            </a:r>
          </a:p>
          <a:p>
            <a:endParaRPr lang="en-US" baseline="0" dirty="0" smtClean="0"/>
          </a:p>
          <a:p>
            <a:r>
              <a:rPr lang="en-US" baseline="0" dirty="0" smtClean="0"/>
              <a:t>Nu </a:t>
            </a:r>
            <a:r>
              <a:rPr lang="en-US" baseline="0" dirty="0" err="1" smtClean="0"/>
              <a:t>antar</a:t>
            </a:r>
            <a:r>
              <a:rPr lang="en-US" baseline="0" dirty="0" smtClean="0"/>
              <a:t> vi </a:t>
            </a:r>
            <a:r>
              <a:rPr lang="en-US" baseline="0" dirty="0" err="1" smtClean="0"/>
              <a:t>förvisso</a:t>
            </a:r>
            <a:r>
              <a:rPr lang="en-US" baseline="0" dirty="0" smtClean="0"/>
              <a:t>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oberoende</a:t>
            </a:r>
            <a:r>
              <a:rPr lang="en-US" baseline="0" dirty="0" smtClean="0"/>
              <a:t> men </a:t>
            </a:r>
            <a:r>
              <a:rPr lang="en-US" baseline="0" dirty="0" err="1" smtClean="0"/>
              <a:t>det</a:t>
            </a:r>
            <a:r>
              <a:rPr lang="en-US" baseline="0" dirty="0" smtClean="0"/>
              <a:t> </a:t>
            </a:r>
            <a:r>
              <a:rPr lang="en-US" baseline="0" dirty="0" err="1" smtClean="0"/>
              <a:t>tyder</a:t>
            </a:r>
            <a:r>
              <a:rPr lang="en-US" baseline="0" dirty="0" smtClean="0"/>
              <a:t> </a:t>
            </a:r>
            <a:r>
              <a:rPr lang="en-US" baseline="0" dirty="0" err="1" smtClean="0"/>
              <a:t>ändå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får</a:t>
            </a:r>
            <a:r>
              <a:rPr lang="en-US" baseline="0" dirty="0" smtClean="0"/>
              <a:t> </a:t>
            </a:r>
            <a:r>
              <a:rPr lang="en-US" baseline="0" dirty="0" err="1" smtClean="0"/>
              <a:t>väldigt</a:t>
            </a:r>
            <a:r>
              <a:rPr lang="en-US" baseline="0" dirty="0" smtClean="0"/>
              <a:t> </a:t>
            </a:r>
            <a:r>
              <a:rPr lang="en-US" baseline="0" dirty="0" err="1" smtClean="0"/>
              <a:t>hög</a:t>
            </a:r>
            <a:r>
              <a:rPr lang="en-US" baseline="0" dirty="0" smtClean="0"/>
              <a:t> </a:t>
            </a:r>
            <a:r>
              <a:rPr lang="en-US" baseline="0" dirty="0" err="1" smtClean="0"/>
              <a:t>tillförlitlighet</a:t>
            </a:r>
            <a:r>
              <a:rPr lang="en-US" baseline="0" dirty="0" smtClean="0"/>
              <a:t> med </a:t>
            </a:r>
            <a:r>
              <a:rPr lang="en-US" baseline="0" dirty="0" err="1" smtClean="0"/>
              <a:t>ett</a:t>
            </a:r>
            <a:r>
              <a:rPr lang="en-US" baseline="0" dirty="0" smtClean="0"/>
              <a:t> </a:t>
            </a:r>
            <a:r>
              <a:rPr lang="en-US" baseline="0" dirty="0" err="1" smtClean="0"/>
              <a:t>få</a:t>
            </a:r>
            <a:r>
              <a:rPr lang="en-US" baseline="0" dirty="0" smtClean="0"/>
              <a:t> </a:t>
            </a:r>
            <a:r>
              <a:rPr lang="en-US" baseline="0" dirty="0" err="1" smtClean="0"/>
              <a:t>antal</a:t>
            </a:r>
            <a:r>
              <a:rPr lang="en-US" baseline="0" dirty="0" smtClean="0"/>
              <a:t> </a:t>
            </a:r>
            <a:r>
              <a:rPr lang="en-US" baseline="0" dirty="0" err="1" smtClean="0"/>
              <a:t>replikor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53</a:t>
            </a:fld>
            <a:endParaRPr lang="en-US"/>
          </a:p>
        </p:txBody>
      </p:sp>
    </p:spTree>
    <p:extLst>
      <p:ext uri="{BB962C8B-B14F-4D97-AF65-F5344CB8AC3E}">
        <p14:creationId xmlns:p14="http://schemas.microsoft.com/office/powerpoint/2010/main" val="9562949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En del av framtida arbete är att undersöka hur skalbar</a:t>
            </a:r>
            <a:r>
              <a:rPr lang="sv-SE" baseline="0" dirty="0" smtClean="0"/>
              <a:t> vår modell är. </a:t>
            </a:r>
          </a:p>
          <a:p>
            <a:endParaRPr lang="sv-SE" baseline="0" dirty="0" smtClean="0"/>
          </a:p>
          <a:p>
            <a:r>
              <a:rPr lang="sv-SE" baseline="0" dirty="0" err="1" smtClean="0"/>
              <a:t>Tillförlitlighesmodellen</a:t>
            </a:r>
            <a:r>
              <a:rPr lang="sv-SE" baseline="0" dirty="0" smtClean="0"/>
              <a:t> är utbytbar. Den kan byggas ut genom att</a:t>
            </a:r>
          </a:p>
          <a:p>
            <a:pPr marL="171450" indent="-171450">
              <a:buFontTx/>
              <a:buChar char="-"/>
            </a:pPr>
            <a:r>
              <a:rPr lang="sv-SE" baseline="0" dirty="0" smtClean="0"/>
              <a:t>Ta med fler parametrar, </a:t>
            </a:r>
            <a:r>
              <a:rPr lang="sv-SE" baseline="0" dirty="0" err="1" smtClean="0"/>
              <a:t>t.e.x</a:t>
            </a:r>
            <a:r>
              <a:rPr lang="sv-SE" baseline="0" dirty="0" smtClean="0"/>
              <a:t> </a:t>
            </a:r>
            <a:r>
              <a:rPr lang="sv-SE" baseline="0" dirty="0" err="1" smtClean="0"/>
              <a:t>länkfel</a:t>
            </a:r>
            <a:endParaRPr lang="sv-SE" baseline="0" dirty="0" smtClean="0"/>
          </a:p>
          <a:p>
            <a:pPr marL="171450" indent="-171450">
              <a:buFontTx/>
              <a:buChar char="-"/>
            </a:pPr>
            <a:r>
              <a:rPr lang="sv-SE" baseline="0" dirty="0" smtClean="0"/>
              <a:t>Inkludera placeringen av nuvarande noder i beräkningen av tillförlitlighet</a:t>
            </a:r>
          </a:p>
          <a:p>
            <a:pPr marL="171450" indent="-171450">
              <a:buFontTx/>
              <a:buChar char="-"/>
            </a:pPr>
            <a:r>
              <a:rPr lang="sv-SE" baseline="0" dirty="0" smtClean="0"/>
              <a:t>Lägga till maskinlärning, eftersom tillförlitligheten av applikationer övervakas periodiskt så kan vi förebygga dippar i tillförlitligheten genom att flytta eller skapa nya </a:t>
            </a:r>
            <a:r>
              <a:rPr lang="sv-SE" baseline="0" dirty="0" err="1" smtClean="0"/>
              <a:t>replikor</a:t>
            </a:r>
            <a:r>
              <a:rPr lang="sv-SE" baseline="0" dirty="0" smtClean="0"/>
              <a:t> före att fel inträffar</a:t>
            </a:r>
          </a:p>
          <a:p>
            <a:pPr marL="171450" indent="-171450">
              <a:buFontTx/>
              <a:buChar char="-"/>
            </a:pPr>
            <a:endParaRPr lang="sv-SE" baseline="0" dirty="0" smtClean="0"/>
          </a:p>
          <a:p>
            <a:pPr marL="0" indent="0">
              <a:buFontTx/>
              <a:buNone/>
            </a:pPr>
            <a:r>
              <a:rPr lang="sv-SE" baseline="0" dirty="0" smtClean="0"/>
              <a:t>Om vi skippar antagandet att noder producerar deterministiska resultat, så kan vår modell byggas ut och använda en </a:t>
            </a:r>
            <a:r>
              <a:rPr lang="sv-SE" baseline="0" dirty="0" err="1" smtClean="0"/>
              <a:t>konsensusalrogitm</a:t>
            </a:r>
            <a:r>
              <a:rPr lang="sv-SE" baseline="0" dirty="0" smtClean="0"/>
              <a:t> för att upptäcka när fel resultat produceras.</a:t>
            </a:r>
          </a:p>
          <a:p>
            <a:pPr marL="0" indent="0">
              <a:buFontTx/>
              <a:buNone/>
            </a:pPr>
            <a:endParaRPr lang="sv-SE" baseline="0" dirty="0" smtClean="0"/>
          </a:p>
          <a:p>
            <a:pPr marL="0" indent="0">
              <a:buFontTx/>
              <a:buNone/>
            </a:pPr>
            <a:r>
              <a:rPr lang="sv-SE" baseline="0" dirty="0" smtClean="0"/>
              <a:t>Schemaläggningen kan utökas genom att inkludera </a:t>
            </a:r>
            <a:r>
              <a:rPr lang="sv-SE" baseline="0" dirty="0" err="1" smtClean="0"/>
              <a:t>load-balancing</a:t>
            </a:r>
            <a:r>
              <a:rPr lang="sv-SE" baseline="0" dirty="0" smtClean="0"/>
              <a:t> och ta hänsyn till noders last och kapacitet.</a:t>
            </a:r>
          </a:p>
        </p:txBody>
      </p:sp>
      <p:sp>
        <p:nvSpPr>
          <p:cNvPr id="4" name="Platshållare för bildnummer 3"/>
          <p:cNvSpPr>
            <a:spLocks noGrp="1"/>
          </p:cNvSpPr>
          <p:nvPr>
            <p:ph type="sldNum" sz="quarter" idx="10"/>
          </p:nvPr>
        </p:nvSpPr>
        <p:spPr/>
        <p:txBody>
          <a:bodyPr/>
          <a:lstStyle/>
          <a:p>
            <a:fld id="{100650DF-8CBF-0341-B1F9-47D0C0CD302F}" type="slidenum">
              <a:rPr lang="en-US" smtClean="0"/>
              <a:t>54</a:t>
            </a:fld>
            <a:endParaRPr lang="en-US"/>
          </a:p>
        </p:txBody>
      </p:sp>
    </p:spTree>
    <p:extLst>
      <p:ext uri="{BB962C8B-B14F-4D97-AF65-F5344CB8AC3E}">
        <p14:creationId xmlns:p14="http://schemas.microsoft.com/office/powerpoint/2010/main" val="426992633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55</a:t>
            </a:fld>
            <a:endParaRPr lang="en-US"/>
          </a:p>
        </p:txBody>
      </p:sp>
    </p:spTree>
    <p:extLst>
      <p:ext uri="{BB962C8B-B14F-4D97-AF65-F5344CB8AC3E}">
        <p14:creationId xmlns:p14="http://schemas.microsoft.com/office/powerpoint/2010/main" val="600721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Applikationen</a:t>
            </a:r>
            <a:r>
              <a:rPr lang="en-US" baseline="0" dirty="0" smtClean="0"/>
              <a:t> vi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är</a:t>
            </a:r>
            <a:r>
              <a:rPr lang="en-US" baseline="0" dirty="0" smtClean="0"/>
              <a:t> </a:t>
            </a:r>
            <a:r>
              <a:rPr lang="en-US" baseline="0" dirty="0" err="1" smtClean="0"/>
              <a:t>i</a:t>
            </a:r>
            <a:r>
              <a:rPr lang="en-US" baseline="0" dirty="0" smtClean="0"/>
              <a:t> </a:t>
            </a:r>
            <a:r>
              <a:rPr lang="en-US" baseline="0" dirty="0" err="1" smtClean="0"/>
              <a:t>dess</a:t>
            </a:r>
            <a:r>
              <a:rPr lang="en-US" baseline="0" dirty="0" smtClean="0"/>
              <a:t> </a:t>
            </a:r>
            <a:r>
              <a:rPr lang="en-US" baseline="0" dirty="0" err="1" smtClean="0"/>
              <a:t>enklaste</a:t>
            </a:r>
            <a:r>
              <a:rPr lang="en-US" baseline="0" dirty="0" smtClean="0"/>
              <a:t> fall </a:t>
            </a:r>
            <a:r>
              <a:rPr lang="en-US" baseline="0" dirty="0" err="1" smtClean="0"/>
              <a:t>bestånde</a:t>
            </a:r>
            <a:r>
              <a:rPr lang="en-US" baseline="0" dirty="0" smtClean="0"/>
              <a:t> </a:t>
            </a:r>
            <a:r>
              <a:rPr lang="en-US" baseline="0" dirty="0" err="1" smtClean="0"/>
              <a:t>av</a:t>
            </a:r>
            <a:r>
              <a:rPr lang="en-US" baseline="0" dirty="0" smtClean="0"/>
              <a:t> 3 </a:t>
            </a:r>
            <a:r>
              <a:rPr lang="en-US" baseline="0" dirty="0" err="1" smtClean="0"/>
              <a:t>delar</a:t>
            </a:r>
            <a:r>
              <a:rPr lang="en-US" baseline="0" dirty="0" smtClean="0"/>
              <a:t>. En </a:t>
            </a:r>
            <a:r>
              <a:rPr lang="en-US" baseline="0" dirty="0" err="1" smtClean="0"/>
              <a:t>producent</a:t>
            </a:r>
            <a:r>
              <a:rPr lang="en-US" baseline="0" dirty="0" smtClean="0"/>
              <a:t>, </a:t>
            </a:r>
            <a:r>
              <a:rPr lang="en-US" baseline="0" dirty="0" err="1" smtClean="0"/>
              <a:t>som</a:t>
            </a:r>
            <a:r>
              <a:rPr lang="en-US" baseline="0" dirty="0" smtClean="0"/>
              <a:t> </a:t>
            </a:r>
            <a:r>
              <a:rPr lang="en-US" baseline="0" dirty="0" err="1" smtClean="0"/>
              <a:t>producerar</a:t>
            </a:r>
            <a:r>
              <a:rPr lang="en-US" baseline="0" dirty="0" smtClean="0"/>
              <a:t> </a:t>
            </a:r>
            <a:r>
              <a:rPr lang="en-US" baseline="0" dirty="0" err="1" smtClean="0"/>
              <a:t>någon</a:t>
            </a:r>
            <a:r>
              <a:rPr lang="en-US" baseline="0" dirty="0" smtClean="0"/>
              <a:t> form </a:t>
            </a:r>
            <a:r>
              <a:rPr lang="en-US" baseline="0" dirty="0" err="1" smtClean="0"/>
              <a:t>av</a:t>
            </a:r>
            <a:r>
              <a:rPr lang="en-US" baseline="0" dirty="0" smtClean="0"/>
              <a:t> data </a:t>
            </a:r>
            <a:r>
              <a:rPr lang="en-US" baseline="0" dirty="0" err="1" smtClean="0"/>
              <a:t>som</a:t>
            </a:r>
            <a:r>
              <a:rPr lang="en-US" baseline="0" dirty="0" smtClean="0"/>
              <a:t> </a:t>
            </a:r>
            <a:r>
              <a:rPr lang="en-US" baseline="0" dirty="0" err="1" smtClean="0"/>
              <a:t>måste</a:t>
            </a:r>
            <a:r>
              <a:rPr lang="en-US" baseline="0" dirty="0" smtClean="0"/>
              <a:t> </a:t>
            </a:r>
            <a:r>
              <a:rPr lang="en-US" baseline="0" dirty="0" err="1" smtClean="0"/>
              <a:t>behandlas</a:t>
            </a:r>
            <a:r>
              <a:rPr lang="en-US" baseline="0" dirty="0" smtClean="0"/>
              <a:t>. </a:t>
            </a:r>
            <a:r>
              <a:rPr lang="en-US" baseline="0" dirty="0" err="1" smtClean="0"/>
              <a:t>Datan</a:t>
            </a:r>
            <a:r>
              <a:rPr lang="en-US" baseline="0" dirty="0" smtClean="0"/>
              <a:t> </a:t>
            </a:r>
            <a:r>
              <a:rPr lang="en-US" baseline="0" dirty="0" err="1" smtClean="0"/>
              <a:t>skickas</a:t>
            </a:r>
            <a:r>
              <a:rPr lang="en-US" baseline="0" dirty="0" smtClean="0"/>
              <a:t> till en </a:t>
            </a:r>
            <a:r>
              <a:rPr lang="en-US" baseline="0" dirty="0" err="1" smtClean="0"/>
              <a:t>tjänst</a:t>
            </a:r>
            <a:r>
              <a:rPr lang="en-US" baseline="0" dirty="0" smtClean="0"/>
              <a:t> </a:t>
            </a:r>
            <a:r>
              <a:rPr lang="en-US" baseline="0" dirty="0" err="1" smtClean="0"/>
              <a:t>som</a:t>
            </a:r>
            <a:r>
              <a:rPr lang="en-US" baseline="0" dirty="0" smtClean="0"/>
              <a:t> </a:t>
            </a:r>
            <a:r>
              <a:rPr lang="en-US" baseline="0" dirty="0" err="1" smtClean="0"/>
              <a:t>gör</a:t>
            </a:r>
            <a:r>
              <a:rPr lang="en-US" baseline="0" dirty="0" smtClean="0"/>
              <a:t> </a:t>
            </a:r>
            <a:r>
              <a:rPr lang="en-US" baseline="0" dirty="0" err="1" smtClean="0"/>
              <a:t>beräkningar</a:t>
            </a:r>
            <a:r>
              <a:rPr lang="en-US" baseline="0" dirty="0" smtClean="0"/>
              <a:t> </a:t>
            </a:r>
            <a:r>
              <a:rPr lang="en-US" baseline="0" dirty="0" err="1" smtClean="0"/>
              <a:t>på</a:t>
            </a:r>
            <a:r>
              <a:rPr lang="en-US" baseline="0" dirty="0" smtClean="0"/>
              <a:t> </a:t>
            </a:r>
            <a:r>
              <a:rPr lang="en-US" baseline="0" dirty="0" err="1" smtClean="0"/>
              <a:t>datan</a:t>
            </a:r>
            <a:r>
              <a:rPr lang="en-US" baseline="0" dirty="0" smtClean="0"/>
              <a:t>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resultatet</a:t>
            </a:r>
            <a:r>
              <a:rPr lang="en-US" baseline="0" dirty="0" smtClean="0"/>
              <a:t> till en </a:t>
            </a:r>
            <a:r>
              <a:rPr lang="en-US" baseline="0" dirty="0" err="1" smtClean="0"/>
              <a:t>konsument</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6</a:t>
            </a:fld>
            <a:endParaRPr lang="en-US"/>
          </a:p>
        </p:txBody>
      </p:sp>
    </p:spTree>
    <p:extLst>
      <p:ext uri="{BB962C8B-B14F-4D97-AF65-F5344CB8AC3E}">
        <p14:creationId xmlns:p14="http://schemas.microsoft.com/office/powerpoint/2010/main" val="981434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Målet</a:t>
            </a:r>
            <a:r>
              <a:rPr lang="en-US" baseline="0" dirty="0" smtClean="0"/>
              <a:t> </a:t>
            </a:r>
            <a:r>
              <a:rPr lang="en-US" baseline="0" dirty="0" err="1" smtClean="0"/>
              <a:t>är</a:t>
            </a:r>
            <a:r>
              <a:rPr lang="en-US" baseline="0" dirty="0" smtClean="0"/>
              <a:t> </a:t>
            </a:r>
            <a:r>
              <a:rPr lang="en-US" baseline="0" dirty="0" err="1" smtClean="0"/>
              <a:t>som</a:t>
            </a:r>
            <a:r>
              <a:rPr lang="en-US" baseline="0" dirty="0" smtClean="0"/>
              <a:t> </a:t>
            </a:r>
            <a:r>
              <a:rPr lang="en-US" baseline="0" dirty="0" err="1" smtClean="0"/>
              <a:t>sagt</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a:t>
            </a:r>
            <a:r>
              <a:rPr lang="en-US" baseline="0" dirty="0" err="1" smtClean="0"/>
              <a:t>att</a:t>
            </a:r>
            <a:r>
              <a:rPr lang="en-US" baseline="0" dirty="0" smtClean="0"/>
              <a:t> </a:t>
            </a:r>
            <a:r>
              <a:rPr lang="en-US" baseline="0" dirty="0" err="1" smtClean="0"/>
              <a:t>en</a:t>
            </a:r>
            <a:r>
              <a:rPr lang="en-US" baseline="0" dirty="0" smtClean="0"/>
              <a:t>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p>
          <a:p>
            <a:endParaRPr lang="en-US" baseline="0" dirty="0" smtClean="0"/>
          </a:p>
          <a:p>
            <a:r>
              <a:rPr lang="en-US" baseline="0" dirty="0" smtClean="0"/>
              <a:t>I </a:t>
            </a:r>
            <a:r>
              <a:rPr lang="en-US" baseline="0" dirty="0" err="1" smtClean="0"/>
              <a:t>princip</a:t>
            </a:r>
            <a:r>
              <a:rPr lang="en-US" baseline="0" dirty="0" smtClean="0"/>
              <a:t> </a:t>
            </a:r>
            <a:r>
              <a:rPr lang="en-US" baseline="0" dirty="0" err="1" smtClean="0"/>
              <a:t>innebär</a:t>
            </a:r>
            <a:r>
              <a:rPr lang="en-US" baseline="0" dirty="0" smtClean="0"/>
              <a:t> </a:t>
            </a:r>
            <a:r>
              <a:rPr lang="en-US" baseline="0" dirty="0" err="1" smtClean="0"/>
              <a:t>det</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på</a:t>
            </a:r>
            <a:r>
              <a:rPr lang="en-US" baseline="0" dirty="0" smtClean="0"/>
              <a:t> </a:t>
            </a:r>
            <a:r>
              <a:rPr lang="en-US" baseline="0" dirty="0" err="1" smtClean="0"/>
              <a:t>olika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nivån</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a:t>
            </a:r>
          </a:p>
          <a:p>
            <a:endParaRPr lang="en-US" baseline="0" dirty="0" smtClean="0"/>
          </a:p>
          <a:p>
            <a:r>
              <a:rPr lang="en-US" baseline="0" dirty="0" smtClean="0"/>
              <a:t>Men </a:t>
            </a:r>
            <a:r>
              <a:rPr lang="en-US" baseline="0" dirty="0" err="1" smtClean="0"/>
              <a:t>även</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detektera</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och</a:t>
            </a:r>
            <a:r>
              <a:rPr lang="en-US" baseline="0" dirty="0" smtClean="0"/>
              <a:t> om </a:t>
            </a:r>
            <a:r>
              <a:rPr lang="en-US" baseline="0" dirty="0" err="1" smtClean="0"/>
              <a:t>nödvändigt</a:t>
            </a:r>
            <a:r>
              <a:rPr lang="en-US" baseline="0" dirty="0" smtClean="0"/>
              <a:t> </a:t>
            </a:r>
            <a:r>
              <a:rPr lang="en-US" baseline="0" dirty="0" err="1" smtClean="0"/>
              <a:t>skapa</a:t>
            </a:r>
            <a:r>
              <a:rPr lang="en-US" baseline="0" dirty="0" smtClean="0"/>
              <a:t> </a:t>
            </a:r>
            <a:r>
              <a:rPr lang="en-US" baseline="0" dirty="0" err="1" smtClean="0"/>
              <a:t>fler</a:t>
            </a:r>
            <a:r>
              <a:rPr lang="en-US" baseline="0" dirty="0" smtClean="0"/>
              <a:t> </a:t>
            </a:r>
            <a:r>
              <a:rPr lang="en-US" baseline="0" dirty="0" err="1" smtClean="0"/>
              <a:t>replikor</a:t>
            </a:r>
            <a:endParaRPr lang="en-US" baseline="0" dirty="0" smtClean="0"/>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vill</a:t>
            </a:r>
            <a:r>
              <a:rPr lang="en-US" baseline="0" dirty="0" smtClean="0"/>
              <a:t> vi </a:t>
            </a:r>
            <a:r>
              <a:rPr lang="en-US" baseline="0" dirty="0" err="1" smtClean="0"/>
              <a:t>inte</a:t>
            </a:r>
            <a:r>
              <a:rPr lang="en-US" baseline="0" dirty="0" smtClean="0"/>
              <a:t> </a:t>
            </a:r>
            <a:r>
              <a:rPr lang="en-US" baseline="0" dirty="0" err="1" smtClean="0"/>
              <a:t>skapa</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använda</a:t>
            </a:r>
            <a:r>
              <a:rPr lang="en-US" baseline="0" dirty="0" smtClean="0"/>
              <a:t> </a:t>
            </a:r>
            <a:r>
              <a:rPr lang="en-US" baseline="0" dirty="0" err="1" smtClean="0"/>
              <a:t>onödvändigt</a:t>
            </a:r>
            <a:r>
              <a:rPr lang="en-US" baseline="0" dirty="0" smtClean="0"/>
              <a:t> </a:t>
            </a:r>
            <a:r>
              <a:rPr lang="en-US" baseline="0" dirty="0" err="1" smtClean="0"/>
              <a:t>många</a:t>
            </a:r>
            <a:r>
              <a:rPr lang="en-US" baseline="0" dirty="0" smtClean="0"/>
              <a:t> </a:t>
            </a:r>
            <a:r>
              <a:rPr lang="en-US" baseline="0" dirty="0" err="1" smtClean="0"/>
              <a:t>resurser</a:t>
            </a:r>
            <a:r>
              <a:rPr lang="en-US" baseline="0" dirty="0" smtClean="0"/>
              <a:t>, </a:t>
            </a:r>
            <a:r>
              <a:rPr lang="en-US" baseline="0" dirty="0" err="1" smtClean="0"/>
              <a:t>därför</a:t>
            </a:r>
            <a:r>
              <a:rPr lang="en-US" baseline="0" dirty="0" smtClean="0"/>
              <a:t> </a:t>
            </a:r>
            <a:r>
              <a:rPr lang="en-US" baseline="0" dirty="0" err="1" smtClean="0"/>
              <a:t>kommer</a:t>
            </a:r>
            <a:r>
              <a:rPr lang="en-US" baseline="0" dirty="0" smtClean="0"/>
              <a:t> vi</a:t>
            </a:r>
          </a:p>
          <a:p>
            <a:pPr marL="171450" indent="-171450">
              <a:buFontTx/>
              <a:buChar char="-"/>
            </a:pPr>
            <a:r>
              <a:rPr lang="en-US" baseline="0" dirty="0" err="1" smtClean="0"/>
              <a:t>Välja</a:t>
            </a:r>
            <a:r>
              <a:rPr lang="en-US" baseline="0" dirty="0" smtClean="0"/>
              <a:t> de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först</a:t>
            </a:r>
            <a:endParaRPr lang="en-US" baseline="0" dirty="0" smtClean="0"/>
          </a:p>
          <a:p>
            <a:pPr marL="171450" indent="-171450">
              <a:buFontTx/>
              <a:buChar char="-"/>
            </a:pPr>
            <a:r>
              <a:rPr lang="en-US" baseline="0" dirty="0" err="1" smtClean="0"/>
              <a:t>Övervaka</a:t>
            </a:r>
            <a:r>
              <a:rPr lang="en-US" baseline="0" dirty="0" smtClean="0"/>
              <a:t> </a:t>
            </a:r>
            <a:r>
              <a:rPr lang="en-US" baseline="0" dirty="0" err="1" smtClean="0"/>
              <a:t>systemet</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och</a:t>
            </a:r>
            <a:r>
              <a:rPr lang="en-US" baseline="0" dirty="0" smtClean="0"/>
              <a:t> </a:t>
            </a:r>
            <a:r>
              <a:rPr lang="en-US" baseline="0" dirty="0" err="1" smtClean="0"/>
              <a:t>dynamiskt</a:t>
            </a:r>
            <a:r>
              <a:rPr lang="en-US" baseline="0" dirty="0" smtClean="0"/>
              <a:t> </a:t>
            </a:r>
            <a:r>
              <a:rPr lang="en-US" baseline="0" dirty="0" err="1" smtClean="0"/>
              <a:t>flytta</a:t>
            </a:r>
            <a:r>
              <a:rPr lang="en-US" baseline="0" dirty="0" smtClean="0"/>
              <a:t> </a:t>
            </a:r>
            <a:r>
              <a:rPr lang="en-US" baseline="0" dirty="0" err="1" smtClean="0"/>
              <a:t>replikor</a:t>
            </a:r>
            <a:r>
              <a:rPr lang="en-US" baseline="0" dirty="0" smtClean="0"/>
              <a:t> till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ta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baseline="0" dirty="0" smtClean="0"/>
          </a:p>
          <a:p>
            <a:pPr marL="171450" indent="-171450">
              <a:buFontTx/>
              <a:buChar char="-"/>
            </a:pPr>
            <a:endParaRPr lang="en-US" baseline="0" dirty="0" smtClean="0"/>
          </a:p>
          <a:p>
            <a:pPr marL="0" indent="0">
              <a:buFontTx/>
              <a:buNone/>
            </a:pPr>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lagrar</a:t>
            </a:r>
            <a:r>
              <a:rPr lang="en-US" baseline="0" dirty="0" smtClean="0"/>
              <a:t> vi </a:t>
            </a:r>
            <a:r>
              <a:rPr lang="en-US" baseline="0" dirty="0" err="1" smtClean="0"/>
              <a:t>tiderna</a:t>
            </a:r>
            <a:r>
              <a:rPr lang="en-US" baseline="0" dirty="0" smtClean="0"/>
              <a:t> </a:t>
            </a:r>
            <a:r>
              <a:rPr lang="en-US" baseline="0" dirty="0" err="1" smtClean="0"/>
              <a:t>för</a:t>
            </a:r>
            <a:r>
              <a:rPr lang="en-US" baseline="0" dirty="0" smtClean="0"/>
              <a:t> </a:t>
            </a:r>
            <a:r>
              <a:rPr lang="en-US" baseline="0" dirty="0" err="1" smtClean="0"/>
              <a:t>när</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så</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anpassa</a:t>
            </a:r>
            <a:r>
              <a:rPr lang="en-US" baseline="0" dirty="0" smtClean="0"/>
              <a:t> </a:t>
            </a:r>
            <a:r>
              <a:rPr lang="en-US" baseline="0" dirty="0" err="1" smtClean="0"/>
              <a:t>resuresernas</a:t>
            </a:r>
            <a:r>
              <a:rPr lang="en-US" baseline="0" dirty="0" smtClean="0"/>
              <a:t> </a:t>
            </a:r>
            <a:r>
              <a:rPr lang="en-US" baseline="0" dirty="0" err="1" smtClean="0"/>
              <a:t>felfrekvens</a:t>
            </a:r>
            <a:r>
              <a:rPr lang="en-US" baseline="0" dirty="0" smtClean="0"/>
              <a:t>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dess</a:t>
            </a:r>
            <a:r>
              <a:rPr lang="en-US" baseline="0" dirty="0" smtClean="0"/>
              <a:t> </a:t>
            </a:r>
            <a:r>
              <a:rPr lang="en-US" baseline="0" dirty="0" err="1" smtClean="0"/>
              <a:t>tillförlitlighet</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7</a:t>
            </a:fld>
            <a:endParaRPr lang="en-US"/>
          </a:p>
        </p:txBody>
      </p:sp>
    </p:spTree>
    <p:extLst>
      <p:ext uri="{BB962C8B-B14F-4D97-AF65-F5344CB8AC3E}">
        <p14:creationId xmlns:p14="http://schemas.microsoft.com/office/powerpoint/2010/main" val="1036422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Här</a:t>
            </a:r>
            <a:r>
              <a:rPr lang="en-US" baseline="0" dirty="0" smtClean="0"/>
              <a:t> </a:t>
            </a:r>
            <a:r>
              <a:rPr lang="en-US" baseline="0" dirty="0" err="1" smtClean="0"/>
              <a:t>ser</a:t>
            </a:r>
            <a:r>
              <a:rPr lang="en-US" baseline="0" dirty="0" smtClean="0"/>
              <a:t> vi </a:t>
            </a:r>
            <a:r>
              <a:rPr lang="en-US" baseline="0" dirty="0" err="1" smtClean="0"/>
              <a:t>vår</a:t>
            </a:r>
            <a:r>
              <a:rPr lang="en-US" baseline="0" dirty="0" smtClean="0"/>
              <a:t> </a:t>
            </a:r>
            <a:r>
              <a:rPr lang="en-US" baseline="0" dirty="0" err="1" smtClean="0"/>
              <a:t>applikationsmodell</a:t>
            </a:r>
            <a:r>
              <a:rPr lang="en-US" baseline="0" dirty="0" smtClean="0"/>
              <a:t> </a:t>
            </a:r>
            <a:r>
              <a:rPr lang="en-US" baseline="0" dirty="0" err="1" smtClean="0"/>
              <a:t>då</a:t>
            </a:r>
            <a:r>
              <a:rPr lang="en-US" baseline="0" dirty="0" smtClean="0"/>
              <a:t> </a:t>
            </a:r>
            <a:r>
              <a:rPr lang="en-US" baseline="0" dirty="0" err="1" smtClean="0"/>
              <a:t>molntjänster</a:t>
            </a:r>
            <a:r>
              <a:rPr lang="en-US" baseline="0" dirty="0" smtClean="0"/>
              <a:t> T </a:t>
            </a:r>
            <a:r>
              <a:rPr lang="en-US" baseline="0" dirty="0" err="1" smtClean="0"/>
              <a:t>blivit</a:t>
            </a:r>
            <a:r>
              <a:rPr lang="en-US" baseline="0" dirty="0" smtClean="0"/>
              <a:t> </a:t>
            </a:r>
            <a:r>
              <a:rPr lang="en-US" baseline="0" dirty="0" err="1" smtClean="0"/>
              <a:t>replicerad</a:t>
            </a:r>
            <a:r>
              <a:rPr lang="en-US" baseline="0" dirty="0" smtClean="0"/>
              <a:t> </a:t>
            </a:r>
            <a:r>
              <a:rPr lang="en-US" baseline="0" dirty="0" err="1" smtClean="0"/>
              <a:t>fyra</a:t>
            </a:r>
            <a:r>
              <a:rPr lang="en-US" baseline="0" dirty="0" smtClean="0"/>
              <a:t> </a:t>
            </a:r>
            <a:r>
              <a:rPr lang="en-US" baseline="0" dirty="0" err="1" smtClean="0"/>
              <a:t>gånger</a:t>
            </a:r>
            <a:r>
              <a:rPr lang="en-US" baseline="0" dirty="0" smtClean="0"/>
              <a:t>. </a:t>
            </a:r>
          </a:p>
          <a:p>
            <a:endParaRPr lang="en-US" baseline="0" dirty="0" smtClean="0"/>
          </a:p>
          <a:p>
            <a:r>
              <a:rPr lang="en-US" baseline="0" dirty="0" smtClean="0"/>
              <a:t>Vid </a:t>
            </a:r>
            <a:r>
              <a:rPr lang="en-US" baseline="0" dirty="0" err="1" smtClean="0"/>
              <a:t>replicering</a:t>
            </a:r>
            <a:r>
              <a:rPr lang="en-US" baseline="0" dirty="0" smtClean="0"/>
              <a:t> </a:t>
            </a:r>
            <a:r>
              <a:rPr lang="en-US" baseline="0" dirty="0" err="1" smtClean="0"/>
              <a:t>så</a:t>
            </a:r>
            <a:r>
              <a:rPr lang="en-US" baseline="0" dirty="0" smtClean="0"/>
              <a:t> </a:t>
            </a:r>
            <a:r>
              <a:rPr lang="en-US" baseline="0" dirty="0" err="1" smtClean="0"/>
              <a:t>får</a:t>
            </a:r>
            <a:r>
              <a:rPr lang="en-US" baseline="0" dirty="0" smtClean="0"/>
              <a:t> </a:t>
            </a:r>
            <a:r>
              <a:rPr lang="en-US" baseline="0" dirty="0" err="1" smtClean="0"/>
              <a:t>varje</a:t>
            </a:r>
            <a:r>
              <a:rPr lang="en-US" baseline="0" dirty="0" smtClean="0"/>
              <a:t> </a:t>
            </a:r>
            <a:r>
              <a:rPr lang="en-US" baseline="0" dirty="0" err="1" smtClean="0"/>
              <a:t>replika</a:t>
            </a:r>
            <a:r>
              <a:rPr lang="en-US" baseline="0" dirty="0" smtClean="0"/>
              <a:t> </a:t>
            </a:r>
            <a:r>
              <a:rPr lang="en-US" baseline="0" dirty="0" err="1" smtClean="0"/>
              <a:t>samma</a:t>
            </a:r>
            <a:r>
              <a:rPr lang="en-US" baseline="0" dirty="0" smtClean="0"/>
              <a:t> input. </a:t>
            </a:r>
            <a:r>
              <a:rPr lang="en-US" baseline="0" dirty="0" err="1" smtClean="0"/>
              <a:t>Replikorna</a:t>
            </a:r>
            <a:r>
              <a:rPr lang="en-US" baseline="0" dirty="0" smtClean="0"/>
              <a:t> </a:t>
            </a:r>
            <a:r>
              <a:rPr lang="en-US" baseline="0" dirty="0" err="1" smtClean="0"/>
              <a:t>kan</a:t>
            </a:r>
            <a:r>
              <a:rPr lang="en-US" baseline="0" dirty="0" smtClean="0"/>
              <a:t> dock </a:t>
            </a:r>
            <a:r>
              <a:rPr lang="en-US" baseline="0" dirty="0" err="1" smtClean="0"/>
              <a:t>vara</a:t>
            </a:r>
            <a:r>
              <a:rPr lang="en-US" baseline="0" dirty="0" smtClean="0"/>
              <a:t> lite I </a:t>
            </a:r>
            <a:r>
              <a:rPr lang="en-US" baseline="0" dirty="0" err="1" smtClean="0"/>
              <a:t>ofas</a:t>
            </a:r>
            <a:r>
              <a:rPr lang="en-US" baseline="0" dirty="0" smtClean="0"/>
              <a:t>, men </a:t>
            </a:r>
            <a:r>
              <a:rPr lang="en-US" baseline="0" dirty="0" err="1" smtClean="0"/>
              <a:t>synkroniseringspopblem</a:t>
            </a:r>
            <a:r>
              <a:rPr lang="en-US" baseline="0" dirty="0" smtClean="0"/>
              <a:t> </a:t>
            </a:r>
            <a:r>
              <a:rPr lang="en-US" baseline="0" dirty="0" err="1" smtClean="0"/>
              <a:t>undvikes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anta </a:t>
            </a:r>
            <a:r>
              <a:rPr lang="en-US" baseline="0" dirty="0" err="1" smtClean="0"/>
              <a:t>att</a:t>
            </a:r>
            <a:r>
              <a:rPr lang="en-US" baseline="0" dirty="0" smtClean="0"/>
              <a:t> </a:t>
            </a:r>
            <a:r>
              <a:rPr lang="en-US" baseline="0" dirty="0" err="1" smtClean="0"/>
              <a:t>replikorna</a:t>
            </a:r>
            <a:r>
              <a:rPr lang="en-US" baseline="0" dirty="0" smtClean="0"/>
              <a:t> </a:t>
            </a:r>
            <a:r>
              <a:rPr lang="en-US" baseline="0" dirty="0" err="1" smtClean="0"/>
              <a:t>inte</a:t>
            </a:r>
            <a:r>
              <a:rPr lang="en-US" baseline="0" dirty="0" smtClean="0"/>
              <a:t> </a:t>
            </a:r>
            <a:r>
              <a:rPr lang="en-US" baseline="0" dirty="0" err="1" smtClean="0"/>
              <a:t>gör</a:t>
            </a:r>
            <a:r>
              <a:rPr lang="en-US" baseline="0" dirty="0" smtClean="0"/>
              <a:t> </a:t>
            </a:r>
            <a:r>
              <a:rPr lang="en-US" baseline="0" dirty="0" err="1" smtClean="0"/>
              <a:t>några</a:t>
            </a:r>
            <a:r>
              <a:rPr lang="en-US" baseline="0" dirty="0" smtClean="0"/>
              <a:t> externa </a:t>
            </a:r>
            <a:r>
              <a:rPr lang="en-US" baseline="0" dirty="0" err="1" smtClean="0"/>
              <a:t>anrop</a:t>
            </a:r>
            <a:r>
              <a:rPr lang="en-US" baseline="0" dirty="0" smtClean="0"/>
              <a:t> </a:t>
            </a:r>
            <a:r>
              <a:rPr lang="en-US" baseline="0" dirty="0" err="1" smtClean="0"/>
              <a:t>där</a:t>
            </a:r>
            <a:r>
              <a:rPr lang="en-US" baseline="0" dirty="0" smtClean="0"/>
              <a:t> </a:t>
            </a:r>
            <a:r>
              <a:rPr lang="en-US" baseline="0" dirty="0" err="1" smtClean="0"/>
              <a:t>resultatet</a:t>
            </a:r>
            <a:r>
              <a:rPr lang="en-US" baseline="0" dirty="0" smtClean="0"/>
              <a:t> </a:t>
            </a:r>
            <a:r>
              <a:rPr lang="en-US" baseline="0" dirty="0" err="1" smtClean="0"/>
              <a:t>påverkas</a:t>
            </a:r>
            <a:r>
              <a:rPr lang="en-US" baseline="0" dirty="0" smtClean="0"/>
              <a:t> </a:t>
            </a:r>
            <a:r>
              <a:rPr lang="en-US" baseline="0" dirty="0" err="1" smtClean="0"/>
              <a:t>av</a:t>
            </a:r>
            <a:r>
              <a:rPr lang="en-US" baseline="0" dirty="0" smtClean="0"/>
              <a:t> </a:t>
            </a:r>
            <a:r>
              <a:rPr lang="en-US" baseline="0" dirty="0" err="1" smtClean="0"/>
              <a:t>när</a:t>
            </a:r>
            <a:r>
              <a:rPr lang="en-US" baseline="0" dirty="0" smtClean="0"/>
              <a:t> </a:t>
            </a:r>
            <a:r>
              <a:rPr lang="en-US" baseline="0" dirty="0" err="1" smtClean="0"/>
              <a:t>anropet</a:t>
            </a:r>
            <a:r>
              <a:rPr lang="en-US" baseline="0" dirty="0" smtClean="0"/>
              <a:t> </a:t>
            </a:r>
            <a:r>
              <a:rPr lang="en-US" baseline="0" dirty="0" err="1" smtClean="0"/>
              <a:t>gjordes</a:t>
            </a:r>
            <a:r>
              <a:rPr lang="en-US" baseline="0" dirty="0" smtClean="0"/>
              <a:t>. Vi </a:t>
            </a:r>
            <a:r>
              <a:rPr lang="en-US" baseline="0" dirty="0" err="1" smtClean="0"/>
              <a:t>antar</a:t>
            </a:r>
            <a:r>
              <a:rPr lang="en-US" baseline="0" dirty="0" smtClean="0"/>
              <a:t> </a:t>
            </a:r>
            <a:r>
              <a:rPr lang="en-US" baseline="0" dirty="0" err="1" smtClean="0"/>
              <a:t>alltså</a:t>
            </a:r>
            <a:r>
              <a:rPr lang="en-US" baseline="0" dirty="0" smtClean="0"/>
              <a:t> </a:t>
            </a:r>
            <a:r>
              <a:rPr lang="en-US" baseline="0" dirty="0" err="1" smtClean="0"/>
              <a:t>deterministiska</a:t>
            </a:r>
            <a:r>
              <a:rPr lang="en-US" baseline="0" dirty="0" smtClean="0"/>
              <a:t> </a:t>
            </a:r>
            <a:r>
              <a:rPr lang="en-US" baseline="0" dirty="0" err="1" smtClean="0"/>
              <a:t>beräkningar</a:t>
            </a:r>
            <a:r>
              <a:rPr lang="en-US" baseline="0" dirty="0" smtClean="0"/>
              <a:t> </a:t>
            </a:r>
            <a:r>
              <a:rPr lang="en-US" baseline="0" dirty="0" err="1" smtClean="0"/>
              <a:t>av</a:t>
            </a:r>
            <a:r>
              <a:rPr lang="en-US" baseline="0" dirty="0" smtClean="0"/>
              <a:t> </a:t>
            </a:r>
            <a:r>
              <a:rPr lang="en-US" baseline="0" dirty="0" err="1" smtClean="0"/>
              <a:t>inputen</a:t>
            </a:r>
            <a:r>
              <a:rPr lang="en-US" baseline="0" dirty="0" smtClean="0"/>
              <a:t>, </a:t>
            </a:r>
            <a:r>
              <a:rPr lang="en-US" baseline="0" dirty="0" err="1" smtClean="0"/>
              <a:t>så</a:t>
            </a:r>
            <a:r>
              <a:rPr lang="en-US" baseline="0" dirty="0" smtClean="0"/>
              <a:t> </a:t>
            </a:r>
            <a:r>
              <a:rPr lang="en-US" baseline="0" dirty="0" err="1" smtClean="0"/>
              <a:t>förutsatt</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a:t>
            </a:r>
            <a:r>
              <a:rPr lang="en-US" baseline="0" dirty="0" err="1" smtClean="0"/>
              <a:t>samma</a:t>
            </a:r>
            <a:r>
              <a:rPr lang="en-US" baseline="0" dirty="0" smtClean="0"/>
              <a:t> input, </a:t>
            </a:r>
            <a:r>
              <a:rPr lang="en-US" baseline="0" dirty="0" err="1" smtClean="0"/>
              <a:t>så</a:t>
            </a:r>
            <a:r>
              <a:rPr lang="en-US" baseline="0" dirty="0" smtClean="0"/>
              <a:t> </a:t>
            </a:r>
            <a:r>
              <a:rPr lang="en-US" baseline="0" dirty="0" err="1" smtClean="0"/>
              <a:t>kommer</a:t>
            </a:r>
            <a:r>
              <a:rPr lang="en-US" baseline="0" dirty="0" smtClean="0"/>
              <a:t> de </a:t>
            </a:r>
            <a:r>
              <a:rPr lang="en-US" baseline="0" dirty="0" err="1" smtClean="0"/>
              <a:t>även</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samma</a:t>
            </a:r>
            <a:r>
              <a:rPr lang="en-US" baseline="0" dirty="0" smtClean="0"/>
              <a:t> </a:t>
            </a:r>
            <a:r>
              <a:rPr lang="en-US" baseline="0" dirty="0" err="1" smtClean="0"/>
              <a:t>resultat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8</a:t>
            </a:fld>
            <a:endParaRPr lang="en-US"/>
          </a:p>
        </p:txBody>
      </p:sp>
    </p:spTree>
    <p:extLst>
      <p:ext uri="{BB962C8B-B14F-4D97-AF65-F5344CB8AC3E}">
        <p14:creationId xmlns:p14="http://schemas.microsoft.com/office/powerpoint/2010/main" val="2770987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För</a:t>
            </a:r>
            <a:r>
              <a:rPr lang="en-US" baseline="0" dirty="0" smtClean="0"/>
              <a:t> </a:t>
            </a:r>
            <a:r>
              <a:rPr lang="en-US" baseline="0" dirty="0" err="1" smtClean="0"/>
              <a:t>att</a:t>
            </a:r>
            <a:r>
              <a:rPr lang="en-US" baseline="0" dirty="0" smtClean="0"/>
              <a:t> </a:t>
            </a:r>
            <a:r>
              <a:rPr lang="en-US" baseline="0" dirty="0" err="1" smtClean="0"/>
              <a:t>kunna</a:t>
            </a:r>
            <a:r>
              <a:rPr lang="en-US" baseline="0" dirty="0" smtClean="0"/>
              <a:t> </a:t>
            </a:r>
            <a:r>
              <a:rPr lang="en-US" baseline="0" dirty="0" err="1" smtClean="0"/>
              <a:t>placera</a:t>
            </a:r>
            <a:r>
              <a:rPr lang="en-US" baseline="0" dirty="0" smtClean="0"/>
              <a:t> </a:t>
            </a:r>
            <a:r>
              <a:rPr lang="en-US" baseline="0" dirty="0" err="1" smtClean="0"/>
              <a:t>replikor</a:t>
            </a:r>
            <a:r>
              <a:rPr lang="en-US" baseline="0" dirty="0" smtClean="0"/>
              <a:t> </a:t>
            </a:r>
            <a:r>
              <a:rPr lang="en-US" baseline="0" dirty="0" err="1" smtClean="0"/>
              <a:t>på</a:t>
            </a:r>
            <a:r>
              <a:rPr lang="en-US" baseline="0" dirty="0" smtClean="0"/>
              <a:t> de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så</a:t>
            </a:r>
            <a:r>
              <a:rPr lang="en-US" baseline="0" dirty="0" smtClean="0"/>
              <a:t> </a:t>
            </a:r>
            <a:r>
              <a:rPr lang="en-US" baseline="0" dirty="0" err="1" smtClean="0"/>
              <a:t>behöver</a:t>
            </a:r>
            <a:r>
              <a:rPr lang="en-US" baseline="0" dirty="0" smtClean="0"/>
              <a:t> vi </a:t>
            </a:r>
            <a:r>
              <a:rPr lang="en-US" baseline="0" dirty="0" err="1" smtClean="0"/>
              <a:t>kunna</a:t>
            </a:r>
            <a:r>
              <a:rPr lang="en-US" baseline="0" dirty="0" smtClean="0"/>
              <a:t> </a:t>
            </a:r>
            <a:r>
              <a:rPr lang="en-US" baseline="0" dirty="0" err="1" smtClean="0"/>
              <a:t>beräkna</a:t>
            </a:r>
            <a:r>
              <a:rPr lang="en-US" baseline="0" dirty="0" smtClean="0"/>
              <a:t> </a:t>
            </a:r>
            <a:r>
              <a:rPr lang="en-US" baseline="0" dirty="0" err="1" smtClean="0"/>
              <a:t>tillförlitligheterna</a:t>
            </a:r>
            <a:r>
              <a:rPr lang="en-US" baseline="0" dirty="0" smtClean="0"/>
              <a:t> </a:t>
            </a:r>
            <a:r>
              <a:rPr lang="en-US" baseline="0" dirty="0" err="1" smtClean="0"/>
              <a:t>för</a:t>
            </a:r>
            <a:r>
              <a:rPr lang="en-US" baseline="0" dirty="0" smtClean="0"/>
              <a:t> </a:t>
            </a:r>
            <a:r>
              <a:rPr lang="en-US" baseline="0" dirty="0" err="1" smtClean="0"/>
              <a:t>noderna</a:t>
            </a:r>
            <a:r>
              <a:rPr lang="en-US" baseline="0" dirty="0" smtClean="0"/>
              <a:t>.</a:t>
            </a:r>
            <a:endParaRPr lang="en-US" dirty="0" smtClean="0"/>
          </a:p>
          <a:p>
            <a:endParaRPr lang="en-US" dirty="0" smtClean="0"/>
          </a:p>
          <a:p>
            <a:r>
              <a:rPr lang="en-US" dirty="0" err="1" smtClean="0"/>
              <a:t>Ofta</a:t>
            </a:r>
            <a:r>
              <a:rPr lang="en-US" baseline="0" dirty="0" smtClean="0"/>
              <a:t> </a:t>
            </a:r>
            <a:r>
              <a:rPr lang="en-US" baseline="0" dirty="0" err="1" smtClean="0"/>
              <a:t>defineras</a:t>
            </a:r>
            <a:r>
              <a:rPr lang="en-US" baseline="0" dirty="0" smtClean="0"/>
              <a:t> </a:t>
            </a:r>
            <a:r>
              <a:rPr lang="en-US" baseline="0" dirty="0" err="1" smtClean="0"/>
              <a:t>tillförlitlighet</a:t>
            </a:r>
            <a:r>
              <a:rPr lang="en-US" baseline="0" dirty="0" smtClean="0"/>
              <a:t> </a:t>
            </a:r>
            <a:r>
              <a:rPr lang="en-US"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möta</a:t>
            </a:r>
            <a:r>
              <a:rPr lang="en-US" baseline="0" dirty="0" smtClean="0"/>
              <a:t> deadlines, </a:t>
            </a:r>
            <a:r>
              <a:rPr lang="en-US" baseline="0" dirty="0" err="1" smtClean="0"/>
              <a:t>eller</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korrekt</a:t>
            </a:r>
            <a:r>
              <a:rPr lang="en-US" baseline="0" dirty="0" smtClean="0"/>
              <a:t> </a:t>
            </a:r>
            <a:r>
              <a:rPr lang="en-US" baseline="0" dirty="0" err="1" smtClean="0"/>
              <a:t>resultat</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fall, </a:t>
            </a:r>
            <a:r>
              <a:rPr lang="en-US" baseline="0" dirty="0" err="1" smtClean="0"/>
              <a:t>där</a:t>
            </a:r>
            <a:r>
              <a:rPr lang="en-US" baseline="0" dirty="0" smtClean="0"/>
              <a:t> vi </a:t>
            </a:r>
            <a:r>
              <a:rPr lang="en-US" baseline="0" dirty="0" err="1" smtClean="0"/>
              <a:t>antar</a:t>
            </a:r>
            <a:r>
              <a:rPr lang="en-US" baseline="0" dirty="0" smtClean="0"/>
              <a:t> en process </a:t>
            </a:r>
            <a:r>
              <a:rPr lang="en-US" baseline="0" dirty="0" err="1" smtClean="0"/>
              <a:t>som</a:t>
            </a:r>
            <a:r>
              <a:rPr lang="en-US" baseline="0" dirty="0" smtClean="0"/>
              <a:t> </a:t>
            </a:r>
            <a:r>
              <a:rPr lang="en-US" baseline="0" dirty="0" err="1" smtClean="0"/>
              <a:t>behandlar</a:t>
            </a:r>
            <a:r>
              <a:rPr lang="en-US" baseline="0" dirty="0" smtClean="0"/>
              <a:t> </a:t>
            </a:r>
            <a:r>
              <a:rPr lang="en-US" baseline="0" dirty="0" err="1" smtClean="0"/>
              <a:t>någon</a:t>
            </a:r>
            <a:r>
              <a:rPr lang="en-US" baseline="0" dirty="0" smtClean="0"/>
              <a:t> </a:t>
            </a:r>
            <a:r>
              <a:rPr lang="en-US" baseline="0" dirty="0" err="1" smtClean="0"/>
              <a:t>typ</a:t>
            </a:r>
            <a:r>
              <a:rPr lang="en-US" baseline="0" dirty="0" smtClean="0"/>
              <a:t> </a:t>
            </a:r>
            <a:r>
              <a:rPr lang="en-US" baseline="0" dirty="0" err="1" smtClean="0"/>
              <a:t>av</a:t>
            </a:r>
            <a:r>
              <a:rPr lang="en-US" baseline="0" dirty="0" smtClean="0"/>
              <a:t> data, </a:t>
            </a:r>
            <a:r>
              <a:rPr lang="en-US" baseline="0" dirty="0" err="1" smtClean="0"/>
              <a:t>kom</a:t>
            </a:r>
            <a:r>
              <a:rPr lang="en-US" baseline="0" dirty="0" smtClean="0"/>
              <a:t> </a:t>
            </a:r>
            <a:r>
              <a:rPr lang="en-US" baseline="0" dirty="0" err="1" smtClean="0"/>
              <a:t>ihåg</a:t>
            </a:r>
            <a:r>
              <a:rPr lang="en-US" baseline="0" dirty="0" smtClean="0"/>
              <a:t> streaming </a:t>
            </a:r>
            <a:r>
              <a:rPr lang="en-US" baseline="0" dirty="0" err="1" smtClean="0"/>
              <a:t>applikationen</a:t>
            </a:r>
            <a:r>
              <a:rPr lang="en-US" baseline="0" dirty="0" smtClean="0"/>
              <a:t>, </a:t>
            </a:r>
            <a:r>
              <a:rPr lang="en-US" baseline="0" dirty="0" err="1" smtClean="0"/>
              <a:t>som</a:t>
            </a:r>
            <a:r>
              <a:rPr lang="en-US" baseline="0" dirty="0" smtClean="0"/>
              <a:t> </a:t>
            </a:r>
            <a:r>
              <a:rPr lang="en-US" baseline="0" dirty="0" err="1" smtClean="0"/>
              <a:t>replicerats</a:t>
            </a:r>
            <a:r>
              <a:rPr lang="en-US" baseline="0" dirty="0" smtClean="0"/>
              <a:t> n </a:t>
            </a:r>
            <a:r>
              <a:rPr lang="en-US" baseline="0" dirty="0" err="1" smtClean="0"/>
              <a:t>gånger</a:t>
            </a:r>
            <a:r>
              <a:rPr lang="en-US" baseline="0" dirty="0" smtClean="0"/>
              <a:t>, </a:t>
            </a:r>
            <a:r>
              <a:rPr lang="en-US" baseline="0" dirty="0" err="1" smtClean="0"/>
              <a:t>så</a:t>
            </a:r>
            <a:r>
              <a:rPr lang="en-US" baseline="0" dirty="0" smtClean="0"/>
              <a:t> </a:t>
            </a:r>
            <a:r>
              <a:rPr lang="en-US" baseline="0" dirty="0" err="1" smtClean="0"/>
              <a:t>definierar</a:t>
            </a:r>
            <a:r>
              <a:rPr lang="en-US" baseline="0" dirty="0" smtClean="0"/>
              <a:t> vi </a:t>
            </a:r>
            <a:r>
              <a:rPr lang="en-US" baseline="0" dirty="0" err="1" smtClean="0"/>
              <a:t>tillförlitlighet</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av</a:t>
            </a:r>
            <a:r>
              <a:rPr lang="en-US" baseline="0" dirty="0" smtClean="0"/>
              <a:t> </a:t>
            </a:r>
            <a:r>
              <a:rPr lang="en-US" baseline="0" dirty="0" err="1" smtClean="0"/>
              <a:t>dessa</a:t>
            </a:r>
            <a:r>
              <a:rPr lang="en-US" baseline="0" dirty="0" smtClean="0"/>
              <a:t> </a:t>
            </a:r>
            <a:r>
              <a:rPr lang="en-US" baseline="0" dirty="0" err="1" smtClean="0"/>
              <a:t>replikor</a:t>
            </a:r>
            <a:r>
              <a:rPr lang="en-US" baseline="0" dirty="0" smtClean="0"/>
              <a:t> </a:t>
            </a:r>
            <a:r>
              <a:rPr lang="en-US" baseline="0" dirty="0" err="1" smtClean="0"/>
              <a:t>alltid</a:t>
            </a:r>
            <a:r>
              <a:rPr lang="en-US" baseline="0" dirty="0" smtClean="0"/>
              <a:t> </a:t>
            </a:r>
            <a:r>
              <a:rPr lang="en-US" baseline="0" dirty="0" err="1" smtClean="0"/>
              <a:t>är</a:t>
            </a:r>
            <a:r>
              <a:rPr lang="en-US" baseline="0" dirty="0" smtClean="0"/>
              <a:t> </a:t>
            </a:r>
            <a:r>
              <a:rPr lang="en-US" baseline="0" dirty="0" err="1" smtClean="0"/>
              <a:t>operativ</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9</a:t>
            </a:fld>
            <a:endParaRPr lang="en-US"/>
          </a:p>
        </p:txBody>
      </p:sp>
    </p:spTree>
    <p:extLst>
      <p:ext uri="{BB962C8B-B14F-4D97-AF65-F5344CB8AC3E}">
        <p14:creationId xmlns:p14="http://schemas.microsoft.com/office/powerpoint/2010/main" val="1754165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72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5877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8767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49158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509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5/25/16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119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5/25/16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9408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5/25/16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51028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5/25/16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7304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5/25/16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8179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5/25/16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796390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5/25/16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09998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0.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9.emf"/><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0.emf"/><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1.emf"/><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1.emf"/><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5.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6.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7.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7.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7.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7.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8.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9.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0.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1.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2.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3.emf"/></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30.png"/><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4.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4.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5.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Dynamic Fault-Tolerance and Task Scheduling in Distributed Systems</a:t>
            </a:r>
            <a:endParaRPr lang="en-US" sz="4800" dirty="0"/>
          </a:p>
        </p:txBody>
      </p:sp>
      <p:sp>
        <p:nvSpPr>
          <p:cNvPr id="3" name="Subtitle 2"/>
          <p:cNvSpPr>
            <a:spLocks noGrp="1"/>
          </p:cNvSpPr>
          <p:nvPr>
            <p:ph type="subTitle" idx="1"/>
          </p:nvPr>
        </p:nvSpPr>
        <p:spPr/>
        <p:txBody>
          <a:bodyPr/>
          <a:lstStyle/>
          <a:p>
            <a:r>
              <a:rPr lang="en-US" dirty="0" smtClean="0"/>
              <a:t>Masters Thesis by Philip </a:t>
            </a:r>
            <a:r>
              <a:rPr lang="en-US" dirty="0" err="1" smtClean="0"/>
              <a:t>ståhl</a:t>
            </a:r>
            <a:r>
              <a:rPr lang="en-US" dirty="0" smtClean="0"/>
              <a:t> and </a:t>
            </a:r>
            <a:r>
              <a:rPr lang="en-US" dirty="0" err="1" smtClean="0"/>
              <a:t>jonatan</a:t>
            </a:r>
            <a:r>
              <a:rPr lang="en-US" dirty="0" smtClean="0"/>
              <a:t> </a:t>
            </a:r>
            <a:r>
              <a:rPr lang="en-US" dirty="0" err="1" smtClean="0"/>
              <a:t>broberg</a:t>
            </a:r>
            <a:endParaRPr lang="en-US" dirty="0"/>
          </a:p>
        </p:txBody>
      </p:sp>
    </p:spTree>
    <p:extLst>
      <p:ext uri="{BB962C8B-B14F-4D97-AF65-F5344CB8AC3E}">
        <p14:creationId xmlns:p14="http://schemas.microsoft.com/office/powerpoint/2010/main" val="198346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a:t>
            </a:r>
            <a:r>
              <a:rPr lang="en-US" dirty="0" smtClean="0"/>
              <a:t>definition cont’d – TODO (new)</a:t>
            </a:r>
            <a:endParaRPr lang="en-US" dirty="0"/>
          </a:p>
        </p:txBody>
      </p:sp>
      <p:sp>
        <p:nvSpPr>
          <p:cNvPr id="3" name="Content Placeholder 2"/>
          <p:cNvSpPr>
            <a:spLocks noGrp="1"/>
          </p:cNvSpPr>
          <p:nvPr>
            <p:ph idx="1"/>
          </p:nvPr>
        </p:nvSpPr>
        <p:spPr/>
        <p:txBody>
          <a:bodyPr>
            <a:normAutofit/>
          </a:bodyPr>
          <a:lstStyle/>
          <a:p>
            <a:pPr>
              <a:buFont typeface="Arial" charset="0"/>
              <a:buChar char="•"/>
            </a:pPr>
            <a:r>
              <a:rPr lang="en-US" dirty="0"/>
              <a:t>The probability of always having at least one replica operational corresponds to </a:t>
            </a:r>
            <a:r>
              <a:rPr lang="en-US" dirty="0" smtClean="0"/>
              <a:t>not all replicas failing</a:t>
            </a:r>
          </a:p>
          <a:p>
            <a:pPr lvl="0">
              <a:buFont typeface="Arial" charset="0"/>
              <a:buChar char="•"/>
            </a:pPr>
            <a:r>
              <a:rPr lang="en-US" dirty="0" smtClean="0"/>
              <a:t>If we assume failures are detectable, and new replicas created when old ones fail, the </a:t>
            </a:r>
            <a:r>
              <a:rPr lang="en-US" dirty="0"/>
              <a:t>reliability can </a:t>
            </a:r>
            <a:r>
              <a:rPr lang="en-US" dirty="0" smtClean="0"/>
              <a:t>be </a:t>
            </a:r>
            <a:r>
              <a:rPr lang="en-US" dirty="0"/>
              <a:t>expressed as </a:t>
            </a:r>
            <a:r>
              <a:rPr lang="en-US" i="1" dirty="0"/>
              <a:t>“</a:t>
            </a:r>
            <a:r>
              <a:rPr lang="is-IS" i="1" dirty="0"/>
              <a:t>… at least one replica is up and running during a time t...”</a:t>
            </a:r>
            <a:endParaRPr lang="is-IS" dirty="0"/>
          </a:p>
          <a:p>
            <a:pPr lvl="0">
              <a:buFont typeface="Arial" charset="0"/>
              <a:buChar char="•"/>
            </a:pPr>
            <a:r>
              <a:rPr lang="is-IS" dirty="0"/>
              <a:t>The time </a:t>
            </a:r>
            <a:r>
              <a:rPr lang="is-IS" i="1" dirty="0"/>
              <a:t>t</a:t>
            </a:r>
            <a:r>
              <a:rPr lang="is-IS" dirty="0"/>
              <a:t> consist of the time to detect failure, and the time it takes to create a new </a:t>
            </a:r>
            <a:r>
              <a:rPr lang="is-IS" dirty="0" smtClean="0"/>
              <a:t>replica</a:t>
            </a:r>
            <a:endParaRPr lang="en-US" dirty="0"/>
          </a:p>
        </p:txBody>
      </p:sp>
    </p:spTree>
    <p:extLst>
      <p:ext uri="{BB962C8B-B14F-4D97-AF65-F5344CB8AC3E}">
        <p14:creationId xmlns:p14="http://schemas.microsoft.com/office/powerpoint/2010/main" val="23847718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a:t>
            </a:r>
            <a:r>
              <a:rPr lang="en-US" dirty="0" smtClean="0"/>
              <a:t>definition cont’d – TODO (old) </a:t>
            </a:r>
            <a:endParaRPr lang="en-US" dirty="0"/>
          </a:p>
        </p:txBody>
      </p:sp>
      <p:sp>
        <p:nvSpPr>
          <p:cNvPr id="3" name="Content Placeholder 2"/>
          <p:cNvSpPr>
            <a:spLocks noGrp="1"/>
          </p:cNvSpPr>
          <p:nvPr>
            <p:ph idx="1"/>
          </p:nvPr>
        </p:nvSpPr>
        <p:spPr/>
        <p:txBody>
          <a:bodyPr>
            <a:normAutofit/>
          </a:bodyPr>
          <a:lstStyle/>
          <a:p>
            <a:pPr>
              <a:buFont typeface="Arial" charset="0"/>
              <a:buChar char="•"/>
            </a:pPr>
            <a:r>
              <a:rPr lang="en-US" dirty="0" smtClean="0"/>
              <a:t>In </a:t>
            </a:r>
            <a:r>
              <a:rPr lang="en-US" dirty="0"/>
              <a:t>order to create a new replica, at least one existing replica must be alive during the time it takes to replicate it</a:t>
            </a:r>
          </a:p>
          <a:p>
            <a:pPr lvl="0">
              <a:buFont typeface="Arial" charset="0"/>
              <a:buChar char="•"/>
            </a:pPr>
            <a:r>
              <a:rPr lang="en-US" dirty="0"/>
              <a:t>In case of a failure, new replicas must be created</a:t>
            </a:r>
          </a:p>
          <a:p>
            <a:pPr lvl="0">
              <a:buFont typeface="Arial" charset="0"/>
              <a:buChar char="•"/>
            </a:pPr>
            <a:r>
              <a:rPr lang="en-US" dirty="0"/>
              <a:t>The reliability can therefore be expressed as </a:t>
            </a:r>
            <a:r>
              <a:rPr lang="en-US" i="1" dirty="0"/>
              <a:t>“</a:t>
            </a:r>
            <a:r>
              <a:rPr lang="is-IS" i="1" dirty="0"/>
              <a:t>… at least one replica is up and running during a time t...”</a:t>
            </a:r>
            <a:endParaRPr lang="is-IS" dirty="0"/>
          </a:p>
          <a:p>
            <a:pPr lvl="0">
              <a:buFont typeface="Arial" charset="0"/>
              <a:buChar char="•"/>
            </a:pPr>
            <a:r>
              <a:rPr lang="is-IS" dirty="0"/>
              <a:t>The time </a:t>
            </a:r>
            <a:r>
              <a:rPr lang="is-IS" i="1" dirty="0"/>
              <a:t>t</a:t>
            </a:r>
            <a:r>
              <a:rPr lang="is-IS" dirty="0"/>
              <a:t> consist of the time to detect failure, and the time it takes to create a new replica</a:t>
            </a:r>
            <a:endParaRPr lang="en-US" dirty="0"/>
          </a:p>
        </p:txBody>
      </p:sp>
    </p:spTree>
    <p:extLst>
      <p:ext uri="{BB962C8B-B14F-4D97-AF65-F5344CB8AC3E}">
        <p14:creationId xmlns:p14="http://schemas.microsoft.com/office/powerpoint/2010/main" val="8647363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of failure</a:t>
            </a:r>
            <a:endParaRPr lang="en-US" dirty="0"/>
          </a:p>
        </p:txBody>
      </p:sp>
      <p:sp>
        <p:nvSpPr>
          <p:cNvPr id="3" name="Content Placeholder 2"/>
          <p:cNvSpPr>
            <a:spLocks noGrp="1"/>
          </p:cNvSpPr>
          <p:nvPr>
            <p:ph idx="1"/>
          </p:nvPr>
        </p:nvSpPr>
        <p:spPr/>
        <p:txBody>
          <a:bodyPr>
            <a:normAutofit/>
          </a:bodyPr>
          <a:lstStyle/>
          <a:p>
            <a:pPr lvl="0">
              <a:buFont typeface="Arial" panose="020B0604020202020204" pitchFamily="34" charset="0"/>
              <a:buChar char="•"/>
            </a:pPr>
            <a:r>
              <a:rPr lang="en-US" dirty="0" smtClean="0"/>
              <a:t> If one knows a component’s </a:t>
            </a:r>
            <a:r>
              <a:rPr lang="en-US" i="1" dirty="0" smtClean="0"/>
              <a:t>mean-time-between-failures</a:t>
            </a:r>
            <a:r>
              <a:rPr lang="en-US" dirty="0" smtClean="0"/>
              <a:t> </a:t>
            </a:r>
            <a:r>
              <a:rPr lang="en-US" dirty="0"/>
              <a:t>(MTBF), </a:t>
            </a:r>
            <a:r>
              <a:rPr lang="en-US" dirty="0" smtClean="0"/>
              <a:t>one can using a Poisson process express the probability of a component surviving a time </a:t>
            </a:r>
            <a:r>
              <a:rPr lang="en-US" i="1" dirty="0" smtClean="0"/>
              <a:t>t</a:t>
            </a:r>
            <a:r>
              <a:rPr lang="en-US" dirty="0" smtClean="0"/>
              <a:t> as:</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lvl="0">
              <a:buFont typeface="Arial" panose="020B0604020202020204" pitchFamily="34" charset="0"/>
              <a:buChar char="•"/>
            </a:pPr>
            <a:r>
              <a:rPr lang="en-US" dirty="0" smtClean="0"/>
              <a:t>The </a:t>
            </a:r>
            <a:r>
              <a:rPr lang="en-US" dirty="0"/>
              <a:t>probability that a failure occurs is thereby</a:t>
            </a:r>
          </a:p>
          <a:p>
            <a:pPr marL="0" lvl="0" indent="0">
              <a:buNone/>
            </a:pPr>
            <a:endParaRPr lang="en-US" dirty="0" smtClean="0"/>
          </a:p>
          <a:p>
            <a:pPr marL="0" lvl="0" indent="0">
              <a:buNone/>
            </a:pPr>
            <a:endParaRPr lang="en-US" dirty="0" smtClean="0"/>
          </a:p>
        </p:txBody>
      </p:sp>
      <mc:AlternateContent xmlns:mc="http://schemas.openxmlformats.org/markup-compatibility/2006" xmlns:a14="http://schemas.microsoft.com/office/drawing/2010/main">
        <mc:Choice Requires="a14">
          <p:sp>
            <p:nvSpPr>
              <p:cNvPr id="7" name="Rectangle 4"/>
              <p:cNvSpPr/>
              <p:nvPr/>
            </p:nvSpPr>
            <p:spPr>
              <a:xfrm>
                <a:off x="1097279" y="2620377"/>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𝑠𝑢𝑟𝑣𝑖𝑣𝑎𝑙</m:t>
                          </m:r>
                        </m:e>
                      </m:d>
                      <m:r>
                        <a:rPr lang="en-GB" i="1">
                          <a:latin typeface="Cambria Math" charset="0"/>
                        </a:rPr>
                        <m:t>=</m:t>
                      </m:r>
                      <m:r>
                        <a:rPr lang="en-GB" i="1">
                          <a:latin typeface="Cambria Math" charset="0"/>
                        </a:rPr>
                        <m:t>𝑃</m:t>
                      </m:r>
                      <m:d>
                        <m:dPr>
                          <m:ctrlPr>
                            <a:rPr lang="en-GB" i="1">
                              <a:latin typeface="Cambria Math" charset="0"/>
                            </a:rPr>
                          </m:ctrlPr>
                        </m:dPr>
                        <m:e>
                          <m:r>
                            <a:rPr lang="en-GB" i="1">
                              <a:latin typeface="Cambria Math" charset="0"/>
                            </a:rPr>
                            <m:t>0 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7" name="Rectangle 4"/>
              <p:cNvSpPr>
                <a:spLocks noRot="1" noChangeAspect="1" noMove="1" noResize="1" noEditPoints="1" noAdjustHandles="1" noChangeArrowheads="1" noChangeShapeType="1" noTextEdit="1"/>
              </p:cNvSpPr>
              <p:nvPr/>
            </p:nvSpPr>
            <p:spPr>
              <a:xfrm>
                <a:off x="1097279" y="2620377"/>
                <a:ext cx="10058400" cy="496996"/>
              </a:xfrm>
              <a:prstGeom prst="rect">
                <a:avLst/>
              </a:prstGeom>
              <a:blipFill rotWithShape="0">
                <a:blip r:embed="rId3"/>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8" name="Rectangle 6"/>
              <p:cNvSpPr/>
              <p:nvPr/>
            </p:nvSpPr>
            <p:spPr>
              <a:xfrm>
                <a:off x="4467787" y="4022939"/>
                <a:ext cx="3317383" cy="36933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𝑓𝑎𝑖𝑙𝑢𝑟𝑒</m:t>
                          </m:r>
                        </m:e>
                      </m:d>
                      <m:r>
                        <a:rPr lang="en-GB" i="1">
                          <a:latin typeface="Cambria Math" charset="0"/>
                        </a:rPr>
                        <m:t>=1 −</m:t>
                      </m:r>
                      <m:r>
                        <a:rPr lang="en-GB" i="1">
                          <a:latin typeface="Cambria Math" charset="0"/>
                        </a:rPr>
                        <m:t>𝑃</m:t>
                      </m:r>
                      <m:r>
                        <a:rPr lang="en-GB" i="1">
                          <a:latin typeface="Cambria Math" charset="0"/>
                        </a:rPr>
                        <m:t>(</m:t>
                      </m:r>
                      <m:r>
                        <a:rPr lang="en-GB" i="1">
                          <a:latin typeface="Cambria Math" charset="0"/>
                        </a:rPr>
                        <m:t>𝑠𝑢𝑟𝑣𝑖𝑣𝑎𝑙</m:t>
                      </m:r>
                      <m:r>
                        <a:rPr lang="en-GB" i="1">
                          <a:latin typeface="Cambria Math" charset="0"/>
                        </a:rPr>
                        <m:t>)</m:t>
                      </m:r>
                    </m:oMath>
                  </m:oMathPara>
                </a14:m>
                <a:endParaRPr lang="en-US" dirty="0"/>
              </a:p>
            </p:txBody>
          </p:sp>
        </mc:Choice>
        <mc:Fallback xmlns="">
          <p:sp>
            <p:nvSpPr>
              <p:cNvPr id="8" name="Rectangle 6"/>
              <p:cNvSpPr>
                <a:spLocks noRot="1" noChangeAspect="1" noMove="1" noResize="1" noEditPoints="1" noAdjustHandles="1" noChangeArrowheads="1" noChangeShapeType="1" noTextEdit="1"/>
              </p:cNvSpPr>
              <p:nvPr/>
            </p:nvSpPr>
            <p:spPr>
              <a:xfrm>
                <a:off x="4467787" y="4022939"/>
                <a:ext cx="3317383" cy="369332"/>
              </a:xfrm>
              <a:prstGeom prst="rect">
                <a:avLst/>
              </a:prstGeom>
              <a:blipFill rotWithShape="0">
                <a:blip r:embed="rId4"/>
                <a:stretch>
                  <a:fillRect b="-11475"/>
                </a:stretch>
              </a:blipFill>
            </p:spPr>
            <p:txBody>
              <a:bodyPr/>
              <a:lstStyle/>
              <a:p>
                <a:r>
                  <a:rPr lang="sv-SE">
                    <a:noFill/>
                  </a:rPr>
                  <a:t> </a:t>
                </a:r>
              </a:p>
            </p:txBody>
          </p:sp>
        </mc:Fallback>
      </mc:AlternateContent>
    </p:spTree>
    <p:extLst>
      <p:ext uri="{BB962C8B-B14F-4D97-AF65-F5344CB8AC3E}">
        <p14:creationId xmlns:p14="http://schemas.microsoft.com/office/powerpoint/2010/main" val="9839316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Mean-time-between-failure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845734"/>
                <a:ext cx="10058400" cy="4023360"/>
              </a:xfrm>
            </p:spPr>
            <p:txBody>
              <a:bodyPr>
                <a:normAutofit/>
              </a:bodyPr>
              <a:lstStyle/>
              <a:p>
                <a:pPr lvl="0">
                  <a:buFont typeface="Arial" charset="0"/>
                  <a:buChar char="•"/>
                </a:pPr>
                <a:r>
                  <a:rPr lang="en-US" dirty="0" smtClean="0"/>
                  <a:t>We consider the MTBF for nodes to be constant for some period of time</a:t>
                </a:r>
              </a:p>
              <a:p>
                <a:pPr lvl="0">
                  <a:buFont typeface="Arial" charset="0"/>
                  <a:buChar char="•"/>
                </a:pPr>
                <a:r>
                  <a:rPr lang="en-US" dirty="0" smtClean="0"/>
                  <a:t>Therefore, the latest 3 registered failure times, </a:t>
                </a:r>
                <a14:m>
                  <m:oMath xmlns:m="http://schemas.openxmlformats.org/officeDocument/2006/math">
                    <m:sSub>
                      <m:sSubPr>
                        <m:ctrlPr>
                          <a:rPr lang="en-US" i="1">
                            <a:latin typeface="Cambria Math" charset="0"/>
                          </a:rPr>
                        </m:ctrlPr>
                      </m:sSubPr>
                      <m:e>
                        <m:r>
                          <a:rPr lang="en-GB" i="1">
                            <a:latin typeface="Cambria Math" charset="0"/>
                          </a:rPr>
                          <m:t>𝑡</m:t>
                        </m:r>
                      </m:e>
                      <m:sub>
                        <m:r>
                          <a:rPr lang="en-GB" i="1">
                            <a:latin typeface="Cambria Math" charset="0"/>
                          </a:rPr>
                          <m:t>1</m:t>
                        </m:r>
                      </m:sub>
                    </m:sSub>
                  </m:oMath>
                </a14:m>
                <a:r>
                  <a:rPr lang="en-US" dirty="0" smtClean="0"/>
                  <a:t>, </a:t>
                </a:r>
                <a14:m>
                  <m:oMath xmlns:m="http://schemas.openxmlformats.org/officeDocument/2006/math">
                    <m:sSub>
                      <m:sSubPr>
                        <m:ctrlPr>
                          <a:rPr lang="en-US" i="1">
                            <a:latin typeface="Cambria Math" charset="0"/>
                          </a:rPr>
                        </m:ctrlPr>
                      </m:sSubPr>
                      <m:e>
                        <m:r>
                          <a:rPr lang="en-GB" i="1">
                            <a:latin typeface="Cambria Math" charset="0"/>
                          </a:rPr>
                          <m:t>𝑡</m:t>
                        </m:r>
                      </m:e>
                      <m:sub>
                        <m:r>
                          <a:rPr lang="sv-SE" b="0" i="1" smtClean="0">
                            <a:latin typeface="Cambria Math" panose="02040503050406030204" pitchFamily="18" charset="0"/>
                          </a:rPr>
                          <m:t>2</m:t>
                        </m:r>
                      </m:sub>
                    </m:sSub>
                  </m:oMath>
                </a14:m>
                <a:r>
                  <a:rPr lang="en-US" dirty="0" smtClean="0"/>
                  <a:t>, and </a:t>
                </a:r>
                <a14:m>
                  <m:oMath xmlns:m="http://schemas.openxmlformats.org/officeDocument/2006/math">
                    <m:sSub>
                      <m:sSubPr>
                        <m:ctrlPr>
                          <a:rPr lang="en-US" i="1">
                            <a:latin typeface="Cambria Math" charset="0"/>
                          </a:rPr>
                        </m:ctrlPr>
                      </m:sSubPr>
                      <m:e>
                        <m:r>
                          <a:rPr lang="en-GB" i="1">
                            <a:latin typeface="Cambria Math" charset="0"/>
                          </a:rPr>
                          <m:t>𝑡</m:t>
                        </m:r>
                      </m:e>
                      <m:sub>
                        <m:r>
                          <a:rPr lang="sv-SE" b="0" i="1" smtClean="0">
                            <a:latin typeface="Cambria Math" panose="02040503050406030204" pitchFamily="18" charset="0"/>
                          </a:rPr>
                          <m:t>3</m:t>
                        </m:r>
                      </m:sub>
                    </m:sSub>
                  </m:oMath>
                </a14:m>
                <a:r>
                  <a:rPr lang="en-US" dirty="0" smtClean="0"/>
                  <a:t>, for a node are used to calculated the MTBF</a:t>
                </a:r>
              </a:p>
              <a:p>
                <a:pPr marL="0" lvl="0" indent="0">
                  <a:buNone/>
                </a:pPr>
                <a:endParaRPr lang="en-US" dirty="0" smtClean="0"/>
              </a:p>
              <a:p>
                <a:pPr marL="0" lvl="0" indent="0">
                  <a:buNone/>
                </a:pPr>
                <a:endParaRPr lang="en-US" dirty="0" smtClean="0"/>
              </a:p>
              <a:p>
                <a:pPr lvl="0">
                  <a:buFont typeface="Arial" charset="0"/>
                  <a:buChar char="•"/>
                </a:pPr>
                <a:r>
                  <a:rPr lang="en-US" dirty="0" smtClean="0"/>
                  <a:t>This allows for adapting the reliability of a node if it starts failing more/less often</a:t>
                </a:r>
              </a:p>
              <a:p>
                <a:pPr lvl="0">
                  <a:buFont typeface="Arial" charset="0"/>
                  <a:buChar char="•"/>
                </a:pPr>
                <a:endParaRPr lang="en-US" dirty="0" smtClean="0"/>
              </a:p>
              <a:p>
                <a:pPr lvl="0">
                  <a:buFont typeface="Arial" charset="0"/>
                  <a:buChar char="•"/>
                </a:pPr>
                <a:r>
                  <a:rPr lang="en-US" dirty="0" smtClean="0"/>
                  <a:t>Before the first two failures has occurred a default value is used</a:t>
                </a:r>
                <a:endParaRPr lang="en-US" dirty="0"/>
              </a:p>
              <a:p>
                <a:pPr marL="0" indent="0">
                  <a:buNone/>
                </a:pPr>
                <a:endParaRPr lang="en-US" dirty="0"/>
              </a:p>
              <a:p>
                <a:pPr marL="0" indent="0">
                  <a:buNone/>
                </a:pPr>
                <a:endParaRPr lang="en-US" dirty="0"/>
              </a:p>
              <a:p>
                <a:pPr marL="0" lv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845734"/>
                <a:ext cx="10058400" cy="4023360"/>
              </a:xfrm>
              <a:blipFill rotWithShape="0">
                <a:blip r:embed="rId3"/>
                <a:stretch>
                  <a:fillRect l="-1455" t="-1667"/>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097280" y="2978743"/>
                <a:ext cx="10058400" cy="5936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charset="0"/>
                            </a:rPr>
                          </m:ctrlPr>
                        </m:fPr>
                        <m:num>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1</m:t>
                              </m:r>
                            </m:sub>
                          </m:sSub>
                          <m:r>
                            <a:rPr lang="en-GB" i="1">
                              <a:latin typeface="Cambria Math" charset="0"/>
                            </a:rPr>
                            <m:t>+ </m:t>
                          </m:r>
                          <m:sSub>
                            <m:sSubPr>
                              <m:ctrlPr>
                                <a:rPr lang="en-US" i="1">
                                  <a:latin typeface="Cambria Math" charset="0"/>
                                </a:rPr>
                              </m:ctrlPr>
                            </m:sSubPr>
                            <m:e>
                              <m:r>
                                <a:rPr lang="en-GB" b="0" i="1" smtClean="0">
                                  <a:latin typeface="Cambria Math" charset="0"/>
                                </a:rPr>
                                <m:t>𝑡</m:t>
                              </m:r>
                            </m:e>
                            <m:sub>
                              <m:r>
                                <a:rPr lang="en-GB" b="0" i="1" smtClean="0">
                                  <a:latin typeface="Cambria Math" charset="0"/>
                                </a:rPr>
                                <m:t>3</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num>
                        <m:den>
                          <m:r>
                            <a:rPr lang="en-GB" b="0" i="1" smtClean="0">
                              <a:latin typeface="Cambria Math" charset="0"/>
                            </a:rPr>
                            <m:t>2</m:t>
                          </m:r>
                        </m:den>
                      </m:f>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097280" y="2978743"/>
                <a:ext cx="10058400" cy="593689"/>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284813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Reliability is </a:t>
            </a:r>
            <a:r>
              <a:rPr lang="en-US" i="1" dirty="0" smtClean="0"/>
              <a:t>“</a:t>
            </a:r>
            <a:r>
              <a:rPr lang="is-IS" i="1" dirty="0" smtClean="0"/>
              <a:t>… at least one replica is up and running...”</a:t>
            </a:r>
            <a:endParaRPr lang="is-IS" i="1" dirty="0"/>
          </a:p>
          <a:p>
            <a:pPr>
              <a:buFont typeface="Arial" panose="020B0604020202020204" pitchFamily="34" charset="0"/>
              <a:buChar char="•"/>
            </a:pPr>
            <a:r>
              <a:rPr lang="is-IS" dirty="0" smtClean="0"/>
              <a:t>As mentioned, this </a:t>
            </a:r>
            <a:r>
              <a:rPr lang="is-IS" dirty="0" smtClean="0"/>
              <a:t>corresponds to not all failing. For </a:t>
            </a:r>
            <a:r>
              <a:rPr lang="is-IS" i="1" dirty="0" smtClean="0"/>
              <a:t>n </a:t>
            </a:r>
            <a:r>
              <a:rPr lang="is-IS" dirty="0" smtClean="0"/>
              <a:t>nodes, this is</a:t>
            </a:r>
          </a:p>
          <a:p>
            <a:pPr lvl="0">
              <a:buFont typeface="Arial" charset="0"/>
              <a:buChar char="•"/>
            </a:pP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848502"/>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𝑅</m:t>
                      </m:r>
                      <m:r>
                        <a:rPr lang="sv-SE" b="0" i="1" smtClean="0">
                          <a:latin typeface="Cambria Math" panose="02040503050406030204" pitchFamily="18" charset="0"/>
                        </a:rPr>
                        <m:t>=</m:t>
                      </m:r>
                      <m:r>
                        <a:rPr lang="en-GB" i="1" smtClean="0">
                          <a:latin typeface="Cambria Math" charset="0"/>
                        </a:rPr>
                        <m:t>𝑃</m:t>
                      </m:r>
                      <m:d>
                        <m:dPr>
                          <m:ctrlPr>
                            <a:rPr lang="en-GB" i="1">
                              <a:latin typeface="Cambria Math" charset="0"/>
                            </a:rPr>
                          </m:ctrlPr>
                        </m:dPr>
                        <m:e>
                          <m:r>
                            <a:rPr lang="en-GB" b="0" i="1" smtClean="0">
                              <a:latin typeface="Cambria Math" charset="0"/>
                            </a:rPr>
                            <m:t>𝑛𝑜𝑡</m:t>
                          </m:r>
                          <m:r>
                            <a:rPr lang="en-GB" b="0" i="1" smtClean="0">
                              <a:latin typeface="Cambria Math" charset="0"/>
                            </a:rPr>
                            <m:t> </m:t>
                          </m:r>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e>
                      </m:d>
                      <m:r>
                        <a:rPr lang="en-GB" i="1">
                          <a:latin typeface="Cambria Math" charset="0"/>
                        </a:rPr>
                        <m:t>=</m:t>
                      </m:r>
                      <m:r>
                        <a:rPr lang="en-GB" b="0" i="1" smtClean="0">
                          <a:latin typeface="Cambria Math" charset="0"/>
                        </a:rPr>
                        <m:t>1−</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charset="0"/>
                                </a:rPr>
                              </m:ctrlPr>
                            </m:sSubPr>
                            <m:e>
                              <m:r>
                                <a:rPr lang="en-GB" i="1">
                                  <a:latin typeface="Cambria Math" charset="0"/>
                                </a:rPr>
                                <m:t>𝑃</m:t>
                              </m:r>
                            </m:e>
                            <m:sub>
                              <m:r>
                                <a:rPr lang="en-GB" i="1">
                                  <a:latin typeface="Cambria Math" charset="0"/>
                                </a:rPr>
                                <m:t>𝑘</m:t>
                              </m:r>
                            </m:sub>
                          </m:sSub>
                          <m:r>
                            <a:rPr lang="en-GB" i="1">
                              <a:latin typeface="Cambria Math" charset="0"/>
                            </a:rPr>
                            <m:t>(</m:t>
                          </m:r>
                          <m:r>
                            <a:rPr lang="en-GB" i="1">
                              <a:latin typeface="Cambria Math" charset="0"/>
                            </a:rPr>
                            <m:t>𝑓𝑎𝑖𝑙𝑢𝑟𝑒</m:t>
                          </m:r>
                          <m:r>
                            <a:rPr lang="en-GB" i="1">
                              <a:latin typeface="Cambria Math" charset="0"/>
                            </a:rPr>
                            <m:t>)</m:t>
                          </m:r>
                        </m:e>
                      </m:nary>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848502"/>
              </a:xfrm>
              <a:prstGeom prst="rect">
                <a:avLst/>
              </a:prstGeom>
              <a:blipFill rotWithShape="0">
                <a:blip r:embed="rId3"/>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663380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 cont’d</a:t>
            </a:r>
            <a:endParaRPr lang="en-US" dirty="0"/>
          </a:p>
        </p:txBody>
      </p:sp>
      <p:sp>
        <p:nvSpPr>
          <p:cNvPr id="3" name="Content Placeholder 2"/>
          <p:cNvSpPr>
            <a:spLocks noGrp="1"/>
          </p:cNvSpPr>
          <p:nvPr>
            <p:ph idx="1"/>
          </p:nvPr>
        </p:nvSpPr>
        <p:spPr/>
        <p:txBody>
          <a:bodyPr/>
          <a:lstStyle/>
          <a:p>
            <a:pPr>
              <a:buFont typeface="Arial" charset="0"/>
              <a:buChar char="•"/>
            </a:pPr>
            <a:r>
              <a:rPr lang="en-US" dirty="0"/>
              <a:t>Reliability </a:t>
            </a:r>
            <a:r>
              <a:rPr lang="en-US" dirty="0" smtClean="0"/>
              <a:t>is </a:t>
            </a:r>
            <a:r>
              <a:rPr lang="en-US" i="1" dirty="0" smtClean="0"/>
              <a:t>“</a:t>
            </a:r>
            <a:r>
              <a:rPr lang="is-IS" i="1" dirty="0"/>
              <a:t>… at least one replica is up and running during a time t</a:t>
            </a:r>
            <a:r>
              <a:rPr lang="is-IS" i="1" dirty="0" smtClean="0"/>
              <a:t>...”</a:t>
            </a:r>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a:buFont typeface="Arial" charset="0"/>
              <a:buChar char="•"/>
            </a:pPr>
            <a:r>
              <a:rPr lang="is-IS" dirty="0" smtClean="0"/>
              <a:t>Note that since only considering node failures, and </a:t>
            </a:r>
            <a:r>
              <a:rPr lang="is-IS" dirty="0" smtClean="0"/>
              <a:t>assuming failures </a:t>
            </a:r>
            <a:r>
              <a:rPr lang="is-IS" dirty="0" smtClean="0"/>
              <a:t>do not depend on the job </a:t>
            </a:r>
            <a:r>
              <a:rPr lang="is-IS" dirty="0" smtClean="0"/>
              <a:t>the nodes </a:t>
            </a:r>
            <a:r>
              <a:rPr lang="is-IS" dirty="0" smtClean="0"/>
              <a:t>do, the reliability depends </a:t>
            </a:r>
            <a:r>
              <a:rPr lang="is-IS" dirty="0" smtClean="0"/>
              <a:t>only on </a:t>
            </a:r>
            <a:r>
              <a:rPr lang="is-IS" dirty="0" smtClean="0"/>
              <a:t>the nodes on which the replicas are running, not the number of </a:t>
            </a:r>
            <a:r>
              <a:rPr lang="is-IS" dirty="0" smtClean="0"/>
              <a:t>replicas</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1402500"/>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b="0" i="1" smtClean="0">
                          <a:latin typeface="Cambria Math" charset="0"/>
                        </a:rPr>
                        <m:t>𝑅</m:t>
                      </m:r>
                      <m:r>
                        <a:rPr lang="en-GB" b="0" i="1" smtClean="0">
                          <a:latin typeface="Cambria Math" charset="0"/>
                        </a:rPr>
                        <m:t>=</m:t>
                      </m:r>
                      <m:r>
                        <a:rPr lang="en-GB" i="1" smtClean="0">
                          <a:latin typeface="Cambria Math" charset="0"/>
                        </a:rPr>
                        <m:t>𝑃</m:t>
                      </m:r>
                      <m:d>
                        <m:dPr>
                          <m:ctrlPr>
                            <a:rPr lang="en-GB" i="1">
                              <a:latin typeface="Cambria Math" charset="0"/>
                            </a:rPr>
                          </m:ctrlPr>
                        </m:dPr>
                        <m:e>
                          <m:r>
                            <a:rPr lang="sv-SE" b="0" i="1" smtClean="0">
                              <a:latin typeface="Cambria Math" charset="0"/>
                            </a:rPr>
                            <m:t>𝑎𝑡</m:t>
                          </m:r>
                          <m:r>
                            <a:rPr lang="sv-SE" b="0" i="1" smtClean="0">
                              <a:latin typeface="Cambria Math" charset="0"/>
                            </a:rPr>
                            <m:t> </m:t>
                          </m:r>
                          <m:r>
                            <a:rPr lang="sv-SE" b="0" i="1" smtClean="0">
                              <a:latin typeface="Cambria Math" charset="0"/>
                            </a:rPr>
                            <m:t>𝑙𝑒𝑎𝑠𝑡</m:t>
                          </m:r>
                          <m:r>
                            <a:rPr lang="sv-SE" b="0" i="1" smtClean="0">
                              <a:latin typeface="Cambria Math" charset="0"/>
                            </a:rPr>
                            <m:t> </m:t>
                          </m:r>
                          <m:r>
                            <a:rPr lang="sv-SE" b="0" i="1" smtClean="0">
                              <a:latin typeface="Cambria Math" charset="0"/>
                            </a:rPr>
                            <m:t>𝑜𝑛𝑒</m:t>
                          </m:r>
                          <m:r>
                            <a:rPr lang="sv-SE" b="0" i="1" smtClean="0">
                              <a:latin typeface="Cambria Math" charset="0"/>
                            </a:rPr>
                            <m:t> </m:t>
                          </m:r>
                          <m:r>
                            <a:rPr lang="sv-SE" b="0" i="1" smtClean="0">
                              <a:latin typeface="Cambria Math" charset="0"/>
                            </a:rPr>
                            <m:t>𝑠𝑢𝑟𝑣𝑖𝑣𝑒𝑠</m:t>
                          </m:r>
                          <m:r>
                            <a:rPr lang="sv-SE" b="0" i="1" smtClean="0">
                              <a:latin typeface="Cambria Math" charset="0"/>
                            </a:rPr>
                            <m:t> </m:t>
                          </m:r>
                          <m:r>
                            <a:rPr lang="sv-SE" b="0" i="1" smtClean="0">
                              <a:latin typeface="Cambria Math" charset="0"/>
                            </a:rPr>
                            <m:t>𝑑𝑢𝑟𝑖𝑛𝑔</m:t>
                          </m:r>
                          <m:r>
                            <a:rPr lang="sv-SE" b="0" i="1" smtClean="0">
                              <a:latin typeface="Cambria Math" charset="0"/>
                            </a:rPr>
                            <m:t> </m:t>
                          </m:r>
                          <m:r>
                            <a:rPr lang="sv-SE" b="0" i="1" smtClean="0">
                              <a:latin typeface="Cambria Math" charset="0"/>
                            </a:rPr>
                            <m:t>𝑡𝑖𝑚𝑒</m:t>
                          </m:r>
                          <m:r>
                            <a:rPr lang="sv-SE" b="0" i="1" smtClean="0">
                              <a:latin typeface="Cambria Math" charset="0"/>
                            </a:rPr>
                            <m:t> </m:t>
                          </m:r>
                          <m:r>
                            <a:rPr lang="en-GB" b="0" i="1" smtClean="0">
                              <a:latin typeface="Cambria Math" charset="0"/>
                            </a:rPr>
                            <m:t>𝑡</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r>
                            <a:rPr lang="en-GB" b="0" i="1" smtClean="0">
                              <a:latin typeface="Cambria Math" charset="0"/>
                            </a:rPr>
                            <m:t> </m:t>
                          </m:r>
                          <m:r>
                            <a:rPr lang="en-GB" b="0" i="1" smtClean="0">
                              <a:latin typeface="Cambria Math" charset="0"/>
                            </a:rPr>
                            <m:t>𝑑𝑢𝑟𝑖𝑛𝑔</m:t>
                          </m:r>
                          <m:r>
                            <a:rPr lang="en-GB" b="0" i="1" smtClean="0">
                              <a:latin typeface="Cambria Math" charset="0"/>
                            </a:rPr>
                            <m:t> </m:t>
                          </m:r>
                          <m:r>
                            <a:rPr lang="en-GB" b="0" i="1" smtClean="0">
                              <a:latin typeface="Cambria Math" charset="0"/>
                            </a:rPr>
                            <m:t>𝑡𝑖𝑚𝑒</m:t>
                          </m:r>
                          <m:r>
                            <a:rPr lang="en-GB" b="0" i="1" smtClean="0">
                              <a:latin typeface="Cambria Math" charset="0"/>
                            </a:rPr>
                            <m:t> </m:t>
                          </m:r>
                          <m:r>
                            <a:rPr lang="en-GB" b="0" i="1" smtClean="0">
                              <a:latin typeface="Cambria Math" charset="0"/>
                            </a:rPr>
                            <m:t>𝑡</m:t>
                          </m:r>
                        </m:e>
                      </m:d>
                    </m:oMath>
                  </m:oMathPara>
                </a14:m>
                <a:endParaRPr lang="en-GB" dirty="0" smtClean="0"/>
              </a:p>
              <a:p>
                <a:pPr lvl="0"/>
                <a:endParaRPr lang="en-GB" dirty="0" smtClean="0"/>
              </a:p>
              <a:p>
                <a:pPr lvl="0"/>
                <a14:m>
                  <m:oMathPara xmlns:m="http://schemas.openxmlformats.org/officeDocument/2006/math">
                    <m:oMathParaPr>
                      <m:jc m:val="centerGroup"/>
                    </m:oMathParaPr>
                    <m:oMath xmlns:m="http://schemas.openxmlformats.org/officeDocument/2006/math">
                      <m:r>
                        <a:rPr lang="en-GB" i="1">
                          <a:latin typeface="Cambria Math" charset="0"/>
                        </a:rPr>
                        <m:t>=1</m:t>
                      </m:r>
                      <m:r>
                        <a:rPr lang="sv-SE" b="0" i="0" smtClean="0">
                          <a:latin typeface="Cambria Math" panose="02040503050406030204" pitchFamily="18" charset="0"/>
                        </a:rPr>
                        <m:t>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en-GB" i="1">
                                  <a:latin typeface="Cambria Math" charset="0"/>
                                </a:rPr>
                                <m:t>𝑓𝑎𝑖𝑙𝑢𝑟𝑒</m:t>
                              </m:r>
                            </m:e>
                          </m:d>
                        </m:e>
                      </m:nary>
                      <m:r>
                        <a:rPr lang="sv-SE" b="0" i="0" smtClean="0">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b="0" i="1" smtClean="0">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b="0" i="1" smtClean="0">
                                  <a:latin typeface="Cambria Math" panose="02040503050406030204" pitchFamily="18" charset="0"/>
                                </a:rPr>
                                <m:t>𝑠𝑢𝑟𝑣𝑖𝑣𝑎𝑙</m:t>
                              </m:r>
                            </m:e>
                          </m:d>
                        </m:e>
                      </m:nary>
                      <m:r>
                        <a:rPr lang="sv-SE" b="0" i="0" smtClean="0">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en-GB" i="1">
                              <a:latin typeface="Cambria Math" charset="0"/>
                            </a:rPr>
                            <m:t>1−</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e>
                      </m:nary>
                    </m:oMath>
                  </m:oMathPara>
                </a14:m>
                <a:endParaRPr lang="en-GB" dirty="0" smtClean="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1402500"/>
              </a:xfrm>
              <a:prstGeom prst="rect">
                <a:avLst/>
              </a:prstGeom>
              <a:blipFill rotWithShape="0">
                <a:blip r:embed="rId3"/>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521050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 TODO update pic?</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sSub>
                      <m:sSubPr>
                        <m:ctrlPr>
                          <a:rPr lang="en-US" b="0" i="1" smtClean="0">
                            <a:latin typeface="Cambria Math" charset="0"/>
                          </a:rPr>
                        </m:ctrlPr>
                      </m:sSubPr>
                      <m:e>
                        <m:r>
                          <a:rPr lang="en-GB" b="0" i="1" smtClean="0">
                            <a:latin typeface="Cambria Math" charset="0"/>
                          </a:rPr>
                          <m:t>𝑅</m:t>
                        </m:r>
                      </m:e>
                      <m:sub>
                        <m:r>
                          <a:rPr lang="en-GB" b="0" i="1" smtClean="0">
                            <a:latin typeface="Cambria Math" charset="0"/>
                          </a:rPr>
                          <m:t>𝑟𝑒𝑞</m:t>
                        </m:r>
                      </m:sub>
                    </m:sSub>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Algorithm:</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758"/>
                </a:stretch>
              </a:blipFill>
            </p:spPr>
            <p:txBody>
              <a:bodyPr/>
              <a:lstStyle/>
              <a:p>
                <a:r>
                  <a:rPr lang="en-US">
                    <a:noFill/>
                  </a:rPr>
                  <a:t> </a:t>
                </a:r>
              </a:p>
            </p:txBody>
          </p:sp>
        </mc:Fallback>
      </mc:AlternateContent>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80" y="2603500"/>
            <a:ext cx="7835900" cy="3162300"/>
          </a:xfrm>
          <a:prstGeom prst="rect">
            <a:avLst/>
          </a:prstGeom>
        </p:spPr>
      </p:pic>
    </p:spTree>
    <p:extLst>
      <p:ext uri="{BB962C8B-B14F-4D97-AF65-F5344CB8AC3E}">
        <p14:creationId xmlns:p14="http://schemas.microsoft.com/office/powerpoint/2010/main" val="11140907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r>
                      <a:rPr lang="sv-SE" b="0" i="1" smtClean="0">
                        <a:latin typeface="Cambria Math" charset="0"/>
                      </a:rPr>
                      <m:t>0.999</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Available</a:t>
                </a:r>
                <a:r>
                  <a:rPr lang="sv-SE" dirty="0" smtClean="0"/>
                  <a:t> </a:t>
                </a:r>
                <a:r>
                  <a:rPr lang="sv-SE" dirty="0" err="1" smtClean="0"/>
                  <a:t>nodes</a:t>
                </a:r>
                <a:r>
                  <a:rPr lang="sv-SE" dirty="0" smtClean="0"/>
                  <a:t> (</a:t>
                </a:r>
                <a:r>
                  <a:rPr lang="sv-SE" dirty="0" err="1" smtClean="0"/>
                  <a:t>sorted</a:t>
                </a:r>
                <a:r>
                  <a:rPr lang="sv-SE" dirty="0" smtClean="0"/>
                  <a:t> </a:t>
                </a:r>
                <a:r>
                  <a:rPr lang="sv-SE" dirty="0" err="1" smtClean="0"/>
                  <a:t>after</a:t>
                </a:r>
                <a:r>
                  <a:rPr lang="sv-SE" dirty="0" smtClean="0"/>
                  <a:t> </a:t>
                </a:r>
                <a:r>
                  <a:rPr lang="sv-SE" dirty="0" err="1" smtClean="0"/>
                  <a:t>reliability</a:t>
                </a:r>
                <a:r>
                  <a:rPr lang="sv-SE" dirty="0" smtClean="0"/>
                  <a:t>): [A, D, B]</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b="0" dirty="0" err="1" smtClean="0"/>
                  <a:t>Actual</a:t>
                </a:r>
                <a:r>
                  <a:rPr lang="sv-SE" b="0" dirty="0" smtClean="0"/>
                  <a:t> </a:t>
                </a:r>
                <a:r>
                  <a:rPr lang="sv-SE" b="0" dirty="0" err="1" smtClean="0"/>
                  <a:t>rel</a:t>
                </a:r>
                <a:r>
                  <a:rPr lang="sv-SE" b="0" dirty="0" smtClean="0"/>
                  <a:t>: 1 – (1 - 0.95) = 0.95 &lt; 0.999</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Put</a:t>
                </a:r>
                <a:r>
                  <a:rPr lang="sv-SE" dirty="0" smtClean="0"/>
                  <a:t> </a:t>
                </a:r>
                <a:r>
                  <a:rPr lang="sv-SE" dirty="0" err="1" smtClean="0"/>
                  <a:t>replica</a:t>
                </a:r>
                <a:r>
                  <a:rPr lang="sv-SE" dirty="0" smtClean="0"/>
                  <a:t> on </a:t>
                </a:r>
                <a:r>
                  <a:rPr lang="sv-SE" dirty="0" err="1" smtClean="0"/>
                  <a:t>most</a:t>
                </a:r>
                <a:r>
                  <a:rPr lang="sv-SE" dirty="0" smtClean="0"/>
                  <a:t> </a:t>
                </a:r>
                <a:r>
                  <a:rPr lang="sv-SE" dirty="0" err="1" smtClean="0"/>
                  <a:t>reliable</a:t>
                </a:r>
                <a:r>
                  <a:rPr lang="sv-SE" dirty="0" smtClean="0"/>
                  <a:t> </a:t>
                </a:r>
                <a:r>
                  <a:rPr lang="sv-SE" dirty="0" err="1" smtClean="0"/>
                  <a:t>node</a:t>
                </a: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en-US">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8880" y="1996864"/>
            <a:ext cx="3606800" cy="3721100"/>
          </a:xfrm>
          <a:prstGeom prst="rect">
            <a:avLst/>
          </a:prstGeom>
        </p:spPr>
      </p:pic>
    </p:spTree>
    <p:extLst>
      <p:ext uri="{BB962C8B-B14F-4D97-AF65-F5344CB8AC3E}">
        <p14:creationId xmlns:p14="http://schemas.microsoft.com/office/powerpoint/2010/main" val="7166189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r>
                      <a:rPr lang="sv-SE" b="0" i="1" smtClean="0">
                        <a:latin typeface="Cambria Math" charset="0"/>
                      </a:rPr>
                      <m:t>0.999</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Available</a:t>
                </a:r>
                <a:r>
                  <a:rPr lang="sv-SE" dirty="0" smtClean="0"/>
                  <a:t> </a:t>
                </a:r>
                <a:r>
                  <a:rPr lang="sv-SE" dirty="0" err="1" smtClean="0"/>
                  <a:t>nodes</a:t>
                </a:r>
                <a:r>
                  <a:rPr lang="sv-SE" dirty="0" smtClean="0"/>
                  <a:t> (</a:t>
                </a:r>
                <a:r>
                  <a:rPr lang="sv-SE" dirty="0" err="1" smtClean="0"/>
                  <a:t>sorted</a:t>
                </a:r>
                <a:r>
                  <a:rPr lang="sv-SE" dirty="0" smtClean="0"/>
                  <a:t> </a:t>
                </a:r>
                <a:r>
                  <a:rPr lang="sv-SE" dirty="0" err="1" smtClean="0"/>
                  <a:t>after</a:t>
                </a:r>
                <a:r>
                  <a:rPr lang="sv-SE" dirty="0" smtClean="0"/>
                  <a:t> </a:t>
                </a:r>
                <a:r>
                  <a:rPr lang="sv-SE" dirty="0" err="1" smtClean="0"/>
                  <a:t>reliability</a:t>
                </a:r>
                <a:r>
                  <a:rPr lang="sv-SE" dirty="0" smtClean="0"/>
                  <a:t>): [D, B]</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b="0" dirty="0" err="1" smtClean="0"/>
                  <a:t>Actual</a:t>
                </a:r>
                <a:r>
                  <a:rPr lang="sv-SE" b="0" dirty="0" smtClean="0"/>
                  <a:t> </a:t>
                </a:r>
                <a:r>
                  <a:rPr lang="sv-SE" b="0" dirty="0" err="1" smtClean="0"/>
                  <a:t>rel</a:t>
                </a:r>
                <a:r>
                  <a:rPr lang="sv-SE" b="0" dirty="0" smtClean="0"/>
                  <a:t>: 1 – (1 - 0.95) * (1 - 0.9) = 0.995 &lt; 0.999</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Put</a:t>
                </a:r>
                <a:r>
                  <a:rPr lang="sv-SE" dirty="0" smtClean="0"/>
                  <a:t> </a:t>
                </a:r>
                <a:r>
                  <a:rPr lang="sv-SE" dirty="0" err="1" smtClean="0"/>
                  <a:t>replica</a:t>
                </a:r>
                <a:r>
                  <a:rPr lang="sv-SE" dirty="0" smtClean="0"/>
                  <a:t> on </a:t>
                </a:r>
                <a:r>
                  <a:rPr lang="sv-SE" dirty="0" err="1" smtClean="0"/>
                  <a:t>most</a:t>
                </a:r>
                <a:r>
                  <a:rPr lang="sv-SE" dirty="0" smtClean="0"/>
                  <a:t> </a:t>
                </a:r>
                <a:r>
                  <a:rPr lang="sv-SE" dirty="0" err="1" smtClean="0"/>
                  <a:t>reliable</a:t>
                </a:r>
                <a:r>
                  <a:rPr lang="sv-SE" dirty="0" smtClean="0"/>
                  <a:t> </a:t>
                </a:r>
                <a:r>
                  <a:rPr lang="sv-SE" dirty="0" err="1" smtClean="0"/>
                  <a:t>node</a:t>
                </a: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8880" y="1984164"/>
            <a:ext cx="3606800" cy="3746500"/>
          </a:xfrm>
          <a:prstGeom prst="rect">
            <a:avLst/>
          </a:prstGeom>
        </p:spPr>
      </p:pic>
    </p:spTree>
    <p:extLst>
      <p:ext uri="{BB962C8B-B14F-4D97-AF65-F5344CB8AC3E}">
        <p14:creationId xmlns:p14="http://schemas.microsoft.com/office/powerpoint/2010/main" val="8755643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r>
                      <a:rPr lang="sv-SE" b="0" i="1" smtClean="0">
                        <a:latin typeface="Cambria Math" charset="0"/>
                      </a:rPr>
                      <m:t>0.999</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Available</a:t>
                </a:r>
                <a:r>
                  <a:rPr lang="sv-SE" dirty="0" smtClean="0"/>
                  <a:t> </a:t>
                </a:r>
                <a:r>
                  <a:rPr lang="sv-SE" dirty="0" err="1" smtClean="0"/>
                  <a:t>nodes</a:t>
                </a:r>
                <a:r>
                  <a:rPr lang="sv-SE" dirty="0" smtClean="0"/>
                  <a:t> (</a:t>
                </a:r>
                <a:r>
                  <a:rPr lang="sv-SE" dirty="0" err="1" smtClean="0"/>
                  <a:t>sorted</a:t>
                </a:r>
                <a:r>
                  <a:rPr lang="sv-SE" dirty="0" smtClean="0"/>
                  <a:t> </a:t>
                </a:r>
                <a:r>
                  <a:rPr lang="sv-SE" dirty="0" err="1" smtClean="0"/>
                  <a:t>after</a:t>
                </a:r>
                <a:r>
                  <a:rPr lang="sv-SE" dirty="0" smtClean="0"/>
                  <a:t> </a:t>
                </a:r>
                <a:r>
                  <a:rPr lang="sv-SE" dirty="0" err="1" smtClean="0"/>
                  <a:t>reliability</a:t>
                </a:r>
                <a:r>
                  <a:rPr lang="sv-SE" dirty="0" smtClean="0"/>
                  <a:t>): [B]</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b="0" dirty="0" err="1" smtClean="0"/>
                  <a:t>Actual</a:t>
                </a:r>
                <a:r>
                  <a:rPr lang="sv-SE" b="0" dirty="0" smtClean="0"/>
                  <a:t> </a:t>
                </a:r>
                <a:r>
                  <a:rPr lang="sv-SE" b="0" dirty="0" err="1" smtClean="0"/>
                  <a:t>rel</a:t>
                </a:r>
                <a:r>
                  <a:rPr lang="sv-SE" b="0" dirty="0" smtClean="0"/>
                  <a:t>: 1 – (1 - 0.95) * (1 - 0.9) * (1 – 0.85) </a:t>
                </a:r>
                <a:br>
                  <a:rPr lang="sv-SE" b="0" dirty="0" smtClean="0"/>
                </a:br>
                <a:r>
                  <a:rPr lang="sv-SE" b="0" dirty="0" smtClean="0"/>
                  <a:t>	= 0.99925 &gt; 0.999</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We’re</a:t>
                </a:r>
                <a:r>
                  <a:rPr lang="sv-SE" dirty="0" smtClean="0"/>
                  <a:t> </a:t>
                </a:r>
                <a:r>
                  <a:rPr lang="sv-SE" dirty="0" err="1" smtClean="0"/>
                  <a:t>done</a:t>
                </a:r>
                <a:r>
                  <a:rPr lang="sv-SE" dirty="0" smtClean="0"/>
                  <a:t>.</a:t>
                </a:r>
                <a:endParaRPr lang="sv-SE"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36180" y="1984164"/>
            <a:ext cx="3619500" cy="3746500"/>
          </a:xfrm>
          <a:prstGeom prst="rect">
            <a:avLst/>
          </a:prstGeom>
        </p:spPr>
      </p:pic>
    </p:spTree>
    <p:extLst>
      <p:ext uri="{BB962C8B-B14F-4D97-AF65-F5344CB8AC3E}">
        <p14:creationId xmlns:p14="http://schemas.microsoft.com/office/powerpoint/2010/main" val="14619271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TODO </a:t>
            </a:r>
            <a:r>
              <a:rPr lang="en-US" dirty="0" err="1" smtClean="0"/>
              <a:t>kolla</a:t>
            </a:r>
            <a:r>
              <a:rPr lang="en-US" dirty="0" smtClean="0"/>
              <a:t> </a:t>
            </a:r>
            <a:r>
              <a:rPr lang="en-US" dirty="0" err="1" smtClean="0"/>
              <a:t>ordningen</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smtClean="0"/>
              <a:t>Introduction and goal</a:t>
            </a:r>
          </a:p>
          <a:p>
            <a:pPr marL="457200" indent="-457200">
              <a:buFont typeface="+mj-lt"/>
              <a:buAutoNum type="arabicPeriod"/>
            </a:pPr>
            <a:r>
              <a:rPr lang="en-US" dirty="0" smtClean="0"/>
              <a:t>Application model</a:t>
            </a:r>
          </a:p>
          <a:p>
            <a:pPr marL="457200" indent="-457200">
              <a:buFont typeface="+mj-lt"/>
              <a:buAutoNum type="arabicPeriod"/>
            </a:pPr>
            <a:r>
              <a:rPr lang="en-US" dirty="0" smtClean="0"/>
              <a:t>Reliability definition</a:t>
            </a:r>
          </a:p>
          <a:p>
            <a:pPr marL="457200" indent="-457200">
              <a:buFont typeface="+mj-lt"/>
              <a:buAutoNum type="arabicPeriod"/>
            </a:pPr>
            <a:r>
              <a:rPr lang="en-US" dirty="0" smtClean="0"/>
              <a:t>Failure probability</a:t>
            </a:r>
          </a:p>
          <a:p>
            <a:pPr marL="457200" indent="-457200">
              <a:buFont typeface="+mj-lt"/>
              <a:buAutoNum type="arabicPeriod"/>
            </a:pPr>
            <a:r>
              <a:rPr lang="en-US" dirty="0" smtClean="0"/>
              <a:t>Fault-tolerant model</a:t>
            </a:r>
          </a:p>
          <a:p>
            <a:pPr marL="457200" indent="-457200">
              <a:buFont typeface="+mj-lt"/>
              <a:buAutoNum type="arabicPeriod"/>
            </a:pPr>
            <a:r>
              <a:rPr lang="en-US" dirty="0" smtClean="0"/>
              <a:t>Calvin – TODO needed?</a:t>
            </a:r>
          </a:p>
          <a:p>
            <a:pPr marL="457200" indent="-457200">
              <a:buFont typeface="+mj-lt"/>
              <a:buAutoNum type="arabicPeriod"/>
            </a:pPr>
            <a:r>
              <a:rPr lang="en-US" dirty="0" smtClean="0"/>
              <a:t>Experiments</a:t>
            </a:r>
          </a:p>
          <a:p>
            <a:pPr marL="457200" indent="-457200">
              <a:buFont typeface="+mj-lt"/>
              <a:buAutoNum type="arabicPeriod"/>
            </a:pPr>
            <a:r>
              <a:rPr lang="en-US" dirty="0" smtClean="0"/>
              <a:t>Discussion &amp; Future work</a:t>
            </a:r>
            <a:endParaRPr lang="en-US" dirty="0"/>
          </a:p>
        </p:txBody>
      </p:sp>
    </p:spTree>
    <p:extLst>
      <p:ext uri="{BB962C8B-B14F-4D97-AF65-F5344CB8AC3E}">
        <p14:creationId xmlns:p14="http://schemas.microsoft.com/office/powerpoint/2010/main" val="6589156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While the algorithm makes sure the desired reliability is met, it does not ensure it is met after some time has passed. Therefore, it is run when a failure is detected.</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Furthermore, after some time, there may be more reliable nodes available, and by moving to them, less replicas may be needed. A optimization algorithm is therefore periodically run as well which</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Moves replicas to more reliable nodes</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Deletes unnecessary replicas</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p:txBody>
      </p:sp>
    </p:spTree>
    <p:extLst>
      <p:ext uri="{BB962C8B-B14F-4D97-AF65-F5344CB8AC3E}">
        <p14:creationId xmlns:p14="http://schemas.microsoft.com/office/powerpoint/2010/main" val="12896991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to more reliable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7280" y="1855530"/>
            <a:ext cx="4550815" cy="4392870"/>
          </a:xfrm>
        </p:spPr>
      </p:pic>
    </p:spTree>
    <p:extLst>
      <p:ext uri="{BB962C8B-B14F-4D97-AF65-F5344CB8AC3E}">
        <p14:creationId xmlns:p14="http://schemas.microsoft.com/office/powerpoint/2010/main" val="3453637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Deleting unnecessary replicas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7280" y="2356139"/>
            <a:ext cx="7400804" cy="2686916"/>
          </a:xfrm>
        </p:spPr>
      </p:pic>
    </p:spTree>
    <p:extLst>
      <p:ext uri="{BB962C8B-B14F-4D97-AF65-F5344CB8AC3E}">
        <p14:creationId xmlns:p14="http://schemas.microsoft.com/office/powerpoint/2010/main" val="18040042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Assume we have the same situation as before</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4801" y="2122594"/>
            <a:ext cx="3619500" cy="37465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8348" y="2984905"/>
            <a:ext cx="4806453" cy="1745018"/>
          </a:xfrm>
          <a:prstGeom prst="rect">
            <a:avLst/>
          </a:prstGeom>
        </p:spPr>
      </p:pic>
    </p:spTree>
    <p:extLst>
      <p:ext uri="{BB962C8B-B14F-4D97-AF65-F5344CB8AC3E}">
        <p14:creationId xmlns:p14="http://schemas.microsoft.com/office/powerpoint/2010/main" val="14374908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 cont’d</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After some time, a new more reliable node is</a:t>
            </a:r>
            <a:br>
              <a:rPr lang="en-US" dirty="0" smtClean="0"/>
            </a:br>
            <a:r>
              <a:rPr lang="en-US" dirty="0" smtClean="0"/>
              <a:t>added</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indent="0">
              <a:lnSpc>
                <a:spcPct val="100000"/>
              </a:lnSpc>
              <a:spcBef>
                <a:spcPts val="0"/>
              </a:spcBef>
              <a:spcAft>
                <a:spcPts val="0"/>
              </a:spcAft>
              <a:buClrTx/>
              <a:buSzTx/>
              <a:buNone/>
              <a:defRPr/>
            </a:pPr>
            <a:r>
              <a:rPr lang="en-US" dirty="0"/>
              <a:t>“</a:t>
            </a:r>
            <a:r>
              <a:rPr lang="is-IS" dirty="0"/>
              <a:t>…</a:t>
            </a:r>
            <a:r>
              <a:rPr lang="en-US" dirty="0"/>
              <a:t> as long as there are more reliable nodes,</a:t>
            </a:r>
            <a:br>
              <a:rPr lang="en-US" dirty="0"/>
            </a:br>
            <a:r>
              <a:rPr lang="en-US" dirty="0"/>
              <a:t>move replicas to those nodes, </a:t>
            </a:r>
            <a:r>
              <a:rPr lang="is-IS" dirty="0"/>
              <a:t>and</a:t>
            </a:r>
            <a:br>
              <a:rPr lang="is-IS" dirty="0"/>
            </a:br>
            <a:r>
              <a:rPr lang="is-IS" dirty="0"/>
              <a:t>delete the least reliable...”</a:t>
            </a: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7880" y="2122594"/>
            <a:ext cx="5257800" cy="3746500"/>
          </a:xfrm>
          <a:prstGeom prst="rect">
            <a:avLst/>
          </a:prstGeom>
        </p:spPr>
      </p:pic>
    </p:spTree>
    <p:extLst>
      <p:ext uri="{BB962C8B-B14F-4D97-AF65-F5344CB8AC3E}">
        <p14:creationId xmlns:p14="http://schemas.microsoft.com/office/powerpoint/2010/main" val="1144423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dirty="0" smtClean="0"/>
              <a:t>“</a:t>
            </a:r>
            <a:r>
              <a:rPr lang="is-IS" dirty="0"/>
              <a:t>…</a:t>
            </a:r>
            <a:r>
              <a:rPr lang="en-US" dirty="0"/>
              <a:t> as long as there are more reliable nodes,</a:t>
            </a:r>
            <a:br>
              <a:rPr lang="en-US" dirty="0"/>
            </a:br>
            <a:r>
              <a:rPr lang="en-US" dirty="0"/>
              <a:t>move replicas to those </a:t>
            </a:r>
            <a:r>
              <a:rPr lang="en-US" dirty="0" smtClean="0"/>
              <a:t>nodes, </a:t>
            </a:r>
            <a:r>
              <a:rPr lang="is-IS" dirty="0" smtClean="0"/>
              <a:t>and</a:t>
            </a:r>
            <a:br>
              <a:rPr lang="is-IS" dirty="0" smtClean="0"/>
            </a:br>
            <a:r>
              <a:rPr lang="is-IS" dirty="0" smtClean="0"/>
              <a:t>delete the least reliable...”</a:t>
            </a: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6"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7501042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dirty="0"/>
              <a:t>“</a:t>
            </a:r>
            <a:r>
              <a:rPr lang="is-IS" dirty="0"/>
              <a:t>…</a:t>
            </a:r>
            <a:r>
              <a:rPr lang="en-US" dirty="0"/>
              <a:t> as long as there are more reliable nodes,</a:t>
            </a:r>
            <a:br>
              <a:rPr lang="en-US" dirty="0"/>
            </a:br>
            <a:r>
              <a:rPr lang="en-US" dirty="0"/>
              <a:t>move replicas to those nodes, </a:t>
            </a:r>
            <a:r>
              <a:rPr lang="is-IS" dirty="0"/>
              <a:t>and</a:t>
            </a:r>
            <a:br>
              <a:rPr lang="is-IS" dirty="0"/>
            </a:br>
            <a:r>
              <a:rPr lang="is-IS" dirty="0"/>
              <a:t>delete the least reliable</a:t>
            </a:r>
            <a:r>
              <a:rPr lang="is-IS" dirty="0" smtClean="0"/>
              <a:t>...”</a:t>
            </a: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20306196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dirty="0" smtClean="0"/>
              <a:t>“</a:t>
            </a:r>
            <a:r>
              <a:rPr lang="is-IS" dirty="0"/>
              <a:t>…</a:t>
            </a:r>
            <a:r>
              <a:rPr lang="en-US" dirty="0"/>
              <a:t> as long as there are more reliable nodes,</a:t>
            </a:r>
            <a:br>
              <a:rPr lang="en-US" dirty="0"/>
            </a:br>
            <a:r>
              <a:rPr lang="en-US" dirty="0"/>
              <a:t>move replicas to those nodes</a:t>
            </a:r>
            <a:r>
              <a:rPr lang="en-US" dirty="0" smtClean="0"/>
              <a:t>...”</a:t>
            </a:r>
          </a:p>
          <a:p>
            <a:pPr marL="0" indent="0">
              <a:lnSpc>
                <a:spcPct val="100000"/>
              </a:lnSpc>
              <a:spcBef>
                <a:spcPts val="0"/>
              </a:spcBef>
              <a:spcAft>
                <a:spcPts val="0"/>
              </a:spcAft>
              <a:buClrTx/>
              <a:buSzTx/>
              <a:buNone/>
              <a:defRPr/>
            </a:pPr>
            <a:endParaRPr lang="en-US" dirty="0" smtClean="0"/>
          </a:p>
          <a:p>
            <a:pPr marL="0" indent="0">
              <a:lnSpc>
                <a:spcPct val="100000"/>
              </a:lnSpc>
              <a:spcBef>
                <a:spcPts val="0"/>
              </a:spcBef>
              <a:spcAft>
                <a:spcPts val="0"/>
              </a:spcAft>
              <a:buClrTx/>
              <a:buSzTx/>
              <a:buNone/>
              <a:defRPr/>
            </a:pPr>
            <a:r>
              <a:rPr lang="en-US" dirty="0" smtClean="0"/>
              <a:t>We’re done.</a:t>
            </a:r>
          </a:p>
          <a:p>
            <a:pPr mar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1120754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GB" dirty="0" smtClean="0"/>
              <a:t>“</a:t>
            </a:r>
            <a:r>
              <a:rPr lang="is-IS" dirty="0" smtClean="0"/>
              <a:t>… delete the least reliable one as long as </a:t>
            </a:r>
            <a:br>
              <a:rPr lang="is-IS" dirty="0" smtClean="0"/>
            </a:br>
            <a:r>
              <a:rPr lang="is-IS" dirty="0" smtClean="0"/>
              <a:t>the requires reliability is still met ...”</a:t>
            </a:r>
          </a:p>
          <a:p>
            <a:pPr marL="0" indent="0">
              <a:lnSpc>
                <a:spcPct val="100000"/>
              </a:lnSpc>
              <a:spcBef>
                <a:spcPts val="0"/>
              </a:spcBef>
              <a:spcAft>
                <a:spcPts val="0"/>
              </a:spcAft>
              <a:buClrTx/>
              <a:buSzTx/>
              <a:buNone/>
              <a:defRPr/>
            </a:pPr>
            <a:endParaRPr lang="is-I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8493657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GB" dirty="0" smtClean="0"/>
              <a:t>“</a:t>
            </a:r>
            <a:r>
              <a:rPr lang="is-IS" dirty="0" smtClean="0"/>
              <a:t>… delete the least reliable one as long as </a:t>
            </a:r>
            <a:br>
              <a:rPr lang="is-IS" dirty="0" smtClean="0"/>
            </a:br>
            <a:r>
              <a:rPr lang="is-IS" dirty="0" smtClean="0"/>
              <a:t>the required reliability is still met ...”</a:t>
            </a:r>
          </a:p>
          <a:p>
            <a:pPr marL="0" indent="0">
              <a:lnSpc>
                <a:spcPct val="100000"/>
              </a:lnSpc>
              <a:spcBef>
                <a:spcPts val="0"/>
              </a:spcBef>
              <a:spcAft>
                <a:spcPts val="0"/>
              </a:spcAft>
              <a:buClrTx/>
              <a:buSzTx/>
              <a:buNone/>
              <a:defRPr/>
            </a:pPr>
            <a:endParaRPr lang="is-IS" dirty="0"/>
          </a:p>
          <a:p>
            <a:pPr marL="0" indent="0">
              <a:lnSpc>
                <a:spcPct val="100000"/>
              </a:lnSpc>
              <a:spcBef>
                <a:spcPts val="0"/>
              </a:spcBef>
              <a:spcAft>
                <a:spcPts val="0"/>
              </a:spcAft>
              <a:buClrTx/>
              <a:buSzTx/>
              <a:buNone/>
              <a:defRPr/>
            </a:pPr>
            <a:r>
              <a:rPr lang="is-IS" dirty="0" smtClean="0"/>
              <a:t>Required reliability: </a:t>
            </a:r>
            <a:r>
              <a:rPr lang="is-IS" b="1" dirty="0" smtClean="0"/>
              <a:t>0.999</a:t>
            </a:r>
          </a:p>
          <a:p>
            <a:pPr marL="0" indent="0">
              <a:lnSpc>
                <a:spcPct val="100000"/>
              </a:lnSpc>
              <a:spcBef>
                <a:spcPts val="0"/>
              </a:spcBef>
              <a:spcAft>
                <a:spcPts val="0"/>
              </a:spcAft>
              <a:buClrTx/>
              <a:buSzTx/>
              <a:buNone/>
              <a:defRPr/>
            </a:pPr>
            <a:r>
              <a:rPr lang="is-IS" dirty="0" smtClean="0"/>
              <a:t>Actual: 1 – (1 – 0.99) * (1 – 0.95) * (1 – 0.9)</a:t>
            </a:r>
            <a:br>
              <a:rPr lang="is-IS" dirty="0" smtClean="0"/>
            </a:br>
            <a:r>
              <a:rPr lang="is-IS" dirty="0" smtClean="0"/>
              <a:t>	= </a:t>
            </a:r>
            <a:r>
              <a:rPr lang="nb-NO" b="1" dirty="0"/>
              <a:t>0.99995</a:t>
            </a:r>
            <a:r>
              <a:rPr lang="is-IS" b="1" dirty="0" smtClean="0"/>
              <a:t> </a:t>
            </a:r>
            <a:endParaRPr lang="en-US" b="1" dirty="0" smtClean="0"/>
          </a:p>
          <a:p>
            <a:pPr mar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Reliability without least reliable (A2):</a:t>
            </a:r>
          </a:p>
          <a:p>
            <a:pPr marL="0" indent="0">
              <a:lnSpc>
                <a:spcPct val="100000"/>
              </a:lnSpc>
              <a:spcBef>
                <a:spcPts val="0"/>
              </a:spcBef>
              <a:spcAft>
                <a:spcPts val="0"/>
              </a:spcAft>
              <a:buClrTx/>
              <a:buSzTx/>
              <a:buNone/>
              <a:defRPr/>
            </a:pPr>
            <a:r>
              <a:rPr lang="is-IS" dirty="0" smtClean="0"/>
              <a:t>1 </a:t>
            </a:r>
            <a:r>
              <a:rPr lang="is-IS" dirty="0"/>
              <a:t>– (</a:t>
            </a:r>
            <a:r>
              <a:rPr lang="is-IS" dirty="0" smtClean="0"/>
              <a:t>1 – 0.99</a:t>
            </a:r>
            <a:r>
              <a:rPr lang="is-IS" dirty="0"/>
              <a:t>) * (</a:t>
            </a:r>
            <a:r>
              <a:rPr lang="is-IS" dirty="0" smtClean="0"/>
              <a:t>1 – 0.95) = </a:t>
            </a:r>
            <a:r>
              <a:rPr lang="it-IT" b="1" dirty="0" smtClean="0"/>
              <a:t>0.9995</a:t>
            </a:r>
          </a:p>
          <a:p>
            <a:pPr marL="0" indent="0">
              <a:lnSpc>
                <a:spcPct val="100000"/>
              </a:lnSpc>
              <a:spcBef>
                <a:spcPts val="0"/>
              </a:spcBef>
              <a:spcAft>
                <a:spcPts val="0"/>
              </a:spcAft>
              <a:buClrTx/>
              <a:buSzTx/>
              <a:buNone/>
              <a:defRPr/>
            </a:pPr>
            <a:r>
              <a:rPr lang="it-IT" dirty="0" smtClean="0"/>
              <a:t>0.9995 &gt; 0.999 --&gt; Delete A2.</a:t>
            </a: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5296676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Ensuring reliability of applications or services running in distributed environments is a complex task</a:t>
            </a:r>
          </a:p>
          <a:p>
            <a:pPr>
              <a:buFont typeface="Arial" charset="0"/>
              <a:buChar char="•"/>
            </a:pPr>
            <a:r>
              <a:rPr lang="en-US" dirty="0" smtClean="0"/>
              <a:t>Problems:</a:t>
            </a:r>
          </a:p>
          <a:p>
            <a:pPr lvl="1">
              <a:buFont typeface="Arial" charset="0"/>
              <a:buChar char="•"/>
            </a:pPr>
            <a:r>
              <a:rPr lang="en-US" dirty="0" smtClean="0"/>
              <a:t>The more resources used, the higher the probability of some of them failing</a:t>
            </a:r>
          </a:p>
          <a:p>
            <a:pPr lvl="1">
              <a:buFont typeface="Arial" charset="0"/>
              <a:buChar char="•"/>
            </a:pPr>
            <a:r>
              <a:rPr lang="en-US" dirty="0" smtClean="0"/>
              <a:t>Heterogeneous components, varying failure behavior</a:t>
            </a:r>
          </a:p>
          <a:p>
            <a:pPr lvl="1">
              <a:buFont typeface="Arial" charset="0"/>
              <a:buChar char="•"/>
            </a:pPr>
            <a:r>
              <a:rPr lang="en-US" dirty="0" smtClean="0"/>
              <a:t>Difficult to model reliability, infinite number of parameters and types of failures to consider</a:t>
            </a:r>
          </a:p>
          <a:p>
            <a:pPr lvl="2">
              <a:buFont typeface="Arial" charset="0"/>
              <a:buChar char="•"/>
            </a:pPr>
            <a:r>
              <a:rPr lang="en-US" dirty="0" smtClean="0"/>
              <a:t>Hardware, network, energy supply, etc.</a:t>
            </a:r>
          </a:p>
          <a:p>
            <a:pPr marL="201168" lvl="1" indent="0">
              <a:buNone/>
            </a:pPr>
            <a:endParaRPr lang="en-US" dirty="0" smtClean="0"/>
          </a:p>
          <a:p>
            <a:pPr>
              <a:buFont typeface="Arial" charset="0"/>
              <a:buChar char="•"/>
            </a:pPr>
            <a:r>
              <a:rPr lang="en-US" dirty="0" smtClean="0"/>
              <a:t>For many applications, e.g. stream processing applications, valuable data may be lost in case of a failure</a:t>
            </a:r>
          </a:p>
          <a:p>
            <a:pPr marL="457200" indent="-457200">
              <a:buFont typeface="+mj-lt"/>
              <a:buAutoNum type="arabicPeriod"/>
            </a:pPr>
            <a:endParaRPr lang="en-US" dirty="0"/>
          </a:p>
        </p:txBody>
      </p:sp>
    </p:spTree>
    <p:extLst>
      <p:ext uri="{BB962C8B-B14F-4D97-AF65-F5344CB8AC3E}">
        <p14:creationId xmlns:p14="http://schemas.microsoft.com/office/powerpoint/2010/main" val="11743909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GB" dirty="0" smtClean="0"/>
              <a:t>“</a:t>
            </a:r>
            <a:r>
              <a:rPr lang="is-IS" dirty="0" smtClean="0"/>
              <a:t>… delete the least reliable one as long as </a:t>
            </a:r>
            <a:br>
              <a:rPr lang="is-IS" dirty="0" smtClean="0"/>
            </a:br>
            <a:r>
              <a:rPr lang="is-IS" dirty="0" smtClean="0"/>
              <a:t>the requires reliability is still met ...”</a:t>
            </a:r>
          </a:p>
          <a:p>
            <a:pPr marL="0" indent="0">
              <a:lnSpc>
                <a:spcPct val="100000"/>
              </a:lnSpc>
              <a:spcBef>
                <a:spcPts val="0"/>
              </a:spcBef>
              <a:spcAft>
                <a:spcPts val="0"/>
              </a:spcAft>
              <a:buClrTx/>
              <a:buSzTx/>
              <a:buNone/>
              <a:defRPr/>
            </a:pPr>
            <a:endParaRPr lang="is-IS" dirty="0"/>
          </a:p>
          <a:p>
            <a:pPr marL="0" indent="0">
              <a:lnSpc>
                <a:spcPct val="100000"/>
              </a:lnSpc>
              <a:spcBef>
                <a:spcPts val="0"/>
              </a:spcBef>
              <a:spcAft>
                <a:spcPts val="0"/>
              </a:spcAft>
              <a:buClrTx/>
              <a:buSzTx/>
              <a:buNone/>
              <a:defRPr/>
            </a:pPr>
            <a:r>
              <a:rPr lang="is-IS" dirty="0" smtClean="0"/>
              <a:t>Required reliability: </a:t>
            </a:r>
            <a:r>
              <a:rPr lang="is-IS" b="1" dirty="0" smtClean="0"/>
              <a:t>0.999</a:t>
            </a:r>
          </a:p>
          <a:p>
            <a:pPr marL="0" indent="0">
              <a:lnSpc>
                <a:spcPct val="100000"/>
              </a:lnSpc>
              <a:spcBef>
                <a:spcPts val="0"/>
              </a:spcBef>
              <a:spcAft>
                <a:spcPts val="0"/>
              </a:spcAft>
              <a:buClrTx/>
              <a:buSzTx/>
              <a:buNone/>
              <a:defRPr/>
            </a:pPr>
            <a:r>
              <a:rPr lang="is-IS" dirty="0" smtClean="0"/>
              <a:t>Actual: 1 – (1 – 0.99) * (1 – 0.95) = </a:t>
            </a:r>
            <a:r>
              <a:rPr lang="nb-NO" b="1" dirty="0" smtClean="0"/>
              <a:t>0.9995</a:t>
            </a:r>
            <a:r>
              <a:rPr lang="is-IS" b="1" dirty="0" smtClean="0"/>
              <a:t> </a:t>
            </a:r>
            <a:endParaRPr lang="en-US" b="1" dirty="0" smtClean="0"/>
          </a:p>
          <a:p>
            <a:pPr mar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Reliability without least reliable (C):</a:t>
            </a:r>
          </a:p>
          <a:p>
            <a:pPr marL="0" indent="0">
              <a:lnSpc>
                <a:spcPct val="100000"/>
              </a:lnSpc>
              <a:spcBef>
                <a:spcPts val="0"/>
              </a:spcBef>
              <a:spcAft>
                <a:spcPts val="0"/>
              </a:spcAft>
              <a:buClrTx/>
              <a:buSzTx/>
              <a:buNone/>
              <a:defRPr/>
            </a:pPr>
            <a:r>
              <a:rPr lang="is-IS" dirty="0" smtClean="0"/>
              <a:t>1 </a:t>
            </a:r>
            <a:r>
              <a:rPr lang="is-IS" dirty="0"/>
              <a:t>– (</a:t>
            </a:r>
            <a:r>
              <a:rPr lang="is-IS" dirty="0" smtClean="0"/>
              <a:t>1 – 0.99) = </a:t>
            </a:r>
            <a:r>
              <a:rPr lang="is-IS" b="1" dirty="0" smtClean="0"/>
              <a:t>0.99</a:t>
            </a:r>
            <a:endParaRPr lang="it-IT" b="1" dirty="0" smtClean="0"/>
          </a:p>
          <a:p>
            <a:pPr marL="0" indent="0">
              <a:lnSpc>
                <a:spcPct val="100000"/>
              </a:lnSpc>
              <a:spcBef>
                <a:spcPts val="0"/>
              </a:spcBef>
              <a:spcAft>
                <a:spcPts val="0"/>
              </a:spcAft>
              <a:buClrTx/>
              <a:buSzTx/>
              <a:buNone/>
              <a:defRPr/>
            </a:pPr>
            <a:r>
              <a:rPr lang="it-IT" dirty="0" smtClean="0"/>
              <a:t>0.99 &lt; </a:t>
            </a:r>
            <a:r>
              <a:rPr lang="it-IT" dirty="0"/>
              <a:t>0.999 --&gt; </a:t>
            </a:r>
            <a:r>
              <a:rPr lang="it-IT" dirty="0" err="1" smtClean="0"/>
              <a:t>We’re</a:t>
            </a:r>
            <a:r>
              <a:rPr lang="it-IT" dirty="0" smtClean="0"/>
              <a:t> </a:t>
            </a:r>
            <a:r>
              <a:rPr lang="it-IT" dirty="0" err="1" smtClean="0"/>
              <a:t>done</a:t>
            </a:r>
            <a:r>
              <a:rPr lang="it-IT" dirty="0" smtClean="0"/>
              <a:t>.</a:t>
            </a:r>
            <a:endParaRPr lang="en-US"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47994"/>
            <a:ext cx="5270500" cy="3721100"/>
          </a:xfrm>
          <a:prstGeom prst="rect">
            <a:avLst/>
          </a:prstGeom>
        </p:spPr>
      </p:pic>
    </p:spTree>
    <p:extLst>
      <p:ext uri="{BB962C8B-B14F-4D97-AF65-F5344CB8AC3E}">
        <p14:creationId xmlns:p14="http://schemas.microsoft.com/office/powerpoint/2010/main" val="14115053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pPr marL="0" indent="0">
                  <a:lnSpc>
                    <a:spcPct val="100000"/>
                  </a:lnSpc>
                  <a:spcBef>
                    <a:spcPts val="0"/>
                  </a:spcBef>
                  <a:spcAft>
                    <a:spcPts val="0"/>
                  </a:spcAft>
                  <a:buSzTx/>
                  <a:buNone/>
                  <a:defRPr/>
                </a:pPr>
                <a:r>
                  <a:rPr lang="en-US" dirty="0" smtClean="0"/>
                  <a:t>Heartbeats are periodically sent between runtimes every </a:t>
                </a:r>
                <a14:m>
                  <m:oMath xmlns:m="http://schemas.openxmlformats.org/officeDocument/2006/math">
                    <m:sSub>
                      <m:sSubPr>
                        <m:ctrlPr>
                          <a:rPr lang="sv-SE" b="0" i="1" smtClean="0">
                            <a:latin typeface="Cambria Math" charset="0"/>
                          </a:rPr>
                        </m:ctrlPr>
                      </m:sSubPr>
                      <m:e>
                        <m:r>
                          <a:rPr lang="sv-SE" b="0" i="1" smtClean="0">
                            <a:latin typeface="Cambria Math" panose="02040503050406030204" pitchFamily="18" charset="0"/>
                          </a:rPr>
                          <m:t>𝑡</m:t>
                        </m:r>
                      </m:e>
                      <m:sub>
                        <m:r>
                          <a:rPr lang="sv-SE" b="0" i="1" smtClean="0">
                            <a:latin typeface="Cambria Math" panose="02040503050406030204" pitchFamily="18" charset="0"/>
                          </a:rPr>
                          <m:t>h</m:t>
                        </m:r>
                      </m:sub>
                    </m:sSub>
                  </m:oMath>
                </a14:m>
                <a:r>
                  <a:rPr lang="en-US" dirty="0" smtClean="0"/>
                  <a:t> seconds. If no heartbeat from a node is received within </a:t>
                </a:r>
                <a14:m>
                  <m:oMath xmlns:m="http://schemas.openxmlformats.org/officeDocument/2006/math">
                    <m:sSub>
                      <m:sSubPr>
                        <m:ctrlPr>
                          <a:rPr lang="sv-SE" i="1">
                            <a:latin typeface="Cambria Math" charset="0"/>
                          </a:rPr>
                        </m:ctrlPr>
                      </m:sSubPr>
                      <m:e>
                        <m:r>
                          <a:rPr lang="sv-SE" i="1">
                            <a:latin typeface="Cambria Math" panose="02040503050406030204" pitchFamily="18" charset="0"/>
                          </a:rPr>
                          <m:t>𝑡</m:t>
                        </m:r>
                      </m:e>
                      <m:sub>
                        <m:r>
                          <a:rPr lang="sv-SE" b="0" i="1" smtClean="0">
                            <a:latin typeface="Cambria Math" panose="02040503050406030204" pitchFamily="18" charset="0"/>
                          </a:rPr>
                          <m:t>𝑡𝑖𝑚𝑒𝑜𝑢𝑡</m:t>
                        </m:r>
                      </m:sub>
                    </m:sSub>
                  </m:oMath>
                </a14:m>
                <a:r>
                  <a:rPr lang="en-US" dirty="0" smtClean="0"/>
                  <a:t> seconds, it is assumed dead.</a:t>
                </a:r>
              </a:p>
              <a:p>
                <a:pPr marL="0" indent="0">
                  <a:lnSpc>
                    <a:spcPct val="100000"/>
                  </a:lnSpc>
                  <a:spcBef>
                    <a:spcPts val="0"/>
                  </a:spcBef>
                  <a:spcAft>
                    <a:spcPts val="0"/>
                  </a:spcAft>
                  <a:buSzTx/>
                  <a:buNone/>
                  <a:defRPr/>
                </a:pPr>
                <a:endParaRPr lang="en-US" dirty="0"/>
              </a:p>
              <a:p>
                <a:pPr marL="0" indent="0">
                  <a:lnSpc>
                    <a:spcPct val="100000"/>
                  </a:lnSpc>
                  <a:spcBef>
                    <a:spcPts val="0"/>
                  </a:spcBef>
                  <a:spcAft>
                    <a:spcPts val="0"/>
                  </a:spcAft>
                  <a:buSzTx/>
                  <a:buNone/>
                  <a:defRPr/>
                </a:pPr>
                <a:r>
                  <a:rPr lang="en-US" dirty="0" smtClean="0"/>
                  <a:t>In our implementation we used:</a:t>
                </a:r>
              </a:p>
              <a:p>
                <a:pPr lvl="1">
                  <a:lnSpc>
                    <a:spcPct val="100000"/>
                  </a:lnSpc>
                  <a:spcBef>
                    <a:spcPts val="0"/>
                  </a:spcBef>
                  <a:spcAft>
                    <a:spcPts val="0"/>
                  </a:spcAft>
                  <a:buFont typeface="Arial" panose="020B0604020202020204" pitchFamily="34" charset="0"/>
                  <a:buChar char="•"/>
                  <a:defRPr/>
                </a:pPr>
                <a14:m>
                  <m:oMath xmlns:m="http://schemas.openxmlformats.org/officeDocument/2006/math">
                    <m:sSub>
                      <m:sSubPr>
                        <m:ctrlPr>
                          <a:rPr lang="sv-SE" i="1">
                            <a:latin typeface="Cambria Math" charset="0"/>
                          </a:rPr>
                        </m:ctrlPr>
                      </m:sSubPr>
                      <m:e>
                        <m:r>
                          <a:rPr lang="sv-SE" i="1">
                            <a:latin typeface="Cambria Math" panose="02040503050406030204" pitchFamily="18" charset="0"/>
                          </a:rPr>
                          <m:t>𝑡</m:t>
                        </m:r>
                      </m:e>
                      <m:sub>
                        <m:r>
                          <a:rPr lang="sv-SE" i="1">
                            <a:latin typeface="Cambria Math" panose="02040503050406030204" pitchFamily="18" charset="0"/>
                          </a:rPr>
                          <m:t>h</m:t>
                        </m:r>
                      </m:sub>
                    </m:sSub>
                    <m:r>
                      <a:rPr lang="sv-SE" b="0" i="1" smtClean="0">
                        <a:latin typeface="Cambria Math" panose="02040503050406030204" pitchFamily="18" charset="0"/>
                      </a:rPr>
                      <m:t>=0.2 </m:t>
                    </m:r>
                    <m:r>
                      <a:rPr lang="sv-SE" b="0" i="1" smtClean="0">
                        <a:latin typeface="Cambria Math" panose="02040503050406030204" pitchFamily="18" charset="0"/>
                      </a:rPr>
                      <m:t>𝑠</m:t>
                    </m:r>
                  </m:oMath>
                </a14:m>
                <a:endParaRPr lang="en-US" dirty="0"/>
              </a:p>
              <a:p>
                <a:pPr lvl="1">
                  <a:lnSpc>
                    <a:spcPct val="100000"/>
                  </a:lnSpc>
                  <a:spcBef>
                    <a:spcPts val="0"/>
                  </a:spcBef>
                  <a:spcAft>
                    <a:spcPts val="0"/>
                  </a:spcAft>
                  <a:buFont typeface="Arial" panose="020B0604020202020204" pitchFamily="34" charset="0"/>
                  <a:buChar char="•"/>
                  <a:defRPr/>
                </a:pPr>
                <a14:m>
                  <m:oMath xmlns:m="http://schemas.openxmlformats.org/officeDocument/2006/math">
                    <m:sSub>
                      <m:sSubPr>
                        <m:ctrlPr>
                          <a:rPr lang="sv-SE" i="1">
                            <a:latin typeface="Cambria Math" charset="0"/>
                          </a:rPr>
                        </m:ctrlPr>
                      </m:sSubPr>
                      <m:e>
                        <m:r>
                          <a:rPr lang="sv-SE" i="1">
                            <a:latin typeface="Cambria Math" panose="02040503050406030204" pitchFamily="18" charset="0"/>
                          </a:rPr>
                          <m:t>𝑡</m:t>
                        </m:r>
                      </m:e>
                      <m:sub>
                        <m:r>
                          <a:rPr lang="sv-SE" b="0" i="1" smtClean="0">
                            <a:latin typeface="Cambria Math" panose="02040503050406030204" pitchFamily="18" charset="0"/>
                          </a:rPr>
                          <m:t>𝑡𝑖𝑚𝑒𝑜𝑢𝑡</m:t>
                        </m:r>
                      </m:sub>
                    </m:sSub>
                    <m:r>
                      <a:rPr lang="sv-SE" i="1">
                        <a:latin typeface="Cambria Math" panose="02040503050406030204" pitchFamily="18" charset="0"/>
                      </a:rPr>
                      <m:t>=0.</m:t>
                    </m:r>
                    <m:r>
                      <a:rPr lang="sv-SE" b="0" i="1" smtClean="0">
                        <a:latin typeface="Cambria Math" panose="02040503050406030204" pitchFamily="18" charset="0"/>
                      </a:rPr>
                      <m:t>5</m:t>
                    </m:r>
                    <m:r>
                      <a:rPr lang="sv-SE" i="1">
                        <a:latin typeface="Cambria Math" panose="02040503050406030204" pitchFamily="18" charset="0"/>
                      </a:rPr>
                      <m:t> </m:t>
                    </m:r>
                    <m:r>
                      <a:rPr lang="sv-SE" i="1">
                        <a:latin typeface="Cambria Math" panose="02040503050406030204" pitchFamily="18" charset="0"/>
                      </a:rPr>
                      <m:t>𝑠</m:t>
                    </m:r>
                  </m:oMath>
                </a14:m>
                <a:endParaRPr lang="sv-SE" dirty="0" smtClean="0"/>
              </a:p>
              <a:p>
                <a:pPr marL="201168" lvl="1" indent="0">
                  <a:lnSpc>
                    <a:spcPct val="100000"/>
                  </a:lnSpc>
                  <a:spcBef>
                    <a:spcPts val="0"/>
                  </a:spcBef>
                  <a:spcAft>
                    <a:spcPts val="0"/>
                  </a:spcAft>
                  <a:buNone/>
                  <a:defRPr/>
                </a:pPr>
                <a:endParaRPr lang="en-US" dirty="0" smtClean="0"/>
              </a:p>
              <a:p>
                <a:pPr marL="0" lvl="0" indent="0">
                  <a:lnSpc>
                    <a:spcPct val="100000"/>
                  </a:lnSpc>
                  <a:spcBef>
                    <a:spcPts val="0"/>
                  </a:spcBef>
                  <a:spcAft>
                    <a:spcPts val="0"/>
                  </a:spcAft>
                  <a:buSzTx/>
                  <a:buNone/>
                </a:pPr>
                <a:endParaRPr lang="en-US" dirty="0" smtClean="0"/>
              </a:p>
              <a:p>
                <a:pPr marL="0" lvl="0" indent="0">
                  <a:lnSpc>
                    <a:spcPct val="100000"/>
                  </a:lnSpc>
                  <a:spcBef>
                    <a:spcPts val="0"/>
                  </a:spcBef>
                  <a:spcAft>
                    <a:spcPts val="0"/>
                  </a:spcAft>
                  <a:buSzTx/>
                  <a:buNone/>
                </a:pPr>
                <a:r>
                  <a:rPr lang="en-US" dirty="0" smtClean="0"/>
                  <a:t>Since we assume high bandwidth low latency connections, the time it takes to send the heartbeat is negligible.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455" t="-758"/>
                </a:stretch>
              </a:blipFill>
            </p:spPr>
            <p:txBody>
              <a:bodyPr/>
              <a:lstStyle/>
              <a:p>
                <a:r>
                  <a:rPr lang="sv-SE">
                    <a:noFill/>
                  </a:rPr>
                  <a:t> </a:t>
                </a:r>
              </a:p>
            </p:txBody>
          </p:sp>
        </mc:Fallback>
      </mc:AlternateContent>
    </p:spTree>
    <p:extLst>
      <p:ext uri="{BB962C8B-B14F-4D97-AF65-F5344CB8AC3E}">
        <p14:creationId xmlns:p14="http://schemas.microsoft.com/office/powerpoint/2010/main" val="9415941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TODO update image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SzTx/>
              <a:buNone/>
              <a:tabLst/>
              <a:defRPr/>
            </a:pPr>
            <a:r>
              <a:rPr lang="en-US" dirty="0" smtClean="0"/>
              <a:t>Recall:</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lvl="0" indent="0">
              <a:lnSpc>
                <a:spcPct val="100000"/>
              </a:lnSpc>
              <a:spcBef>
                <a:spcPts val="0"/>
              </a:spcBef>
              <a:spcAft>
                <a:spcPts val="0"/>
              </a:spcAft>
              <a:buSzTx/>
              <a:buNone/>
              <a:defRPr/>
            </a:pPr>
            <a:endParaRPr lang="en-US" dirty="0" smtClean="0"/>
          </a:p>
          <a:p>
            <a:pPr marL="0" lvl="0" indent="0">
              <a:lnSpc>
                <a:spcPct val="100000"/>
              </a:lnSpc>
              <a:spcBef>
                <a:spcPts val="0"/>
              </a:spcBef>
              <a:spcAft>
                <a:spcPts val="0"/>
              </a:spcAft>
              <a:buSzTx/>
              <a:buNone/>
              <a:defRPr/>
            </a:pPr>
            <a:r>
              <a:rPr lang="en-US" dirty="0" smtClean="0"/>
              <a:t>Only </a:t>
            </a:r>
            <a:r>
              <a:rPr lang="en-US" dirty="0"/>
              <a:t>a single node </a:t>
            </a:r>
            <a:r>
              <a:rPr lang="en-US" dirty="0" smtClean="0"/>
              <a:t>should run </a:t>
            </a:r>
            <a:r>
              <a:rPr lang="en-US" dirty="0"/>
              <a:t>this </a:t>
            </a:r>
            <a:r>
              <a:rPr lang="en-US" dirty="0" smtClean="0"/>
              <a:t>algorithm, otherwise a lot of new replicas could be created</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2248554"/>
            <a:ext cx="7270865" cy="2934271"/>
          </a:xfrm>
          <a:prstGeom prst="rect">
            <a:avLst/>
          </a:prstGeom>
        </p:spPr>
      </p:pic>
    </p:spTree>
    <p:extLst>
      <p:ext uri="{BB962C8B-B14F-4D97-AF65-F5344CB8AC3E}">
        <p14:creationId xmlns:p14="http://schemas.microsoft.com/office/powerpoint/2010/main" val="12027382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a:t>
            </a:r>
            <a:r>
              <a:rPr lang="en-US" dirty="0"/>
              <a:t>failure cont’d</a:t>
            </a:r>
          </a:p>
        </p:txBody>
      </p:sp>
      <p:sp>
        <p:nvSpPr>
          <p:cNvPr id="3" name="Content Placeholder 2"/>
          <p:cNvSpPr>
            <a:spLocks noGrp="1"/>
          </p:cNvSpPr>
          <p:nvPr>
            <p:ph idx="1"/>
          </p:nvPr>
        </p:nvSpPr>
        <p:spPr/>
        <p:txBody>
          <a:bodyPr>
            <a:normAutofit/>
          </a:bodyPr>
          <a:lstStyle/>
          <a:p>
            <a:pPr marL="0" indent="0">
              <a:buNone/>
            </a:pPr>
            <a:r>
              <a:rPr lang="en-US" dirty="0" smtClean="0"/>
              <a:t>When a node failure is detected, every node take the following steps:</a:t>
            </a:r>
          </a:p>
          <a:p>
            <a:pPr marL="457200" indent="-457200">
              <a:buFont typeface="+mj-lt"/>
              <a:buAutoNum type="arabicPeriod"/>
            </a:pPr>
            <a:r>
              <a:rPr lang="en-US" dirty="0" smtClean="0"/>
              <a:t>Select a node among the remaining nodes, select the one with the highest ID</a:t>
            </a:r>
          </a:p>
          <a:p>
            <a:pPr marL="457200" indent="-457200">
              <a:buFont typeface="+mj-lt"/>
              <a:buAutoNum type="arabicPeriod"/>
            </a:pPr>
            <a:r>
              <a:rPr lang="en-US" dirty="0" smtClean="0"/>
              <a:t>Send a </a:t>
            </a:r>
            <a:r>
              <a:rPr lang="en-US" i="1" dirty="0" smtClean="0"/>
              <a:t>lost node</a:t>
            </a:r>
            <a:r>
              <a:rPr lang="en-US" dirty="0" smtClean="0"/>
              <a:t> message to the selected node, including the ID of the lost node</a:t>
            </a:r>
          </a:p>
          <a:p>
            <a:pPr marL="457200" indent="-457200">
              <a:buFont typeface="+mj-lt"/>
              <a:buAutoNum type="arabicPeriod"/>
            </a:pPr>
            <a:r>
              <a:rPr lang="en-US" dirty="0" smtClean="0"/>
              <a:t>Wait for reply</a:t>
            </a:r>
          </a:p>
          <a:p>
            <a:pPr marL="578358" lvl="1" indent="-285750">
              <a:buFont typeface="Arial" panose="020B0604020202020204" pitchFamily="34" charset="0"/>
              <a:buChar char="•"/>
            </a:pPr>
            <a:r>
              <a:rPr lang="en-US" dirty="0" smtClean="0"/>
              <a:t>If no reply is received within a certain time - start over at 1</a:t>
            </a:r>
          </a:p>
          <a:p>
            <a:pPr marL="578358" lvl="1" indent="-285750">
              <a:buFont typeface="Arial" panose="020B0604020202020204" pitchFamily="34" charset="0"/>
              <a:buChar char="•"/>
            </a:pPr>
            <a:r>
              <a:rPr lang="en-US" dirty="0"/>
              <a:t>I</a:t>
            </a:r>
            <a:r>
              <a:rPr lang="en-US" dirty="0" smtClean="0"/>
              <a:t>f reply – we’re done</a:t>
            </a:r>
          </a:p>
          <a:p>
            <a:pPr marL="0" indent="0">
              <a:buNone/>
            </a:pPr>
            <a:r>
              <a:rPr lang="en-US" dirty="0" smtClean="0"/>
              <a:t>The node receiving the lost node messages will run the greedy algorithm</a:t>
            </a:r>
          </a:p>
          <a:p>
            <a:pPr marL="0" indent="0">
              <a:buNone/>
            </a:pPr>
            <a:r>
              <a:rPr lang="en-US" dirty="0" smtClean="0"/>
              <a:t>i.e. check whether or not new replicas are needed, and if so, send replication request to one of the nodes holding a replica. When done, it will send a reply to everyone it received a lost node message from.</a:t>
            </a:r>
          </a:p>
        </p:txBody>
      </p:sp>
    </p:spTree>
    <p:extLst>
      <p:ext uri="{BB962C8B-B14F-4D97-AF65-F5344CB8AC3E}">
        <p14:creationId xmlns:p14="http://schemas.microsoft.com/office/powerpoint/2010/main" val="19522403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example</a:t>
            </a:r>
            <a:endParaRPr lang="en-US" dirty="0"/>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73045" y="2233178"/>
            <a:ext cx="2919245" cy="2920714"/>
          </a:xfrm>
        </p:spPr>
      </p:pic>
    </p:spTree>
    <p:extLst>
      <p:ext uri="{BB962C8B-B14F-4D97-AF65-F5344CB8AC3E}">
        <p14:creationId xmlns:p14="http://schemas.microsoft.com/office/powerpoint/2010/main" val="20485716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68054" y="1846263"/>
            <a:ext cx="2916217" cy="4022725"/>
          </a:xfrm>
        </p:spPr>
      </p:pic>
    </p:spTree>
    <p:extLst>
      <p:ext uri="{BB962C8B-B14F-4D97-AF65-F5344CB8AC3E}">
        <p14:creationId xmlns:p14="http://schemas.microsoft.com/office/powerpoint/2010/main" val="18859600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14787" y="1846263"/>
            <a:ext cx="3222751" cy="4022725"/>
          </a:xfrm>
        </p:spPr>
      </p:pic>
    </p:spTree>
    <p:extLst>
      <p:ext uri="{BB962C8B-B14F-4D97-AF65-F5344CB8AC3E}">
        <p14:creationId xmlns:p14="http://schemas.microsoft.com/office/powerpoint/2010/main" val="4723339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67671" y="1846263"/>
            <a:ext cx="3316983" cy="4022725"/>
          </a:xfrm>
        </p:spPr>
      </p:pic>
    </p:spTree>
    <p:extLst>
      <p:ext uri="{BB962C8B-B14F-4D97-AF65-F5344CB8AC3E}">
        <p14:creationId xmlns:p14="http://schemas.microsoft.com/office/powerpoint/2010/main" val="14179450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67671" y="1846263"/>
            <a:ext cx="3316983" cy="4022725"/>
          </a:xfrm>
        </p:spPr>
      </p:pic>
    </p:spTree>
    <p:extLst>
      <p:ext uri="{BB962C8B-B14F-4D97-AF65-F5344CB8AC3E}">
        <p14:creationId xmlns:p14="http://schemas.microsoft.com/office/powerpoint/2010/main" val="7768279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endParaRPr lang="en-US" dirty="0"/>
          </a:p>
        </p:txBody>
      </p:sp>
      <p:sp>
        <p:nvSpPr>
          <p:cNvPr id="3" name="Content Placeholder 2"/>
          <p:cNvSpPr>
            <a:spLocks noGrp="1"/>
          </p:cNvSpPr>
          <p:nvPr>
            <p:ph idx="1"/>
          </p:nvPr>
        </p:nvSpPr>
        <p:spPr/>
        <p:txBody>
          <a:bodyPr>
            <a:normAutofit lnSpcReduction="10000"/>
          </a:bodyPr>
          <a:lstStyle/>
          <a:p>
            <a:pPr>
              <a:buFont typeface="Arial" charset="0"/>
              <a:buChar char="•"/>
            </a:pPr>
            <a:r>
              <a:rPr lang="sv-SE" dirty="0" err="1" smtClean="0"/>
              <a:t>Recall</a:t>
            </a:r>
            <a:endParaRPr lang="sv-SE" dirty="0" smtClean="0"/>
          </a:p>
          <a:p>
            <a:pPr>
              <a:buFont typeface="Arial" charset="0"/>
              <a:buChar char="•"/>
            </a:pPr>
            <a:endParaRPr lang="sv-SE" dirty="0" smtClean="0"/>
          </a:p>
          <a:p>
            <a:pPr>
              <a:buFont typeface="Arial" charset="0"/>
              <a:buChar char="•"/>
            </a:pPr>
            <a:r>
              <a:rPr lang="en-US" dirty="0" smtClean="0"/>
              <a:t>The time </a:t>
            </a:r>
            <a:r>
              <a:rPr lang="en-US" i="1" dirty="0" smtClean="0"/>
              <a:t>t</a:t>
            </a:r>
            <a:r>
              <a:rPr lang="en-US" dirty="0" smtClean="0"/>
              <a:t> consists of the time it takes to detect a failure, plus the time it takes to create a new replica</a:t>
            </a:r>
          </a:p>
          <a:p>
            <a:pPr>
              <a:buFont typeface="Arial" charset="0"/>
              <a:buChar char="•"/>
            </a:pPr>
            <a:endParaRPr lang="en-US" dirty="0"/>
          </a:p>
          <a:p>
            <a:pPr>
              <a:buFont typeface="Arial" charset="0"/>
              <a:buChar char="•"/>
            </a:pPr>
            <a:r>
              <a:rPr lang="en-US" dirty="0" smtClean="0"/>
              <a:t>Where </a:t>
            </a:r>
            <a:r>
              <a:rPr lang="en-US" i="1" dirty="0" smtClean="0"/>
              <a:t>T</a:t>
            </a:r>
            <a:r>
              <a:rPr lang="en-US" i="1" baseline="-25000" dirty="0"/>
              <a:t>d</a:t>
            </a:r>
            <a:r>
              <a:rPr lang="en-US" dirty="0" smtClean="0"/>
              <a:t> is the time to detect a failure, statically set to 500 </a:t>
            </a:r>
            <a:r>
              <a:rPr lang="en-US" dirty="0" err="1" smtClean="0"/>
              <a:t>ms</a:t>
            </a:r>
            <a:r>
              <a:rPr lang="en-US" dirty="0" smtClean="0"/>
              <a:t>, while T</a:t>
            </a:r>
            <a:r>
              <a:rPr lang="en-US" baseline="-25000" dirty="0" smtClean="0"/>
              <a:t>R</a:t>
            </a:r>
            <a:r>
              <a:rPr lang="en-US" dirty="0" smtClean="0"/>
              <a:t> varies.</a:t>
            </a:r>
          </a:p>
          <a:p>
            <a:pPr>
              <a:buFont typeface="Arial" charset="0"/>
              <a:buChar char="•"/>
            </a:pPr>
            <a:r>
              <a:rPr lang="en-US" dirty="0" smtClean="0"/>
              <a:t>T</a:t>
            </a:r>
            <a:r>
              <a:rPr lang="en-US" baseline="-25000" dirty="0" smtClean="0"/>
              <a:t>R</a:t>
            </a:r>
            <a:r>
              <a:rPr lang="en-US" dirty="0" smtClean="0"/>
              <a:t> varies depending on </a:t>
            </a:r>
          </a:p>
          <a:p>
            <a:pPr lvl="1">
              <a:buFont typeface="Arial" charset="0"/>
              <a:buChar char="•"/>
            </a:pPr>
            <a:r>
              <a:rPr lang="en-US" dirty="0"/>
              <a:t>T</a:t>
            </a:r>
            <a:r>
              <a:rPr lang="en-US" dirty="0" smtClean="0"/>
              <a:t>he size of the task state</a:t>
            </a:r>
          </a:p>
          <a:p>
            <a:pPr lvl="1">
              <a:buFont typeface="Arial" charset="0"/>
              <a:buChar char="•"/>
            </a:pPr>
            <a:r>
              <a:rPr lang="en-US" dirty="0" smtClean="0"/>
              <a:t>Whether or not the selected node to handle the failure succeeds or die itself, in case a new node is selected</a:t>
            </a:r>
          </a:p>
          <a:p>
            <a:pPr lvl="1">
              <a:buFont typeface="Arial" charset="0"/>
              <a:buChar char="•"/>
            </a:pPr>
            <a:r>
              <a:rPr lang="en-US" dirty="0" smtClean="0"/>
              <a:t>Whether or not the node asked to replicate its replica  succeeds or die, in case a new node is asked</a:t>
            </a:r>
          </a:p>
        </p:txBody>
      </p:sp>
      <mc:AlternateContent xmlns:mc="http://schemas.openxmlformats.org/markup-compatibility/2006" xmlns:a14="http://schemas.microsoft.com/office/drawing/2010/main">
        <mc:Choice Requires="a14">
          <p:sp>
            <p:nvSpPr>
              <p:cNvPr id="5" name="TextBox 4"/>
              <p:cNvSpPr txBox="1"/>
              <p:nvPr/>
            </p:nvSpPr>
            <p:spPr>
              <a:xfrm>
                <a:off x="5536767" y="3212418"/>
                <a:ext cx="124335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sv-SE" b="0" i="1" smtClean="0">
                          <a:latin typeface="Cambria Math" charset="0"/>
                        </a:rPr>
                        <m:t>𝑡</m:t>
                      </m:r>
                      <m:r>
                        <a:rPr lang="el-GR" i="1" smtClean="0">
                          <a:latin typeface="Cambria Math" charset="0"/>
                        </a:rPr>
                        <m:t>=</m:t>
                      </m:r>
                      <m:sSub>
                        <m:sSubPr>
                          <m:ctrlPr>
                            <a:rPr lang="en-US" i="1">
                              <a:latin typeface="Cambria Math" charset="0"/>
                            </a:rPr>
                          </m:ctrlPr>
                        </m:sSubPr>
                        <m:e>
                          <m:r>
                            <a:rPr lang="en-US" i="1">
                              <a:latin typeface="Cambria Math" charset="0"/>
                            </a:rPr>
                            <m:t>𝑇</m:t>
                          </m:r>
                        </m:e>
                        <m:sub>
                          <m:r>
                            <a:rPr lang="sv-SE" b="0" i="1" smtClean="0">
                              <a:latin typeface="Cambria Math" panose="02040503050406030204" pitchFamily="18" charset="0"/>
                            </a:rPr>
                            <m:t>𝑑</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𝑇</m:t>
                          </m:r>
                        </m:e>
                        <m:sub>
                          <m:r>
                            <a:rPr lang="en-US" b="0" i="1" smtClean="0">
                              <a:latin typeface="Cambria Math" charset="0"/>
                            </a:rPr>
                            <m:t>𝑅</m:t>
                          </m:r>
                        </m:sub>
                      </m:sSub>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5536767" y="3212418"/>
                <a:ext cx="1243354" cy="276999"/>
              </a:xfrm>
              <a:prstGeom prst="rect">
                <a:avLst/>
              </a:prstGeom>
              <a:blipFill rotWithShape="0">
                <a:blip r:embed="rId3"/>
                <a:stretch>
                  <a:fillRect l="-1471" b="-17778"/>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2122733"/>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𝑠𝑢𝑟𝑣𝑖𝑣𝑎𝑙</m:t>
                          </m:r>
                        </m:e>
                      </m:d>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2122733"/>
                <a:ext cx="10058400" cy="496996"/>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097313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pPr>
            <a:r>
              <a:rPr lang="en-US" dirty="0" smtClean="0"/>
              <a:t>Devise a method for dynamically ensuring a certain reliability level of applications or services running in distributed environments.</a:t>
            </a:r>
          </a:p>
          <a:p>
            <a:pPr>
              <a:lnSpc>
                <a:spcPct val="100000"/>
              </a:lnSpc>
              <a:spcBef>
                <a:spcPts val="0"/>
              </a:spcBef>
              <a:spcAft>
                <a:spcPts val="0"/>
              </a:spcAft>
              <a:buSzTx/>
            </a:pPr>
            <a:endParaRPr lang="en-US" dirty="0"/>
          </a:p>
          <a:p>
            <a:pPr marL="457200" indent="-457200">
              <a:lnSpc>
                <a:spcPct val="100000"/>
              </a:lnSpc>
              <a:spcBef>
                <a:spcPts val="0"/>
              </a:spcBef>
              <a:spcAft>
                <a:spcPts val="0"/>
              </a:spcAft>
              <a:buSzTx/>
              <a:buFont typeface="+mj-lt"/>
              <a:buAutoNum type="arabicPeriod"/>
            </a:pPr>
            <a:r>
              <a:rPr lang="en-US" dirty="0"/>
              <a:t>Design a framework which dynamically ensures a certain level of reliability by replicating tasks, detecting node failures, and adapting to changing system </a:t>
            </a:r>
            <a:r>
              <a:rPr lang="en-US" dirty="0" smtClean="0"/>
              <a:t>properties</a:t>
            </a:r>
          </a:p>
          <a:p>
            <a:pPr marL="457200" indent="-457200">
              <a:lnSpc>
                <a:spcPct val="100000"/>
              </a:lnSpc>
              <a:spcBef>
                <a:spcPts val="0"/>
              </a:spcBef>
              <a:spcAft>
                <a:spcPts val="0"/>
              </a:spcAft>
              <a:buSzTx/>
              <a:buFont typeface="+mj-lt"/>
              <a:buAutoNum type="arabicPeriod"/>
            </a:pPr>
            <a:endParaRPr lang="en-US" dirty="0"/>
          </a:p>
          <a:p>
            <a:pPr marL="457200" indent="-457200">
              <a:lnSpc>
                <a:spcPct val="100000"/>
              </a:lnSpc>
              <a:spcBef>
                <a:spcPts val="0"/>
              </a:spcBef>
              <a:spcAft>
                <a:spcPts val="0"/>
              </a:spcAft>
              <a:buSzTx/>
              <a:buFont typeface="+mj-lt"/>
              <a:buAutoNum type="arabicPeriod"/>
            </a:pPr>
            <a:r>
              <a:rPr lang="en-US" dirty="0" smtClean="0"/>
              <a:t>Design a model for expressing the reliability for an application running in a distributed environment</a:t>
            </a:r>
          </a:p>
          <a:p>
            <a:pPr marL="457200" indent="-457200">
              <a:lnSpc>
                <a:spcPct val="100000"/>
              </a:lnSpc>
              <a:spcBef>
                <a:spcPts val="0"/>
              </a:spcBef>
              <a:spcAft>
                <a:spcPts val="0"/>
              </a:spcAft>
              <a:buSzTx/>
              <a:buFont typeface="+mj-lt"/>
              <a:buAutoNum type="arabicPeriod"/>
            </a:pPr>
            <a:endParaRPr lang="en-US" dirty="0" smtClean="0"/>
          </a:p>
          <a:p>
            <a:pPr marL="457200" indent="-457200">
              <a:lnSpc>
                <a:spcPct val="100000"/>
              </a:lnSpc>
              <a:spcBef>
                <a:spcPts val="0"/>
              </a:spcBef>
              <a:spcAft>
                <a:spcPts val="0"/>
              </a:spcAft>
              <a:buFont typeface="+mj-lt"/>
              <a:buAutoNum type="arabicPeriod"/>
            </a:pPr>
            <a:r>
              <a:rPr lang="en-US" dirty="0" smtClean="0"/>
              <a:t>Implement and evaluate using Calvin</a:t>
            </a:r>
            <a:endParaRPr lang="en-US" dirty="0"/>
          </a:p>
        </p:txBody>
      </p:sp>
    </p:spTree>
    <p:extLst>
      <p:ext uri="{BB962C8B-B14F-4D97-AF65-F5344CB8AC3E}">
        <p14:creationId xmlns:p14="http://schemas.microsoft.com/office/powerpoint/2010/main" val="10701465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To cope with the varying time T</a:t>
            </a:r>
            <a:r>
              <a:rPr lang="en-US" baseline="-25000" dirty="0" smtClean="0"/>
              <a:t>R</a:t>
            </a:r>
            <a:r>
              <a:rPr lang="en-US" dirty="0" smtClean="0"/>
              <a:t>, an experiment was conducted during which each time T</a:t>
            </a:r>
            <a:r>
              <a:rPr lang="en-US" baseline="-25000" dirty="0" smtClean="0"/>
              <a:t>R</a:t>
            </a:r>
            <a:r>
              <a:rPr lang="en-US" dirty="0" smtClean="0"/>
              <a:t> was registered, in order to find a distribution fitting to the data. Several distributions was tested, and log-logistic was found to be the best fit.</a:t>
            </a:r>
          </a:p>
          <a:p>
            <a:pPr>
              <a:buFont typeface="Arial" charset="0"/>
              <a:buChar char="•"/>
            </a:pPr>
            <a:endParaRPr lang="en-US" dirty="0" smtClean="0"/>
          </a:p>
          <a:p>
            <a:pPr>
              <a:buFont typeface="Arial" charset="0"/>
              <a:buChar char="•"/>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5609" y="2687781"/>
            <a:ext cx="4184499" cy="3573183"/>
          </a:xfrm>
          <a:prstGeom prst="rect">
            <a:avLst/>
          </a:prstGeom>
        </p:spPr>
      </p:pic>
    </p:spTree>
    <p:extLst>
      <p:ext uri="{BB962C8B-B14F-4D97-AF65-F5344CB8AC3E}">
        <p14:creationId xmlns:p14="http://schemas.microsoft.com/office/powerpoint/2010/main" val="6831420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r>
              <a:rPr lang="en-US" dirty="0" smtClean="0"/>
              <a:t> cont’d</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To find a value for T</a:t>
            </a:r>
            <a:r>
              <a:rPr lang="en-US" baseline="-25000" dirty="0" smtClean="0"/>
              <a:t>R</a:t>
            </a:r>
            <a:r>
              <a:rPr lang="en-US" dirty="0" smtClean="0"/>
              <a:t> to use in the reliability model, all previously registered values are used to find the shape parameters for the log-logistic distribution, after which the 95th percentile value is used.</a:t>
            </a:r>
          </a:p>
          <a:p>
            <a:pPr>
              <a:buFont typeface="Arial" charset="0"/>
              <a:buChar char="•"/>
            </a:pPr>
            <a:endParaRPr lang="en-US" dirty="0" smtClean="0"/>
          </a:p>
          <a:p>
            <a:pPr>
              <a:buFont typeface="Arial" charset="0"/>
              <a:buChar char="•"/>
            </a:pPr>
            <a:endParaRPr lang="en-US" dirty="0" smtClean="0"/>
          </a:p>
        </p:txBody>
      </p:sp>
      <p:pic>
        <p:nvPicPr>
          <p:cNvPr id="6"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5609" y="2687781"/>
            <a:ext cx="4184499" cy="3573183"/>
          </a:xfrm>
          <a:prstGeom prst="rect">
            <a:avLst/>
          </a:prstGeom>
        </p:spPr>
      </p:pic>
    </p:spTree>
    <p:extLst>
      <p:ext uri="{BB962C8B-B14F-4D97-AF65-F5344CB8AC3E}">
        <p14:creationId xmlns:p14="http://schemas.microsoft.com/office/powerpoint/2010/main" val="91189755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a:t>
            </a:r>
            <a:endParaRPr lang="en-US" dirty="0"/>
          </a:p>
        </p:txBody>
      </p:sp>
      <p:sp>
        <p:nvSpPr>
          <p:cNvPr id="3" name="Content Placeholder 2"/>
          <p:cNvSpPr>
            <a:spLocks noGrp="1"/>
          </p:cNvSpPr>
          <p:nvPr>
            <p:ph idx="1"/>
          </p:nvPr>
        </p:nvSpPr>
        <p:spPr>
          <a:xfrm>
            <a:off x="1097280" y="1845734"/>
            <a:ext cx="10058400" cy="4023360"/>
          </a:xfrm>
        </p:spPr>
        <p:txBody>
          <a:bodyPr/>
          <a:lstStyle/>
          <a:p>
            <a:pPr>
              <a:buFont typeface="Arial" panose="020B0604020202020204" pitchFamily="34" charset="0"/>
              <a:buChar char="•"/>
            </a:pPr>
            <a:r>
              <a:rPr lang="en-US" dirty="0"/>
              <a:t> The model was implemented and tested using Calvin</a:t>
            </a:r>
          </a:p>
          <a:p>
            <a:pPr>
              <a:buFont typeface="Arial" panose="020B0604020202020204" pitchFamily="34" charset="0"/>
              <a:buChar char="•"/>
            </a:pPr>
            <a:r>
              <a:rPr lang="en-US" dirty="0" smtClean="0"/>
              <a:t>Calvin is an actor-based application environment for light-weight </a:t>
            </a:r>
            <a:r>
              <a:rPr lang="en-US" dirty="0" err="1" smtClean="0"/>
              <a:t>IoT</a:t>
            </a:r>
            <a:r>
              <a:rPr lang="en-US" dirty="0" smtClean="0"/>
              <a:t> applications. It is developed by Ericsson and its key components are:</a:t>
            </a:r>
          </a:p>
          <a:p>
            <a:pPr lvl="1">
              <a:buFont typeface="Arial" panose="020B0604020202020204" pitchFamily="34" charset="0"/>
              <a:buChar char="•"/>
            </a:pPr>
            <a:r>
              <a:rPr lang="en-US" dirty="0"/>
              <a:t>r</a:t>
            </a:r>
            <a:r>
              <a:rPr lang="en-US" dirty="0" smtClean="0"/>
              <a:t>untimes,</a:t>
            </a:r>
          </a:p>
          <a:p>
            <a:pPr lvl="1">
              <a:buFont typeface="Arial" panose="020B0604020202020204" pitchFamily="34" charset="0"/>
              <a:buChar char="•"/>
            </a:pPr>
            <a:r>
              <a:rPr lang="en-US" dirty="0"/>
              <a:t>a</a:t>
            </a:r>
            <a:r>
              <a:rPr lang="en-US" dirty="0" smtClean="0"/>
              <a:t>ctors,</a:t>
            </a:r>
          </a:p>
          <a:p>
            <a:pPr lvl="1">
              <a:buFont typeface="Arial" panose="020B0604020202020204" pitchFamily="34" charset="0"/>
              <a:buChar char="•"/>
            </a:pPr>
            <a:r>
              <a:rPr lang="en-US" dirty="0"/>
              <a:t>a</a:t>
            </a:r>
            <a:r>
              <a:rPr lang="en-US" dirty="0" smtClean="0"/>
              <a:t>pplications,</a:t>
            </a:r>
          </a:p>
          <a:p>
            <a:pPr lvl="1">
              <a:buFont typeface="Arial" panose="020B0604020202020204" pitchFamily="34" charset="0"/>
              <a:buChar char="•"/>
            </a:pPr>
            <a:r>
              <a:rPr lang="en-US" dirty="0" smtClean="0"/>
              <a:t>and the use of </a:t>
            </a:r>
            <a:r>
              <a:rPr lang="en-US" dirty="0" err="1" smtClean="0"/>
              <a:t>Kademlia</a:t>
            </a:r>
            <a:r>
              <a:rPr lang="en-US" dirty="0" smtClean="0"/>
              <a:t>, a distributed hash table</a:t>
            </a:r>
          </a:p>
        </p:txBody>
      </p:sp>
    </p:spTree>
    <p:extLst>
      <p:ext uri="{BB962C8B-B14F-4D97-AF65-F5344CB8AC3E}">
        <p14:creationId xmlns:p14="http://schemas.microsoft.com/office/powerpoint/2010/main" val="133755788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 - </a:t>
            </a:r>
            <a:r>
              <a:rPr lang="en-US" dirty="0" smtClean="0"/>
              <a:t>application</a:t>
            </a:r>
            <a:endParaRPr lang="en-US" dirty="0"/>
          </a:p>
        </p:txBody>
      </p:sp>
      <p:sp>
        <p:nvSpPr>
          <p:cNvPr id="3" name="Content Placeholder 2"/>
          <p:cNvSpPr>
            <a:spLocks noGrp="1"/>
          </p:cNvSpPr>
          <p:nvPr>
            <p:ph idx="1"/>
          </p:nvPr>
        </p:nvSpPr>
        <p:spPr/>
        <p:txBody>
          <a:bodyPr/>
          <a:lstStyle/>
          <a:p>
            <a:pPr marL="0" indent="0">
              <a:buNone/>
            </a:pPr>
            <a:r>
              <a:rPr lang="en-US" dirty="0" smtClean="0"/>
              <a:t>An application in Calvin is made up from a set of connected </a:t>
            </a:r>
            <a:r>
              <a:rPr lang="en-US" dirty="0" smtClean="0"/>
              <a:t>actors</a:t>
            </a: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3300" y="2908300"/>
            <a:ext cx="5105400" cy="1041400"/>
          </a:xfrm>
          <a:prstGeom prst="rect">
            <a:avLst/>
          </a:prstGeom>
        </p:spPr>
      </p:pic>
    </p:spTree>
    <p:extLst>
      <p:ext uri="{BB962C8B-B14F-4D97-AF65-F5344CB8AC3E}">
        <p14:creationId xmlns:p14="http://schemas.microsoft.com/office/powerpoint/2010/main" val="137511992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 - </a:t>
            </a:r>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dirty="0" smtClean="0"/>
              <a:t>An application in Calvin is made up from a set of connected </a:t>
            </a:r>
            <a:r>
              <a:rPr lang="en-US" dirty="0" smtClean="0"/>
              <a:t>actors</a:t>
            </a:r>
            <a:endParaRPr lang="en-US" dirty="0" smtClean="0"/>
          </a:p>
        </p:txBody>
      </p:sp>
      <p:pic>
        <p:nvPicPr>
          <p:cNvPr id="7" name="Bildobjekt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5244" y="2557462"/>
            <a:ext cx="7688502" cy="2413372"/>
          </a:xfrm>
          <a:prstGeom prst="rect">
            <a:avLst/>
          </a:prstGeom>
        </p:spPr>
      </p:pic>
    </p:spTree>
    <p:extLst>
      <p:ext uri="{BB962C8B-B14F-4D97-AF65-F5344CB8AC3E}">
        <p14:creationId xmlns:p14="http://schemas.microsoft.com/office/powerpoint/2010/main" val="142720183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normAutofit/>
          </a:bodyPr>
          <a:lstStyle/>
          <a:p>
            <a:r>
              <a:rPr lang="en-US" dirty="0" smtClean="0"/>
              <a:t>We have conducted a set of various tests to prove the usefulness of our model.</a:t>
            </a:r>
          </a:p>
          <a:p>
            <a:r>
              <a:rPr lang="en-US" dirty="0" smtClean="0"/>
              <a:t>The goal was to show our model</a:t>
            </a:r>
          </a:p>
          <a:p>
            <a:pPr marL="457200" indent="-457200">
              <a:buFont typeface="+mj-lt"/>
              <a:buAutoNum type="arabicPeriod"/>
            </a:pPr>
            <a:r>
              <a:rPr lang="en-US" dirty="0" smtClean="0"/>
              <a:t>Dynamically ensures the required reliability is met, despite the event of node failures, by dynamically creating new replicas when old ones die</a:t>
            </a:r>
          </a:p>
          <a:p>
            <a:pPr marL="457200" indent="-457200">
              <a:buFont typeface="+mj-lt"/>
              <a:buAutoNum type="arabicPeriod"/>
            </a:pPr>
            <a:r>
              <a:rPr lang="en-US" dirty="0" smtClean="0"/>
              <a:t>Uses the optimal number of replicas by</a:t>
            </a:r>
          </a:p>
          <a:p>
            <a:pPr marL="749808" lvl="1" indent="-457200">
              <a:buFont typeface="+mj-lt"/>
              <a:buAutoNum type="arabicPeriod"/>
            </a:pPr>
            <a:r>
              <a:rPr lang="en-US" dirty="0" smtClean="0"/>
              <a:t>choosing the most reliable nodes, and </a:t>
            </a:r>
          </a:p>
          <a:p>
            <a:pPr marL="749808" lvl="1" indent="-457200">
              <a:buFont typeface="+mj-lt"/>
              <a:buAutoNum type="arabicPeriod"/>
            </a:pPr>
            <a:r>
              <a:rPr lang="en-US" dirty="0" smtClean="0"/>
              <a:t>moving replicas to more reliable nodes as they become available, and </a:t>
            </a:r>
          </a:p>
          <a:p>
            <a:pPr marL="749808" lvl="1" indent="-457200">
              <a:buFont typeface="+mj-lt"/>
              <a:buAutoNum type="arabicPeriod"/>
            </a:pPr>
            <a:r>
              <a:rPr lang="en-US" dirty="0" smtClean="0"/>
              <a:t>deleting unnecessary replicas</a:t>
            </a:r>
          </a:p>
          <a:p>
            <a:pPr marL="457200" indent="-457200">
              <a:buFont typeface="+mj-lt"/>
              <a:buAutoNum type="arabicPeriod"/>
            </a:pPr>
            <a:r>
              <a:rPr lang="en-US" dirty="0" smtClean="0"/>
              <a:t>Adapts to changing system properties</a:t>
            </a:r>
          </a:p>
        </p:txBody>
      </p:sp>
    </p:spTree>
    <p:extLst>
      <p:ext uri="{BB962C8B-B14F-4D97-AF65-F5344CB8AC3E}">
        <p14:creationId xmlns:p14="http://schemas.microsoft.com/office/powerpoint/2010/main" val="147801427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Simulating node failure</a:t>
            </a:r>
            <a:endParaRPr lang="en-US" dirty="0"/>
          </a:p>
        </p:txBody>
      </p:sp>
      <p:sp>
        <p:nvSpPr>
          <p:cNvPr id="3" name="Content Placeholder 2"/>
          <p:cNvSpPr>
            <a:spLocks noGrp="1"/>
          </p:cNvSpPr>
          <p:nvPr>
            <p:ph idx="1"/>
          </p:nvPr>
        </p:nvSpPr>
        <p:spPr/>
        <p:txBody>
          <a:bodyPr/>
          <a:lstStyle/>
          <a:p>
            <a:endParaRPr lang="en-US" dirty="0"/>
          </a:p>
          <a:p>
            <a:endParaRPr lang="en-US" dirty="0" smtClean="0"/>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1921079"/>
            <a:ext cx="2882900" cy="1714500"/>
          </a:xfrm>
          <a:prstGeom prst="rect">
            <a:avLst/>
          </a:prstGeom>
        </p:spPr>
      </p:pic>
    </p:spTree>
    <p:extLst>
      <p:ext uri="{BB962C8B-B14F-4D97-AF65-F5344CB8AC3E}">
        <p14:creationId xmlns:p14="http://schemas.microsoft.com/office/powerpoint/2010/main" val="8323878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Self-adapting</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Two Calvin runtimes per server</a:t>
            </a:r>
          </a:p>
          <a:p>
            <a:pPr>
              <a:buFont typeface="Arial" charset="0"/>
              <a:buChar char="•"/>
            </a:pPr>
            <a:r>
              <a:rPr lang="en-US" dirty="0" smtClean="0"/>
              <a:t> Required </a:t>
            </a:r>
            <a:r>
              <a:rPr lang="en-US" dirty="0"/>
              <a:t>reliability: </a:t>
            </a:r>
            <a:r>
              <a:rPr lang="en-US" dirty="0" smtClean="0"/>
              <a:t>0.999</a:t>
            </a:r>
          </a:p>
          <a:p>
            <a:pPr>
              <a:buFont typeface="Arial" charset="0"/>
              <a:buChar char="•"/>
            </a:pPr>
            <a:r>
              <a:rPr lang="en-US" dirty="0" smtClean="0"/>
              <a:t> Time </a:t>
            </a:r>
            <a:r>
              <a:rPr lang="en-US" i="1" dirty="0" smtClean="0"/>
              <a:t>t</a:t>
            </a:r>
            <a:r>
              <a:rPr lang="en-US" dirty="0" smtClean="0"/>
              <a:t>: 710 </a:t>
            </a:r>
            <a:r>
              <a:rPr lang="en-US" dirty="0" err="1" smtClean="0"/>
              <a:t>ms</a:t>
            </a:r>
            <a:endParaRPr lang="en-US" dirty="0" smtClean="0"/>
          </a:p>
          <a:p>
            <a:pPr>
              <a:buFont typeface="Arial" charset="0"/>
              <a:buChar char="•"/>
            </a:pPr>
            <a:r>
              <a:rPr lang="en-US" dirty="0" smtClean="0"/>
              <a:t> Killing nodes:</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3544794"/>
            <a:ext cx="6438900" cy="2565400"/>
          </a:xfrm>
          <a:prstGeom prst="rect">
            <a:avLst/>
          </a:prstGeom>
        </p:spPr>
      </p:pic>
    </p:spTree>
    <p:extLst>
      <p:ext uri="{BB962C8B-B14F-4D97-AF65-F5344CB8AC3E}">
        <p14:creationId xmlns:p14="http://schemas.microsoft.com/office/powerpoint/2010/main" val="64964395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node reliabilities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Recall MTBF is based on latest 3 failure times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7898" y="2230551"/>
            <a:ext cx="7477164" cy="4031703"/>
          </a:xfrm>
          <a:prstGeom prst="rect">
            <a:avLst/>
          </a:prstGeom>
        </p:spPr>
      </p:pic>
    </p:spTree>
    <p:extLst>
      <p:ext uri="{BB962C8B-B14F-4D97-AF65-F5344CB8AC3E}">
        <p14:creationId xmlns:p14="http://schemas.microsoft.com/office/powerpoint/2010/main" val="18105398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number of replicas</a:t>
            </a:r>
            <a:endParaRPr lang="en-US" dirty="0"/>
          </a:p>
        </p:txBody>
      </p:sp>
      <p:sp>
        <p:nvSpPr>
          <p:cNvPr id="6" name="Content Placeholder 5"/>
          <p:cNvSpPr>
            <a:spLocks noGrp="1"/>
          </p:cNvSpPr>
          <p:nvPr>
            <p:ph idx="1"/>
          </p:nvPr>
        </p:nvSpPr>
        <p:spPr/>
        <p:txBody>
          <a:bodyPr/>
          <a:lstStyle/>
          <a:p>
            <a:endParaRPr lang="en-US"/>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5323" y="1934403"/>
            <a:ext cx="7302314" cy="3846022"/>
          </a:xfrm>
          <a:prstGeom prst="rect">
            <a:avLst/>
          </a:prstGeom>
        </p:spPr>
      </p:pic>
    </p:spTree>
    <p:extLst>
      <p:ext uri="{BB962C8B-B14F-4D97-AF65-F5344CB8AC3E}">
        <p14:creationId xmlns:p14="http://schemas.microsoft.com/office/powerpoint/2010/main" val="1804898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We have done following assumptions in our model</a:t>
            </a:r>
          </a:p>
          <a:p>
            <a:pPr lvl="1">
              <a:buFont typeface="Arial" charset="0"/>
              <a:buChar char="•"/>
            </a:pPr>
            <a:r>
              <a:rPr lang="en-US" dirty="0" smtClean="0"/>
              <a:t>Resources are either </a:t>
            </a:r>
            <a:r>
              <a:rPr lang="en-US" i="1" dirty="0" smtClean="0"/>
              <a:t>operational</a:t>
            </a:r>
            <a:r>
              <a:rPr lang="en-US" dirty="0" smtClean="0"/>
              <a:t> or </a:t>
            </a:r>
            <a:r>
              <a:rPr lang="en-US" i="1" dirty="0" smtClean="0"/>
              <a:t>dead</a:t>
            </a:r>
          </a:p>
          <a:p>
            <a:pPr lvl="1">
              <a:buFont typeface="Arial" charset="0"/>
              <a:buChar char="•"/>
            </a:pPr>
            <a:r>
              <a:rPr lang="en-US" dirty="0" smtClean="0"/>
              <a:t>The network is fully reliable, e.g. no </a:t>
            </a:r>
            <a:r>
              <a:rPr lang="en-US" dirty="0" smtClean="0"/>
              <a:t>link failures</a:t>
            </a:r>
            <a:endParaRPr lang="en-US" dirty="0" smtClean="0"/>
          </a:p>
          <a:p>
            <a:pPr lvl="1">
              <a:buFont typeface="Arial" charset="0"/>
              <a:buChar char="•"/>
            </a:pPr>
            <a:r>
              <a:rPr lang="en-US" dirty="0" smtClean="0"/>
              <a:t>All tasks always produce a correct </a:t>
            </a:r>
            <a:r>
              <a:rPr lang="en-US" dirty="0" smtClean="0"/>
              <a:t>result</a:t>
            </a:r>
          </a:p>
          <a:p>
            <a:pPr>
              <a:buFont typeface="Arial" charset="0"/>
              <a:buChar char="•"/>
            </a:pPr>
            <a:r>
              <a:rPr lang="en-US" dirty="0" smtClean="0"/>
              <a:t>This </a:t>
            </a:r>
            <a:r>
              <a:rPr lang="en-US" dirty="0" smtClean="0"/>
              <a:t>results in that all failures are connected to the different resources    %TODO </a:t>
            </a: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205512005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All values such as heartbeat timeout time, default MTBF/replication time, etc. was chosen so that we could run experiments for a couple of minutes and still have a lot of failures</a:t>
            </a:r>
          </a:p>
          <a:p>
            <a:pPr>
              <a:buFont typeface="Arial" charset="0"/>
              <a:buChar char="•"/>
            </a:pPr>
            <a:r>
              <a:rPr lang="en-US" dirty="0" smtClean="0"/>
              <a:t>Our model uses a relatively simple reliability model</a:t>
            </a:r>
          </a:p>
          <a:p>
            <a:pPr lvl="1">
              <a:buFont typeface="Arial" charset="0"/>
              <a:buChar char="•"/>
            </a:pPr>
            <a:r>
              <a:rPr lang="en-US" dirty="0" smtClean="0"/>
              <a:t>Limited in using a default MTBF in case no failure times for a node is known – the default value may be higher than the actual</a:t>
            </a:r>
          </a:p>
          <a:p>
            <a:pPr lvl="1">
              <a:buFont typeface="Arial" charset="0"/>
              <a:buChar char="•"/>
            </a:pPr>
            <a:r>
              <a:rPr lang="en-US" dirty="0" smtClean="0"/>
              <a:t>A more sophisticated model could for example assume node non-independent failures, for example the switch of a rack may fail, affecting all nodes in that rack. The reliability of a node should therefore take the current nodes into account</a:t>
            </a:r>
          </a:p>
          <a:p>
            <a:pPr>
              <a:buFont typeface="Arial" charset="0"/>
              <a:buChar char="•"/>
            </a:pPr>
            <a:r>
              <a:rPr lang="en-US" dirty="0" smtClean="0"/>
              <a:t>Also the selection of nodes could take more parameters into account</a:t>
            </a:r>
          </a:p>
          <a:p>
            <a:pPr lvl="1">
              <a:buFont typeface="Arial" charset="0"/>
              <a:buChar char="•"/>
            </a:pPr>
            <a:r>
              <a:rPr lang="en-US" dirty="0" smtClean="0"/>
              <a:t>Currently, the most reliable node is chosen, but it does not care whether or not the selected node has capacity for a new replica, or if it’s overloaded - but as shown in one of the experiments, it can easily be changed to not select nodes with a certain load</a:t>
            </a:r>
            <a:endParaRPr lang="en-US" dirty="0"/>
          </a:p>
        </p:txBody>
      </p:sp>
    </p:spTree>
    <p:extLst>
      <p:ext uri="{BB962C8B-B14F-4D97-AF65-F5344CB8AC3E}">
        <p14:creationId xmlns:p14="http://schemas.microsoft.com/office/powerpoint/2010/main" val="60850987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cont’d</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Considering several applications, our model will use the optimal number of nodes and is thereby</a:t>
            </a:r>
            <a:r>
              <a:rPr lang="en-US" dirty="0" smtClean="0">
                <a:sym typeface="Wingdings"/>
              </a:rPr>
              <a:t> energy efficient</a:t>
            </a:r>
            <a:endParaRPr lang="en-US" dirty="0" smtClean="0"/>
          </a:p>
          <a:p>
            <a:pPr>
              <a:buFont typeface="Arial" charset="0"/>
              <a:buChar char="•"/>
            </a:pPr>
            <a:r>
              <a:rPr lang="en-US" dirty="0" smtClean="0"/>
              <a:t>Currently, the model does not ensure the average reliability is above the desired value</a:t>
            </a:r>
          </a:p>
          <a:p>
            <a:pPr lvl="1">
              <a:buFont typeface="Arial" charset="0"/>
              <a:buChar char="•"/>
            </a:pPr>
            <a:r>
              <a:rPr lang="en-US" dirty="0" smtClean="0"/>
              <a:t>This allows for choosing to have an average value above a certain level, or that the value is never below the desired for at most a certain period of time, etc.</a:t>
            </a:r>
            <a:endParaRPr lang="en-US" dirty="0"/>
          </a:p>
        </p:txBody>
      </p:sp>
    </p:spTree>
    <p:extLst>
      <p:ext uri="{BB962C8B-B14F-4D97-AF65-F5344CB8AC3E}">
        <p14:creationId xmlns:p14="http://schemas.microsoft.com/office/powerpoint/2010/main" val="159858290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 replication time _TODO</a:t>
            </a:r>
            <a:endParaRPr lang="en-US" dirty="0"/>
          </a:p>
        </p:txBody>
      </p:sp>
      <p:sp>
        <p:nvSpPr>
          <p:cNvPr id="3" name="Content Placeholder 2"/>
          <p:cNvSpPr>
            <a:spLocks noGrp="1"/>
          </p:cNvSpPr>
          <p:nvPr>
            <p:ph idx="1"/>
          </p:nvPr>
        </p:nvSpPr>
        <p:spPr/>
        <p:txBody>
          <a:bodyPr/>
          <a:lstStyle/>
          <a:p>
            <a:pPr>
              <a:buFont typeface="Arial" charset="0"/>
              <a:buChar char="•"/>
            </a:pPr>
            <a:r>
              <a:rPr lang="en-US" dirty="0"/>
              <a:t>Calvin not optimized for </a:t>
            </a:r>
            <a:r>
              <a:rPr lang="en-US" dirty="0" smtClean="0"/>
              <a:t>replicating actors. Still, we can replicate an actor with a state of 1 GB, in less than one hour TODOTODOTODOTODO – less than 40 minutes?</a:t>
            </a:r>
          </a:p>
          <a:p>
            <a:pPr>
              <a:buFont typeface="Arial" charset="0"/>
              <a:buChar char="•"/>
            </a:pPr>
            <a:r>
              <a:rPr lang="en-US" dirty="0" smtClean="0"/>
              <a:t>A more efficient implementation, e.g. in C++, would most likely reduce the replication time. At least for the lower state sizes, where the time to create the new actor is a significant part of the total replication time</a:t>
            </a:r>
            <a:endParaRPr lang="en-US" dirty="0"/>
          </a:p>
        </p:txBody>
      </p:sp>
    </p:spTree>
    <p:extLst>
      <p:ext uri="{BB962C8B-B14F-4D97-AF65-F5344CB8AC3E}">
        <p14:creationId xmlns:p14="http://schemas.microsoft.com/office/powerpoint/2010/main" val="75761863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 replication time example</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buFont typeface="Arial" charset="0"/>
              <a:buChar char="•"/>
            </a:pPr>
            <a:r>
              <a:rPr lang="en-US" dirty="0"/>
              <a:t>When measuring the replication time for various state sizes (assumed replication is described). We replicated a state of 1 GB in less than one hour </a:t>
            </a:r>
          </a:p>
          <a:p>
            <a:pPr marL="0" lvl="0" indent="0">
              <a:lnSpc>
                <a:spcPct val="100000"/>
              </a:lnSpc>
              <a:spcBef>
                <a:spcPts val="0"/>
              </a:spcBef>
              <a:spcAft>
                <a:spcPts val="0"/>
              </a:spcAft>
              <a:buSzTx/>
              <a:buNone/>
            </a:pPr>
            <a:endParaRPr lang="en-US" dirty="0" smtClean="0"/>
          </a:p>
          <a:p>
            <a:pPr marL="0" lvl="0" indent="0">
              <a:lnSpc>
                <a:spcPct val="100000"/>
              </a:lnSpc>
              <a:spcBef>
                <a:spcPts val="0"/>
              </a:spcBef>
              <a:spcAft>
                <a:spcPts val="0"/>
              </a:spcAft>
              <a:buSzTx/>
              <a:buNone/>
            </a:pPr>
            <a:r>
              <a:rPr lang="en-US" dirty="0" smtClean="0"/>
              <a:t>Assume:</a:t>
            </a:r>
          </a:p>
          <a:p>
            <a:pPr>
              <a:lnSpc>
                <a:spcPct val="100000"/>
              </a:lnSpc>
              <a:spcBef>
                <a:spcPts val="0"/>
              </a:spcBef>
              <a:spcAft>
                <a:spcPts val="0"/>
              </a:spcAft>
              <a:buSzTx/>
              <a:buFont typeface="Arial" charset="0"/>
              <a:buChar char="•"/>
            </a:pPr>
            <a:r>
              <a:rPr lang="en-US" dirty="0" smtClean="0"/>
              <a:t>node MTBF is equal to one year (</a:t>
            </a:r>
            <a:r>
              <a:rPr lang="is-IS" dirty="0" smtClean="0"/>
              <a:t>525 600 minutes)</a:t>
            </a:r>
          </a:p>
          <a:p>
            <a:pPr>
              <a:lnSpc>
                <a:spcPct val="100000"/>
              </a:lnSpc>
              <a:spcBef>
                <a:spcPts val="0"/>
              </a:spcBef>
              <a:spcAft>
                <a:spcPts val="0"/>
              </a:spcAft>
              <a:buSzTx/>
              <a:buFont typeface="Arial" charset="0"/>
              <a:buChar char="•"/>
            </a:pPr>
            <a:r>
              <a:rPr lang="en-US" dirty="0" smtClean="0"/>
              <a:t>R</a:t>
            </a:r>
            <a:r>
              <a:rPr lang="is-IS" dirty="0" smtClean="0"/>
              <a:t>eplication time of one hour (60 minutes)</a:t>
            </a:r>
          </a:p>
          <a:p>
            <a:pPr lvl="1">
              <a:lnSpc>
                <a:spcPct val="100000"/>
              </a:lnSpc>
              <a:spcBef>
                <a:spcPts val="0"/>
              </a:spcBef>
              <a:spcAft>
                <a:spcPts val="0"/>
              </a:spcAft>
              <a:buFont typeface="Arial" charset="0"/>
              <a:buChar char="•"/>
            </a:pPr>
            <a:r>
              <a:rPr lang="is-IS" dirty="0" smtClean="0"/>
              <a:t>using Calvin corresponds to a state size of more than 1 GB</a:t>
            </a:r>
          </a:p>
          <a:p>
            <a:pPr>
              <a:lnSpc>
                <a:spcPct val="100000"/>
              </a:lnSpc>
              <a:spcBef>
                <a:spcPts val="0"/>
              </a:spcBef>
              <a:spcAft>
                <a:spcPts val="0"/>
              </a:spcAft>
              <a:buSzTx/>
              <a:buFont typeface="Arial" charset="0"/>
              <a:buChar char="•"/>
            </a:pPr>
            <a:endParaRPr lang="is-IS" dirty="0"/>
          </a:p>
          <a:p>
            <a:pPr>
              <a:buFont typeface="Arial" charset="0"/>
              <a:buChar char="•"/>
            </a:pPr>
            <a:r>
              <a:rPr lang="en-US" dirty="0"/>
              <a:t> Reliability of nodes: R(t) = e</a:t>
            </a:r>
            <a:r>
              <a:rPr lang="en-US" baseline="30000" dirty="0"/>
              <a:t>-t/MTBF</a:t>
            </a:r>
            <a:r>
              <a:rPr lang="en-US" dirty="0"/>
              <a:t> = </a:t>
            </a:r>
            <a:r>
              <a:rPr lang="en-US" dirty="0" smtClean="0"/>
              <a:t>e</a:t>
            </a:r>
            <a:r>
              <a:rPr lang="en-US" baseline="30000" dirty="0" smtClean="0"/>
              <a:t>-60/525 600</a:t>
            </a:r>
            <a:r>
              <a:rPr lang="en-US" dirty="0" smtClean="0"/>
              <a:t> = </a:t>
            </a:r>
            <a:r>
              <a:rPr lang="tr-TR" dirty="0"/>
              <a:t>0.999885851264</a:t>
            </a:r>
            <a:endParaRPr lang="en-US" dirty="0"/>
          </a:p>
          <a:p>
            <a:pPr marL="0" lvl="0" indent="0">
              <a:lnSpc>
                <a:spcPct val="100000"/>
              </a:lnSpc>
              <a:spcBef>
                <a:spcPts val="0"/>
              </a:spcBef>
              <a:spcAft>
                <a:spcPts val="0"/>
              </a:spcAft>
              <a:buSzTx/>
              <a:buNone/>
            </a:pPr>
            <a:endParaRPr lang="is-IS" dirty="0" smtClean="0"/>
          </a:p>
          <a:p>
            <a:pPr marL="0" lvl="0" indent="0">
              <a:lnSpc>
                <a:spcPct val="100000"/>
              </a:lnSpc>
              <a:spcBef>
                <a:spcPts val="0"/>
              </a:spcBef>
              <a:spcAft>
                <a:spcPts val="0"/>
              </a:spcAft>
              <a:buSzTx/>
              <a:buNone/>
            </a:pPr>
            <a:endParaRPr lang="is-IS" dirty="0" smtClean="0"/>
          </a:p>
          <a:p>
            <a:pPr marL="0" lvl="0" indent="0">
              <a:lnSpc>
                <a:spcPct val="100000"/>
              </a:lnSpc>
              <a:spcBef>
                <a:spcPts val="0"/>
              </a:spcBef>
              <a:spcAft>
                <a:spcPts val="0"/>
              </a:spcAft>
              <a:buSzTx/>
              <a:buNone/>
            </a:pPr>
            <a:endParaRPr lang="is-IS" dirty="0"/>
          </a:p>
          <a:p>
            <a:pPr marL="0" lvl="0" indent="0">
              <a:lnSpc>
                <a:spcPct val="100000"/>
              </a:lnSpc>
              <a:spcBef>
                <a:spcPts val="0"/>
              </a:spcBef>
              <a:spcAft>
                <a:spcPts val="0"/>
              </a:spcAft>
              <a:buSzTx/>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10819897"/>
              </p:ext>
            </p:extLst>
          </p:nvPr>
        </p:nvGraphicFramePr>
        <p:xfrm>
          <a:off x="2833091" y="4827231"/>
          <a:ext cx="6586777" cy="1478280"/>
        </p:xfrm>
        <a:graphic>
          <a:graphicData uri="http://schemas.openxmlformats.org/drawingml/2006/table">
            <a:tbl>
              <a:tblPr firstRow="1" bandRow="1">
                <a:tableStyleId>{2D5ABB26-0587-4C30-8999-92F81FD0307C}</a:tableStyleId>
              </a:tblPr>
              <a:tblGrid>
                <a:gridCol w="2079740"/>
                <a:gridCol w="4507037"/>
              </a:tblGrid>
              <a:tr h="358986">
                <a:tc>
                  <a:txBody>
                    <a:bodyPr/>
                    <a:lstStyle/>
                    <a:p>
                      <a:r>
                        <a:rPr lang="en-US" b="1" dirty="0" smtClean="0"/>
                        <a:t>Number of replicas</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a:t>
                      </a:r>
                      <a:endParaRPr lang="en-US" dirty="0"/>
                    </a:p>
                  </a:txBody>
                  <a:tcPr/>
                </a:tc>
                <a:tc>
                  <a:txBody>
                    <a:bodyPr/>
                    <a:lstStyle/>
                    <a:p>
                      <a:r>
                        <a:rPr lang="en-US" dirty="0" smtClean="0"/>
                        <a:t>1 –</a:t>
                      </a:r>
                      <a:r>
                        <a:rPr lang="en-US" baseline="0" dirty="0" smtClean="0"/>
                        <a:t> (1 – R(t))</a:t>
                      </a:r>
                      <a:r>
                        <a:rPr lang="en-US" baseline="30000" dirty="0" smtClean="0"/>
                        <a:t>1</a:t>
                      </a:r>
                      <a:r>
                        <a:rPr lang="en-US" baseline="0" dirty="0" smtClean="0"/>
                        <a:t> = </a:t>
                      </a:r>
                      <a:r>
                        <a:rPr lang="tr-TR" baseline="0" dirty="0" smtClean="0"/>
                        <a:t>0.999885851264</a:t>
                      </a:r>
                      <a:endParaRPr lang="en-US" baseline="30000" dirty="0"/>
                    </a:p>
                  </a:txBody>
                  <a:tcPr/>
                </a:tc>
              </a:tr>
              <a:tr h="370840">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2</a:t>
                      </a:r>
                      <a:r>
                        <a:rPr lang="en-US" b="0" baseline="0" dirty="0" smtClean="0"/>
                        <a:t> = </a:t>
                      </a:r>
                      <a:r>
                        <a:rPr lang="nb-NO" b="0" baseline="0" dirty="0" smtClean="0"/>
                        <a:t>0.99999998697 (7-nines)</a:t>
                      </a:r>
                      <a:endParaRPr lang="en-US" b="0" baseline="30000" dirty="0" smtClean="0"/>
                    </a:p>
                  </a:txBody>
                  <a:tcPr/>
                </a:tc>
              </a:tr>
              <a:tr h="370840">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3</a:t>
                      </a:r>
                      <a:r>
                        <a:rPr lang="en-US" b="0" baseline="0" dirty="0" smtClean="0"/>
                        <a:t> = </a:t>
                      </a:r>
                      <a:r>
                        <a:rPr lang="nb-NO" b="0" baseline="0" dirty="0" smtClean="0"/>
                        <a:t>0.999999999998 (11-nines)</a:t>
                      </a:r>
                      <a:endParaRPr lang="en-US" b="0" baseline="30000" dirty="0" smtClean="0"/>
                    </a:p>
                  </a:txBody>
                  <a:tcPr/>
                </a:tc>
              </a:tr>
            </a:tbl>
          </a:graphicData>
        </a:graphic>
      </p:graphicFrame>
    </p:spTree>
    <p:extLst>
      <p:ext uri="{BB962C8B-B14F-4D97-AF65-F5344CB8AC3E}">
        <p14:creationId xmlns:p14="http://schemas.microsoft.com/office/powerpoint/2010/main" val="7997379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smtClean="0"/>
              <a:t>Future</a:t>
            </a:r>
            <a:r>
              <a:rPr lang="sv-SE" dirty="0" smtClean="0"/>
              <a:t> </a:t>
            </a:r>
            <a:r>
              <a:rPr lang="en-US" dirty="0" smtClean="0"/>
              <a:t>work</a:t>
            </a:r>
            <a:endParaRPr lang="en-US" dirty="0"/>
          </a:p>
        </p:txBody>
      </p:sp>
      <p:sp>
        <p:nvSpPr>
          <p:cNvPr id="3" name="Platshållare för innehåll 2"/>
          <p:cNvSpPr>
            <a:spLocks noGrp="1"/>
          </p:cNvSpPr>
          <p:nvPr>
            <p:ph idx="1"/>
          </p:nvPr>
        </p:nvSpPr>
        <p:spPr/>
        <p:txBody>
          <a:bodyPr>
            <a:normAutofit lnSpcReduction="10000"/>
          </a:bodyPr>
          <a:lstStyle/>
          <a:p>
            <a:pPr>
              <a:buFont typeface="Arial" panose="020B0604020202020204" pitchFamily="34" charset="0"/>
              <a:buChar char="•"/>
            </a:pPr>
            <a:r>
              <a:rPr lang="en-US" dirty="0" smtClean="0"/>
              <a:t> Investigate the scalability of our model</a:t>
            </a:r>
          </a:p>
          <a:p>
            <a:pPr lvl="1">
              <a:buFont typeface="Arial" panose="020B0604020202020204" pitchFamily="34" charset="0"/>
              <a:buChar char="•"/>
            </a:pPr>
            <a:r>
              <a:rPr lang="en-US" dirty="0" smtClean="0"/>
              <a:t>Only tested using a cluster of 6 servers</a:t>
            </a:r>
          </a:p>
          <a:p>
            <a:pPr>
              <a:buFont typeface="Arial" panose="020B0604020202020204" pitchFamily="34" charset="0"/>
              <a:buChar char="•"/>
            </a:pPr>
            <a:r>
              <a:rPr lang="en-US" dirty="0" smtClean="0"/>
              <a:t>The reliability model is exchangeable. It can be extended through:</a:t>
            </a:r>
          </a:p>
          <a:p>
            <a:pPr lvl="1">
              <a:buFont typeface="Arial" panose="020B0604020202020204" pitchFamily="34" charset="0"/>
              <a:buChar char="•"/>
            </a:pPr>
            <a:r>
              <a:rPr lang="en-US" dirty="0" smtClean="0"/>
              <a:t>Adding more parameter, e.g. considering link failures</a:t>
            </a:r>
          </a:p>
          <a:p>
            <a:pPr lvl="1">
              <a:buFont typeface="Arial" panose="020B0604020202020204" pitchFamily="34" charset="0"/>
              <a:buChar char="•"/>
            </a:pPr>
            <a:r>
              <a:rPr lang="en-US" dirty="0" smtClean="0"/>
              <a:t>Take current nodes into account – e.g. two nodes in same rack has less reliability than two nodes in different racks</a:t>
            </a:r>
          </a:p>
          <a:p>
            <a:pPr lvl="1">
              <a:buFont typeface="Arial" panose="020B0604020202020204" pitchFamily="34" charset="0"/>
              <a:buChar char="•"/>
            </a:pPr>
            <a:r>
              <a:rPr lang="en-US" dirty="0" smtClean="0"/>
              <a:t>Applying machine learning – since the reliability of running applications is periodically monitored, preventative measures such as moving replicas or creating new replicas before failures happen could be applied</a:t>
            </a:r>
          </a:p>
          <a:p>
            <a:pPr>
              <a:buFont typeface="Arial" panose="020B0604020202020204" pitchFamily="34" charset="0"/>
              <a:buChar char="•"/>
            </a:pPr>
            <a:r>
              <a:rPr lang="en-US" dirty="0" smtClean="0"/>
              <a:t> Adding a consensus algorithm</a:t>
            </a:r>
          </a:p>
          <a:p>
            <a:pPr lvl="1">
              <a:buFont typeface="Arial" panose="020B0604020202020204" pitchFamily="34" charset="0"/>
              <a:buChar char="•"/>
            </a:pPr>
            <a:r>
              <a:rPr lang="en-US" dirty="0" smtClean="0"/>
              <a:t>Detect nodes producing the wrong result</a:t>
            </a:r>
          </a:p>
          <a:p>
            <a:pPr>
              <a:buFont typeface="Arial" panose="020B0604020202020204" pitchFamily="34" charset="0"/>
              <a:buChar char="•"/>
            </a:pPr>
            <a:r>
              <a:rPr lang="en-US" dirty="0" smtClean="0"/>
              <a:t> The scheduling to include load-balancing</a:t>
            </a:r>
          </a:p>
          <a:p>
            <a:pPr lvl="1">
              <a:buFont typeface="Arial" panose="020B0604020202020204" pitchFamily="34" charset="0"/>
              <a:buChar char="•"/>
            </a:pPr>
            <a:r>
              <a:rPr lang="en-US" dirty="0" smtClean="0"/>
              <a:t>E.g. by including nodes´ load and available resources in the scheduling</a:t>
            </a:r>
          </a:p>
        </p:txBody>
      </p:sp>
    </p:spTree>
    <p:extLst>
      <p:ext uri="{BB962C8B-B14F-4D97-AF65-F5344CB8AC3E}">
        <p14:creationId xmlns:p14="http://schemas.microsoft.com/office/powerpoint/2010/main" val="60550274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23412950"/>
              </p:ext>
            </p:extLst>
          </p:nvPr>
        </p:nvGraphicFramePr>
        <p:xfrm>
          <a:off x="3883270" y="2026366"/>
          <a:ext cx="4486420" cy="3847960"/>
        </p:xfrm>
        <a:graphic>
          <a:graphicData uri="http://schemas.openxmlformats.org/drawingml/2006/table">
            <a:tbl>
              <a:tblPr firstRow="1" bandRow="1">
                <a:tableStyleId>{5C22544A-7EE6-4342-B048-85BDC9FD1C3A}</a:tableStyleId>
              </a:tblPr>
              <a:tblGrid>
                <a:gridCol w="2243210"/>
                <a:gridCol w="2243210"/>
              </a:tblGrid>
              <a:tr h="384796">
                <a:tc>
                  <a:txBody>
                    <a:bodyPr/>
                    <a:lstStyle/>
                    <a:p>
                      <a:r>
                        <a:rPr lang="en-US" dirty="0" smtClean="0"/>
                        <a:t>Node (port)</a:t>
                      </a:r>
                      <a:endParaRPr lang="en-US" dirty="0"/>
                    </a:p>
                  </a:txBody>
                  <a:tcPr/>
                </a:tc>
                <a:tc>
                  <a:txBody>
                    <a:bodyPr/>
                    <a:lstStyle/>
                    <a:p>
                      <a:r>
                        <a:rPr lang="en-US" dirty="0" smtClean="0"/>
                        <a:t>MTBF (s)</a:t>
                      </a:r>
                      <a:endParaRPr lang="en-US" dirty="0"/>
                    </a:p>
                  </a:txBody>
                  <a:tcPr/>
                </a:tc>
              </a:tr>
              <a:tr h="384796">
                <a:tc>
                  <a:txBody>
                    <a:bodyPr/>
                    <a:lstStyle/>
                    <a:p>
                      <a:r>
                        <a:rPr lang="en-US" dirty="0" smtClean="0"/>
                        <a:t>5005</a:t>
                      </a:r>
                      <a:endParaRPr lang="en-US" dirty="0"/>
                    </a:p>
                  </a:txBody>
                  <a:tcPr/>
                </a:tc>
                <a:tc>
                  <a:txBody>
                    <a:bodyPr/>
                    <a:lstStyle/>
                    <a:p>
                      <a:r>
                        <a:rPr lang="en-US" dirty="0" smtClean="0"/>
                        <a:t>30</a:t>
                      </a:r>
                      <a:endParaRPr lang="en-US" dirty="0"/>
                    </a:p>
                  </a:txBody>
                  <a:tcPr/>
                </a:tc>
              </a:tr>
              <a:tr h="384796">
                <a:tc>
                  <a:txBody>
                    <a:bodyPr/>
                    <a:lstStyle/>
                    <a:p>
                      <a:r>
                        <a:rPr lang="en-US" dirty="0" smtClean="0"/>
                        <a:t>5007</a:t>
                      </a:r>
                      <a:endParaRPr lang="en-US" dirty="0"/>
                    </a:p>
                  </a:txBody>
                  <a:tcPr/>
                </a:tc>
                <a:tc>
                  <a:txBody>
                    <a:bodyPr/>
                    <a:lstStyle/>
                    <a:p>
                      <a:r>
                        <a:rPr lang="en-US" dirty="0" smtClean="0"/>
                        <a:t>30</a:t>
                      </a:r>
                      <a:endParaRPr lang="en-US" dirty="0"/>
                    </a:p>
                  </a:txBody>
                  <a:tcPr/>
                </a:tc>
              </a:tr>
              <a:tr h="384796">
                <a:tc>
                  <a:txBody>
                    <a:bodyPr/>
                    <a:lstStyle/>
                    <a:p>
                      <a:r>
                        <a:rPr lang="en-US" dirty="0" smtClean="0"/>
                        <a:t>5009</a:t>
                      </a:r>
                      <a:endParaRPr lang="en-US" dirty="0"/>
                    </a:p>
                  </a:txBody>
                  <a:tcPr/>
                </a:tc>
                <a:tc>
                  <a:txBody>
                    <a:bodyPr/>
                    <a:lstStyle/>
                    <a:p>
                      <a:r>
                        <a:rPr lang="en-US" dirty="0" smtClean="0"/>
                        <a:t>20</a:t>
                      </a:r>
                      <a:endParaRPr lang="en-US" dirty="0"/>
                    </a:p>
                  </a:txBody>
                  <a:tcPr/>
                </a:tc>
              </a:tr>
              <a:tr h="384796">
                <a:tc>
                  <a:txBody>
                    <a:bodyPr/>
                    <a:lstStyle/>
                    <a:p>
                      <a:r>
                        <a:rPr lang="en-US" dirty="0" smtClean="0"/>
                        <a:t>5011</a:t>
                      </a:r>
                      <a:endParaRPr lang="en-US" dirty="0"/>
                    </a:p>
                  </a:txBody>
                  <a:tcPr/>
                </a:tc>
                <a:tc>
                  <a:txBody>
                    <a:bodyPr/>
                    <a:lstStyle/>
                    <a:p>
                      <a:r>
                        <a:rPr lang="en-US" dirty="0" smtClean="0"/>
                        <a:t>20</a:t>
                      </a:r>
                      <a:endParaRPr lang="en-US" dirty="0"/>
                    </a:p>
                  </a:txBody>
                  <a:tcPr/>
                </a:tc>
              </a:tr>
              <a:tr h="384796">
                <a:tc>
                  <a:txBody>
                    <a:bodyPr/>
                    <a:lstStyle/>
                    <a:p>
                      <a:r>
                        <a:rPr lang="en-US" dirty="0" smtClean="0"/>
                        <a:t>5013</a:t>
                      </a:r>
                      <a:endParaRPr lang="en-US" dirty="0"/>
                    </a:p>
                  </a:txBody>
                  <a:tcPr/>
                </a:tc>
                <a:tc>
                  <a:txBody>
                    <a:bodyPr/>
                    <a:lstStyle/>
                    <a:p>
                      <a:r>
                        <a:rPr lang="en-US" dirty="0" smtClean="0"/>
                        <a:t>15</a:t>
                      </a:r>
                      <a:endParaRPr lang="en-US" dirty="0"/>
                    </a:p>
                  </a:txBody>
                  <a:tcPr/>
                </a:tc>
              </a:tr>
              <a:tr h="384796">
                <a:tc>
                  <a:txBody>
                    <a:bodyPr/>
                    <a:lstStyle/>
                    <a:p>
                      <a:r>
                        <a:rPr lang="en-US" dirty="0" smtClean="0"/>
                        <a:t>5015</a:t>
                      </a:r>
                      <a:endParaRPr lang="en-US" dirty="0"/>
                    </a:p>
                  </a:txBody>
                  <a:tcPr/>
                </a:tc>
                <a:tc>
                  <a:txBody>
                    <a:bodyPr/>
                    <a:lstStyle/>
                    <a:p>
                      <a:r>
                        <a:rPr lang="en-US" dirty="0" smtClean="0"/>
                        <a:t>15</a:t>
                      </a:r>
                      <a:endParaRPr lang="en-US" dirty="0"/>
                    </a:p>
                  </a:txBody>
                  <a:tcPr/>
                </a:tc>
              </a:tr>
              <a:tr h="384796">
                <a:tc>
                  <a:txBody>
                    <a:bodyPr/>
                    <a:lstStyle/>
                    <a:p>
                      <a:r>
                        <a:rPr lang="en-US" dirty="0" smtClean="0"/>
                        <a:t>5017</a:t>
                      </a:r>
                      <a:endParaRPr lang="en-US" dirty="0"/>
                    </a:p>
                  </a:txBody>
                  <a:tcPr/>
                </a:tc>
                <a:tc>
                  <a:txBody>
                    <a:bodyPr/>
                    <a:lstStyle/>
                    <a:p>
                      <a:r>
                        <a:rPr lang="en-US" dirty="0" smtClean="0"/>
                        <a:t>10</a:t>
                      </a:r>
                      <a:endParaRPr lang="en-US" dirty="0"/>
                    </a:p>
                  </a:txBody>
                  <a:tcPr/>
                </a:tc>
              </a:tr>
              <a:tr h="384796">
                <a:tc>
                  <a:txBody>
                    <a:bodyPr/>
                    <a:lstStyle/>
                    <a:p>
                      <a:r>
                        <a:rPr lang="en-US" dirty="0" smtClean="0"/>
                        <a:t>5019</a:t>
                      </a:r>
                      <a:endParaRPr lang="en-US" dirty="0"/>
                    </a:p>
                  </a:txBody>
                  <a:tcPr/>
                </a:tc>
                <a:tc>
                  <a:txBody>
                    <a:bodyPr/>
                    <a:lstStyle/>
                    <a:p>
                      <a:r>
                        <a:rPr lang="en-US" dirty="0" smtClean="0"/>
                        <a:t>10</a:t>
                      </a:r>
                      <a:endParaRPr lang="en-US" dirty="0"/>
                    </a:p>
                  </a:txBody>
                  <a:tcPr/>
                </a:tc>
              </a:tr>
              <a:tr h="384796">
                <a:tc>
                  <a:txBody>
                    <a:bodyPr/>
                    <a:lstStyle/>
                    <a:p>
                      <a:r>
                        <a:rPr lang="en-US" dirty="0" smtClean="0"/>
                        <a:t>5021</a:t>
                      </a:r>
                      <a:endParaRPr lang="en-US" dirty="0"/>
                    </a:p>
                  </a:txBody>
                  <a:tcPr/>
                </a:tc>
                <a:tc>
                  <a:txBody>
                    <a:bodyPr/>
                    <a:lstStyle/>
                    <a:p>
                      <a:r>
                        <a:rPr lang="en-US" dirty="0" smtClean="0"/>
                        <a:t>10</a:t>
                      </a:r>
                      <a:endParaRPr lang="en-US" dirty="0"/>
                    </a:p>
                  </a:txBody>
                  <a:tcPr/>
                </a:tc>
              </a:tr>
            </a:tbl>
          </a:graphicData>
        </a:graphic>
      </p:graphicFrame>
    </p:spTree>
    <p:extLst>
      <p:ext uri="{BB962C8B-B14F-4D97-AF65-F5344CB8AC3E}">
        <p14:creationId xmlns:p14="http://schemas.microsoft.com/office/powerpoint/2010/main" val="18784290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model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buFont typeface="Arial" panose="020B0604020202020204" pitchFamily="34" charset="0"/>
              <a:buChar char="•"/>
            </a:pPr>
            <a:r>
              <a:rPr lang="en-US" dirty="0" smtClean="0"/>
              <a:t>We limit ourselves by only considering stream processing applications</a:t>
            </a:r>
          </a:p>
          <a:p>
            <a:pPr>
              <a:lnSpc>
                <a:spcPct val="100000"/>
              </a:lnSpc>
              <a:spcBef>
                <a:spcPts val="0"/>
              </a:spcBef>
              <a:spcAft>
                <a:spcPts val="0"/>
              </a:spcAft>
              <a:buSzTx/>
              <a:buFont typeface="Arial" panose="020B0604020202020204" pitchFamily="34" charset="0"/>
              <a:buChar char="•"/>
            </a:pPr>
            <a:endParaRPr lang="en-US" dirty="0" smtClean="0"/>
          </a:p>
          <a:p>
            <a:pPr>
              <a:lnSpc>
                <a:spcPct val="100000"/>
              </a:lnSpc>
              <a:spcBef>
                <a:spcPts val="0"/>
              </a:spcBef>
              <a:spcAft>
                <a:spcPts val="0"/>
              </a:spcAft>
              <a:buSzTx/>
              <a:buFont typeface="Arial" panose="020B0604020202020204" pitchFamily="34" charset="0"/>
              <a:buChar char="•"/>
            </a:pPr>
            <a:r>
              <a:rPr lang="en-US" dirty="0" smtClean="0"/>
              <a:t>A processing task </a:t>
            </a:r>
            <a:r>
              <a:rPr lang="en-US" i="1" dirty="0" smtClean="0"/>
              <a:t>T</a:t>
            </a:r>
            <a:r>
              <a:rPr lang="en-US" dirty="0" smtClean="0"/>
              <a:t> will receive input from a producer, perform some computation on it, and send the result to a consumer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9574" y="3093618"/>
            <a:ext cx="4513811" cy="2184620"/>
          </a:xfrm>
          <a:prstGeom prst="rect">
            <a:avLst/>
          </a:prstGeom>
        </p:spPr>
      </p:pic>
    </p:spTree>
    <p:extLst>
      <p:ext uri="{BB962C8B-B14F-4D97-AF65-F5344CB8AC3E}">
        <p14:creationId xmlns:p14="http://schemas.microsoft.com/office/powerpoint/2010/main" val="15705477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Fault-tolerant model</a:t>
            </a:r>
            <a:endParaRPr lang="en-US" dirty="0"/>
          </a:p>
        </p:txBody>
      </p:sp>
      <p:sp>
        <p:nvSpPr>
          <p:cNvPr id="3" name="Content Placeholder 2"/>
          <p:cNvSpPr>
            <a:spLocks noGrp="1"/>
          </p:cNvSpPr>
          <p:nvPr>
            <p:ph idx="1"/>
          </p:nvPr>
        </p:nvSpPr>
        <p:spPr/>
        <p:txBody>
          <a:bodyPr/>
          <a:lstStyle/>
          <a:p>
            <a:pPr marL="0" indent="0">
              <a:buNone/>
            </a:pPr>
            <a:r>
              <a:rPr lang="en-US" dirty="0"/>
              <a:t>Goal is to provide a certain level of reliability</a:t>
            </a:r>
          </a:p>
          <a:p>
            <a:pPr marL="0" lvl="0" indent="0">
              <a:buNone/>
            </a:pPr>
            <a:r>
              <a:rPr lang="en-US" dirty="0" smtClean="0"/>
              <a:t>Basic idea:</a:t>
            </a:r>
          </a:p>
          <a:p>
            <a:pPr lvl="1">
              <a:buFont typeface="Arial" charset="0"/>
              <a:buChar char="•"/>
            </a:pPr>
            <a:r>
              <a:rPr lang="en-US" dirty="0" smtClean="0"/>
              <a:t>Reliability by replication - create enough replicas to reach the required reliability</a:t>
            </a:r>
          </a:p>
          <a:p>
            <a:pPr lvl="1">
              <a:buFont typeface="Arial" charset="0"/>
              <a:buChar char="•"/>
            </a:pPr>
            <a:r>
              <a:rPr lang="en-US" dirty="0"/>
              <a:t>Detect failures and create new replicas if needed</a:t>
            </a:r>
          </a:p>
          <a:p>
            <a:pPr lvl="1">
              <a:buFont typeface="Arial" charset="0"/>
              <a:buChar char="•"/>
            </a:pPr>
            <a:r>
              <a:rPr lang="en-US" dirty="0" smtClean="0"/>
              <a:t>Optimize by choosing the most reliable nodes to place replicas on</a:t>
            </a:r>
          </a:p>
          <a:p>
            <a:pPr lvl="1">
              <a:buFont typeface="Arial" charset="0"/>
              <a:buChar char="•"/>
            </a:pPr>
            <a:r>
              <a:rPr lang="en-US" dirty="0" smtClean="0"/>
              <a:t>Register system events in order to adapt to changing system behavior, e.g. nodes failure rates or more reliable nodes being available</a:t>
            </a:r>
            <a:endParaRPr lang="en-US" dirty="0"/>
          </a:p>
        </p:txBody>
      </p:sp>
    </p:spTree>
    <p:extLst>
      <p:ext uri="{BB962C8B-B14F-4D97-AF65-F5344CB8AC3E}">
        <p14:creationId xmlns:p14="http://schemas.microsoft.com/office/powerpoint/2010/main" val="10432463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3934" y="3244654"/>
            <a:ext cx="4226444" cy="2732814"/>
          </a:xfrm>
          <a:prstGeom prst="rect">
            <a:avLst/>
          </a:prstGeom>
        </p:spPr>
      </p:pic>
      <p:sp>
        <p:nvSpPr>
          <p:cNvPr id="2" name="Title 1"/>
          <p:cNvSpPr>
            <a:spLocks noGrp="1"/>
          </p:cNvSpPr>
          <p:nvPr>
            <p:ph type="title"/>
          </p:nvPr>
        </p:nvSpPr>
        <p:spPr/>
        <p:txBody>
          <a:bodyPr/>
          <a:lstStyle/>
          <a:p>
            <a:r>
              <a:rPr lang="en-US" dirty="0" smtClean="0"/>
              <a:t>Application model with replicas</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buFont typeface="Arial" panose="020B0604020202020204" pitchFamily="34" charset="0"/>
              <a:buChar char="•"/>
            </a:pPr>
            <a:r>
              <a:rPr lang="en-US" dirty="0" smtClean="0"/>
              <a:t>When replicating the task </a:t>
            </a:r>
            <a:r>
              <a:rPr lang="en-US" i="1" dirty="0" smtClean="0"/>
              <a:t>T</a:t>
            </a:r>
            <a:r>
              <a:rPr lang="en-US" dirty="0" smtClean="0"/>
              <a:t>, the replicas may not be synchronized. To avoid timing issues, it is assumed no external calls are made which depends on when the request is made</a:t>
            </a:r>
          </a:p>
          <a:p>
            <a:pPr>
              <a:lnSpc>
                <a:spcPct val="100000"/>
              </a:lnSpc>
              <a:spcBef>
                <a:spcPts val="0"/>
              </a:spcBef>
              <a:spcAft>
                <a:spcPts val="0"/>
              </a:spcAft>
              <a:buSzTx/>
              <a:buFont typeface="Arial" panose="020B0604020202020204" pitchFamily="34" charset="0"/>
              <a:buChar char="•"/>
            </a:pPr>
            <a:endParaRPr lang="en-US" dirty="0" smtClean="0"/>
          </a:p>
          <a:p>
            <a:pPr>
              <a:lnSpc>
                <a:spcPct val="100000"/>
              </a:lnSpc>
              <a:spcBef>
                <a:spcPts val="0"/>
              </a:spcBef>
              <a:spcAft>
                <a:spcPts val="0"/>
              </a:spcAft>
              <a:buSzTx/>
              <a:buFont typeface="Arial" panose="020B0604020202020204" pitchFamily="34" charset="0"/>
              <a:buChar char="•"/>
            </a:pPr>
            <a:r>
              <a:rPr lang="en-US" dirty="0" smtClean="0"/>
              <a:t>The task </a:t>
            </a:r>
            <a:r>
              <a:rPr lang="en-US" i="1" dirty="0" smtClean="0"/>
              <a:t>T</a:t>
            </a:r>
            <a:r>
              <a:rPr lang="en-US" dirty="0" smtClean="0"/>
              <a:t>, performs deterministic calculations on the input. If the replicas all receive the same input, they will all produce the same result</a:t>
            </a:r>
            <a:endParaRPr lang="en-US" dirty="0"/>
          </a:p>
        </p:txBody>
      </p:sp>
    </p:spTree>
    <p:extLst>
      <p:ext uri="{BB962C8B-B14F-4D97-AF65-F5344CB8AC3E}">
        <p14:creationId xmlns:p14="http://schemas.microsoft.com/office/powerpoint/2010/main" val="42492834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Previous work use various definitions of reliability, e.g. as probability of</a:t>
            </a:r>
          </a:p>
          <a:p>
            <a:pPr lvl="1">
              <a:buFont typeface="Arial" charset="0"/>
              <a:buChar char="•"/>
            </a:pPr>
            <a:r>
              <a:rPr lang="en-US" dirty="0" smtClean="0"/>
              <a:t>Meeting deadlines, or</a:t>
            </a:r>
          </a:p>
          <a:p>
            <a:pPr lvl="1">
              <a:buFont typeface="Arial" charset="0"/>
              <a:buChar char="•"/>
            </a:pPr>
            <a:r>
              <a:rPr lang="en-US" dirty="0" smtClean="0"/>
              <a:t>Producing the correct result</a:t>
            </a:r>
          </a:p>
          <a:p>
            <a:pPr lvl="1">
              <a:buFont typeface="Arial" charset="0"/>
              <a:buChar char="•"/>
            </a:pPr>
            <a:endParaRPr lang="en-US" dirty="0"/>
          </a:p>
          <a:p>
            <a:pPr>
              <a:buFont typeface="Arial" charset="0"/>
              <a:buChar char="•"/>
            </a:pPr>
            <a:r>
              <a:rPr lang="en-US" dirty="0" smtClean="0"/>
              <a:t> Our definition</a:t>
            </a:r>
            <a:r>
              <a:rPr lang="en-US" dirty="0" smtClean="0"/>
              <a:t>: TODO – </a:t>
            </a:r>
            <a:r>
              <a:rPr lang="en-US" dirty="0" err="1" smtClean="0"/>
              <a:t>kolla</a:t>
            </a:r>
            <a:r>
              <a:rPr lang="en-US" dirty="0" smtClean="0"/>
              <a:t> </a:t>
            </a:r>
            <a:r>
              <a:rPr lang="en-US" dirty="0" err="1" smtClean="0"/>
              <a:t>på</a:t>
            </a:r>
            <a:r>
              <a:rPr lang="en-US" dirty="0" smtClean="0"/>
              <a:t> def. 2</a:t>
            </a:r>
            <a:endParaRPr lang="en-US" dirty="0" smtClean="0"/>
          </a:p>
          <a:p>
            <a:pPr marL="0" indent="0">
              <a:buNone/>
            </a:pPr>
            <a:r>
              <a:rPr lang="en-US" strike="sngStrike" dirty="0" smtClean="0"/>
              <a:t>Reliability of a task which is </a:t>
            </a:r>
            <a:r>
              <a:rPr lang="en-US" strike="sngStrike" dirty="0" smtClean="0"/>
              <a:t>serving some kind of requests, is </a:t>
            </a:r>
            <a:r>
              <a:rPr lang="en-US" strike="sngStrike" dirty="0" smtClean="0"/>
              <a:t>the probability that </a:t>
            </a:r>
            <a:r>
              <a:rPr lang="en-US" strike="sngStrike" dirty="0" smtClean="0"/>
              <a:t>a request can be  served. For </a:t>
            </a:r>
            <a:r>
              <a:rPr lang="en-US" strike="sngStrike" dirty="0" smtClean="0"/>
              <a:t>a </a:t>
            </a:r>
            <a:r>
              <a:rPr lang="en-US" strike="sngStrike" dirty="0" smtClean="0"/>
              <a:t>process with </a:t>
            </a:r>
            <a:r>
              <a:rPr lang="en-US" i="1" strike="sngStrike" dirty="0" smtClean="0"/>
              <a:t>n </a:t>
            </a:r>
            <a:r>
              <a:rPr lang="en-US" strike="sngStrike" dirty="0" smtClean="0"/>
              <a:t>task replicas</a:t>
            </a:r>
            <a:r>
              <a:rPr lang="en-US" strike="sngStrike" dirty="0" smtClean="0"/>
              <a:t>, this corresponds to at least one replica is always operational</a:t>
            </a:r>
            <a:r>
              <a:rPr lang="en-US" strike="sngStrike" dirty="0" smtClean="0"/>
              <a:t>.</a:t>
            </a:r>
          </a:p>
          <a:p>
            <a:pPr marL="0" indent="0">
              <a:buNone/>
            </a:pPr>
            <a:r>
              <a:rPr lang="en-US" dirty="0"/>
              <a:t>Reliability of a task which is processing some kind of data stream, is the probability that no data is lost. For a task with </a:t>
            </a:r>
            <a:r>
              <a:rPr lang="en-US" i="1" dirty="0"/>
              <a:t>n </a:t>
            </a:r>
            <a:r>
              <a:rPr lang="en-US" dirty="0"/>
              <a:t>replicas, this corresponds to at least one replica is always operational.</a:t>
            </a:r>
          </a:p>
          <a:p>
            <a:pPr marL="0" indent="0">
              <a:buNone/>
            </a:pPr>
            <a:endParaRPr lang="en-US" dirty="0" smtClean="0"/>
          </a:p>
          <a:p>
            <a:pPr marL="457200" indent="-457200">
              <a:buFont typeface="+mj-lt"/>
              <a:buAutoNum type="arabicPeriod"/>
            </a:pPr>
            <a:endParaRPr lang="en-US" dirty="0"/>
          </a:p>
        </p:txBody>
      </p:sp>
    </p:spTree>
    <p:extLst>
      <p:ext uri="{BB962C8B-B14F-4D97-AF65-F5344CB8AC3E}">
        <p14:creationId xmlns:p14="http://schemas.microsoft.com/office/powerpoint/2010/main" val="159773961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3804</TotalTime>
  <Words>5558</Words>
  <Application>Microsoft Macintosh PowerPoint</Application>
  <PresentationFormat>Widescreen</PresentationFormat>
  <Paragraphs>571</Paragraphs>
  <Slides>55</Slides>
  <Notes>53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55</vt:i4>
      </vt:variant>
    </vt:vector>
  </HeadingPairs>
  <TitlesOfParts>
    <vt:vector size="61" baseType="lpstr">
      <vt:lpstr>Calibri</vt:lpstr>
      <vt:lpstr>Calibri Light</vt:lpstr>
      <vt:lpstr>Cambria Math</vt:lpstr>
      <vt:lpstr>Wingdings</vt:lpstr>
      <vt:lpstr>Arial</vt:lpstr>
      <vt:lpstr>Retrospect</vt:lpstr>
      <vt:lpstr>Dynamic Fault-Tolerance and Task Scheduling in Distributed Systems</vt:lpstr>
      <vt:lpstr>Agenda TODO kolla ordningen</vt:lpstr>
      <vt:lpstr>Introduction</vt:lpstr>
      <vt:lpstr>Goal</vt:lpstr>
      <vt:lpstr>Assumptions</vt:lpstr>
      <vt:lpstr>Application model</vt:lpstr>
      <vt:lpstr>Fault-tolerant model</vt:lpstr>
      <vt:lpstr>Application model with replicas</vt:lpstr>
      <vt:lpstr>Reliability definition</vt:lpstr>
      <vt:lpstr>Reliability definition cont’d – TODO (new)</vt:lpstr>
      <vt:lpstr>Reliability definition cont’d – TODO (old) </vt:lpstr>
      <vt:lpstr>Probability of failure</vt:lpstr>
      <vt:lpstr>Mean-time-between-failure</vt:lpstr>
      <vt:lpstr>Reliability model</vt:lpstr>
      <vt:lpstr>Reliability model cont’d</vt:lpstr>
      <vt:lpstr>Ensuring reliability – TODO update pic?</vt:lpstr>
      <vt:lpstr>Ensuring reliability example</vt:lpstr>
      <vt:lpstr>Ensuring reliability example cont’d</vt:lpstr>
      <vt:lpstr>Ensuring reliability example cont’d</vt:lpstr>
      <vt:lpstr>Optimization</vt:lpstr>
      <vt:lpstr>Moving to more reliable</vt:lpstr>
      <vt:lpstr>Deleting unnecessary replicas</vt:lpstr>
      <vt:lpstr>Optimization example</vt:lpstr>
      <vt:lpstr>Optimization example cont’d</vt:lpstr>
      <vt:lpstr>Optimization example cont’d</vt:lpstr>
      <vt:lpstr>Optimization example cont’d</vt:lpstr>
      <vt:lpstr>Optimization example cont’d</vt:lpstr>
      <vt:lpstr>Optimization example cont’d</vt:lpstr>
      <vt:lpstr>Optimization example cont’d</vt:lpstr>
      <vt:lpstr>Optimization example cont’d</vt:lpstr>
      <vt:lpstr>Detecting node failure</vt:lpstr>
      <vt:lpstr>Handling node failure – TODO update image</vt:lpstr>
      <vt:lpstr>Handling node failure cont’d</vt:lpstr>
      <vt:lpstr>Handling node failure example</vt:lpstr>
      <vt:lpstr>Handling node failure cont’d</vt:lpstr>
      <vt:lpstr>Handling node failure cont’d</vt:lpstr>
      <vt:lpstr>Handling node failure cont’d</vt:lpstr>
      <vt:lpstr>Handling node failure cont’d</vt:lpstr>
      <vt:lpstr>Expressing time t</vt:lpstr>
      <vt:lpstr>Expressing time t</vt:lpstr>
      <vt:lpstr>Expressing time t cont’d</vt:lpstr>
      <vt:lpstr>Calvin</vt:lpstr>
      <vt:lpstr>Calvin - application</vt:lpstr>
      <vt:lpstr>Calvin - example</vt:lpstr>
      <vt:lpstr>Experiments</vt:lpstr>
      <vt:lpstr>Simulating node failure</vt:lpstr>
      <vt:lpstr>Self-adapting</vt:lpstr>
      <vt:lpstr>Result – node reliabilities</vt:lpstr>
      <vt:lpstr>Result – number of replicas</vt:lpstr>
      <vt:lpstr>Discussion</vt:lpstr>
      <vt:lpstr>Discussion cont’d</vt:lpstr>
      <vt:lpstr>Discussion - replication time _TODO</vt:lpstr>
      <vt:lpstr>Discussion - replication time example</vt:lpstr>
      <vt:lpstr>Future work</vt:lpstr>
      <vt:lpstr>Demo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Fault-Tolerance and Task Scheduling in Distributed Systems</dc:title>
  <dc:creator>Philip Ståhl</dc:creator>
  <cp:lastModifiedBy>Philip Ståhl</cp:lastModifiedBy>
  <cp:revision>281</cp:revision>
  <dcterms:created xsi:type="dcterms:W3CDTF">2016-04-26T11:03:39Z</dcterms:created>
  <dcterms:modified xsi:type="dcterms:W3CDTF">2016-05-25T09:11:52Z</dcterms:modified>
</cp:coreProperties>
</file>