
<file path=[Content_Types].xml><?xml version="1.0" encoding="utf-8"?>
<Types xmlns="http://schemas.openxmlformats.org/package/2006/content-types">
  <Default Extension="xml" ContentType="application/xml"/>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70"/>
  </p:notesMasterIdLst>
  <p:sldIdLst>
    <p:sldId id="256" r:id="rId2"/>
    <p:sldId id="257" r:id="rId3"/>
    <p:sldId id="288" r:id="rId4"/>
    <p:sldId id="329" r:id="rId5"/>
    <p:sldId id="290" r:id="rId6"/>
    <p:sldId id="300" r:id="rId7"/>
    <p:sldId id="331" r:id="rId8"/>
    <p:sldId id="301" r:id="rId9"/>
    <p:sldId id="307" r:id="rId10"/>
    <p:sldId id="309" r:id="rId11"/>
    <p:sldId id="338" r:id="rId12"/>
    <p:sldId id="330" r:id="rId13"/>
    <p:sldId id="302" r:id="rId14"/>
    <p:sldId id="322" r:id="rId15"/>
    <p:sldId id="323" r:id="rId16"/>
    <p:sldId id="303" r:id="rId17"/>
    <p:sldId id="310" r:id="rId18"/>
    <p:sldId id="311" r:id="rId19"/>
    <p:sldId id="321" r:id="rId20"/>
    <p:sldId id="339" r:id="rId21"/>
    <p:sldId id="313" r:id="rId22"/>
    <p:sldId id="314" r:id="rId23"/>
    <p:sldId id="315" r:id="rId24"/>
    <p:sldId id="316" r:id="rId25"/>
    <p:sldId id="317" r:id="rId26"/>
    <p:sldId id="318" r:id="rId27"/>
    <p:sldId id="319" r:id="rId28"/>
    <p:sldId id="320" r:id="rId29"/>
    <p:sldId id="332" r:id="rId30"/>
    <p:sldId id="333" r:id="rId31"/>
    <p:sldId id="334" r:id="rId32"/>
    <p:sldId id="335" r:id="rId33"/>
    <p:sldId id="336" r:id="rId34"/>
    <p:sldId id="337" r:id="rId35"/>
    <p:sldId id="294" r:id="rId36"/>
    <p:sldId id="297" r:id="rId37"/>
    <p:sldId id="298" r:id="rId38"/>
    <p:sldId id="299" r:id="rId39"/>
    <p:sldId id="295" r:id="rId40"/>
    <p:sldId id="258" r:id="rId41"/>
    <p:sldId id="259" r:id="rId42"/>
    <p:sldId id="260" r:id="rId43"/>
    <p:sldId id="261" r:id="rId44"/>
    <p:sldId id="263" r:id="rId45"/>
    <p:sldId id="262" r:id="rId46"/>
    <p:sldId id="264" r:id="rId47"/>
    <p:sldId id="265" r:id="rId48"/>
    <p:sldId id="275" r:id="rId49"/>
    <p:sldId id="266" r:id="rId50"/>
    <p:sldId id="267" r:id="rId51"/>
    <p:sldId id="268" r:id="rId52"/>
    <p:sldId id="269" r:id="rId53"/>
    <p:sldId id="270" r:id="rId54"/>
    <p:sldId id="271" r:id="rId55"/>
    <p:sldId id="272" r:id="rId56"/>
    <p:sldId id="274" r:id="rId57"/>
    <p:sldId id="273" r:id="rId58"/>
    <p:sldId id="276" r:id="rId59"/>
    <p:sldId id="277" r:id="rId60"/>
    <p:sldId id="278" r:id="rId61"/>
    <p:sldId id="279" r:id="rId62"/>
    <p:sldId id="280" r:id="rId63"/>
    <p:sldId id="281" r:id="rId64"/>
    <p:sldId id="324" r:id="rId65"/>
    <p:sldId id="325" r:id="rId66"/>
    <p:sldId id="326" r:id="rId67"/>
    <p:sldId id="327" r:id="rId68"/>
    <p:sldId id="328" r:id="rId6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4378"/>
  </p:normalViewPr>
  <p:slideViewPr>
    <p:cSldViewPr snapToGrid="0" snapToObjects="1">
      <p:cViewPr varScale="1">
        <p:scale>
          <a:sx n="92" d="100"/>
          <a:sy n="92" d="100"/>
        </p:scale>
        <p:origin x="1320" y="17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notesMaster" Target="notesMasters/notesMaster1.xml"/><Relationship Id="rId71" Type="http://schemas.openxmlformats.org/officeDocument/2006/relationships/presProps" Target="presProps.xml"/><Relationship Id="rId72"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theme" Target="theme/theme1.xml"/><Relationship Id="rId74"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5F682-9988-D94F-9A71-50A4F920F505}" type="datetimeFigureOut">
              <a:rPr lang="en-US" smtClean="0"/>
              <a:t>5/5/16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650DF-8CBF-0341-B1F9-47D0C0CD302F}" type="slidenum">
              <a:rPr lang="en-US" smtClean="0"/>
              <a:t>‹#›</a:t>
            </a:fld>
            <a:endParaRPr lang="en-US"/>
          </a:p>
        </p:txBody>
      </p:sp>
    </p:spTree>
    <p:extLst>
      <p:ext uri="{BB962C8B-B14F-4D97-AF65-F5344CB8AC3E}">
        <p14:creationId xmlns:p14="http://schemas.microsoft.com/office/powerpoint/2010/main" val="236523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Tillförse</a:t>
            </a:r>
            <a:r>
              <a:rPr lang="en-US" dirty="0" smtClean="0"/>
              <a:t> en </a:t>
            </a:r>
            <a:r>
              <a:rPr lang="en-US" dirty="0" err="1" smtClean="0"/>
              <a:t>viss</a:t>
            </a:r>
            <a:r>
              <a:rPr lang="en-US" dirty="0" smtClean="0"/>
              <a:t> </a:t>
            </a:r>
            <a:r>
              <a:rPr lang="en-US" dirty="0" err="1" smtClean="0"/>
              <a:t>tillförlitlighetsnivå</a:t>
            </a:r>
            <a:r>
              <a:rPr lang="en-US" dirty="0" smtClean="0"/>
              <a:t> </a:t>
            </a:r>
            <a:r>
              <a:rPr lang="en-US" dirty="0" err="1" smtClean="0"/>
              <a:t>för</a:t>
            </a:r>
            <a:r>
              <a:rPr lang="en-US" dirty="0" smtClean="0"/>
              <a:t> </a:t>
            </a:r>
            <a:r>
              <a:rPr lang="en-US"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distribuerat</a:t>
            </a:r>
            <a:r>
              <a:rPr lang="en-US" baseline="0" dirty="0" smtClean="0"/>
              <a:t> </a:t>
            </a:r>
            <a:r>
              <a:rPr lang="en-US" baseline="0" dirty="0" err="1" smtClean="0"/>
              <a:t>är</a:t>
            </a:r>
            <a:r>
              <a:rPr lang="en-US" baseline="0" dirty="0" smtClean="0"/>
              <a:t> </a:t>
            </a:r>
            <a:r>
              <a:rPr lang="en-US" baseline="0" dirty="0" err="1" smtClean="0"/>
              <a:t>svårt</a:t>
            </a:r>
            <a:r>
              <a:rPr lang="en-US" baseline="0" dirty="0" smtClean="0"/>
              <a:t> </a:t>
            </a:r>
            <a:r>
              <a:rPr lang="en-US" baseline="0" dirty="0" err="1" smtClean="0"/>
              <a:t>av</a:t>
            </a:r>
            <a:r>
              <a:rPr lang="en-US" baseline="0" dirty="0" smtClean="0"/>
              <a:t> </a:t>
            </a:r>
            <a:r>
              <a:rPr lang="en-US" baseline="0" dirty="0" err="1" smtClean="0"/>
              <a:t>flera</a:t>
            </a:r>
            <a:r>
              <a:rPr lang="en-US" baseline="0" dirty="0" smtClean="0"/>
              <a:t> </a:t>
            </a:r>
            <a:r>
              <a:rPr lang="en-US" baseline="0" dirty="0" err="1" smtClean="0"/>
              <a:t>skäl</a:t>
            </a:r>
            <a:r>
              <a:rPr lang="en-US" baseline="0" dirty="0" smtClean="0"/>
              <a:t>.</a:t>
            </a:r>
            <a:br>
              <a:rPr lang="en-US" baseline="0" dirty="0" smtClean="0"/>
            </a:br>
            <a:endParaRPr lang="sv-SE" baseline="0" dirty="0" smtClean="0"/>
          </a:p>
          <a:p>
            <a:r>
              <a:rPr lang="sv-SE" baseline="0" dirty="0" smtClean="0"/>
              <a:t>Först och främst så ökar risken för att ett fel inträffar desto fler tjänster/</a:t>
            </a:r>
            <a:r>
              <a:rPr lang="sv-SE" baseline="0" dirty="0" err="1" smtClean="0"/>
              <a:t>resources</a:t>
            </a:r>
            <a:r>
              <a:rPr lang="sv-SE" baseline="0" dirty="0" smtClean="0"/>
              <a:t> som används.</a:t>
            </a:r>
          </a:p>
          <a:p>
            <a:r>
              <a:rPr lang="sv-SE" baseline="0" dirty="0" smtClean="0"/>
              <a:t>Vidare är det väldigt svårt att fullständigt modellera tillförlitligheten i sådana miljöer. Det finns till exempel oändligt med parametrar att ta hänsyn till när man beräknar tillförlitligheten.</a:t>
            </a:r>
          </a:p>
          <a:p>
            <a:endParaRPr lang="sv-SE" baseline="0" dirty="0" smtClean="0"/>
          </a:p>
          <a:p>
            <a:r>
              <a:rPr lang="sv-SE" baseline="0" dirty="0" smtClean="0"/>
              <a:t>För streaming tjänster är just tillförlitlighet av stor betydelse eftersom man kan förlora viktig data om ett fel inträffar</a:t>
            </a:r>
          </a:p>
          <a:p>
            <a:endParaRPr lang="sv-SE" baseline="0" dirty="0" smtClean="0"/>
          </a:p>
          <a:p>
            <a:r>
              <a:rPr lang="sv-SE" baseline="0" dirty="0" smtClean="0"/>
              <a:t>Vidare så vill inte användare av sådana tjänster bry sig om hur en viss tillförlitlighet uppnås, enbart att den gör det. Därför är det upp till de som tillgodoser dessa tjänster att göra detta.</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a:t>
            </a:fld>
            <a:endParaRPr lang="en-US"/>
          </a:p>
        </p:txBody>
      </p:sp>
    </p:spTree>
    <p:extLst>
      <p:ext uri="{BB962C8B-B14F-4D97-AF65-F5344CB8AC3E}">
        <p14:creationId xmlns:p14="http://schemas.microsoft.com/office/powerpoint/2010/main" val="8858557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har</a:t>
            </a:r>
            <a:r>
              <a:rPr lang="en-US" dirty="0" smtClean="0"/>
              <a:t> en process</a:t>
            </a:r>
            <a:r>
              <a:rPr lang="en-US" baseline="0" dirty="0" smtClean="0"/>
              <a:t> med </a:t>
            </a:r>
            <a:r>
              <a:rPr lang="en-US" baseline="0" dirty="0" err="1" smtClean="0"/>
              <a:t>ett</a:t>
            </a:r>
            <a:r>
              <a:rPr lang="en-US" baseline="0" dirty="0" smtClean="0"/>
              <a:t> </a:t>
            </a:r>
            <a:r>
              <a:rPr lang="en-US" baseline="0" dirty="0" err="1" smtClean="0"/>
              <a:t>antal</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dirty="0" err="1" smtClean="0"/>
              <a:t>är</a:t>
            </a:r>
            <a:r>
              <a:rPr lang="en-US" dirty="0" smtClean="0"/>
              <a:t> </a:t>
            </a:r>
            <a:r>
              <a:rPr lang="en-US" dirty="0" err="1" smtClean="0"/>
              <a:t>tillförlitlighet</a:t>
            </a:r>
            <a:r>
              <a:rPr lang="en-US" dirty="0" smtClean="0"/>
              <a:t> </a:t>
            </a:r>
            <a:r>
              <a:rPr lang="en-US" dirty="0" err="1" smtClean="0"/>
              <a:t>definierat</a:t>
            </a:r>
            <a:r>
              <a:rPr lang="en-US" dirty="0" smtClean="0"/>
              <a:t> </a:t>
            </a:r>
            <a:r>
              <a:rPr lang="en-US" dirty="0" err="1" smtClean="0"/>
              <a:t>som</a:t>
            </a:r>
            <a:r>
              <a:rPr lang="en-US" dirty="0" smtClean="0"/>
              <a:t> </a:t>
            </a:r>
            <a:r>
              <a:rPr lang="en-US" dirty="0" err="1" smtClean="0"/>
              <a:t>att</a:t>
            </a:r>
            <a:r>
              <a:rPr lang="en-US"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replika</a:t>
            </a:r>
            <a:r>
              <a:rPr lang="en-US" baseline="0" dirty="0" smtClean="0"/>
              <a:t> </a:t>
            </a:r>
            <a:r>
              <a:rPr lang="en-US" baseline="0" dirty="0" err="1" smtClean="0"/>
              <a:t>kör</a:t>
            </a:r>
            <a:r>
              <a:rPr lang="en-US" baseline="0" dirty="0" smtClean="0"/>
              <a:t>.</a:t>
            </a:r>
          </a:p>
          <a:p>
            <a:endParaRPr lang="en-US" baseline="0" dirty="0" smtClean="0"/>
          </a:p>
          <a:p>
            <a:r>
              <a:rPr lang="en-US" baseline="0" dirty="0" smtClean="0"/>
              <a:t>Om vi </a:t>
            </a:r>
            <a:r>
              <a:rPr lang="en-US" baseline="0" dirty="0" err="1" smtClean="0"/>
              <a:t>vidare</a:t>
            </a:r>
            <a:r>
              <a:rPr lang="en-US" baseline="0" dirty="0" smtClean="0"/>
              <a:t> </a:t>
            </a:r>
            <a:r>
              <a:rPr lang="en-US" baseline="0" dirty="0" err="1" smtClean="0"/>
              <a:t>antar</a:t>
            </a:r>
            <a:r>
              <a:rPr lang="en-US" baseline="0" dirty="0" smtClean="0"/>
              <a:t>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kan</a:t>
            </a:r>
            <a:r>
              <a:rPr lang="en-US" baseline="0" dirty="0" smtClean="0"/>
              <a:t> </a:t>
            </a:r>
            <a:r>
              <a:rPr lang="en-US" baseline="0" dirty="0" err="1" smtClean="0"/>
              <a:t>tillförlitligheten</a:t>
            </a:r>
            <a:r>
              <a:rPr lang="en-US" baseline="0" dirty="0" smtClean="0"/>
              <a:t> </a:t>
            </a:r>
            <a:r>
              <a:rPr lang="en-US" baseline="0" dirty="0" err="1" smtClean="0"/>
              <a:t>definieras</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replika</a:t>
            </a:r>
            <a:r>
              <a:rPr lang="en-US" baseline="0" dirty="0" smtClean="0"/>
              <a:t> lever, under den </a:t>
            </a:r>
            <a:r>
              <a:rPr lang="en-US" baseline="0" dirty="0" err="1" smtClean="0"/>
              <a:t>tid</a:t>
            </a:r>
            <a:r>
              <a:rPr lang="en-US" baseline="0" dirty="0" smtClean="0"/>
              <a:t> </a:t>
            </a:r>
            <a:r>
              <a:rPr lang="en-US" baseline="0" dirty="0" err="1" smtClean="0"/>
              <a:t>det</a:t>
            </a:r>
            <a:r>
              <a:rPr lang="en-US" baseline="0" dirty="0" smtClean="0"/>
              <a:t> tar </a:t>
            </a:r>
            <a:r>
              <a:rPr lang="en-US" baseline="0" dirty="0" err="1" smtClean="0"/>
              <a:t>att</a:t>
            </a:r>
            <a:r>
              <a:rPr lang="en-US" baseline="0" dirty="0" smtClean="0"/>
              <a:t> </a:t>
            </a:r>
            <a:r>
              <a:rPr lang="en-US" baseline="0" dirty="0" err="1" smtClean="0"/>
              <a:t>replicera</a:t>
            </a:r>
            <a:r>
              <a:rPr lang="en-US" baseline="0" dirty="0" smtClean="0"/>
              <a:t> </a:t>
            </a:r>
            <a:r>
              <a:rPr lang="en-US" baseline="0" dirty="0" err="1" smtClean="0"/>
              <a:t>replikan</a:t>
            </a:r>
            <a:r>
              <a:rPr lang="en-US" baseline="0" dirty="0" smtClean="0"/>
              <a:t>.</a:t>
            </a:r>
          </a:p>
          <a:p>
            <a:endParaRPr lang="en-US" baseline="0" dirty="0" smtClean="0"/>
          </a:p>
          <a:p>
            <a:r>
              <a:rPr lang="en-US" baseline="0" dirty="0" err="1" smtClean="0"/>
              <a:t>Tiden</a:t>
            </a:r>
            <a:r>
              <a:rPr lang="en-US" baseline="0" dirty="0" smtClean="0"/>
              <a:t> </a:t>
            </a:r>
            <a:r>
              <a:rPr lang="en-US" i="1" baseline="0" dirty="0" smtClean="0"/>
              <a:t>t</a:t>
            </a:r>
            <a:r>
              <a:rPr lang="en-US" i="0" baseline="0" dirty="0" smtClean="0"/>
              <a:t> I </a:t>
            </a:r>
            <a:r>
              <a:rPr lang="en-US" i="0" baseline="0" dirty="0" err="1" smtClean="0"/>
              <a:t>vårt</a:t>
            </a:r>
            <a:r>
              <a:rPr lang="en-US" i="0" baseline="0" dirty="0" smtClean="0"/>
              <a:t> fall </a:t>
            </a:r>
            <a:r>
              <a:rPr lang="en-US" i="0" baseline="0" dirty="0" err="1" smtClean="0"/>
              <a:t>är</a:t>
            </a:r>
            <a:r>
              <a:rPr lang="en-US" i="0" baseline="0" dirty="0" smtClean="0"/>
              <a:t> </a:t>
            </a:r>
            <a:r>
              <a:rPr lang="en-US" i="0" baseline="0" dirty="0" err="1" smtClean="0"/>
              <a:t>då</a:t>
            </a:r>
            <a:r>
              <a:rPr lang="en-US" i="0" baseline="0" dirty="0" smtClean="0"/>
              <a:t> </a:t>
            </a:r>
            <a:r>
              <a:rPr lang="en-US" i="0" baseline="0" dirty="0" err="1" smtClean="0"/>
              <a:t>tiden</a:t>
            </a:r>
            <a:r>
              <a:rPr lang="en-US" i="0" baseline="0" dirty="0" smtClean="0"/>
              <a:t> </a:t>
            </a:r>
            <a:r>
              <a:rPr lang="en-US" i="0" baseline="0" dirty="0" err="1" smtClean="0"/>
              <a:t>det</a:t>
            </a:r>
            <a:r>
              <a:rPr lang="en-US" i="0" baseline="0" dirty="0" smtClean="0"/>
              <a:t> tar </a:t>
            </a:r>
            <a:r>
              <a:rPr lang="en-US" i="0" baseline="0" dirty="0" err="1" smtClean="0"/>
              <a:t>att</a:t>
            </a:r>
            <a:r>
              <a:rPr lang="en-US" i="0" baseline="0" dirty="0" smtClean="0"/>
              <a:t> </a:t>
            </a:r>
            <a:r>
              <a:rPr lang="en-US" i="0" baseline="0" dirty="0" err="1" smtClean="0"/>
              <a:t>detektera</a:t>
            </a:r>
            <a:r>
              <a:rPr lang="en-US" i="0" baseline="0" dirty="0" smtClean="0"/>
              <a:t> </a:t>
            </a:r>
            <a:r>
              <a:rPr lang="en-US" i="0" baseline="0" dirty="0" err="1" smtClean="0"/>
              <a:t>ett</a:t>
            </a:r>
            <a:r>
              <a:rPr lang="en-US" i="0" baseline="0" dirty="0" smtClean="0"/>
              <a:t> </a:t>
            </a:r>
            <a:r>
              <a:rPr lang="en-US" i="0" baseline="0" dirty="0" err="1" smtClean="0"/>
              <a:t>fel</a:t>
            </a:r>
            <a:r>
              <a:rPr lang="en-US" i="0" baseline="0" dirty="0" smtClean="0"/>
              <a:t> </a:t>
            </a:r>
            <a:r>
              <a:rPr lang="sv-SE" i="0" baseline="0" dirty="0" smtClean="0"/>
              <a:t>+ tiden att </a:t>
            </a:r>
            <a:r>
              <a:rPr lang="sv-SE" i="0" baseline="0" dirty="0" err="1" smtClean="0"/>
              <a:t>replicera</a:t>
            </a:r>
            <a:r>
              <a:rPr lang="sv-SE" i="0" baseline="0" dirty="0" smtClean="0"/>
              <a:t> en </a:t>
            </a:r>
            <a:r>
              <a:rPr lang="sv-SE" i="0" baseline="0" dirty="0" err="1" smtClean="0"/>
              <a:t>replika</a:t>
            </a:r>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14</a:t>
            </a:fld>
            <a:endParaRPr lang="en-US"/>
          </a:p>
        </p:txBody>
      </p:sp>
    </p:spTree>
    <p:extLst>
      <p:ext uri="{BB962C8B-B14F-4D97-AF65-F5344CB8AC3E}">
        <p14:creationId xmlns:p14="http://schemas.microsoft.com/office/powerpoint/2010/main" val="4156608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Tillfötligheten</a:t>
            </a:r>
            <a:r>
              <a:rPr lang="en-US" dirty="0" smtClean="0"/>
              <a:t> </a:t>
            </a:r>
            <a:r>
              <a:rPr lang="en-US" dirty="0" err="1" smtClean="0"/>
              <a:t>kan</a:t>
            </a:r>
            <a:r>
              <a:rPr lang="en-US" dirty="0" smtClean="0"/>
              <a:t> </a:t>
            </a:r>
            <a:r>
              <a:rPr lang="en-US" dirty="0" err="1" smtClean="0"/>
              <a:t>då</a:t>
            </a:r>
            <a:r>
              <a:rPr lang="en-US" dirty="0" smtClean="0"/>
              <a:t> </a:t>
            </a:r>
            <a:r>
              <a:rPr lang="en-US" dirty="0" err="1" smtClean="0"/>
              <a:t>skrivas</a:t>
            </a:r>
            <a:r>
              <a:rPr lang="en-US" dirty="0" smtClean="0"/>
              <a:t> </a:t>
            </a:r>
            <a:r>
              <a:rPr lang="en-US" dirty="0" err="1" smtClean="0"/>
              <a:t>som</a:t>
            </a:r>
            <a:r>
              <a:rPr lang="en-US" dirty="0" smtClean="0"/>
              <a:t> </a:t>
            </a:r>
            <a:r>
              <a:rPr lang="en-US" dirty="0" err="1" smtClean="0"/>
              <a:t>sannolikheten</a:t>
            </a:r>
            <a:r>
              <a:rPr lang="en-US" dirty="0" smtClean="0"/>
              <a:t> </a:t>
            </a:r>
            <a:r>
              <a:rPr lang="en-US" dirty="0" err="1" smtClean="0"/>
              <a:t>att</a:t>
            </a:r>
            <a:r>
              <a:rPr lang="en-US" dirty="0" smtClean="0"/>
              <a:t> </a:t>
            </a:r>
            <a:r>
              <a:rPr lang="en-US" dirty="0" err="1" smtClean="0"/>
              <a:t>inte</a:t>
            </a:r>
            <a:r>
              <a:rPr lang="en-US" dirty="0" smtClean="0"/>
              <a:t> </a:t>
            </a:r>
            <a:r>
              <a:rPr lang="en-US" dirty="0" err="1" smtClean="0"/>
              <a:t>alla</a:t>
            </a:r>
            <a:r>
              <a:rPr lang="en-US" dirty="0" smtClean="0"/>
              <a:t> </a:t>
            </a:r>
            <a:r>
              <a:rPr lang="en-US" dirty="0" err="1" smtClean="0"/>
              <a:t>noder</a:t>
            </a:r>
            <a:r>
              <a:rPr lang="en-US" baseline="0" dirty="0" smtClean="0"/>
              <a:t> </a:t>
            </a:r>
            <a:r>
              <a:rPr lang="en-US" baseline="0" dirty="0" err="1" smtClean="0"/>
              <a:t>som</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a:t>
            </a:r>
            <a:r>
              <a:rPr lang="en-US" baseline="0" dirty="0" err="1" smtClean="0"/>
              <a:t>dör</a:t>
            </a:r>
            <a:r>
              <a:rPr lang="en-US" baseline="0" dirty="0" smtClean="0"/>
              <a:t> under </a:t>
            </a:r>
            <a:r>
              <a:rPr lang="en-US" baseline="0" dirty="0" err="1" smtClean="0"/>
              <a:t>tiden</a:t>
            </a:r>
            <a:r>
              <a:rPr lang="en-US" baseline="0" dirty="0" smtClean="0"/>
              <a:t> </a:t>
            </a:r>
            <a:r>
              <a:rPr lang="en-US" i="1" baseline="0" dirty="0" smtClean="0"/>
              <a:t>t</a:t>
            </a:r>
            <a:r>
              <a:rPr lang="en-US" i="0" baseline="0" dirty="0" smtClean="0"/>
              <a:t>, </a:t>
            </a:r>
            <a:r>
              <a:rPr lang="en-US" i="0" baseline="0" dirty="0" err="1" smtClean="0"/>
              <a:t>dvs</a:t>
            </a:r>
            <a:r>
              <a:rPr lang="en-US" i="0" baseline="0" dirty="0" smtClean="0"/>
              <a:t> </a:t>
            </a:r>
            <a:r>
              <a:rPr lang="en-US" i="0" baseline="0" dirty="0" err="1" smtClean="0"/>
              <a:t>innan</a:t>
            </a:r>
            <a:r>
              <a:rPr lang="en-US" i="0" baseline="0" dirty="0" smtClean="0"/>
              <a:t> vi </a:t>
            </a:r>
            <a:r>
              <a:rPr lang="en-US" i="0" baseline="0" dirty="0" err="1" smtClean="0"/>
              <a:t>hunnit</a:t>
            </a:r>
            <a:r>
              <a:rPr lang="en-US" i="0" baseline="0" dirty="0" smtClean="0"/>
              <a:t> </a:t>
            </a:r>
            <a:r>
              <a:rPr lang="en-US" i="0" baseline="0" dirty="0" err="1" smtClean="0"/>
              <a:t>skapa</a:t>
            </a:r>
            <a:r>
              <a:rPr lang="en-US" i="0" baseline="0" dirty="0" smtClean="0"/>
              <a:t> en </a:t>
            </a:r>
            <a:r>
              <a:rPr lang="en-US" i="0" baseline="0" dirty="0" err="1" smtClean="0"/>
              <a:t>ny</a:t>
            </a:r>
            <a:r>
              <a:rPr lang="en-US" i="0" baseline="0" dirty="0" smtClean="0"/>
              <a:t> </a:t>
            </a:r>
            <a:r>
              <a:rPr lang="en-US" i="0" baseline="0" dirty="0" err="1" smtClean="0"/>
              <a:t>replika</a:t>
            </a:r>
            <a:r>
              <a:rPr lang="en-US" i="0"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15</a:t>
            </a:fld>
            <a:endParaRPr lang="en-US"/>
          </a:p>
        </p:txBody>
      </p:sp>
    </p:spTree>
    <p:extLst>
      <p:ext uri="{BB962C8B-B14F-4D97-AF65-F5344CB8AC3E}">
        <p14:creationId xmlns:p14="http://schemas.microsoft.com/office/powerpoint/2010/main" val="6564260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a:t>
            </a:r>
            <a:r>
              <a:rPr lang="en-US" baseline="0" dirty="0" smtClean="0"/>
              <a:t> </a:t>
            </a:r>
            <a:r>
              <a:rPr lang="en-US" baseline="0" dirty="0" err="1" smtClean="0"/>
              <a:t>när</a:t>
            </a:r>
            <a:r>
              <a:rPr lang="en-US" baseline="0" dirty="0" smtClean="0"/>
              <a:t> vi </a:t>
            </a:r>
            <a:r>
              <a:rPr lang="en-US" baseline="0" dirty="0" err="1" smtClean="0"/>
              <a:t>har</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beskriva</a:t>
            </a:r>
            <a:r>
              <a:rPr lang="en-US" baseline="0" dirty="0" smtClean="0"/>
              <a:t> </a:t>
            </a:r>
            <a:r>
              <a:rPr lang="en-US" baseline="0" dirty="0" err="1" smtClean="0"/>
              <a:t>tillförlitligheten</a:t>
            </a:r>
            <a:r>
              <a:rPr lang="en-US" baseline="0" dirty="0" smtClean="0"/>
              <a:t> </a:t>
            </a:r>
            <a:r>
              <a:rPr lang="en-US" baseline="0" dirty="0" err="1" smtClean="0"/>
              <a:t>så</a:t>
            </a:r>
            <a:r>
              <a:rPr lang="en-US" baseline="0" dirty="0" smtClean="0"/>
              <a:t> </a:t>
            </a:r>
            <a:r>
              <a:rPr lang="en-US" baseline="0" dirty="0" err="1" smtClean="0"/>
              <a:t>vill</a:t>
            </a:r>
            <a:r>
              <a:rPr lang="en-US" baseline="0" dirty="0" smtClean="0"/>
              <a:t> vi </a:t>
            </a:r>
            <a:r>
              <a:rPr lang="en-US" baseline="0" dirty="0" err="1" smtClean="0"/>
              <a:t>ju</a:t>
            </a:r>
            <a:r>
              <a:rPr lang="en-US" baseline="0" dirty="0" smtClean="0"/>
              <a:t> se till </a:t>
            </a:r>
            <a:r>
              <a:rPr lang="en-US" baseline="0" dirty="0" err="1" smtClean="0"/>
              <a:t>att</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p>
          <a:p>
            <a:endParaRPr lang="en-US" baseline="0" dirty="0" smtClean="0"/>
          </a:p>
          <a:p>
            <a:r>
              <a:rPr lang="en-US" baseline="0" dirty="0" smtClean="0"/>
              <a:t>I </a:t>
            </a:r>
            <a:r>
              <a:rPr lang="en-US" baseline="0" dirty="0" err="1" smtClean="0"/>
              <a:t>princip</a:t>
            </a:r>
            <a:r>
              <a:rPr lang="en-US" baseline="0" dirty="0" smtClean="0"/>
              <a:t> </a:t>
            </a:r>
            <a:r>
              <a:rPr lang="en-US" baseline="0" dirty="0" err="1" smtClean="0"/>
              <a:t>innebär</a:t>
            </a:r>
            <a:r>
              <a:rPr lang="en-US" baseline="0" dirty="0" smtClean="0"/>
              <a:t> </a:t>
            </a:r>
            <a:r>
              <a:rPr lang="en-US" baseline="0" dirty="0" err="1" smtClean="0"/>
              <a:t>det</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att</a:t>
            </a:r>
            <a:r>
              <a:rPr lang="en-US" baseline="0" dirty="0" smtClean="0"/>
              <a:t> </a:t>
            </a:r>
            <a:r>
              <a:rPr lang="en-US" baseline="0" dirty="0" err="1" smtClean="0"/>
              <a:t>nivån</a:t>
            </a:r>
            <a:r>
              <a:rPr lang="en-US" baseline="0" dirty="0" smtClean="0"/>
              <a:t> </a:t>
            </a:r>
            <a:r>
              <a:rPr lang="en-US" baseline="0" dirty="0" err="1" smtClean="0"/>
              <a:t>är</a:t>
            </a:r>
            <a:r>
              <a:rPr lang="en-US" baseline="0" dirty="0" smtClean="0"/>
              <a:t> </a:t>
            </a:r>
            <a:r>
              <a:rPr lang="en-US" baseline="0" dirty="0" err="1" smtClean="0"/>
              <a:t>uppfylld</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detektera</a:t>
            </a:r>
            <a:r>
              <a:rPr lang="en-US" baseline="0" dirty="0" smtClean="0"/>
              <a:t> </a:t>
            </a:r>
            <a:r>
              <a:rPr lang="en-US" baseline="0" dirty="0" err="1" smtClean="0"/>
              <a:t>när</a:t>
            </a:r>
            <a:r>
              <a:rPr lang="en-US" baseline="0" dirty="0" smtClean="0"/>
              <a:t> en nod </a:t>
            </a:r>
            <a:r>
              <a:rPr lang="en-US" baseline="0" dirty="0" err="1" smtClean="0"/>
              <a:t>dör</a:t>
            </a:r>
            <a:r>
              <a:rPr lang="en-US" baseline="0" dirty="0" smtClean="0"/>
              <a:t>, </a:t>
            </a:r>
            <a:r>
              <a:rPr lang="en-US" baseline="0" dirty="0" err="1" smtClean="0"/>
              <a:t>och</a:t>
            </a:r>
            <a:r>
              <a:rPr lang="en-US" baseline="0" dirty="0" smtClean="0"/>
              <a:t> om </a:t>
            </a:r>
            <a:r>
              <a:rPr lang="en-US" baseline="0" dirty="0" err="1" smtClean="0"/>
              <a:t>flera</a:t>
            </a:r>
            <a:r>
              <a:rPr lang="en-US" baseline="0" dirty="0" smtClean="0"/>
              <a:t> </a:t>
            </a:r>
            <a:r>
              <a:rPr lang="en-US" baseline="0" dirty="0" err="1" smtClean="0"/>
              <a:t>replikor</a:t>
            </a:r>
            <a:r>
              <a:rPr lang="en-US" baseline="0" dirty="0" smtClean="0"/>
              <a:t> </a:t>
            </a:r>
            <a:r>
              <a:rPr lang="en-US" baseline="0" dirty="0" err="1" smtClean="0"/>
              <a:t>då</a:t>
            </a:r>
            <a:r>
              <a:rPr lang="en-US" baseline="0" dirty="0" smtClean="0"/>
              <a:t> </a:t>
            </a:r>
            <a:r>
              <a:rPr lang="en-US" baseline="0" dirty="0" err="1" smtClean="0"/>
              <a:t>måste</a:t>
            </a:r>
            <a:r>
              <a:rPr lang="en-US" baseline="0" dirty="0" smtClean="0"/>
              <a:t> </a:t>
            </a:r>
            <a:r>
              <a:rPr lang="en-US" baseline="0" dirty="0" err="1" smtClean="0"/>
              <a:t>skapas</a:t>
            </a:r>
            <a:r>
              <a:rPr lang="en-US" baseline="0" dirty="0" smtClean="0"/>
              <a:t>, </a:t>
            </a:r>
            <a:r>
              <a:rPr lang="en-US" baseline="0" dirty="0" err="1" smtClean="0"/>
              <a:t>skapa</a:t>
            </a:r>
            <a:r>
              <a:rPr lang="en-US" baseline="0" dirty="0" smtClean="0"/>
              <a:t> de</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vill</a:t>
            </a:r>
            <a:r>
              <a:rPr lang="en-US" baseline="0" dirty="0" smtClean="0"/>
              <a:t> vi </a:t>
            </a:r>
            <a:r>
              <a:rPr lang="en-US" baseline="0" dirty="0" err="1" smtClean="0"/>
              <a:t>inte</a:t>
            </a:r>
            <a:r>
              <a:rPr lang="en-US" baseline="0" dirty="0" smtClean="0"/>
              <a:t> </a:t>
            </a:r>
            <a:r>
              <a:rPr lang="en-US" baseline="0" dirty="0" err="1" smtClean="0"/>
              <a:t>skapa</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använda</a:t>
            </a:r>
            <a:r>
              <a:rPr lang="en-US" baseline="0" dirty="0" smtClean="0"/>
              <a:t> </a:t>
            </a:r>
            <a:r>
              <a:rPr lang="en-US" baseline="0" dirty="0" err="1" smtClean="0"/>
              <a:t>fler</a:t>
            </a:r>
            <a:r>
              <a:rPr lang="en-US" baseline="0" dirty="0" smtClean="0"/>
              <a:t> </a:t>
            </a:r>
            <a:r>
              <a:rPr lang="en-US" baseline="0" dirty="0" err="1" smtClean="0"/>
              <a:t>resurser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därför</a:t>
            </a:r>
            <a:r>
              <a:rPr lang="en-US" baseline="0" dirty="0" smtClean="0"/>
              <a:t> </a:t>
            </a:r>
            <a:r>
              <a:rPr lang="en-US" baseline="0" dirty="0" err="1" smtClean="0"/>
              <a:t>kommer</a:t>
            </a:r>
            <a:r>
              <a:rPr lang="en-US" baseline="0" dirty="0" smtClean="0"/>
              <a:t> vi visa </a:t>
            </a:r>
            <a:r>
              <a:rPr lang="en-US" baseline="0" dirty="0" err="1" smtClean="0"/>
              <a:t>att</a:t>
            </a:r>
            <a:r>
              <a:rPr lang="en-US" baseline="0" dirty="0" smtClean="0"/>
              <a:t> </a:t>
            </a:r>
          </a:p>
          <a:p>
            <a:pPr marL="171450" indent="-171450">
              <a:buFontTx/>
              <a:buChar char="-"/>
            </a:pPr>
            <a:r>
              <a:rPr lang="en-US" baseline="0" dirty="0" smtClean="0"/>
              <a:t>de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väljst</a:t>
            </a:r>
            <a:r>
              <a:rPr lang="en-US" baseline="0" dirty="0" smtClean="0"/>
              <a:t> </a:t>
            </a:r>
            <a:r>
              <a:rPr lang="en-US" baseline="0" dirty="0" err="1" smtClean="0"/>
              <a:t>först</a:t>
            </a:r>
            <a:endParaRPr lang="en-US" baseline="0" dirty="0" smtClean="0"/>
          </a:p>
          <a:p>
            <a:pPr marL="171450" indent="-171450">
              <a:buFontTx/>
              <a:buChar char="-"/>
            </a:pPr>
            <a:r>
              <a:rPr lang="en-US" baseline="0" dirty="0" err="1" smtClean="0"/>
              <a:t>Systemet</a:t>
            </a:r>
            <a:r>
              <a:rPr lang="en-US" baseline="0" dirty="0" smtClean="0"/>
              <a:t> </a:t>
            </a:r>
            <a:r>
              <a:rPr lang="en-US" baseline="0" dirty="0" err="1" smtClean="0"/>
              <a:t>övervakas</a:t>
            </a:r>
            <a:r>
              <a:rPr lang="en-US" baseline="0" dirty="0" smtClean="0"/>
              <a:t> under </a:t>
            </a:r>
            <a:r>
              <a:rPr lang="en-US" baseline="0" dirty="0" err="1" smtClean="0"/>
              <a:t>tid</a:t>
            </a:r>
            <a:r>
              <a:rPr lang="en-US" baseline="0" dirty="0" smtClean="0"/>
              <a:t> </a:t>
            </a:r>
            <a:r>
              <a:rPr lang="en-US" baseline="0" dirty="0" err="1" smtClean="0"/>
              <a:t>och</a:t>
            </a:r>
            <a:r>
              <a:rPr lang="en-US" baseline="0" dirty="0" smtClean="0"/>
              <a:t> </a:t>
            </a:r>
            <a:r>
              <a:rPr lang="en-US" baseline="0" dirty="0" err="1" smtClean="0"/>
              <a:t>att</a:t>
            </a:r>
            <a:r>
              <a:rPr lang="en-US" baseline="0" dirty="0" smtClean="0"/>
              <a:t> </a:t>
            </a:r>
            <a:r>
              <a:rPr lang="en-US" baseline="0" dirty="0" err="1" smtClean="0"/>
              <a:t>replikor</a:t>
            </a:r>
            <a:r>
              <a:rPr lang="en-US" baseline="0" dirty="0" smtClean="0"/>
              <a:t> </a:t>
            </a:r>
            <a:r>
              <a:rPr lang="en-US" baseline="0" dirty="0" err="1" smtClean="0"/>
              <a:t>dynamiskt</a:t>
            </a:r>
            <a:r>
              <a:rPr lang="en-US" baseline="0" dirty="0" smtClean="0"/>
              <a:t> </a:t>
            </a:r>
            <a:r>
              <a:rPr lang="en-US" baseline="0" dirty="0" err="1" smtClean="0"/>
              <a:t>flyttas</a:t>
            </a:r>
            <a:r>
              <a:rPr lang="en-US" baseline="0" dirty="0" smtClean="0"/>
              <a:t> till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överflödiga</a:t>
            </a:r>
            <a:r>
              <a:rPr lang="en-US" baseline="0" dirty="0" smtClean="0"/>
              <a:t> </a:t>
            </a:r>
            <a:r>
              <a:rPr lang="en-US" baseline="0" dirty="0" err="1" smtClean="0"/>
              <a:t>replikor</a:t>
            </a:r>
            <a:r>
              <a:rPr lang="en-US" baseline="0" dirty="0" smtClean="0"/>
              <a:t> </a:t>
            </a:r>
            <a:r>
              <a:rPr lang="en-US" baseline="0" dirty="0" err="1" smtClean="0"/>
              <a:t>tas</a:t>
            </a:r>
            <a:r>
              <a:rPr lang="en-US" baseline="0" dirty="0" smtClean="0"/>
              <a:t> </a:t>
            </a:r>
            <a:r>
              <a:rPr lang="en-US" baseline="0" dirty="0" err="1" smtClean="0"/>
              <a:t>bort</a:t>
            </a:r>
            <a:endParaRPr lang="en-US" baseline="0" dirty="0" smtClean="0"/>
          </a:p>
          <a:p>
            <a:pPr marL="171450" indent="-171450">
              <a:buFontTx/>
              <a:buChar char="-"/>
            </a:pPr>
            <a:endParaRPr lang="en-US" baseline="0" dirty="0" smtClean="0"/>
          </a:p>
          <a:p>
            <a:pPr marL="0" indent="0">
              <a:buFontTx/>
              <a:buNone/>
            </a:pPr>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lagrar</a:t>
            </a:r>
            <a:r>
              <a:rPr lang="en-US" baseline="0" dirty="0" smtClean="0"/>
              <a:t> vi </a:t>
            </a:r>
            <a:r>
              <a:rPr lang="en-US" baseline="0" dirty="0" err="1" smtClean="0"/>
              <a:t>tiderna</a:t>
            </a:r>
            <a:r>
              <a:rPr lang="en-US" baseline="0" dirty="0" smtClean="0"/>
              <a:t> </a:t>
            </a:r>
            <a:r>
              <a:rPr lang="en-US" baseline="0" dirty="0" err="1" smtClean="0"/>
              <a:t>för</a:t>
            </a:r>
            <a:r>
              <a:rPr lang="en-US" baseline="0" dirty="0" smtClean="0"/>
              <a:t> </a:t>
            </a:r>
            <a:r>
              <a:rPr lang="en-US" baseline="0" dirty="0" err="1" smtClean="0"/>
              <a:t>när</a:t>
            </a:r>
            <a:r>
              <a:rPr lang="en-US" baseline="0" dirty="0" smtClean="0"/>
              <a:t> en nod </a:t>
            </a:r>
            <a:r>
              <a:rPr lang="en-US" baseline="0" dirty="0" err="1" smtClean="0"/>
              <a:t>dör</a:t>
            </a:r>
            <a:r>
              <a:rPr lang="en-US" baseline="0" dirty="0" smtClean="0"/>
              <a:t>, </a:t>
            </a:r>
            <a:r>
              <a:rPr lang="en-US" baseline="0" dirty="0" err="1" smtClean="0"/>
              <a:t>så</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anpassa</a:t>
            </a:r>
            <a:r>
              <a:rPr lang="en-US" baseline="0" dirty="0" smtClean="0"/>
              <a:t> </a:t>
            </a:r>
            <a:r>
              <a:rPr lang="en-US" baseline="0" dirty="0" err="1" smtClean="0"/>
              <a:t>dess</a:t>
            </a:r>
            <a:r>
              <a:rPr lang="en-US" baseline="0" dirty="0" smtClean="0"/>
              <a:t> MTBF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dess</a:t>
            </a:r>
            <a:r>
              <a:rPr lang="en-US" baseline="0" dirty="0" smtClean="0"/>
              <a:t> </a:t>
            </a:r>
            <a:r>
              <a:rPr lang="en-US" baseline="0" dirty="0" err="1" smtClean="0"/>
              <a:t>tillförlitlighet</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16</a:t>
            </a:fld>
            <a:endParaRPr lang="en-US"/>
          </a:p>
        </p:txBody>
      </p:sp>
    </p:spTree>
    <p:extLst>
      <p:ext uri="{BB962C8B-B14F-4D97-AF65-F5344CB8AC3E}">
        <p14:creationId xmlns:p14="http://schemas.microsoft.com/office/powerpoint/2010/main" val="1617988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dirty="0" smtClean="0"/>
              <a:t> </a:t>
            </a:r>
            <a:r>
              <a:rPr lang="en-US" dirty="0" err="1" smtClean="0"/>
              <a:t>att</a:t>
            </a:r>
            <a:r>
              <a:rPr lang="en-US" dirty="0" smtClean="0"/>
              <a:t> </a:t>
            </a:r>
            <a:r>
              <a:rPr lang="en-US" dirty="0" err="1" smtClean="0"/>
              <a:t>tillgodose</a:t>
            </a:r>
            <a:r>
              <a:rPr lang="en-US" baseline="0" dirty="0" smtClean="0"/>
              <a:t> en </a:t>
            </a:r>
            <a:r>
              <a:rPr lang="en-US" baseline="0" dirty="0" err="1" smtClean="0"/>
              <a:t>tillförlitlighet</a:t>
            </a:r>
            <a:r>
              <a:rPr lang="en-US" baseline="0" dirty="0" smtClean="0"/>
              <a:t> lambda </a:t>
            </a:r>
            <a:r>
              <a:rPr lang="en-US" baseline="0" dirty="0" err="1" smtClean="0"/>
              <a:t>för</a:t>
            </a:r>
            <a:r>
              <a:rPr lang="en-US" baseline="0" dirty="0" smtClean="0"/>
              <a:t> en </a:t>
            </a:r>
            <a:r>
              <a:rPr lang="en-US" baseline="0" dirty="0" err="1" smtClean="0"/>
              <a:t>applikation</a:t>
            </a:r>
            <a:r>
              <a:rPr lang="en-US" baseline="0" dirty="0" smtClean="0"/>
              <a:t>:</a:t>
            </a:r>
          </a:p>
          <a:p>
            <a:endParaRPr lang="en-US" baseline="0" dirty="0" smtClean="0"/>
          </a:p>
          <a:p>
            <a:r>
              <a:rPr lang="en-US" baseline="0" dirty="0" err="1" smtClean="0"/>
              <a:t>Hitta</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a:t>
            </a:r>
            <a:r>
              <a:rPr lang="en-US" baseline="0" dirty="0" err="1" smtClean="0"/>
              <a:t>Eftersom</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a:t>
            </a:r>
            <a:r>
              <a:rPr lang="en-US" baseline="0" dirty="0" err="1" smtClean="0"/>
              <a:t>applikation</a:t>
            </a:r>
            <a:r>
              <a:rPr lang="en-US" baseline="0" dirty="0" smtClean="0"/>
              <a:t> </a:t>
            </a:r>
            <a:r>
              <a:rPr lang="en-US" baseline="0" dirty="0" err="1" smtClean="0"/>
              <a:t>enbart</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replikor</a:t>
            </a:r>
            <a:r>
              <a:rPr lang="en-US" baseline="0" dirty="0" smtClean="0"/>
              <a:t> </a:t>
            </a:r>
            <a:r>
              <a:rPr lang="en-US" baseline="0" dirty="0" err="1" smtClean="0"/>
              <a:t>körs</a:t>
            </a:r>
            <a:r>
              <a:rPr lang="en-US" baseline="0" dirty="0" smtClean="0"/>
              <a:t> </a:t>
            </a:r>
            <a:r>
              <a:rPr lang="en-US" baseline="0" dirty="0" err="1" smtClean="0"/>
              <a:t>på</a:t>
            </a:r>
            <a:r>
              <a:rPr lang="en-US" baseline="0" dirty="0" smtClean="0"/>
              <a:t>, </a:t>
            </a:r>
            <a:r>
              <a:rPr lang="en-US" baseline="0" dirty="0" err="1" smtClean="0"/>
              <a:t>inte</a:t>
            </a:r>
            <a:r>
              <a:rPr lang="en-US" baseline="0" dirty="0" smtClean="0"/>
              <a:t> </a:t>
            </a:r>
            <a:r>
              <a:rPr lang="en-US" baseline="0" dirty="0" err="1" smtClean="0"/>
              <a:t>hur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vi </a:t>
            </a:r>
            <a:r>
              <a:rPr lang="en-US" baseline="0" dirty="0" err="1" smtClean="0"/>
              <a:t>hitta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I </a:t>
            </a:r>
            <a:r>
              <a:rPr lang="en-US" baseline="0" dirty="0" err="1" smtClean="0"/>
              <a:t>dagsläget</a:t>
            </a:r>
            <a:r>
              <a:rPr lang="en-US" baseline="0" dirty="0" smtClean="0"/>
              <a:t>.</a:t>
            </a:r>
          </a:p>
          <a:p>
            <a:endParaRPr lang="en-US" baseline="0" dirty="0" smtClean="0"/>
          </a:p>
          <a:p>
            <a:r>
              <a:rPr lang="en-US" baseline="0" dirty="0" err="1" smtClean="0"/>
              <a:t>Så</a:t>
            </a:r>
            <a:r>
              <a:rPr lang="en-US" baseline="0" dirty="0" smtClean="0"/>
              <a:t> </a:t>
            </a:r>
            <a:r>
              <a:rPr lang="en-US" baseline="0" dirty="0" err="1" smtClean="0"/>
              <a:t>länge</a:t>
            </a:r>
            <a:r>
              <a:rPr lang="en-US" baseline="0" dirty="0" smtClean="0"/>
              <a:t> den </a:t>
            </a:r>
            <a:r>
              <a:rPr lang="en-US" baseline="0" dirty="0" err="1" smtClean="0"/>
              <a:t>nuvarande</a:t>
            </a:r>
            <a:r>
              <a:rPr lang="en-US" baseline="0" dirty="0" smtClean="0"/>
              <a:t> </a:t>
            </a:r>
            <a:r>
              <a:rPr lang="en-US" baseline="0" dirty="0" err="1" smtClean="0"/>
              <a:t>tillförlitlighetsnivån</a:t>
            </a:r>
            <a:r>
              <a:rPr lang="en-US" baseline="0" dirty="0" smtClean="0"/>
              <a:t> </a:t>
            </a:r>
            <a:r>
              <a:rPr lang="en-US" baseline="0" dirty="0" err="1" smtClean="0"/>
              <a:t>är</a:t>
            </a:r>
            <a:r>
              <a:rPr lang="en-US" baseline="0" dirty="0" smtClean="0"/>
              <a:t> under den vi </a:t>
            </a:r>
            <a:r>
              <a:rPr lang="en-US" baseline="0" dirty="0" err="1" smtClean="0"/>
              <a:t>önskar</a:t>
            </a:r>
            <a:r>
              <a:rPr lang="en-US" baseline="0" dirty="0" smtClean="0"/>
              <a:t>, </a:t>
            </a:r>
            <a:r>
              <a:rPr lang="en-US" baseline="0" dirty="0" err="1" smtClean="0"/>
              <a:t>så</a:t>
            </a:r>
            <a:r>
              <a:rPr lang="en-US" baseline="0" dirty="0" smtClean="0"/>
              <a:t> </a:t>
            </a:r>
            <a:r>
              <a:rPr lang="en-US" baseline="0" dirty="0" err="1" smtClean="0"/>
              <a:t>skapar</a:t>
            </a:r>
            <a:r>
              <a:rPr lang="en-US" baseline="0" dirty="0" smtClean="0"/>
              <a:t> vi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lediga</a:t>
            </a:r>
            <a:r>
              <a:rPr lang="en-US" baseline="0" dirty="0" smtClean="0"/>
              <a:t> </a:t>
            </a:r>
            <a:r>
              <a:rPr lang="en-US" baseline="0" dirty="0" err="1" smtClean="0"/>
              <a:t>noden</a:t>
            </a:r>
            <a:r>
              <a:rPr lang="en-US" baseline="0" dirty="0" smtClean="0"/>
              <a:t> vi </a:t>
            </a:r>
            <a:r>
              <a:rPr lang="en-US" baseline="0" dirty="0" err="1" smtClean="0"/>
              <a:t>har</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17</a:t>
            </a:fld>
            <a:endParaRPr lang="en-US"/>
          </a:p>
        </p:txBody>
      </p:sp>
    </p:spTree>
    <p:extLst>
      <p:ext uri="{BB962C8B-B14F-4D97-AF65-F5344CB8AC3E}">
        <p14:creationId xmlns:p14="http://schemas.microsoft.com/office/powerpoint/2010/main" val="8620935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Föregående</a:t>
            </a:r>
            <a:r>
              <a:rPr lang="en-US" baseline="0" dirty="0" smtClean="0"/>
              <a:t> algorithm </a:t>
            </a:r>
            <a:r>
              <a:rPr lang="en-US" baseline="0" dirty="0" err="1" smtClean="0"/>
              <a:t>måste</a:t>
            </a:r>
            <a:r>
              <a:rPr lang="en-US" baseline="0" dirty="0" smtClean="0"/>
              <a:t> </a:t>
            </a:r>
            <a:r>
              <a:rPr lang="en-US" baseline="0" dirty="0" err="1" smtClean="0"/>
              <a:t>köras</a:t>
            </a:r>
            <a:r>
              <a:rPr lang="en-US" baseline="0" dirty="0" smtClean="0"/>
              <a:t> </a:t>
            </a:r>
            <a:r>
              <a:rPr lang="en-US" baseline="0" dirty="0" err="1" smtClean="0"/>
              <a:t>varje</a:t>
            </a:r>
            <a:r>
              <a:rPr lang="en-US" baseline="0" dirty="0" smtClean="0"/>
              <a:t> </a:t>
            </a:r>
            <a:r>
              <a:rPr lang="en-US" baseline="0" dirty="0" err="1" smtClean="0"/>
              <a:t>gång</a:t>
            </a:r>
            <a:r>
              <a:rPr lang="en-US" baseline="0" dirty="0" smtClean="0"/>
              <a:t> en </a:t>
            </a:r>
            <a:r>
              <a:rPr lang="en-US" baseline="0" dirty="0" err="1" smtClean="0"/>
              <a:t>replika</a:t>
            </a:r>
            <a:r>
              <a:rPr lang="en-US" baseline="0" dirty="0" smtClean="0"/>
              <a:t> </a:t>
            </a:r>
            <a:r>
              <a:rPr lang="en-US" baseline="0" dirty="0" err="1" smtClean="0"/>
              <a:t>försvinner</a:t>
            </a:r>
            <a:r>
              <a:rPr lang="en-US" baseline="0" dirty="0" smtClean="0"/>
              <a:t>, </a:t>
            </a:r>
            <a:r>
              <a:rPr lang="en-US" baseline="0" dirty="0" err="1" smtClean="0"/>
              <a:t>då</a:t>
            </a:r>
            <a:r>
              <a:rPr lang="en-US" baseline="0" dirty="0" smtClean="0"/>
              <a:t> 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kanske</a:t>
            </a:r>
            <a:r>
              <a:rPr lang="en-US" baseline="0" dirty="0" smtClean="0"/>
              <a:t> </a:t>
            </a:r>
            <a:r>
              <a:rPr lang="en-US" baseline="0" dirty="0" err="1" smtClean="0"/>
              <a:t>inte</a:t>
            </a:r>
            <a:r>
              <a:rPr lang="en-US" baseline="0" dirty="0" smtClean="0"/>
              <a:t> </a:t>
            </a:r>
            <a:r>
              <a:rPr lang="en-US" baseline="0" dirty="0" err="1" smtClean="0"/>
              <a:t>längre</a:t>
            </a:r>
            <a:r>
              <a:rPr lang="en-US" baseline="0" dirty="0" smtClean="0"/>
              <a:t> </a:t>
            </a:r>
            <a:r>
              <a:rPr lang="en-US" baseline="0" dirty="0" err="1" smtClean="0"/>
              <a:t>är</a:t>
            </a:r>
            <a:r>
              <a:rPr lang="en-US" baseline="0" dirty="0" smtClean="0"/>
              <a:t> </a:t>
            </a:r>
            <a:r>
              <a:rPr lang="en-US" baseline="0" dirty="0" err="1" smtClean="0"/>
              <a:t>nådd</a:t>
            </a:r>
            <a:r>
              <a:rPr lang="en-US" baseline="0" dirty="0" smtClean="0"/>
              <a:t>.</a:t>
            </a:r>
          </a:p>
          <a:p>
            <a:endParaRPr lang="en-US" baseline="0" dirty="0" smtClean="0"/>
          </a:p>
          <a:p>
            <a:r>
              <a:rPr lang="en-US" baseline="0" dirty="0" smtClean="0"/>
              <a:t>Vi </a:t>
            </a:r>
            <a:r>
              <a:rPr lang="en-US" baseline="0" dirty="0" err="1" smtClean="0"/>
              <a:t>måste</a:t>
            </a:r>
            <a:r>
              <a:rPr lang="en-US" baseline="0" dirty="0" smtClean="0"/>
              <a:t> </a:t>
            </a:r>
            <a:r>
              <a:rPr lang="en-US" baseline="0" dirty="0" err="1" smtClean="0"/>
              <a:t>alltså</a:t>
            </a:r>
            <a:r>
              <a:rPr lang="en-US" baseline="0" dirty="0" smtClean="0"/>
              <a:t> </a:t>
            </a:r>
            <a:r>
              <a:rPr lang="en-US" baseline="0" dirty="0" err="1" smtClean="0"/>
              <a:t>kunna</a:t>
            </a:r>
            <a:r>
              <a:rPr lang="en-US" baseline="0" dirty="0" smtClean="0"/>
              <a:t> </a:t>
            </a:r>
            <a:r>
              <a:rPr lang="en-US" baseline="0" dirty="0" err="1" smtClean="0"/>
              <a:t>detektera</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därför</a:t>
            </a:r>
            <a:r>
              <a:rPr lang="en-US" baseline="0" dirty="0" smtClean="0"/>
              <a:t> </a:t>
            </a:r>
            <a:r>
              <a:rPr lang="en-US" baseline="0" dirty="0" err="1" smtClean="0"/>
              <a:t>använder</a:t>
            </a:r>
            <a:r>
              <a:rPr lang="en-US" baseline="0" dirty="0" smtClean="0"/>
              <a:t> vi </a:t>
            </a:r>
            <a:r>
              <a:rPr lang="en-US" baseline="0" dirty="0" err="1" smtClean="0"/>
              <a:t>oss</a:t>
            </a:r>
            <a:r>
              <a:rPr lang="en-US" baseline="0" dirty="0" smtClean="0"/>
              <a:t> </a:t>
            </a:r>
            <a:r>
              <a:rPr lang="en-US" baseline="0" dirty="0" err="1" smtClean="0"/>
              <a:t>av</a:t>
            </a:r>
            <a:r>
              <a:rPr lang="en-US" baseline="0" dirty="0" smtClean="0"/>
              <a:t> </a:t>
            </a:r>
            <a:r>
              <a:rPr lang="en-US" baseline="0" dirty="0" err="1" smtClean="0"/>
              <a:t>ett</a:t>
            </a:r>
            <a:r>
              <a:rPr lang="en-US" baseline="0" dirty="0" smtClean="0"/>
              <a:t> heartbeat system, </a:t>
            </a:r>
            <a:r>
              <a:rPr lang="en-US" baseline="0" dirty="0" err="1" smtClean="0"/>
              <a:t>där</a:t>
            </a:r>
            <a:r>
              <a:rPr lang="en-US" baseline="0" dirty="0" smtClean="0"/>
              <a:t> </a:t>
            </a:r>
            <a:r>
              <a:rPr lang="en-US" baseline="0" dirty="0" err="1" smtClean="0"/>
              <a:t>noder</a:t>
            </a:r>
            <a:r>
              <a:rPr lang="en-US" baseline="0" dirty="0" smtClean="0"/>
              <a:t> </a:t>
            </a:r>
            <a:r>
              <a:rPr lang="en-US" baseline="0" dirty="0" err="1" smtClean="0"/>
              <a:t>periodiskt</a:t>
            </a:r>
            <a:r>
              <a:rPr lang="en-US" baseline="0" dirty="0" smtClean="0"/>
              <a:t> </a:t>
            </a:r>
            <a:r>
              <a:rPr lang="en-US" baseline="0" dirty="0" err="1" smtClean="0"/>
              <a:t>skickar</a:t>
            </a:r>
            <a:r>
              <a:rPr lang="en-US" baseline="0" dirty="0" smtClean="0"/>
              <a:t> UDP </a:t>
            </a:r>
            <a:r>
              <a:rPr lang="en-US" baseline="0" dirty="0" err="1" smtClean="0"/>
              <a:t>meddelanden</a:t>
            </a:r>
            <a:r>
              <a:rPr lang="en-US" baseline="0" dirty="0" smtClean="0"/>
              <a:t>, heartbeats, till </a:t>
            </a:r>
            <a:r>
              <a:rPr lang="en-US" baseline="0" dirty="0" err="1" smtClean="0"/>
              <a:t>varandra</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indikera</a:t>
            </a:r>
            <a:r>
              <a:rPr lang="en-US" baseline="0" dirty="0" smtClean="0"/>
              <a:t> </a:t>
            </a:r>
            <a:r>
              <a:rPr lang="en-US" baseline="0" dirty="0" err="1" smtClean="0"/>
              <a:t>att</a:t>
            </a:r>
            <a:r>
              <a:rPr lang="en-US" baseline="0" dirty="0" smtClean="0"/>
              <a:t> de </a:t>
            </a:r>
            <a:r>
              <a:rPr lang="en-US" baseline="0" dirty="0" err="1" smtClean="0"/>
              <a:t>fortfarande</a:t>
            </a:r>
            <a:r>
              <a:rPr lang="en-US" baseline="0" dirty="0" smtClean="0"/>
              <a:t> </a:t>
            </a:r>
            <a:r>
              <a:rPr lang="en-US" baseline="0" dirty="0" err="1" smtClean="0"/>
              <a:t>är</a:t>
            </a:r>
            <a:r>
              <a:rPr lang="en-US" baseline="0" dirty="0" smtClean="0"/>
              <a:t> operational. </a:t>
            </a:r>
          </a:p>
          <a:p>
            <a:endParaRPr lang="en-US" baseline="0" dirty="0" smtClean="0"/>
          </a:p>
          <a:p>
            <a:r>
              <a:rPr lang="en-US" baseline="0" dirty="0" smtClean="0"/>
              <a:t>Om </a:t>
            </a:r>
            <a:r>
              <a:rPr lang="en-US" baseline="0" dirty="0" err="1" smtClean="0"/>
              <a:t>inget</a:t>
            </a:r>
            <a:r>
              <a:rPr lang="en-US" baseline="0" dirty="0" smtClean="0"/>
              <a:t> heartbeat </a:t>
            </a:r>
            <a:r>
              <a:rPr lang="en-US" baseline="0" dirty="0" err="1" smtClean="0"/>
              <a:t>mottas</a:t>
            </a:r>
            <a:r>
              <a:rPr lang="en-US" baseline="0" dirty="0" smtClean="0"/>
              <a:t> </a:t>
            </a:r>
            <a:r>
              <a:rPr lang="en-US" baseline="0" dirty="0" err="1" smtClean="0"/>
              <a:t>från</a:t>
            </a:r>
            <a:r>
              <a:rPr lang="en-US" baseline="0" dirty="0" smtClean="0"/>
              <a:t> en nod </a:t>
            </a:r>
            <a:r>
              <a:rPr lang="en-US" baseline="0" dirty="0" err="1" smtClean="0"/>
              <a:t>inom</a:t>
            </a:r>
            <a:r>
              <a:rPr lang="en-US" baseline="0" dirty="0" smtClean="0"/>
              <a:t> 500 </a:t>
            </a:r>
            <a:r>
              <a:rPr lang="en-US" baseline="0" dirty="0" err="1" smtClean="0"/>
              <a:t>ms</a:t>
            </a:r>
            <a:r>
              <a:rPr lang="en-US" baseline="0" dirty="0" smtClean="0"/>
              <a:t>, </a:t>
            </a:r>
            <a:r>
              <a:rPr lang="en-US" baseline="0" dirty="0" err="1" smtClean="0"/>
              <a:t>så</a:t>
            </a:r>
            <a:r>
              <a:rPr lang="en-US" baseline="0" dirty="0" smtClean="0"/>
              <a:t> </a:t>
            </a:r>
            <a:r>
              <a:rPr lang="en-US" baseline="0" dirty="0" err="1" smtClean="0"/>
              <a:t>antas</a:t>
            </a:r>
            <a:r>
              <a:rPr lang="en-US" baseline="0" dirty="0" smtClean="0"/>
              <a:t> den </a:t>
            </a:r>
            <a:r>
              <a:rPr lang="en-US" baseline="0" dirty="0" err="1" smtClean="0"/>
              <a:t>vara</a:t>
            </a:r>
            <a:r>
              <a:rPr lang="en-US" baseline="0" dirty="0" smtClean="0"/>
              <a:t> </a:t>
            </a:r>
            <a:r>
              <a:rPr lang="en-US" baseline="0" dirty="0" err="1" smtClean="0"/>
              <a:t>död</a:t>
            </a:r>
            <a:r>
              <a:rPr lang="en-US" baseline="0" dirty="0" smtClean="0"/>
              <a:t>, </a:t>
            </a:r>
            <a:r>
              <a:rPr lang="en-US" baseline="0" dirty="0" err="1" smtClean="0"/>
              <a:t>och</a:t>
            </a:r>
            <a:r>
              <a:rPr lang="en-US" baseline="0" dirty="0" smtClean="0"/>
              <a:t> </a:t>
            </a:r>
            <a:r>
              <a:rPr lang="en-US" baseline="0" dirty="0" err="1" smtClean="0"/>
              <a:t>algoritmen</a:t>
            </a:r>
            <a:r>
              <a:rPr lang="en-US" baseline="0" dirty="0" smtClean="0"/>
              <a:t> </a:t>
            </a:r>
            <a:r>
              <a:rPr lang="en-US" baseline="0" dirty="0" err="1" smtClean="0"/>
              <a:t>på</a:t>
            </a:r>
            <a:r>
              <a:rPr lang="en-US" baseline="0" dirty="0" smtClean="0"/>
              <a:t> </a:t>
            </a:r>
            <a:r>
              <a:rPr lang="en-US" baseline="0" dirty="0" err="1" smtClean="0"/>
              <a:t>förra</a:t>
            </a:r>
            <a:r>
              <a:rPr lang="en-US" baseline="0" dirty="0" smtClean="0"/>
              <a:t> </a:t>
            </a:r>
            <a:r>
              <a:rPr lang="en-US" baseline="0" dirty="0" err="1" smtClean="0"/>
              <a:t>sliden</a:t>
            </a:r>
            <a:r>
              <a:rPr lang="en-US" baseline="0" dirty="0" smtClean="0"/>
              <a:t> </a:t>
            </a:r>
            <a:r>
              <a:rPr lang="en-US" baseline="0" dirty="0" err="1" smtClean="0"/>
              <a:t>kan</a:t>
            </a:r>
            <a:r>
              <a:rPr lang="en-US" baseline="0" dirty="0" smtClean="0"/>
              <a:t> </a:t>
            </a:r>
            <a:r>
              <a:rPr lang="en-US" baseline="0" dirty="0" err="1" smtClean="0"/>
              <a:t>köras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säkerställa</a:t>
            </a:r>
            <a:r>
              <a:rPr lang="en-US" baseline="0" dirty="0" smtClean="0"/>
              <a:t>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uppnås</a:t>
            </a:r>
            <a:r>
              <a:rPr lang="en-US" baseline="0" dirty="0" smtClean="0"/>
              <a:t>.</a:t>
            </a:r>
          </a:p>
          <a:p>
            <a:endParaRPr lang="en-US" baseline="0" dirty="0" smtClean="0"/>
          </a:p>
          <a:p>
            <a:r>
              <a:rPr lang="en-US" baseline="0" dirty="0" smtClean="0"/>
              <a:t>Timeout </a:t>
            </a:r>
            <a:r>
              <a:rPr lang="en-US" baseline="0" dirty="0" err="1" smtClean="0"/>
              <a:t>tiden</a:t>
            </a:r>
            <a:r>
              <a:rPr lang="en-US" baseline="0" dirty="0" smtClean="0"/>
              <a:t> </a:t>
            </a:r>
            <a:r>
              <a:rPr lang="en-US" baseline="0" dirty="0" err="1" smtClean="0"/>
              <a:t>på</a:t>
            </a:r>
            <a:r>
              <a:rPr lang="en-US" baseline="0" dirty="0" smtClean="0"/>
              <a:t> 500 </a:t>
            </a:r>
            <a:r>
              <a:rPr lang="en-US" baseline="0" dirty="0" err="1" smtClean="0"/>
              <a:t>ms</a:t>
            </a:r>
            <a:r>
              <a:rPr lang="en-US" baseline="0" dirty="0" smtClean="0"/>
              <a:t> </a:t>
            </a:r>
            <a:r>
              <a:rPr lang="en-US" baseline="0" dirty="0" err="1" smtClean="0"/>
              <a:t>är</a:t>
            </a:r>
            <a:r>
              <a:rPr lang="en-US" baseline="0" dirty="0" smtClean="0"/>
              <a:t> </a:t>
            </a:r>
            <a:r>
              <a:rPr lang="en-US" baseline="0" dirty="0" err="1" smtClean="0"/>
              <a:t>enbart</a:t>
            </a:r>
            <a:r>
              <a:rPr lang="en-US" baseline="0" dirty="0" smtClean="0"/>
              <a:t> en </a:t>
            </a:r>
            <a:r>
              <a:rPr lang="en-US" baseline="0" dirty="0" err="1" smtClean="0"/>
              <a:t>övre</a:t>
            </a:r>
            <a:r>
              <a:rPr lang="en-US" baseline="0" dirty="0" smtClean="0"/>
              <a:t> </a:t>
            </a:r>
            <a:r>
              <a:rPr lang="en-US" baseline="0" dirty="0" err="1" smtClean="0"/>
              <a:t>gräns</a:t>
            </a:r>
            <a:r>
              <a:rPr lang="en-US" baseline="0" dirty="0" smtClean="0"/>
              <a:t> </a:t>
            </a:r>
            <a:r>
              <a:rPr lang="en-US" baseline="0" dirty="0" err="1" smtClean="0"/>
              <a:t>på</a:t>
            </a:r>
            <a:r>
              <a:rPr lang="en-US" baseline="0" dirty="0" smtClean="0"/>
              <a:t> </a:t>
            </a:r>
            <a:r>
              <a:rPr lang="en-US" baseline="0" dirty="0" err="1" smtClean="0"/>
              <a:t>hur</a:t>
            </a:r>
            <a:r>
              <a:rPr lang="en-US" baseline="0" dirty="0" smtClean="0"/>
              <a:t> </a:t>
            </a:r>
            <a:r>
              <a:rPr lang="en-US" baseline="0" dirty="0" err="1" smtClean="0"/>
              <a:t>lång</a:t>
            </a:r>
            <a:r>
              <a:rPr lang="en-US" baseline="0" dirty="0" smtClean="0"/>
              <a:t> </a:t>
            </a:r>
            <a:r>
              <a:rPr lang="en-US" baseline="0" dirty="0" err="1" smtClean="0"/>
              <a:t>tid</a:t>
            </a:r>
            <a:r>
              <a:rPr lang="en-US" baseline="0" dirty="0" smtClean="0"/>
              <a:t> </a:t>
            </a:r>
            <a:r>
              <a:rPr lang="en-US" baseline="0" dirty="0" err="1" smtClean="0"/>
              <a:t>det</a:t>
            </a:r>
            <a:r>
              <a:rPr lang="en-US" baseline="0" dirty="0" smtClean="0"/>
              <a:t> </a:t>
            </a:r>
            <a:r>
              <a:rPr lang="en-US" baseline="0" dirty="0" err="1" smtClean="0"/>
              <a:t>faktiskt</a:t>
            </a:r>
            <a:r>
              <a:rPr lang="en-US" baseline="0" dirty="0" smtClean="0"/>
              <a:t> tar </a:t>
            </a:r>
            <a:r>
              <a:rPr lang="en-US" baseline="0" dirty="0" err="1" smtClean="0"/>
              <a:t>att</a:t>
            </a:r>
            <a:r>
              <a:rPr lang="en-US" baseline="0" dirty="0" smtClean="0"/>
              <a:t> </a:t>
            </a:r>
            <a:r>
              <a:rPr lang="en-US" baseline="0" dirty="0" err="1" smtClean="0"/>
              <a:t>detektera</a:t>
            </a:r>
            <a:r>
              <a:rPr lang="en-US" baseline="0" dirty="0" smtClean="0"/>
              <a:t> </a:t>
            </a:r>
            <a:r>
              <a:rPr lang="en-US" baseline="0" dirty="0" err="1" smtClean="0"/>
              <a:t>att</a:t>
            </a:r>
            <a:r>
              <a:rPr lang="en-US" baseline="0" dirty="0" smtClean="0"/>
              <a:t> en nod </a:t>
            </a:r>
            <a:r>
              <a:rPr lang="en-US" baseline="0" dirty="0" err="1" smtClean="0"/>
              <a:t>är</a:t>
            </a:r>
            <a:r>
              <a:rPr lang="en-US" baseline="0" dirty="0" smtClean="0"/>
              <a:t> </a:t>
            </a:r>
            <a:r>
              <a:rPr lang="en-US" baseline="0" dirty="0" err="1" smtClean="0"/>
              <a:t>död</a:t>
            </a:r>
            <a:r>
              <a:rPr lang="en-US" baseline="0" dirty="0" smtClean="0"/>
              <a:t>.</a:t>
            </a:r>
          </a:p>
          <a:p>
            <a:endParaRPr lang="en-US" baseline="0" dirty="0" smtClean="0"/>
          </a:p>
          <a:p>
            <a:r>
              <a:rPr lang="en-US" baseline="0" dirty="0" err="1" smtClean="0"/>
              <a:t>Bästa</a:t>
            </a:r>
            <a:r>
              <a:rPr lang="en-US" baseline="0" dirty="0" smtClean="0"/>
              <a:t> </a:t>
            </a:r>
            <a:r>
              <a:rPr lang="en-US" baseline="0" dirty="0" err="1" smtClean="0"/>
              <a:t>fallet</a:t>
            </a:r>
            <a:r>
              <a:rPr lang="en-US" baseline="0" dirty="0" smtClean="0"/>
              <a:t> </a:t>
            </a:r>
            <a:r>
              <a:rPr lang="en-US" baseline="0" dirty="0" err="1" smtClean="0"/>
              <a:t>händer</a:t>
            </a:r>
            <a:r>
              <a:rPr lang="en-US" baseline="0" dirty="0" smtClean="0"/>
              <a:t> </a:t>
            </a:r>
            <a:r>
              <a:rPr lang="en-US" baseline="0" dirty="0" err="1" smtClean="0"/>
              <a:t>när</a:t>
            </a:r>
            <a:r>
              <a:rPr lang="en-US" baseline="0" dirty="0" smtClean="0"/>
              <a:t> en nod </a:t>
            </a:r>
            <a:r>
              <a:rPr lang="en-US" baseline="0" dirty="0" err="1" smtClean="0"/>
              <a:t>dör</a:t>
            </a:r>
            <a:r>
              <a:rPr lang="en-US" baseline="0" dirty="0" smtClean="0"/>
              <a:t> </a:t>
            </a:r>
            <a:r>
              <a:rPr lang="en-US" baseline="0" dirty="0" err="1" smtClean="0"/>
              <a:t>precis</a:t>
            </a:r>
            <a:r>
              <a:rPr lang="en-US" baseline="0" dirty="0" smtClean="0"/>
              <a:t> </a:t>
            </a:r>
            <a:r>
              <a:rPr lang="en-US" baseline="0" dirty="0" err="1" smtClean="0"/>
              <a:t>innan</a:t>
            </a:r>
            <a:r>
              <a:rPr lang="en-US" baseline="0" dirty="0" smtClean="0"/>
              <a:t> den </a:t>
            </a:r>
            <a:r>
              <a:rPr lang="en-US" baseline="0" dirty="0" err="1" smtClean="0"/>
              <a:t>skickar</a:t>
            </a:r>
            <a:r>
              <a:rPr lang="en-US" baseline="0" dirty="0" smtClean="0"/>
              <a:t> en heartbeat, </a:t>
            </a:r>
            <a:r>
              <a:rPr lang="en-US" baseline="0" dirty="0" err="1" smtClean="0"/>
              <a:t>medan</a:t>
            </a:r>
            <a:r>
              <a:rPr lang="en-US" baseline="0" dirty="0" smtClean="0"/>
              <a:t> </a:t>
            </a:r>
            <a:r>
              <a:rPr lang="en-US" baseline="0" dirty="0" err="1" smtClean="0"/>
              <a:t>värsta</a:t>
            </a:r>
            <a:r>
              <a:rPr lang="en-US" baseline="0" dirty="0" smtClean="0"/>
              <a:t> </a:t>
            </a:r>
            <a:r>
              <a:rPr lang="en-US" baseline="0" dirty="0" err="1" smtClean="0"/>
              <a:t>fallet</a:t>
            </a:r>
            <a:r>
              <a:rPr lang="en-US" baseline="0" dirty="0" smtClean="0"/>
              <a:t> </a:t>
            </a:r>
            <a:r>
              <a:rPr lang="en-US" baseline="0" dirty="0" err="1" smtClean="0"/>
              <a:t>sker</a:t>
            </a:r>
            <a:r>
              <a:rPr lang="en-US" baseline="0" dirty="0" smtClean="0"/>
              <a:t> </a:t>
            </a:r>
            <a:r>
              <a:rPr lang="en-US" baseline="0" dirty="0" err="1" smtClean="0"/>
              <a:t>när</a:t>
            </a:r>
            <a:r>
              <a:rPr lang="en-US" baseline="0" dirty="0" smtClean="0"/>
              <a:t> en nod </a:t>
            </a:r>
            <a:r>
              <a:rPr lang="en-US" baseline="0" dirty="0" err="1" smtClean="0"/>
              <a:t>dör</a:t>
            </a:r>
            <a:r>
              <a:rPr lang="en-US" baseline="0" dirty="0" smtClean="0"/>
              <a:t> </a:t>
            </a:r>
            <a:r>
              <a:rPr lang="en-US" baseline="0" dirty="0" err="1" smtClean="0"/>
              <a:t>precis</a:t>
            </a:r>
            <a:r>
              <a:rPr lang="en-US" baseline="0" dirty="0" smtClean="0"/>
              <a:t> </a:t>
            </a:r>
            <a:r>
              <a:rPr lang="en-US" baseline="0" dirty="0" err="1" smtClean="0"/>
              <a:t>efter</a:t>
            </a:r>
            <a:r>
              <a:rPr lang="en-US" baseline="0" dirty="0" smtClean="0"/>
              <a:t> den </a:t>
            </a:r>
            <a:r>
              <a:rPr lang="en-US" baseline="0" dirty="0" err="1" smtClean="0"/>
              <a:t>skickat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18</a:t>
            </a:fld>
            <a:endParaRPr lang="en-US"/>
          </a:p>
        </p:txBody>
      </p:sp>
    </p:spTree>
    <p:extLst>
      <p:ext uri="{BB962C8B-B14F-4D97-AF65-F5344CB8AC3E}">
        <p14:creationId xmlns:p14="http://schemas.microsoft.com/office/powerpoint/2010/main" val="8087976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Värsta</a:t>
            </a:r>
            <a:r>
              <a:rPr lang="en-US" dirty="0" smtClean="0"/>
              <a:t> fall</a:t>
            </a:r>
            <a:r>
              <a:rPr lang="en-US" baseline="0" dirty="0" smtClean="0"/>
              <a:t> till </a:t>
            </a:r>
            <a:r>
              <a:rPr lang="en-US" baseline="0" dirty="0" err="1" smtClean="0"/>
              <a:t>vänster</a:t>
            </a:r>
            <a:r>
              <a:rPr lang="en-US" baseline="0" dirty="0" smtClean="0"/>
              <a:t>, </a:t>
            </a:r>
            <a:r>
              <a:rPr lang="en-US" baseline="0" dirty="0" err="1" smtClean="0"/>
              <a:t>bästa</a:t>
            </a:r>
            <a:r>
              <a:rPr lang="en-US" baseline="0" dirty="0" smtClean="0"/>
              <a:t> till </a:t>
            </a:r>
            <a:r>
              <a:rPr lang="en-US" baseline="0" dirty="0" err="1" smtClean="0"/>
              <a:t>höger</a:t>
            </a:r>
            <a:r>
              <a:rPr lang="en-US" baseline="0" dirty="0" smtClean="0"/>
              <a:t>.</a:t>
            </a:r>
          </a:p>
          <a:p>
            <a:endParaRPr lang="en-US" baseline="0" dirty="0" smtClean="0"/>
          </a:p>
          <a:p>
            <a:r>
              <a:rPr lang="en-US" baseline="0" dirty="0" smtClean="0"/>
              <a:t>I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använder</a:t>
            </a:r>
            <a:r>
              <a:rPr lang="en-US" baseline="0" dirty="0" smtClean="0"/>
              <a:t> vi den </a:t>
            </a:r>
            <a:r>
              <a:rPr lang="en-US" baseline="0" dirty="0" err="1" smtClean="0"/>
              <a:t>övre</a:t>
            </a:r>
            <a:r>
              <a:rPr lang="en-US" baseline="0" dirty="0" smtClean="0"/>
              <a:t> </a:t>
            </a:r>
            <a:r>
              <a:rPr lang="en-US" baseline="0" dirty="0" err="1" smtClean="0"/>
              <a:t>gränsen</a:t>
            </a:r>
            <a:r>
              <a:rPr lang="en-US" baseline="0" dirty="0" smtClean="0"/>
              <a:t> 500 </a:t>
            </a:r>
            <a:r>
              <a:rPr lang="en-US" baseline="0" dirty="0" err="1" smtClean="0"/>
              <a:t>ms.</a:t>
            </a:r>
            <a:r>
              <a:rPr lang="en-US" baseline="0" dirty="0" smtClean="0"/>
              <a:t> </a:t>
            </a:r>
            <a:r>
              <a:rPr lang="en-US" baseline="0" dirty="0" err="1" smtClean="0"/>
              <a:t>Det</a:t>
            </a:r>
            <a:r>
              <a:rPr lang="en-US" baseline="0" dirty="0" smtClean="0"/>
              <a:t> </a:t>
            </a:r>
            <a:r>
              <a:rPr lang="en-US" baseline="0" dirty="0" err="1" smtClean="0"/>
              <a:t>är</a:t>
            </a:r>
            <a:r>
              <a:rPr lang="en-US" baseline="0" dirty="0" smtClean="0"/>
              <a:t> </a:t>
            </a:r>
            <a:r>
              <a:rPr lang="en-US" baseline="0" dirty="0" err="1" smtClean="0"/>
              <a:t>säkert</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innebär</a:t>
            </a:r>
            <a:r>
              <a:rPr lang="en-US" baseline="0" dirty="0" smtClean="0"/>
              <a:t> </a:t>
            </a:r>
            <a:r>
              <a:rPr lang="en-US" baseline="0" dirty="0" err="1" smtClean="0"/>
              <a:t>att</a:t>
            </a:r>
            <a:r>
              <a:rPr lang="en-US" baseline="0" dirty="0" smtClean="0"/>
              <a:t> den </a:t>
            </a:r>
            <a:r>
              <a:rPr lang="en-US" baseline="0" dirty="0" err="1" smtClean="0"/>
              <a:t>beräknade</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samma</a:t>
            </a:r>
            <a:r>
              <a:rPr lang="en-US" baseline="0" dirty="0" smtClean="0"/>
              <a:t> </a:t>
            </a:r>
            <a:r>
              <a:rPr lang="en-US" baseline="0" dirty="0" err="1" smtClean="0"/>
              <a:t>eller</a:t>
            </a:r>
            <a:r>
              <a:rPr lang="en-US" baseline="0" dirty="0" smtClean="0"/>
              <a:t> </a:t>
            </a:r>
            <a:r>
              <a:rPr lang="en-US" baseline="0" dirty="0" err="1" smtClean="0"/>
              <a:t>sämre</a:t>
            </a:r>
            <a:r>
              <a:rPr lang="en-US" baseline="0" dirty="0" smtClean="0"/>
              <a:t> </a:t>
            </a:r>
            <a:r>
              <a:rPr lang="en-US" baseline="0" dirty="0" err="1" smtClean="0"/>
              <a:t>än</a:t>
            </a:r>
            <a:r>
              <a:rPr lang="en-US" baseline="0" dirty="0" smtClean="0"/>
              <a:t> den </a:t>
            </a:r>
            <a:r>
              <a:rPr lang="en-US" baseline="0" dirty="0" err="1" smtClean="0"/>
              <a:t>faktiska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19</a:t>
            </a:fld>
            <a:endParaRPr lang="en-US"/>
          </a:p>
        </p:txBody>
      </p:sp>
    </p:spTree>
    <p:extLst>
      <p:ext uri="{BB962C8B-B14F-4D97-AF65-F5344CB8AC3E}">
        <p14:creationId xmlns:p14="http://schemas.microsoft.com/office/powerpoint/2010/main" val="2484270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Som</a:t>
            </a:r>
            <a:r>
              <a:rPr lang="en-US" dirty="0" smtClean="0"/>
              <a:t> vi </a:t>
            </a:r>
            <a:r>
              <a:rPr lang="en-US" dirty="0" err="1" smtClean="0"/>
              <a:t>sa</a:t>
            </a:r>
            <a:r>
              <a:rPr lang="en-US" dirty="0" smtClean="0"/>
              <a:t> </a:t>
            </a:r>
            <a:r>
              <a:rPr lang="en-US" dirty="0" err="1" smtClean="0"/>
              <a:t>så</a:t>
            </a:r>
            <a:r>
              <a:rPr lang="en-US" baseline="0" dirty="0" smtClean="0"/>
              <a:t> </a:t>
            </a:r>
            <a:r>
              <a:rPr lang="en-US" baseline="0" dirty="0" err="1" smtClean="0"/>
              <a:t>måste</a:t>
            </a:r>
            <a:r>
              <a:rPr lang="en-US" baseline="0" dirty="0" smtClean="0"/>
              <a:t> </a:t>
            </a:r>
            <a:r>
              <a:rPr lang="en-US" baseline="0" dirty="0" err="1" smtClean="0"/>
              <a:t>denna</a:t>
            </a:r>
            <a:r>
              <a:rPr lang="en-US" baseline="0" dirty="0" smtClean="0"/>
              <a:t> </a:t>
            </a:r>
            <a:r>
              <a:rPr lang="en-US" baseline="0" dirty="0" err="1" smtClean="0"/>
              <a:t>algoritmen</a:t>
            </a:r>
            <a:r>
              <a:rPr lang="en-US" baseline="0" dirty="0" smtClean="0"/>
              <a:t> </a:t>
            </a:r>
            <a:r>
              <a:rPr lang="en-US" baseline="0" dirty="0" err="1" smtClean="0"/>
              <a:t>köras</a:t>
            </a:r>
            <a:r>
              <a:rPr lang="en-US" baseline="0" dirty="0" smtClean="0"/>
              <a:t> </a:t>
            </a:r>
            <a:r>
              <a:rPr lang="en-US" baseline="0" dirty="0" err="1" smtClean="0"/>
              <a:t>varje</a:t>
            </a:r>
            <a:r>
              <a:rPr lang="en-US" baseline="0" dirty="0" smtClean="0"/>
              <a:t> </a:t>
            </a:r>
            <a:r>
              <a:rPr lang="en-US" baseline="0" dirty="0" err="1" smtClean="0"/>
              <a:t>gång</a:t>
            </a:r>
            <a:r>
              <a:rPr lang="en-US" baseline="0" dirty="0" smtClean="0"/>
              <a:t> en nod </a:t>
            </a:r>
            <a:r>
              <a:rPr lang="en-US" baseline="0" dirty="0" err="1" smtClean="0"/>
              <a:t>dör</a:t>
            </a:r>
            <a:r>
              <a:rPr lang="en-US" baseline="0" dirty="0" smtClean="0"/>
              <a:t>.</a:t>
            </a:r>
          </a:p>
          <a:p>
            <a:endParaRPr lang="en-US" baseline="0" dirty="0" smtClean="0"/>
          </a:p>
          <a:p>
            <a:r>
              <a:rPr lang="en-US" baseline="0" dirty="0" smtClean="0"/>
              <a:t>Men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detekerar</a:t>
            </a:r>
            <a:r>
              <a:rPr lang="en-US" baseline="0" dirty="0" smtClean="0"/>
              <a:t> </a:t>
            </a:r>
            <a:r>
              <a:rPr lang="en-US" baseline="0" dirty="0" err="1" smtClean="0"/>
              <a:t>ett</a:t>
            </a:r>
            <a:r>
              <a:rPr lang="en-US" baseline="0" dirty="0" smtClean="0"/>
              <a:t> </a:t>
            </a:r>
            <a:r>
              <a:rPr lang="en-US" baseline="0" dirty="0" err="1" smtClean="0"/>
              <a:t>fel</a:t>
            </a:r>
            <a:r>
              <a:rPr lang="en-US" baseline="0" dirty="0" smtClean="0"/>
              <a:t> </a:t>
            </a:r>
            <a:r>
              <a:rPr lang="en-US" baseline="0" dirty="0" err="1" smtClean="0"/>
              <a:t>kan</a:t>
            </a:r>
            <a:r>
              <a:rPr lang="en-US" baseline="0" dirty="0" smtClean="0"/>
              <a:t> </a:t>
            </a:r>
            <a:r>
              <a:rPr lang="en-US" baseline="0" dirty="0" err="1" smtClean="0"/>
              <a:t>inte</a:t>
            </a:r>
            <a:r>
              <a:rPr lang="en-US" baseline="0" dirty="0" smtClean="0"/>
              <a:t> </a:t>
            </a:r>
            <a:r>
              <a:rPr lang="en-US" baseline="0" dirty="0" err="1" smtClean="0"/>
              <a:t>köra</a:t>
            </a:r>
            <a:r>
              <a:rPr lang="en-US" baseline="0" dirty="0" smtClean="0"/>
              <a:t> den, </a:t>
            </a:r>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skulle</a:t>
            </a:r>
            <a:r>
              <a:rPr lang="en-US" baseline="0" dirty="0" smtClean="0"/>
              <a:t> </a:t>
            </a:r>
            <a:r>
              <a:rPr lang="en-US" baseline="0" dirty="0" err="1" smtClean="0"/>
              <a:t>innebära</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inser</a:t>
            </a:r>
            <a:r>
              <a:rPr lang="en-US" baseline="0" dirty="0" smtClean="0"/>
              <a:t> </a:t>
            </a:r>
            <a:r>
              <a:rPr lang="en-US" baseline="0" dirty="0" err="1" smtClean="0"/>
              <a:t>att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a:t>
            </a:r>
            <a:r>
              <a:rPr lang="en-US" baseline="0" dirty="0" err="1" smtClean="0"/>
              <a:t>och</a:t>
            </a:r>
            <a:r>
              <a:rPr lang="en-US" baseline="0" dirty="0" smtClean="0"/>
              <a:t> </a:t>
            </a:r>
            <a:r>
              <a:rPr lang="en-US" baseline="0" dirty="0" err="1" smtClean="0"/>
              <a:t>då</a:t>
            </a:r>
            <a:r>
              <a:rPr lang="en-US" baseline="0" dirty="0" smtClean="0"/>
              <a:t> </a:t>
            </a:r>
            <a:r>
              <a:rPr lang="en-US" baseline="0" dirty="0" err="1" smtClean="0"/>
              <a:t>skapar</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vilket</a:t>
            </a:r>
            <a:r>
              <a:rPr lang="en-US" baseline="0" dirty="0" smtClean="0"/>
              <a:t> </a:t>
            </a:r>
            <a:r>
              <a:rPr lang="en-US" baseline="0" dirty="0" err="1" smtClean="0"/>
              <a:t>resulterar</a:t>
            </a:r>
            <a:r>
              <a:rPr lang="en-US" baseline="0" dirty="0" smtClean="0"/>
              <a:t> I </a:t>
            </a:r>
            <a:r>
              <a:rPr lang="en-US" baseline="0" dirty="0" err="1" smtClean="0"/>
              <a:t>att</a:t>
            </a:r>
            <a:r>
              <a:rPr lang="en-US" baseline="0" dirty="0" smtClean="0"/>
              <a:t> vi </a:t>
            </a:r>
            <a:r>
              <a:rPr lang="en-US" baseline="0" dirty="0" err="1" smtClean="0"/>
              <a:t>helt</a:t>
            </a:r>
            <a:r>
              <a:rPr lang="en-US" baseline="0" dirty="0" smtClean="0"/>
              <a:t> </a:t>
            </a:r>
            <a:r>
              <a:rPr lang="en-US" baseline="0" dirty="0" err="1" smtClean="0"/>
              <a:t>plötsligt</a:t>
            </a:r>
            <a:r>
              <a:rPr lang="en-US" baseline="0" dirty="0" smtClean="0"/>
              <a:t> </a:t>
            </a:r>
            <a:r>
              <a:rPr lang="en-US" baseline="0" dirty="0" err="1" smtClean="0"/>
              <a:t>fått</a:t>
            </a:r>
            <a:r>
              <a:rPr lang="en-US" baseline="0" dirty="0" smtClean="0"/>
              <a:t> </a:t>
            </a:r>
            <a:r>
              <a:rPr lang="en-US" baseline="0" dirty="0" err="1" smtClean="0"/>
              <a:t>alldeles</a:t>
            </a:r>
            <a:r>
              <a:rPr lang="en-US" baseline="0" dirty="0" smtClean="0"/>
              <a:t> </a:t>
            </a:r>
            <a:r>
              <a:rPr lang="en-US" baseline="0" dirty="0" err="1" smtClean="0"/>
              <a:t>för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fler</a:t>
            </a:r>
            <a:r>
              <a:rPr lang="en-US" baseline="0" dirty="0" smtClean="0"/>
              <a:t> </a:t>
            </a:r>
            <a:r>
              <a:rPr lang="en-US" baseline="0" dirty="0" err="1" smtClean="0"/>
              <a:t>än</a:t>
            </a:r>
            <a:r>
              <a:rPr lang="en-US" baseline="0" dirty="0" smtClean="0"/>
              <a:t> vi </a:t>
            </a:r>
            <a:r>
              <a:rPr lang="en-US" baseline="0" dirty="0" err="1" smtClean="0"/>
              <a:t>behöver</a:t>
            </a:r>
            <a:r>
              <a:rPr lang="en-US" baseline="0" dirty="0" smtClean="0"/>
              <a:t>.</a:t>
            </a:r>
          </a:p>
          <a:p>
            <a:endParaRPr lang="en-US" baseline="0" dirty="0" smtClean="0"/>
          </a:p>
          <a:p>
            <a:r>
              <a:rPr lang="en-US" baseline="0" dirty="0" err="1" smtClean="0"/>
              <a:t>Istället</a:t>
            </a:r>
            <a:r>
              <a:rPr lang="en-US" baseline="0" dirty="0" smtClean="0"/>
              <a:t> </a:t>
            </a:r>
            <a:r>
              <a:rPr lang="en-US" baseline="0" dirty="0" err="1" smtClean="0"/>
              <a:t>så</a:t>
            </a:r>
            <a:r>
              <a:rPr lang="en-US" baseline="0" dirty="0" smtClean="0"/>
              <a:t> </a:t>
            </a:r>
            <a:r>
              <a:rPr lang="en-US" baseline="0" dirty="0" err="1" smtClean="0"/>
              <a:t>väljs</a:t>
            </a:r>
            <a:r>
              <a:rPr lang="en-US" baseline="0" dirty="0" smtClean="0"/>
              <a:t> en </a:t>
            </a:r>
            <a:r>
              <a:rPr lang="en-US" baseline="0" dirty="0" err="1" smtClean="0"/>
              <a:t>av</a:t>
            </a:r>
            <a:r>
              <a:rPr lang="en-US" baseline="0" dirty="0" smtClean="0"/>
              <a:t> de </a:t>
            </a:r>
            <a:r>
              <a:rPr lang="en-US" baseline="0" dirty="0" err="1" smtClean="0"/>
              <a:t>noderna</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kvar</a:t>
            </a:r>
            <a:r>
              <a:rPr lang="en-US" baseline="0" dirty="0" smtClean="0"/>
              <a:t> </a:t>
            </a:r>
            <a:r>
              <a:rPr lang="en-US" baseline="0" dirty="0" err="1" smtClean="0"/>
              <a:t>ut</a:t>
            </a:r>
            <a:r>
              <a:rPr lang="en-US" baseline="0" dirty="0" smtClean="0"/>
              <a:t>, </a:t>
            </a:r>
            <a:r>
              <a:rPr lang="en-US" baseline="0" dirty="0" err="1" smtClean="0"/>
              <a:t>genom</a:t>
            </a:r>
            <a:r>
              <a:rPr lang="en-US" baseline="0" dirty="0" smtClean="0"/>
              <a:t> </a:t>
            </a:r>
            <a:r>
              <a:rPr lang="en-US" baseline="0" dirty="0" err="1" smtClean="0"/>
              <a:t>högsta</a:t>
            </a:r>
            <a:r>
              <a:rPr lang="en-US" baseline="0" dirty="0" smtClean="0"/>
              <a:t> ID, </a:t>
            </a:r>
            <a:r>
              <a:rPr lang="en-US" baseline="0" dirty="0" err="1" smtClean="0"/>
              <a:t>som</a:t>
            </a:r>
            <a:r>
              <a:rPr lang="en-US" baseline="0" dirty="0" smtClean="0"/>
              <a:t> </a:t>
            </a:r>
            <a:r>
              <a:rPr lang="en-US" baseline="0" dirty="0" err="1" smtClean="0"/>
              <a:t>då</a:t>
            </a:r>
            <a:r>
              <a:rPr lang="en-US" baseline="0" dirty="0" smtClean="0"/>
              <a:t> </a:t>
            </a:r>
            <a:r>
              <a:rPr lang="en-US" baseline="0" dirty="0" err="1" smtClean="0"/>
              <a:t>får</a:t>
            </a:r>
            <a:r>
              <a:rPr lang="en-US" baseline="0" dirty="0" smtClean="0"/>
              <a:t> I </a:t>
            </a:r>
            <a:r>
              <a:rPr lang="en-US" baseline="0" dirty="0" err="1" smtClean="0"/>
              <a:t>uppdrag</a:t>
            </a:r>
            <a:r>
              <a:rPr lang="en-US" baseline="0" dirty="0" smtClean="0"/>
              <a:t> </a:t>
            </a:r>
            <a:r>
              <a:rPr lang="en-US" baseline="0" dirty="0" err="1" smtClean="0"/>
              <a:t>att</a:t>
            </a:r>
            <a:r>
              <a:rPr lang="en-US" baseline="0" dirty="0" smtClean="0"/>
              <a:t> </a:t>
            </a:r>
            <a:r>
              <a:rPr lang="en-US" baseline="0" dirty="0" err="1" smtClean="0"/>
              <a:t>köra</a:t>
            </a:r>
            <a:r>
              <a:rPr lang="en-US" baseline="0" dirty="0" smtClean="0"/>
              <a:t> </a:t>
            </a:r>
            <a:r>
              <a:rPr lang="en-US" baseline="0" dirty="0" err="1" smtClean="0"/>
              <a:t>algoritmen</a:t>
            </a:r>
            <a:r>
              <a:rPr lang="en-US" baseline="0" dirty="0" smtClean="0"/>
              <a:t>. De </a:t>
            </a:r>
            <a:r>
              <a:rPr lang="en-US" baseline="0" dirty="0" err="1" smtClean="0"/>
              <a:t>övriga</a:t>
            </a:r>
            <a:r>
              <a:rPr lang="en-US" baseline="0" dirty="0" smtClean="0"/>
              <a:t> </a:t>
            </a:r>
            <a:r>
              <a:rPr lang="en-US" baseline="0" dirty="0" err="1" smtClean="0"/>
              <a:t>noderna</a:t>
            </a:r>
            <a:r>
              <a:rPr lang="en-US" baseline="0" dirty="0" smtClean="0"/>
              <a:t> </a:t>
            </a:r>
            <a:r>
              <a:rPr lang="en-US" baseline="0" dirty="0" err="1" smtClean="0"/>
              <a:t>kommer</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i="1" baseline="0" dirty="0" smtClean="0"/>
              <a:t>lost node</a:t>
            </a:r>
            <a:r>
              <a:rPr lang="en-US" i="0" baseline="0" dirty="0" smtClean="0"/>
              <a:t> </a:t>
            </a:r>
            <a:r>
              <a:rPr lang="en-US" i="0" baseline="0" dirty="0" err="1" smtClean="0"/>
              <a:t>meddelande</a:t>
            </a:r>
            <a:r>
              <a:rPr lang="en-US" i="0" baseline="0" dirty="0" smtClean="0"/>
              <a:t> till </a:t>
            </a:r>
            <a:r>
              <a:rPr lang="en-US" i="0" baseline="0" dirty="0" err="1" smtClean="0"/>
              <a:t>denna</a:t>
            </a:r>
            <a:r>
              <a:rPr lang="en-US" i="0" baseline="0" dirty="0" smtClean="0"/>
              <a:t> </a:t>
            </a:r>
            <a:r>
              <a:rPr lang="en-US" i="0" baseline="0" dirty="0" err="1" smtClean="0"/>
              <a:t>noden</a:t>
            </a:r>
            <a:r>
              <a:rPr lang="en-US" i="0" baseline="0" dirty="0" smtClean="0"/>
              <a:t>, </a:t>
            </a:r>
            <a:r>
              <a:rPr lang="en-US" i="0" baseline="0" dirty="0" err="1" smtClean="0"/>
              <a:t>och</a:t>
            </a:r>
            <a:r>
              <a:rPr lang="en-US" i="0" baseline="0" dirty="0" smtClean="0"/>
              <a:t> </a:t>
            </a:r>
            <a:r>
              <a:rPr lang="en-US" i="0" baseline="0" dirty="0" err="1" smtClean="0"/>
              <a:t>få</a:t>
            </a:r>
            <a:r>
              <a:rPr lang="en-US" i="0" baseline="0" dirty="0" smtClean="0"/>
              <a:t> </a:t>
            </a:r>
            <a:r>
              <a:rPr lang="en-US" i="0" baseline="0" dirty="0" err="1" smtClean="0"/>
              <a:t>ett</a:t>
            </a:r>
            <a:r>
              <a:rPr lang="en-US" i="0" baseline="0" dirty="0" smtClean="0"/>
              <a:t> </a:t>
            </a:r>
            <a:r>
              <a:rPr lang="en-US" i="0" baseline="0" dirty="0" err="1" smtClean="0"/>
              <a:t>svar</a:t>
            </a:r>
            <a:r>
              <a:rPr lang="en-US" i="0" baseline="0" dirty="0" smtClean="0"/>
              <a:t> </a:t>
            </a:r>
            <a:r>
              <a:rPr lang="en-US" i="0" baseline="0" dirty="0" err="1" smtClean="0"/>
              <a:t>när</a:t>
            </a:r>
            <a:r>
              <a:rPr lang="en-US" i="0" baseline="0" dirty="0" smtClean="0"/>
              <a:t> den </a:t>
            </a:r>
            <a:r>
              <a:rPr lang="en-US" i="0" baseline="0" dirty="0" err="1" smtClean="0"/>
              <a:t>är</a:t>
            </a:r>
            <a:r>
              <a:rPr lang="en-US" i="0" baseline="0" dirty="0" smtClean="0"/>
              <a:t> </a:t>
            </a:r>
            <a:r>
              <a:rPr lang="en-US" i="0" baseline="0" dirty="0" err="1" smtClean="0"/>
              <a:t>klar</a:t>
            </a:r>
            <a:r>
              <a:rPr lang="en-US" i="0" baseline="0" dirty="0" smtClean="0"/>
              <a:t>. </a:t>
            </a:r>
          </a:p>
          <a:p>
            <a:endParaRPr lang="en-US" i="0" baseline="0" dirty="0" smtClean="0"/>
          </a:p>
          <a:p>
            <a:r>
              <a:rPr lang="en-US" i="0" baseline="0" dirty="0" smtClean="0"/>
              <a:t>Om den </a:t>
            </a:r>
            <a:r>
              <a:rPr lang="en-US" i="0" baseline="0" dirty="0" err="1" smtClean="0"/>
              <a:t>valda</a:t>
            </a:r>
            <a:r>
              <a:rPr lang="en-US" i="0" baseline="0" dirty="0" smtClean="0"/>
              <a:t> </a:t>
            </a:r>
            <a:r>
              <a:rPr lang="en-US" i="0" baseline="0" dirty="0" err="1" smtClean="0"/>
              <a:t>noden</a:t>
            </a:r>
            <a:r>
              <a:rPr lang="en-US" i="0" baseline="0" dirty="0" smtClean="0"/>
              <a:t> </a:t>
            </a:r>
            <a:r>
              <a:rPr lang="en-US" i="0" baseline="0" dirty="0" err="1" smtClean="0"/>
              <a:t>själv</a:t>
            </a:r>
            <a:r>
              <a:rPr lang="en-US" i="0" baseline="0" dirty="0" smtClean="0"/>
              <a:t> </a:t>
            </a:r>
            <a:r>
              <a:rPr lang="en-US" i="0" baseline="0" dirty="0" err="1" smtClean="0"/>
              <a:t>dör</a:t>
            </a:r>
            <a:r>
              <a:rPr lang="en-US" i="0" baseline="0" dirty="0" smtClean="0"/>
              <a:t> </a:t>
            </a:r>
            <a:r>
              <a:rPr lang="en-US" i="0" baseline="0" dirty="0" err="1" smtClean="0"/>
              <a:t>innan</a:t>
            </a:r>
            <a:r>
              <a:rPr lang="en-US" i="0" baseline="0" dirty="0" smtClean="0"/>
              <a:t> den </a:t>
            </a:r>
            <a:r>
              <a:rPr lang="en-US" i="0" baseline="0" dirty="0" err="1" smtClean="0"/>
              <a:t>är</a:t>
            </a:r>
            <a:r>
              <a:rPr lang="en-US" i="0" baseline="0" dirty="0" smtClean="0"/>
              <a:t> </a:t>
            </a:r>
            <a:r>
              <a:rPr lang="en-US" i="0" baseline="0" dirty="0" err="1" smtClean="0"/>
              <a:t>klar</a:t>
            </a:r>
            <a:r>
              <a:rPr lang="en-US" i="0" baseline="0" dirty="0" smtClean="0"/>
              <a:t>, </a:t>
            </a:r>
            <a:r>
              <a:rPr lang="en-US" i="0" baseline="0" dirty="0" err="1" smtClean="0"/>
              <a:t>så</a:t>
            </a:r>
            <a:r>
              <a:rPr lang="en-US" i="0" baseline="0" dirty="0" smtClean="0"/>
              <a:t> </a:t>
            </a:r>
            <a:r>
              <a:rPr lang="en-US" i="0" baseline="0" dirty="0" err="1" smtClean="0"/>
              <a:t>kommer</a:t>
            </a:r>
            <a:r>
              <a:rPr lang="en-US" i="0" baseline="0" dirty="0" smtClean="0"/>
              <a:t> de </a:t>
            </a:r>
            <a:r>
              <a:rPr lang="en-US" i="0" baseline="0" dirty="0" err="1" smtClean="0"/>
              <a:t>andra</a:t>
            </a:r>
            <a:r>
              <a:rPr lang="en-US" i="0" baseline="0" dirty="0" smtClean="0"/>
              <a:t> </a:t>
            </a:r>
            <a:r>
              <a:rPr lang="en-US" i="0" baseline="0" dirty="0" err="1" smtClean="0"/>
              <a:t>noderna</a:t>
            </a:r>
            <a:r>
              <a:rPr lang="en-US" i="0" baseline="0" dirty="0" smtClean="0"/>
              <a:t> </a:t>
            </a:r>
            <a:r>
              <a:rPr lang="en-US" i="0" baseline="0" dirty="0" err="1" smtClean="0"/>
              <a:t>inte</a:t>
            </a:r>
            <a:r>
              <a:rPr lang="en-US" i="0" baseline="0" dirty="0" smtClean="0"/>
              <a:t> </a:t>
            </a:r>
            <a:r>
              <a:rPr lang="en-US" i="0" baseline="0" dirty="0" err="1" smtClean="0"/>
              <a:t>att</a:t>
            </a:r>
            <a:r>
              <a:rPr lang="en-US" i="0" baseline="0" dirty="0" smtClean="0"/>
              <a:t> </a:t>
            </a:r>
            <a:r>
              <a:rPr lang="en-US" i="0" baseline="0" dirty="0" err="1" smtClean="0"/>
              <a:t>få</a:t>
            </a:r>
            <a:r>
              <a:rPr lang="en-US" i="0" baseline="0" dirty="0" smtClean="0"/>
              <a:t> </a:t>
            </a:r>
            <a:r>
              <a:rPr lang="en-US" i="0" baseline="0" dirty="0" err="1" smtClean="0"/>
              <a:t>något</a:t>
            </a:r>
            <a:r>
              <a:rPr lang="en-US" i="0" baseline="0" dirty="0" smtClean="0"/>
              <a:t> </a:t>
            </a:r>
            <a:r>
              <a:rPr lang="en-US" i="0" baseline="0" dirty="0" err="1" smtClean="0"/>
              <a:t>svar</a:t>
            </a:r>
            <a:r>
              <a:rPr lang="en-US" i="0" baseline="0" dirty="0" smtClean="0"/>
              <a:t>, </a:t>
            </a:r>
            <a:r>
              <a:rPr lang="en-US" i="0" baseline="0" dirty="0" err="1" smtClean="0"/>
              <a:t>och</a:t>
            </a:r>
            <a:r>
              <a:rPr lang="en-US" i="0" baseline="0" dirty="0" smtClean="0"/>
              <a:t> </a:t>
            </a:r>
            <a:r>
              <a:rPr lang="en-US" i="0" baseline="0" dirty="0" err="1" smtClean="0"/>
              <a:t>efter</a:t>
            </a:r>
            <a:r>
              <a:rPr lang="en-US" i="0" baseline="0" dirty="0" smtClean="0"/>
              <a:t> en </a:t>
            </a:r>
            <a:r>
              <a:rPr lang="en-US" i="0" baseline="0" dirty="0" err="1" smtClean="0"/>
              <a:t>viss</a:t>
            </a:r>
            <a:r>
              <a:rPr lang="en-US" i="0" baseline="0" dirty="0" smtClean="0"/>
              <a:t> </a:t>
            </a:r>
            <a:r>
              <a:rPr lang="en-US" i="0" baseline="0" dirty="0" err="1" smtClean="0"/>
              <a:t>tid</a:t>
            </a:r>
            <a:r>
              <a:rPr lang="en-US" i="0" baseline="0" dirty="0" smtClean="0"/>
              <a:t>  start </a:t>
            </a:r>
            <a:r>
              <a:rPr lang="en-US" i="0" baseline="0" dirty="0" err="1" smtClean="0"/>
              <a:t>processen</a:t>
            </a:r>
            <a:r>
              <a:rPr lang="en-US" i="0" baseline="0" dirty="0" smtClean="0"/>
              <a:t> om </a:t>
            </a:r>
            <a:r>
              <a:rPr lang="en-US" i="0" baseline="0" dirty="0" err="1" smtClean="0"/>
              <a:t>och</a:t>
            </a:r>
            <a:r>
              <a:rPr lang="en-US" i="0" baseline="0" dirty="0" smtClean="0"/>
              <a:t> en </a:t>
            </a:r>
            <a:r>
              <a:rPr lang="en-US" i="0" baseline="0" dirty="0" err="1" smtClean="0"/>
              <a:t>ny</a:t>
            </a:r>
            <a:r>
              <a:rPr lang="en-US" i="0" baseline="0" dirty="0" smtClean="0"/>
              <a:t> nod </a:t>
            </a:r>
            <a:r>
              <a:rPr lang="en-US" i="0" baseline="0" dirty="0" err="1" smtClean="0"/>
              <a:t>väljs</a:t>
            </a:r>
            <a:r>
              <a:rPr lang="en-US" i="0" baseline="0" dirty="0" smtClean="0"/>
              <a:t> </a:t>
            </a:r>
            <a:r>
              <a:rPr lang="en-US" i="0" baseline="0" dirty="0" err="1" smtClean="0"/>
              <a:t>ut.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20</a:t>
            </a:fld>
            <a:endParaRPr lang="en-US"/>
          </a:p>
        </p:txBody>
      </p:sp>
    </p:spTree>
    <p:extLst>
      <p:ext uri="{BB962C8B-B14F-4D97-AF65-F5344CB8AC3E}">
        <p14:creationId xmlns:p14="http://schemas.microsoft.com/office/powerpoint/2010/main" val="7548130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21</a:t>
            </a:fld>
            <a:endParaRPr lang="en-US"/>
          </a:p>
        </p:txBody>
      </p:sp>
    </p:spTree>
    <p:extLst>
      <p:ext uri="{BB962C8B-B14F-4D97-AF65-F5344CB8AC3E}">
        <p14:creationId xmlns:p14="http://schemas.microsoft.com/office/powerpoint/2010/main" val="17161225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Som</a:t>
            </a:r>
            <a:r>
              <a:rPr lang="en-US" dirty="0" smtClean="0"/>
              <a:t> </a:t>
            </a:r>
            <a:r>
              <a:rPr lang="en-US" dirty="0" err="1" smtClean="0"/>
              <a:t>exempel</a:t>
            </a:r>
            <a:r>
              <a:rPr lang="en-US" dirty="0" smtClean="0"/>
              <a:t> </a:t>
            </a:r>
            <a:r>
              <a:rPr lang="en-US" dirty="0" err="1" smtClean="0"/>
              <a:t>har</a:t>
            </a:r>
            <a:r>
              <a:rPr lang="en-US" dirty="0" smtClean="0"/>
              <a:t> vi </a:t>
            </a:r>
            <a:r>
              <a:rPr lang="en-US" dirty="0" err="1" smtClean="0"/>
              <a:t>ett</a:t>
            </a:r>
            <a:r>
              <a:rPr lang="en-US" dirty="0" smtClean="0"/>
              <a:t> system </a:t>
            </a:r>
            <a:r>
              <a:rPr lang="en-US" dirty="0" err="1" smtClean="0"/>
              <a:t>bestående</a:t>
            </a:r>
            <a:r>
              <a:rPr lang="en-US" dirty="0" smtClean="0"/>
              <a:t> </a:t>
            </a:r>
            <a:r>
              <a:rPr lang="en-US" dirty="0" err="1" smtClean="0"/>
              <a:t>av</a:t>
            </a:r>
            <a:r>
              <a:rPr lang="en-US" dirty="0" smtClean="0"/>
              <a:t> 4 </a:t>
            </a:r>
            <a:r>
              <a:rPr lang="en-US" dirty="0" err="1" smtClean="0"/>
              <a:t>noder</a:t>
            </a:r>
            <a:r>
              <a:rPr lang="en-US" dirty="0" smtClean="0"/>
              <a:t>, med </a:t>
            </a:r>
            <a:r>
              <a:rPr lang="en-US" dirty="0" err="1" smtClean="0"/>
              <a:t>två</a:t>
            </a:r>
            <a:r>
              <a:rPr lang="en-US" baseline="0" dirty="0" smtClean="0"/>
              <a:t> </a:t>
            </a:r>
            <a:r>
              <a:rPr lang="en-US" baseline="0" dirty="0" err="1" smtClean="0"/>
              <a:t>replikor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på</a:t>
            </a:r>
            <a:r>
              <a:rPr lang="en-US" baseline="0" dirty="0" smtClean="0"/>
              <a:t> node B </a:t>
            </a:r>
            <a:r>
              <a:rPr lang="en-US" baseline="0" dirty="0" err="1" smtClean="0"/>
              <a:t>och</a:t>
            </a:r>
            <a:r>
              <a:rPr lang="en-US" baseline="0" dirty="0" smtClean="0"/>
              <a:t> C.</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22</a:t>
            </a:fld>
            <a:endParaRPr lang="en-US"/>
          </a:p>
        </p:txBody>
      </p:sp>
    </p:spTree>
    <p:extLst>
      <p:ext uri="{BB962C8B-B14F-4D97-AF65-F5344CB8AC3E}">
        <p14:creationId xmlns:p14="http://schemas.microsoft.com/office/powerpoint/2010/main" val="5574720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node C </a:t>
            </a:r>
            <a:r>
              <a:rPr lang="en-US" dirty="0" err="1" smtClean="0"/>
              <a:t>dör</a:t>
            </a:r>
            <a:r>
              <a:rPr lang="en-US" dirty="0" smtClean="0"/>
              <a:t>, </a:t>
            </a:r>
            <a:r>
              <a:rPr lang="en-US" dirty="0" err="1" smtClean="0"/>
              <a:t>så</a:t>
            </a:r>
            <a:r>
              <a:rPr lang="en-US" dirty="0" smtClean="0"/>
              <a:t> </a:t>
            </a:r>
            <a:r>
              <a:rPr lang="en-US" dirty="0" err="1" smtClean="0"/>
              <a:t>väljer</a:t>
            </a:r>
            <a:r>
              <a:rPr lang="en-US" dirty="0" smtClean="0"/>
              <a:t> de </a:t>
            </a:r>
            <a:r>
              <a:rPr lang="en-US" dirty="0" err="1" smtClean="0"/>
              <a:t>övriga</a:t>
            </a:r>
            <a:r>
              <a:rPr lang="en-US" dirty="0" smtClean="0"/>
              <a:t> </a:t>
            </a:r>
            <a:r>
              <a:rPr lang="en-US" dirty="0" err="1" smtClean="0"/>
              <a:t>noderna</a:t>
            </a:r>
            <a:r>
              <a:rPr lang="en-US" dirty="0" smtClean="0"/>
              <a:t> nod</a:t>
            </a:r>
            <a:r>
              <a:rPr lang="en-US" baseline="0" dirty="0" smtClean="0"/>
              <a:t> A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ett</a:t>
            </a:r>
            <a:r>
              <a:rPr lang="en-US" baseline="0" dirty="0" smtClean="0"/>
              <a:t> lost node </a:t>
            </a:r>
            <a:r>
              <a:rPr lang="en-US" baseline="0" dirty="0" err="1" smtClean="0"/>
              <a:t>meddelande</a:t>
            </a:r>
            <a:r>
              <a:rPr lang="en-US" baseline="0" dirty="0" smtClean="0"/>
              <a:t> till </a:t>
            </a:r>
            <a:r>
              <a:rPr lang="en-US" baseline="0" dirty="0" err="1" smtClean="0"/>
              <a:t>denne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23</a:t>
            </a:fld>
            <a:endParaRPr lang="en-US"/>
          </a:p>
        </p:txBody>
      </p:sp>
    </p:spTree>
    <p:extLst>
      <p:ext uri="{BB962C8B-B14F-4D97-AF65-F5344CB8AC3E}">
        <p14:creationId xmlns:p14="http://schemas.microsoft.com/office/powerpoint/2010/main" val="777556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Målet</a:t>
            </a:r>
            <a:r>
              <a:rPr lang="en-US" dirty="0" smtClean="0"/>
              <a:t> med </a:t>
            </a:r>
            <a:r>
              <a:rPr lang="en-US" dirty="0" err="1" smtClean="0"/>
              <a:t>vårt</a:t>
            </a:r>
            <a:r>
              <a:rPr lang="en-US" dirty="0" smtClean="0"/>
              <a:t> </a:t>
            </a:r>
            <a:r>
              <a:rPr lang="en-US" dirty="0" err="1" smtClean="0"/>
              <a:t>exjobb</a:t>
            </a:r>
            <a:r>
              <a:rPr lang="en-US" dirty="0" smtClean="0"/>
              <a:t> </a:t>
            </a:r>
            <a:r>
              <a:rPr lang="en-US" dirty="0" err="1" smtClean="0"/>
              <a:t>är</a:t>
            </a:r>
            <a:r>
              <a:rPr lang="en-US" baseline="0" dirty="0" smtClean="0"/>
              <a:t> </a:t>
            </a:r>
            <a:r>
              <a:rPr lang="en-US" baseline="0" dirty="0" err="1" smtClean="0"/>
              <a:t>att</a:t>
            </a:r>
            <a:r>
              <a:rPr lang="en-US" baseline="0" dirty="0" smtClean="0"/>
              <a:t> </a:t>
            </a:r>
            <a:r>
              <a:rPr lang="en-US" baseline="0" dirty="0" err="1" smtClean="0"/>
              <a:t>utforma</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dynamiskt</a:t>
            </a:r>
            <a:r>
              <a:rPr lang="en-US" baseline="0" dirty="0" smtClean="0"/>
              <a:t> </a:t>
            </a:r>
            <a:r>
              <a:rPr lang="en-US" baseline="0" dirty="0" err="1" smtClean="0"/>
              <a:t>tillgodose</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distributerat</a:t>
            </a:r>
            <a:r>
              <a:rPr lang="en-US" baseline="0" dirty="0" smtClean="0"/>
              <a:t>.</a:t>
            </a:r>
          </a:p>
          <a:p>
            <a:endParaRPr lang="en-US" baseline="0" dirty="0" smtClean="0"/>
          </a:p>
          <a:p>
            <a:r>
              <a:rPr lang="en-US" baseline="0" dirty="0" err="1" smtClean="0"/>
              <a:t>För</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har</a:t>
            </a:r>
            <a:r>
              <a:rPr lang="en-US" baseline="0" dirty="0" smtClean="0"/>
              <a:t> en </a:t>
            </a:r>
            <a:r>
              <a:rPr lang="en-US" baseline="0" dirty="0" err="1" smtClean="0"/>
              <a:t>tillförlitlighetsmodel</a:t>
            </a:r>
            <a:r>
              <a:rPr lang="en-US" baseline="0" dirty="0" smtClean="0"/>
              <a:t> </a:t>
            </a:r>
            <a:r>
              <a:rPr lang="en-US" baseline="0" dirty="0" err="1" smtClean="0"/>
              <a:t>designats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bestämma</a:t>
            </a:r>
            <a:r>
              <a:rPr lang="en-US" baseline="0" dirty="0" smtClean="0"/>
              <a:t> </a:t>
            </a:r>
            <a:r>
              <a:rPr lang="en-US" baseline="0" dirty="0" err="1" smtClean="0"/>
              <a:t>tillförlitligheten</a:t>
            </a:r>
            <a:r>
              <a:rPr lang="en-US" baseline="0" dirty="0" smtClean="0"/>
              <a:t> hos </a:t>
            </a:r>
            <a:r>
              <a:rPr lang="en-US" baseline="0" dirty="0" err="1" smtClean="0"/>
              <a:t>noderna</a:t>
            </a:r>
            <a:r>
              <a:rPr lang="en-US" baseline="0" dirty="0" smtClean="0"/>
              <a:t> </a:t>
            </a:r>
            <a:r>
              <a:rPr lang="en-US" baseline="0" dirty="0" err="1" smtClean="0"/>
              <a:t>i</a:t>
            </a:r>
            <a:r>
              <a:rPr lang="en-US" baseline="0" dirty="0" smtClean="0"/>
              <a:t> en </a:t>
            </a:r>
            <a:r>
              <a:rPr lang="en-US" baseline="0" dirty="0" err="1" smtClean="0"/>
              <a:t>sådan</a:t>
            </a:r>
            <a:r>
              <a:rPr lang="en-US" baseline="0" dirty="0" smtClean="0"/>
              <a:t> </a:t>
            </a:r>
            <a:r>
              <a:rPr lang="en-US" baseline="0" dirty="0" err="1" smtClean="0"/>
              <a:t>miljö</a:t>
            </a:r>
            <a:r>
              <a:rPr lang="en-US" baseline="0" dirty="0" smtClean="0"/>
              <a:t>, </a:t>
            </a:r>
            <a:r>
              <a:rPr lang="en-US" baseline="0" dirty="0" err="1" smtClean="0"/>
              <a:t>samt</a:t>
            </a:r>
            <a:r>
              <a:rPr lang="en-US" baseline="0" dirty="0" smtClean="0"/>
              <a:t> </a:t>
            </a:r>
            <a:r>
              <a:rPr lang="en-US" baseline="0" dirty="0" err="1" smtClean="0"/>
              <a:t>applikationerna</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designat</a:t>
            </a:r>
            <a:r>
              <a:rPr lang="en-US" baseline="0" dirty="0" smtClean="0"/>
              <a:t> </a:t>
            </a:r>
            <a:r>
              <a:rPr lang="en-US" baseline="0" dirty="0" err="1" smtClean="0"/>
              <a:t>ett</a:t>
            </a:r>
            <a:r>
              <a:rPr lang="en-US" baseline="0" dirty="0" smtClean="0"/>
              <a:t> </a:t>
            </a:r>
            <a:r>
              <a:rPr lang="en-US" baseline="0" dirty="0" err="1" smtClean="0"/>
              <a:t>ramverk</a:t>
            </a:r>
            <a:r>
              <a:rPr lang="en-US" baseline="0" dirty="0" smtClean="0"/>
              <a:t> </a:t>
            </a:r>
            <a:r>
              <a:rPr lang="en-US" baseline="0" dirty="0" err="1" smtClean="0"/>
              <a:t>som</a:t>
            </a:r>
            <a:r>
              <a:rPr lang="en-US" baseline="0" dirty="0" smtClean="0"/>
              <a:t> </a:t>
            </a:r>
            <a:r>
              <a:rPr lang="en-US" baseline="0" dirty="0" err="1" smtClean="0"/>
              <a:t>dynamiskt</a:t>
            </a:r>
            <a:r>
              <a:rPr lang="en-US" baseline="0" dirty="0" smtClean="0"/>
              <a:t> </a:t>
            </a:r>
            <a:r>
              <a:rPr lang="en-US" baseline="0" dirty="0" err="1" smtClean="0"/>
              <a:t>tillgodoser</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upptäcker</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anpassar</a:t>
            </a:r>
            <a:r>
              <a:rPr lang="en-US" baseline="0" dirty="0" smtClean="0"/>
              <a:t> sig till </a:t>
            </a:r>
            <a:r>
              <a:rPr lang="en-US" baseline="0" dirty="0" err="1" smtClean="0"/>
              <a:t>varierande</a:t>
            </a:r>
            <a:r>
              <a:rPr lang="en-US" baseline="0" dirty="0" smtClean="0"/>
              <a:t> </a:t>
            </a:r>
            <a:r>
              <a:rPr lang="en-US" baseline="0" dirty="0" err="1" smtClean="0"/>
              <a:t>egenskaper</a:t>
            </a:r>
            <a:r>
              <a:rPr lang="en-US" baseline="0" dirty="0" smtClean="0"/>
              <a:t> I </a:t>
            </a:r>
            <a:r>
              <a:rPr lang="en-US" baseline="0" dirty="0" err="1" smtClean="0"/>
              <a:t>systemet</a:t>
            </a:r>
            <a:r>
              <a:rPr lang="en-US" baseline="0" dirty="0" smtClean="0"/>
              <a:t>.</a:t>
            </a:r>
          </a:p>
          <a:p>
            <a:endParaRPr lang="en-US" baseline="0" dirty="0" smtClean="0"/>
          </a:p>
          <a:p>
            <a:r>
              <a:rPr lang="en-US" baseline="0" dirty="0" err="1" smtClean="0"/>
              <a:t>Slutligen</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implementerat</a:t>
            </a:r>
            <a:r>
              <a:rPr lang="en-US" baseline="0" dirty="0" smtClean="0"/>
              <a:t> </a:t>
            </a:r>
            <a:r>
              <a:rPr lang="en-US" baseline="0" dirty="0" err="1" smtClean="0"/>
              <a:t>och</a:t>
            </a:r>
            <a:r>
              <a:rPr lang="en-US" baseline="0" dirty="0" smtClean="0"/>
              <a:t> </a:t>
            </a:r>
            <a:r>
              <a:rPr lang="en-US" baseline="0" dirty="0" err="1" smtClean="0"/>
              <a:t>utvärderat</a:t>
            </a:r>
            <a:r>
              <a:rPr lang="en-US" baseline="0" dirty="0" smtClean="0"/>
              <a:t> </a:t>
            </a:r>
            <a:r>
              <a:rPr lang="en-US" baseline="0" dirty="0" err="1" smtClean="0"/>
              <a:t>vår</a:t>
            </a:r>
            <a:r>
              <a:rPr lang="en-US" baseline="0" dirty="0" smtClean="0"/>
              <a:t> model med </a:t>
            </a:r>
            <a:r>
              <a:rPr lang="en-US" baseline="0" dirty="0" err="1" smtClean="0"/>
              <a:t>hjälp</a:t>
            </a:r>
            <a:r>
              <a:rPr lang="en-US" baseline="0" dirty="0" smtClean="0"/>
              <a:t> </a:t>
            </a:r>
            <a:r>
              <a:rPr lang="en-US" baseline="0" dirty="0" err="1" smtClean="0"/>
              <a:t>av</a:t>
            </a:r>
            <a:r>
              <a:rPr lang="en-US" baseline="0" dirty="0" smtClean="0"/>
              <a:t> Calvin.</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a:t>
            </a:fld>
            <a:endParaRPr lang="en-US"/>
          </a:p>
        </p:txBody>
      </p:sp>
    </p:spTree>
    <p:extLst>
      <p:ext uri="{BB962C8B-B14F-4D97-AF65-F5344CB8AC3E}">
        <p14:creationId xmlns:p14="http://schemas.microsoft.com/office/powerpoint/2010/main" val="2540657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dirty="0" err="1" smtClean="0"/>
              <a:t>kommer</a:t>
            </a:r>
            <a:r>
              <a:rPr lang="en-US" dirty="0" smtClean="0"/>
              <a:t> </a:t>
            </a:r>
            <a:r>
              <a:rPr lang="en-US" dirty="0" err="1" smtClean="0"/>
              <a:t>köra</a:t>
            </a:r>
            <a:r>
              <a:rPr lang="en-US" dirty="0" smtClean="0"/>
              <a:t> </a:t>
            </a:r>
            <a:r>
              <a:rPr lang="en-US" dirty="0" err="1" smtClean="0"/>
              <a:t>algoritmen</a:t>
            </a:r>
            <a:r>
              <a:rPr lang="en-US" dirty="0" smtClean="0"/>
              <a:t> </a:t>
            </a:r>
            <a:r>
              <a:rPr lang="en-US" dirty="0" err="1" smtClean="0"/>
              <a:t>och</a:t>
            </a:r>
            <a:r>
              <a:rPr lang="en-US" baseline="0" dirty="0" smtClean="0"/>
              <a:t> </a:t>
            </a:r>
            <a:r>
              <a:rPr lang="en-US" baseline="0" dirty="0" err="1" smtClean="0"/>
              <a:t>inse</a:t>
            </a:r>
            <a:r>
              <a:rPr lang="en-US" baseline="0" dirty="0" smtClean="0"/>
              <a:t> </a:t>
            </a:r>
            <a:r>
              <a:rPr lang="en-US" baseline="0" dirty="0" err="1" smtClean="0"/>
              <a:t>att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den </a:t>
            </a:r>
            <a:r>
              <a:rPr lang="en-US" baseline="0" dirty="0" err="1" smtClean="0"/>
              <a:t>kommer</a:t>
            </a:r>
            <a:r>
              <a:rPr lang="en-US" baseline="0" dirty="0" smtClean="0"/>
              <a:t> </a:t>
            </a:r>
            <a:r>
              <a:rPr lang="en-US" baseline="0" dirty="0" err="1" smtClean="0"/>
              <a:t>därför</a:t>
            </a:r>
            <a:r>
              <a:rPr lang="en-US" baseline="0" dirty="0" smtClean="0"/>
              <a:t> be nod B </a:t>
            </a:r>
            <a:r>
              <a:rPr lang="en-US" baseline="0" dirty="0" err="1" smtClean="0"/>
              <a:t>att</a:t>
            </a:r>
            <a:r>
              <a:rPr lang="en-US" baseline="0" dirty="0" smtClean="0"/>
              <a:t> </a:t>
            </a:r>
            <a:r>
              <a:rPr lang="en-US" baseline="0" dirty="0" err="1" smtClean="0"/>
              <a:t>replicera</a:t>
            </a:r>
            <a:r>
              <a:rPr lang="en-US" baseline="0" dirty="0" smtClean="0"/>
              <a:t> sin </a:t>
            </a:r>
            <a:r>
              <a:rPr lang="en-US" baseline="0" dirty="0" err="1" smtClean="0"/>
              <a:t>replika</a:t>
            </a:r>
            <a:r>
              <a:rPr lang="en-US" baseline="0" dirty="0" smtClean="0"/>
              <a:t> till node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24</a:t>
            </a:fld>
            <a:endParaRPr lang="en-US"/>
          </a:p>
        </p:txBody>
      </p:sp>
    </p:spTree>
    <p:extLst>
      <p:ext uri="{BB962C8B-B14F-4D97-AF65-F5344CB8AC3E}">
        <p14:creationId xmlns:p14="http://schemas.microsoft.com/office/powerpoint/2010/main" val="11736045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Slutligen</a:t>
            </a:r>
            <a:r>
              <a:rPr lang="en-US" dirty="0" smtClean="0"/>
              <a:t> </a:t>
            </a:r>
            <a:r>
              <a:rPr lang="en-US" dirty="0" err="1" smtClean="0"/>
              <a:t>kommer</a:t>
            </a:r>
            <a:r>
              <a:rPr lang="en-US" dirty="0" smtClean="0"/>
              <a:t> nod</a:t>
            </a:r>
            <a:r>
              <a:rPr lang="en-US" baseline="0" dirty="0" smtClean="0"/>
              <a:t> A </a:t>
            </a:r>
            <a:r>
              <a:rPr lang="en-US" baseline="0" dirty="0" err="1" smtClean="0"/>
              <a:t>att</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baseline="0" dirty="0" err="1" smtClean="0"/>
              <a:t>svar</a:t>
            </a:r>
            <a:r>
              <a:rPr lang="en-US" baseline="0" dirty="0" smtClean="0"/>
              <a:t> till nod B </a:t>
            </a:r>
            <a:r>
              <a:rPr lang="en-US" baseline="0" dirty="0" err="1" smtClean="0"/>
              <a:t>och</a:t>
            </a:r>
            <a:r>
              <a:rPr lang="en-US" baseline="0" dirty="0" smtClean="0"/>
              <a:t> nod D, </a:t>
            </a:r>
            <a:r>
              <a:rPr lang="en-US" baseline="0" dirty="0" err="1" smtClean="0"/>
              <a:t>så</a:t>
            </a:r>
            <a:r>
              <a:rPr lang="en-US" baseline="0" dirty="0" smtClean="0"/>
              <a:t> </a:t>
            </a:r>
            <a:r>
              <a:rPr lang="en-US" baseline="0" dirty="0" err="1" smtClean="0"/>
              <a:t>att</a:t>
            </a:r>
            <a:r>
              <a:rPr lang="en-US" baseline="0" dirty="0" smtClean="0"/>
              <a:t> </a:t>
            </a:r>
            <a:r>
              <a:rPr lang="en-US" baseline="0" dirty="0" err="1" smtClean="0"/>
              <a:t>dessa</a:t>
            </a:r>
            <a:r>
              <a:rPr lang="en-US" baseline="0" dirty="0" smtClean="0"/>
              <a:t> vet </a:t>
            </a:r>
            <a:r>
              <a:rPr lang="en-US" baseline="0" dirty="0" err="1" smtClean="0"/>
              <a:t>att</a:t>
            </a:r>
            <a:r>
              <a:rPr lang="en-US" baseline="0" dirty="0" smtClean="0"/>
              <a:t> nod A </a:t>
            </a:r>
            <a:r>
              <a:rPr lang="en-US" baseline="0" dirty="0" err="1" smtClean="0"/>
              <a:t>lyckades</a:t>
            </a:r>
            <a:r>
              <a:rPr lang="en-US" baseline="0" dirty="0" smtClean="0"/>
              <a:t> </a:t>
            </a:r>
            <a:r>
              <a:rPr lang="en-US" baseline="0" dirty="0" err="1" smtClean="0"/>
              <a:t>köra</a:t>
            </a:r>
            <a:r>
              <a:rPr lang="en-US" baseline="0" dirty="0" smtClean="0"/>
              <a:t> </a:t>
            </a:r>
            <a:r>
              <a:rPr lang="en-US" baseline="0" dirty="0" err="1" smtClean="0"/>
              <a:t>klart</a:t>
            </a:r>
            <a:r>
              <a:rPr lang="en-US" baseline="0" dirty="0" smtClean="0"/>
              <a:t> </a:t>
            </a:r>
            <a:r>
              <a:rPr lang="en-US" baseline="0" dirty="0" err="1" smtClean="0"/>
              <a:t>algoritmen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26</a:t>
            </a:fld>
            <a:endParaRPr lang="en-US"/>
          </a:p>
        </p:txBody>
      </p:sp>
    </p:spTree>
    <p:extLst>
      <p:ext uri="{BB962C8B-B14F-4D97-AF65-F5344CB8AC3E}">
        <p14:creationId xmlns:p14="http://schemas.microsoft.com/office/powerpoint/2010/main" val="14975274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Ett</a:t>
            </a:r>
            <a:r>
              <a:rPr lang="en-US" dirty="0" smtClean="0"/>
              <a:t> </a:t>
            </a:r>
            <a:r>
              <a:rPr lang="en-US" dirty="0" err="1" smtClean="0"/>
              <a:t>liknande</a:t>
            </a:r>
            <a:r>
              <a:rPr lang="en-US" dirty="0" smtClean="0"/>
              <a:t> </a:t>
            </a:r>
            <a:r>
              <a:rPr lang="en-US" dirty="0" err="1" smtClean="0"/>
              <a:t>exempel</a:t>
            </a:r>
            <a:r>
              <a:rPr lang="en-US" dirty="0" smtClean="0"/>
              <a:t> med </a:t>
            </a:r>
            <a:r>
              <a:rPr lang="en-US" dirty="0" err="1" smtClean="0"/>
              <a:t>två</a:t>
            </a:r>
            <a:r>
              <a:rPr lang="en-US" dirty="0" smtClean="0"/>
              <a:t> </a:t>
            </a:r>
            <a:r>
              <a:rPr lang="en-US" dirty="0" err="1" smtClean="0"/>
              <a:t>replikor</a:t>
            </a:r>
            <a:r>
              <a:rPr lang="en-US" dirty="0" smtClean="0"/>
              <a:t>.</a:t>
            </a:r>
          </a:p>
          <a:p>
            <a:endParaRPr lang="en-US" dirty="0" smtClean="0"/>
          </a:p>
          <a:p>
            <a:r>
              <a:rPr lang="en-US" dirty="0" err="1" smtClean="0"/>
              <a:t>Nodernas</a:t>
            </a:r>
            <a:r>
              <a:rPr lang="en-US" dirty="0" smtClean="0"/>
              <a:t> </a:t>
            </a:r>
            <a:r>
              <a:rPr lang="en-US" dirty="0" err="1" smtClean="0"/>
              <a:t>tillfötlitlighetsnivå</a:t>
            </a:r>
            <a:r>
              <a:rPr lang="en-US" dirty="0" smtClean="0"/>
              <a:t> </a:t>
            </a:r>
            <a:r>
              <a:rPr lang="en-US" dirty="0" err="1" smtClean="0"/>
              <a:t>syns</a:t>
            </a:r>
            <a:r>
              <a:rPr lang="en-US" dirty="0" smtClean="0"/>
              <a:t> </a:t>
            </a:r>
            <a:r>
              <a:rPr lang="en-US" dirty="0" err="1" smtClean="0"/>
              <a:t>också</a:t>
            </a:r>
            <a:r>
              <a:rPr lang="en-US" dirty="0" smtClean="0"/>
              <a:t>.</a:t>
            </a:r>
          </a:p>
          <a:p>
            <a:endParaRPr lang="en-US" dirty="0" smtClean="0"/>
          </a:p>
          <a:p>
            <a:r>
              <a:rPr lang="en-US" dirty="0" err="1" smtClean="0"/>
              <a:t>Här</a:t>
            </a:r>
            <a:r>
              <a:rPr lang="en-US" baseline="0" dirty="0" smtClean="0"/>
              <a:t> </a:t>
            </a:r>
            <a:r>
              <a:rPr lang="en-US" baseline="0" dirty="0" err="1" smtClean="0"/>
              <a:t>ser</a:t>
            </a:r>
            <a:r>
              <a:rPr lang="en-US" baseline="0" dirty="0" smtClean="0"/>
              <a:t> vi </a:t>
            </a:r>
            <a:r>
              <a:rPr lang="en-US" baseline="0" dirty="0" err="1" smtClean="0"/>
              <a:t>att</a:t>
            </a:r>
            <a:r>
              <a:rPr lang="en-US" baseline="0" dirty="0" smtClean="0"/>
              <a:t> </a:t>
            </a:r>
            <a:r>
              <a:rPr lang="en-US" baseline="0" dirty="0" err="1" smtClean="0"/>
              <a:t>det</a:t>
            </a:r>
            <a:r>
              <a:rPr lang="en-US" baseline="0" dirty="0" smtClean="0"/>
              <a:t> </a:t>
            </a:r>
            <a:r>
              <a:rPr lang="en-US" baseline="0" dirty="0" err="1" smtClean="0"/>
              <a:t>räcker</a:t>
            </a:r>
            <a:r>
              <a:rPr lang="en-US" baseline="0" dirty="0" smtClean="0"/>
              <a:t> med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på</a:t>
            </a:r>
            <a:r>
              <a:rPr lang="en-US" baseline="0" dirty="0" smtClean="0"/>
              <a:t> om de </a:t>
            </a:r>
            <a:r>
              <a:rPr lang="en-US" baseline="0" dirty="0" err="1" smtClean="0"/>
              <a:t>körs</a:t>
            </a:r>
            <a:r>
              <a:rPr lang="en-US" baseline="0" dirty="0" smtClean="0"/>
              <a:t> </a:t>
            </a:r>
            <a:r>
              <a:rPr lang="en-US" baseline="0" dirty="0" err="1" smtClean="0"/>
              <a:t>på</a:t>
            </a:r>
            <a:r>
              <a:rPr lang="en-US" baseline="0" dirty="0" smtClean="0"/>
              <a:t> nod A </a:t>
            </a:r>
            <a:r>
              <a:rPr lang="en-US" baseline="0" dirty="0" err="1" smtClean="0"/>
              <a:t>och</a:t>
            </a:r>
            <a:r>
              <a:rPr lang="en-US" baseline="0" dirty="0" smtClean="0"/>
              <a:t> C.</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27</a:t>
            </a:fld>
            <a:endParaRPr lang="en-US"/>
          </a:p>
        </p:txBody>
      </p:sp>
    </p:spTree>
    <p:extLst>
      <p:ext uri="{BB962C8B-B14F-4D97-AF65-F5344CB8AC3E}">
        <p14:creationId xmlns:p14="http://schemas.microsoft.com/office/powerpoint/2010/main" val="7791178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När</a:t>
            </a:r>
            <a:r>
              <a:rPr lang="en-US" baseline="0" dirty="0" smtClean="0"/>
              <a:t> nod C </a:t>
            </a:r>
            <a:r>
              <a:rPr lang="en-US" baseline="0" dirty="0" err="1" smtClean="0"/>
              <a:t>dör</a:t>
            </a:r>
            <a:r>
              <a:rPr lang="en-US" baseline="0" dirty="0" smtClean="0"/>
              <a:t>, </a:t>
            </a:r>
            <a:r>
              <a:rPr lang="en-US" baseline="0" dirty="0" err="1" smtClean="0"/>
              <a:t>så</a:t>
            </a:r>
            <a:r>
              <a:rPr lang="en-US" baseline="0" dirty="0" smtClean="0"/>
              <a:t> </a:t>
            </a:r>
            <a:r>
              <a:rPr lang="en-US" baseline="0" dirty="0" err="1" smtClean="0"/>
              <a:t>körs</a:t>
            </a:r>
            <a:r>
              <a:rPr lang="en-US" baseline="0" dirty="0" smtClean="0"/>
              <a:t> </a:t>
            </a:r>
            <a:r>
              <a:rPr lang="en-US" baseline="0" dirty="0" err="1" smtClean="0"/>
              <a:t>algoritmen</a:t>
            </a:r>
            <a:r>
              <a:rPr lang="en-US" baseline="0" dirty="0" smtClean="0"/>
              <a:t> </a:t>
            </a:r>
            <a:r>
              <a:rPr lang="en-US" baseline="0" dirty="0" err="1" smtClean="0"/>
              <a:t>och</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skapas</a:t>
            </a:r>
            <a:r>
              <a:rPr lang="en-US" baseline="0" dirty="0" smtClean="0"/>
              <a:t> </a:t>
            </a:r>
            <a:r>
              <a:rPr lang="en-US" baseline="0" dirty="0" err="1" smtClean="0"/>
              <a:t>på</a:t>
            </a:r>
            <a:r>
              <a:rPr lang="en-US" baseline="0" dirty="0" smtClean="0"/>
              <a:t> nod B, men </a:t>
            </a:r>
            <a:r>
              <a:rPr lang="en-US" baseline="0" dirty="0" err="1" smtClean="0"/>
              <a:t>nivån</a:t>
            </a:r>
            <a:r>
              <a:rPr lang="en-US" baseline="0" dirty="0" smtClean="0"/>
              <a:t> </a:t>
            </a:r>
            <a:r>
              <a:rPr lang="en-US" baseline="0" dirty="0" err="1" smtClean="0"/>
              <a:t>är</a:t>
            </a:r>
            <a:r>
              <a:rPr lang="en-US" baseline="0" dirty="0" smtClean="0"/>
              <a:t> </a:t>
            </a:r>
            <a:r>
              <a:rPr lang="en-US" baseline="0" dirty="0" err="1" smtClean="0"/>
              <a:t>fortfarande</a:t>
            </a:r>
            <a:r>
              <a:rPr lang="en-US" baseline="0" dirty="0" smtClean="0"/>
              <a:t> </a:t>
            </a:r>
            <a:r>
              <a:rPr lang="en-US" baseline="0" dirty="0" err="1" smtClean="0"/>
              <a:t>inte</a:t>
            </a:r>
            <a:r>
              <a:rPr lang="en-US" baseline="0" dirty="0" smtClean="0"/>
              <a:t> </a:t>
            </a:r>
            <a:r>
              <a:rPr lang="en-US" baseline="0" dirty="0" err="1" smtClean="0"/>
              <a:t>uppfylld</a:t>
            </a:r>
            <a:r>
              <a:rPr lang="en-US" baseline="0" dirty="0" smtClean="0"/>
              <a:t> </a:t>
            </a:r>
            <a:r>
              <a:rPr lang="en-US" baseline="0" dirty="0" err="1" smtClean="0"/>
              <a:t>och</a:t>
            </a:r>
            <a:r>
              <a:rPr lang="en-US" baseline="0" dirty="0" smtClean="0"/>
              <a:t> </a:t>
            </a:r>
            <a:r>
              <a:rPr lang="en-US" baseline="0" dirty="0" err="1" smtClean="0"/>
              <a:t>ytterligare</a:t>
            </a:r>
            <a:r>
              <a:rPr lang="en-US" baseline="0" dirty="0" smtClean="0"/>
              <a:t> en </a:t>
            </a:r>
            <a:r>
              <a:rPr lang="en-US" baseline="0" dirty="0" err="1" smtClean="0"/>
              <a:t>replika</a:t>
            </a:r>
            <a:r>
              <a:rPr lang="en-US" baseline="0" dirty="0" smtClean="0"/>
              <a:t> </a:t>
            </a:r>
            <a:r>
              <a:rPr lang="en-US" baseline="0" dirty="0" err="1" smtClean="0"/>
              <a:t>måste</a:t>
            </a:r>
            <a:r>
              <a:rPr lang="en-US" baseline="0" dirty="0" smtClean="0"/>
              <a:t> </a:t>
            </a:r>
            <a:r>
              <a:rPr lang="en-US" baseline="0" dirty="0" err="1" smtClean="0"/>
              <a:t>skapas</a:t>
            </a:r>
            <a:r>
              <a:rPr lang="en-US" baseline="0" dirty="0" smtClean="0"/>
              <a:t> </a:t>
            </a:r>
            <a:r>
              <a:rPr lang="en-US" baseline="0" dirty="0" err="1" smtClean="0"/>
              <a:t>på</a:t>
            </a:r>
            <a:r>
              <a:rPr lang="en-US" baseline="0" dirty="0" smtClean="0"/>
              <a:t> nod C.</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28</a:t>
            </a:fld>
            <a:endParaRPr lang="en-US"/>
          </a:p>
        </p:txBody>
      </p:sp>
    </p:spTree>
    <p:extLst>
      <p:ext uri="{BB962C8B-B14F-4D97-AF65-F5344CB8AC3E}">
        <p14:creationId xmlns:p14="http://schemas.microsoft.com/office/powerpoint/2010/main" val="13706145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Tiden</a:t>
            </a:r>
            <a:r>
              <a:rPr lang="en-US" dirty="0" smtClean="0"/>
              <a:t> </a:t>
            </a:r>
            <a:r>
              <a:rPr lang="en-US" i="1" dirty="0" smtClean="0"/>
              <a:t>t</a:t>
            </a:r>
            <a:r>
              <a:rPr lang="en-US" i="0" dirty="0" smtClean="0"/>
              <a:t> </a:t>
            </a:r>
            <a:r>
              <a:rPr lang="en-US" i="0" dirty="0" err="1" smtClean="0"/>
              <a:t>som</a:t>
            </a:r>
            <a:r>
              <a:rPr lang="en-US" i="0" dirty="0" smtClean="0"/>
              <a:t> </a:t>
            </a:r>
            <a:r>
              <a:rPr lang="en-US" i="0" dirty="0" err="1" smtClean="0"/>
              <a:t>används</a:t>
            </a:r>
            <a:r>
              <a:rPr lang="en-US" i="0" dirty="0" smtClean="0"/>
              <a:t> I </a:t>
            </a:r>
            <a:r>
              <a:rPr lang="en-US" i="0" dirty="0" err="1" smtClean="0"/>
              <a:t>tillfötlighetsmodellen</a:t>
            </a:r>
            <a:r>
              <a:rPr lang="en-US" i="0" dirty="0" smtClean="0"/>
              <a:t> </a:t>
            </a:r>
            <a:r>
              <a:rPr lang="en-US" i="0" dirty="0" err="1" smtClean="0"/>
              <a:t>består</a:t>
            </a:r>
            <a:r>
              <a:rPr lang="en-US" i="0" dirty="0" smtClean="0"/>
              <a:t> </a:t>
            </a:r>
            <a:r>
              <a:rPr lang="en-US" i="0" dirty="0" err="1" smtClean="0"/>
              <a:t>av</a:t>
            </a:r>
            <a:r>
              <a:rPr lang="en-US" i="0" dirty="0" smtClean="0"/>
              <a:t> </a:t>
            </a:r>
            <a:r>
              <a:rPr lang="en-US" i="0" dirty="0" err="1" smtClean="0"/>
              <a:t>tiden</a:t>
            </a:r>
            <a:r>
              <a:rPr lang="en-US" i="0" dirty="0" smtClean="0"/>
              <a:t> </a:t>
            </a:r>
            <a:r>
              <a:rPr lang="en-US" i="0" dirty="0" err="1" smtClean="0"/>
              <a:t>det</a:t>
            </a:r>
            <a:r>
              <a:rPr lang="en-US" i="0" baseline="0" dirty="0" smtClean="0"/>
              <a:t> tar </a:t>
            </a:r>
            <a:r>
              <a:rPr lang="en-US" i="0" baseline="0" dirty="0" err="1" smtClean="0"/>
              <a:t>att</a:t>
            </a:r>
            <a:r>
              <a:rPr lang="en-US" i="0" baseline="0" dirty="0" smtClean="0"/>
              <a:t> </a:t>
            </a:r>
            <a:r>
              <a:rPr lang="en-US" i="0" baseline="0" dirty="0" err="1" smtClean="0"/>
              <a:t>detekera</a:t>
            </a:r>
            <a:r>
              <a:rPr lang="en-US" i="0" baseline="0" dirty="0" smtClean="0"/>
              <a:t> </a:t>
            </a:r>
            <a:r>
              <a:rPr lang="en-US" i="0" baseline="0" dirty="0" err="1" smtClean="0"/>
              <a:t>att</a:t>
            </a:r>
            <a:r>
              <a:rPr lang="en-US" i="0" baseline="0" dirty="0" smtClean="0"/>
              <a:t> en nod </a:t>
            </a:r>
            <a:r>
              <a:rPr lang="en-US" i="0" baseline="0" dirty="0" err="1" smtClean="0"/>
              <a:t>har</a:t>
            </a:r>
            <a:r>
              <a:rPr lang="en-US" i="0" baseline="0" dirty="0" smtClean="0"/>
              <a:t> </a:t>
            </a:r>
            <a:r>
              <a:rPr lang="en-US" i="0" baseline="0" dirty="0" err="1" smtClean="0"/>
              <a:t>dött</a:t>
            </a:r>
            <a:r>
              <a:rPr lang="en-US" i="0" baseline="0" dirty="0" smtClean="0"/>
              <a:t>, plus </a:t>
            </a:r>
            <a:r>
              <a:rPr lang="en-US" i="0" baseline="0" dirty="0" err="1" smtClean="0"/>
              <a:t>tiden</a:t>
            </a:r>
            <a:r>
              <a:rPr lang="en-US" i="0" baseline="0" dirty="0" smtClean="0"/>
              <a:t> </a:t>
            </a:r>
            <a:r>
              <a:rPr lang="en-US" i="0" baseline="0" dirty="0" err="1" smtClean="0"/>
              <a:t>det</a:t>
            </a:r>
            <a:r>
              <a:rPr lang="en-US" i="0" baseline="0" dirty="0" smtClean="0"/>
              <a:t> tar </a:t>
            </a:r>
            <a:r>
              <a:rPr lang="en-US" i="0" baseline="0" dirty="0" err="1" smtClean="0"/>
              <a:t>att</a:t>
            </a:r>
            <a:r>
              <a:rPr lang="en-US" i="0" baseline="0" dirty="0" smtClean="0"/>
              <a:t> </a:t>
            </a:r>
            <a:r>
              <a:rPr lang="en-US" i="0" baseline="0" dirty="0" err="1" smtClean="0"/>
              <a:t>replicera</a:t>
            </a:r>
            <a:r>
              <a:rPr lang="en-US" i="0" baseline="0" dirty="0" smtClean="0"/>
              <a:t> en task.</a:t>
            </a:r>
          </a:p>
          <a:p>
            <a:endParaRPr lang="en-US" i="0" baseline="0" dirty="0" smtClean="0"/>
          </a:p>
          <a:p>
            <a:r>
              <a:rPr lang="en-US" i="0" baseline="0" dirty="0" err="1" smtClean="0"/>
              <a:t>Som</a:t>
            </a:r>
            <a:r>
              <a:rPr lang="en-US" i="0" baseline="0" dirty="0" smtClean="0"/>
              <a:t> </a:t>
            </a:r>
            <a:r>
              <a:rPr lang="en-US" i="0" baseline="0" dirty="0" err="1" smtClean="0"/>
              <a:t>tidigare</a:t>
            </a:r>
            <a:r>
              <a:rPr lang="en-US" i="0" baseline="0" dirty="0" smtClean="0"/>
              <a:t> </a:t>
            </a:r>
            <a:r>
              <a:rPr lang="en-US" i="0" baseline="0" dirty="0" err="1" smtClean="0"/>
              <a:t>nämnt</a:t>
            </a:r>
            <a:r>
              <a:rPr lang="en-US" i="0" baseline="0" dirty="0" smtClean="0"/>
              <a:t> </a:t>
            </a:r>
            <a:r>
              <a:rPr lang="en-US" i="0" baseline="0" dirty="0" err="1" smtClean="0"/>
              <a:t>så</a:t>
            </a:r>
            <a:r>
              <a:rPr lang="en-US" i="0" baseline="0" dirty="0" smtClean="0"/>
              <a:t> </a:t>
            </a:r>
            <a:r>
              <a:rPr lang="en-US" i="0" baseline="0" dirty="0" err="1" smtClean="0"/>
              <a:t>är</a:t>
            </a:r>
            <a:r>
              <a:rPr lang="en-US" i="0" baseline="0" dirty="0" smtClean="0"/>
              <a:t> </a:t>
            </a:r>
            <a:r>
              <a:rPr lang="en-US" i="0" baseline="0" dirty="0" err="1" smtClean="0"/>
              <a:t>det</a:t>
            </a:r>
            <a:r>
              <a:rPr lang="en-US" i="0" baseline="0" dirty="0" smtClean="0"/>
              <a:t> </a:t>
            </a:r>
            <a:r>
              <a:rPr lang="en-US" i="0" baseline="0" dirty="0" err="1" smtClean="0"/>
              <a:t>värdet</a:t>
            </a:r>
            <a:r>
              <a:rPr lang="en-US" i="0" baseline="0" dirty="0" smtClean="0"/>
              <a:t> </a:t>
            </a:r>
            <a:r>
              <a:rPr lang="en-US" i="0" baseline="0" dirty="0" err="1" smtClean="0"/>
              <a:t>satt</a:t>
            </a:r>
            <a:r>
              <a:rPr lang="en-US" i="0" baseline="0" dirty="0" smtClean="0"/>
              <a:t> till 500 </a:t>
            </a:r>
            <a:r>
              <a:rPr lang="en-US" i="0" baseline="0" dirty="0" err="1" smtClean="0"/>
              <a:t>ms</a:t>
            </a:r>
            <a:r>
              <a:rPr lang="en-US" i="0" baseline="0" dirty="0" smtClean="0"/>
              <a:t> </a:t>
            </a:r>
            <a:r>
              <a:rPr lang="en-US" i="0" baseline="0" dirty="0" err="1" smtClean="0"/>
              <a:t>för</a:t>
            </a:r>
            <a:r>
              <a:rPr lang="en-US" i="0" baseline="0" dirty="0" smtClean="0"/>
              <a:t> </a:t>
            </a:r>
            <a:r>
              <a:rPr lang="en-US" i="0" baseline="0" dirty="0" err="1" smtClean="0"/>
              <a:t>att</a:t>
            </a:r>
            <a:r>
              <a:rPr lang="en-US" i="0" baseline="0" dirty="0" smtClean="0"/>
              <a:t> </a:t>
            </a:r>
            <a:r>
              <a:rPr lang="en-US" i="0" baseline="0" dirty="0" err="1" smtClean="0"/>
              <a:t>detekera</a:t>
            </a:r>
            <a:r>
              <a:rPr lang="en-US" i="0" baseline="0" dirty="0" smtClean="0"/>
              <a:t> </a:t>
            </a:r>
            <a:r>
              <a:rPr lang="en-US" i="0" baseline="0" dirty="0" err="1" smtClean="0"/>
              <a:t>att</a:t>
            </a:r>
            <a:r>
              <a:rPr lang="en-US" i="0" baseline="0" dirty="0" smtClean="0"/>
              <a:t> en </a:t>
            </a:r>
            <a:r>
              <a:rPr lang="en-US" i="0" baseline="0" dirty="0" err="1" smtClean="0"/>
              <a:t>nöd</a:t>
            </a:r>
            <a:r>
              <a:rPr lang="en-US" i="0" baseline="0" dirty="0" smtClean="0"/>
              <a:t> </a:t>
            </a:r>
            <a:r>
              <a:rPr lang="en-US" i="0" baseline="0" dirty="0" err="1" smtClean="0"/>
              <a:t>har</a:t>
            </a:r>
            <a:r>
              <a:rPr lang="en-US" i="0" baseline="0" dirty="0" smtClean="0"/>
              <a:t> </a:t>
            </a:r>
            <a:r>
              <a:rPr lang="en-US" i="0" baseline="0" dirty="0" err="1" smtClean="0"/>
              <a:t>dött</a:t>
            </a:r>
            <a:r>
              <a:rPr lang="en-US" i="0" baseline="0" dirty="0" smtClean="0"/>
              <a:t>. </a:t>
            </a:r>
            <a:r>
              <a:rPr lang="en-US" i="0" baseline="0" dirty="0" err="1" smtClean="0"/>
              <a:t>Tiden</a:t>
            </a:r>
            <a:r>
              <a:rPr lang="en-US" i="0" baseline="0" dirty="0" smtClean="0"/>
              <a:t> </a:t>
            </a:r>
            <a:r>
              <a:rPr lang="en-US" i="0" baseline="0" dirty="0" err="1" smtClean="0"/>
              <a:t>att</a:t>
            </a:r>
            <a:r>
              <a:rPr lang="en-US" i="0" baseline="0" dirty="0" smtClean="0"/>
              <a:t> </a:t>
            </a:r>
            <a:r>
              <a:rPr lang="en-US" i="0" baseline="0" dirty="0" err="1" smtClean="0"/>
              <a:t>hantera</a:t>
            </a:r>
            <a:r>
              <a:rPr lang="en-US" i="0" baseline="0" dirty="0" smtClean="0"/>
              <a:t> </a:t>
            </a:r>
            <a:r>
              <a:rPr lang="en-US" i="0" baseline="0" dirty="0" err="1" smtClean="0"/>
              <a:t>felet</a:t>
            </a:r>
            <a:r>
              <a:rPr lang="en-US" i="0" baseline="0" dirty="0" smtClean="0"/>
              <a:t> </a:t>
            </a:r>
            <a:r>
              <a:rPr lang="en-US" i="0" baseline="0" dirty="0" err="1" smtClean="0"/>
              <a:t>och</a:t>
            </a:r>
            <a:r>
              <a:rPr lang="en-US" i="0" baseline="0" dirty="0" smtClean="0"/>
              <a:t> </a:t>
            </a:r>
            <a:r>
              <a:rPr lang="en-US" i="0" baseline="0" dirty="0" err="1" smtClean="0"/>
              <a:t>skapa</a:t>
            </a:r>
            <a:r>
              <a:rPr lang="en-US" i="0" baseline="0" dirty="0" smtClean="0"/>
              <a:t> en </a:t>
            </a:r>
            <a:r>
              <a:rPr lang="en-US" i="0" baseline="0" dirty="0" err="1" smtClean="0"/>
              <a:t>ny</a:t>
            </a:r>
            <a:r>
              <a:rPr lang="en-US" i="0" baseline="0" dirty="0" smtClean="0"/>
              <a:t> </a:t>
            </a:r>
            <a:r>
              <a:rPr lang="en-US" i="0" baseline="0" dirty="0" err="1" smtClean="0"/>
              <a:t>replika</a:t>
            </a:r>
            <a:r>
              <a:rPr lang="en-US" i="0" baseline="0" dirty="0" smtClean="0"/>
              <a:t> </a:t>
            </a:r>
            <a:r>
              <a:rPr lang="en-US" i="0" baseline="0" dirty="0" err="1" smtClean="0"/>
              <a:t>varierar</a:t>
            </a:r>
            <a:r>
              <a:rPr lang="en-US" i="0" baseline="0" dirty="0" smtClean="0"/>
              <a:t> dock.</a:t>
            </a:r>
          </a:p>
          <a:p>
            <a:endParaRPr lang="en-US" i="0" baseline="0" dirty="0" smtClean="0"/>
          </a:p>
          <a:p>
            <a:r>
              <a:rPr lang="en-US" i="0" baseline="0" dirty="0" err="1" smtClean="0"/>
              <a:t>Det</a:t>
            </a:r>
            <a:r>
              <a:rPr lang="en-US" i="0" baseline="0" dirty="0" smtClean="0"/>
              <a:t> </a:t>
            </a:r>
            <a:r>
              <a:rPr lang="en-US" i="0" baseline="0" dirty="0" err="1" smtClean="0"/>
              <a:t>beror</a:t>
            </a:r>
            <a:r>
              <a:rPr lang="en-US" i="0" baseline="0" dirty="0" smtClean="0"/>
              <a:t> </a:t>
            </a:r>
            <a:r>
              <a:rPr lang="en-US" i="0" baseline="0" dirty="0" err="1" smtClean="0"/>
              <a:t>både</a:t>
            </a:r>
            <a:r>
              <a:rPr lang="en-US" i="0" baseline="0" dirty="0" smtClean="0"/>
              <a:t> </a:t>
            </a:r>
            <a:r>
              <a:rPr lang="en-US" i="0" baseline="0" dirty="0" err="1" smtClean="0"/>
              <a:t>på</a:t>
            </a:r>
            <a:r>
              <a:rPr lang="en-US" i="0" baseline="0" dirty="0" smtClean="0"/>
              <a:t> </a:t>
            </a:r>
            <a:r>
              <a:rPr lang="en-US" i="0" baseline="0" dirty="0" err="1" smtClean="0"/>
              <a:t>att</a:t>
            </a:r>
            <a:r>
              <a:rPr lang="en-US" i="0" baseline="0" dirty="0" smtClean="0"/>
              <a:t> </a:t>
            </a:r>
            <a:r>
              <a:rPr lang="en-US" i="0" baseline="0" dirty="0" err="1" smtClean="0"/>
              <a:t>tiden</a:t>
            </a:r>
            <a:r>
              <a:rPr lang="en-US" i="0" baseline="0" dirty="0" smtClean="0"/>
              <a:t> </a:t>
            </a:r>
            <a:r>
              <a:rPr lang="en-US" i="0" baseline="0" dirty="0" err="1" smtClean="0"/>
              <a:t>beror</a:t>
            </a:r>
            <a:r>
              <a:rPr lang="en-US" i="0" baseline="0" dirty="0" smtClean="0"/>
              <a:t> </a:t>
            </a:r>
            <a:r>
              <a:rPr lang="en-US" i="0" baseline="0" dirty="0" err="1" smtClean="0"/>
              <a:t>på</a:t>
            </a:r>
            <a:r>
              <a:rPr lang="en-US" i="0" baseline="0" dirty="0" smtClean="0"/>
              <a:t> </a:t>
            </a:r>
            <a:r>
              <a:rPr lang="en-US" i="0" baseline="0" dirty="0" err="1" smtClean="0"/>
              <a:t>hur</a:t>
            </a:r>
            <a:r>
              <a:rPr lang="en-US" i="0" baseline="0" dirty="0" smtClean="0"/>
              <a:t> </a:t>
            </a:r>
            <a:r>
              <a:rPr lang="en-US" i="0" baseline="0" dirty="0" err="1" smtClean="0"/>
              <a:t>stort</a:t>
            </a:r>
            <a:r>
              <a:rPr lang="en-US" i="0" baseline="0" dirty="0" smtClean="0"/>
              <a:t> </a:t>
            </a:r>
            <a:r>
              <a:rPr lang="en-US" i="0" baseline="0" dirty="0" err="1" smtClean="0"/>
              <a:t>statet</a:t>
            </a:r>
            <a:r>
              <a:rPr lang="en-US" i="0" baseline="0" dirty="0" smtClean="0"/>
              <a:t> </a:t>
            </a:r>
            <a:r>
              <a:rPr lang="en-US" i="0" baseline="0" dirty="0" err="1" smtClean="0"/>
              <a:t>på</a:t>
            </a:r>
            <a:r>
              <a:rPr lang="en-US" i="0" baseline="0" dirty="0" smtClean="0"/>
              <a:t> </a:t>
            </a:r>
            <a:r>
              <a:rPr lang="en-US" i="0" baseline="0" dirty="0" err="1" smtClean="0"/>
              <a:t>tasken</a:t>
            </a:r>
            <a:r>
              <a:rPr lang="en-US" i="0" baseline="0" dirty="0" smtClean="0"/>
              <a:t> </a:t>
            </a:r>
            <a:r>
              <a:rPr lang="en-US" i="0" baseline="0" dirty="0" err="1" smtClean="0"/>
              <a:t>är</a:t>
            </a:r>
            <a:r>
              <a:rPr lang="en-US" i="0" baseline="0" dirty="0" smtClean="0"/>
              <a:t>, </a:t>
            </a:r>
            <a:r>
              <a:rPr lang="en-US" i="0" baseline="0" dirty="0" err="1" smtClean="0"/>
              <a:t>och</a:t>
            </a:r>
            <a:r>
              <a:rPr lang="en-US" i="0" baseline="0" dirty="0" smtClean="0"/>
              <a:t> </a:t>
            </a:r>
            <a:r>
              <a:rPr lang="en-US" i="0" baseline="0" dirty="0" err="1" smtClean="0"/>
              <a:t>därför</a:t>
            </a:r>
            <a:r>
              <a:rPr lang="en-US" i="0" baseline="0" dirty="0" smtClean="0"/>
              <a:t> </a:t>
            </a:r>
            <a:r>
              <a:rPr lang="en-US" i="0" baseline="0" dirty="0" err="1" smtClean="0"/>
              <a:t>lagras</a:t>
            </a:r>
            <a:r>
              <a:rPr lang="en-US" i="0" baseline="0" dirty="0" smtClean="0"/>
              <a:t> </a:t>
            </a:r>
            <a:r>
              <a:rPr lang="en-US" i="0" baseline="0" dirty="0" err="1" smtClean="0"/>
              <a:t>dessa</a:t>
            </a:r>
            <a:r>
              <a:rPr lang="en-US" i="0" baseline="0" dirty="0" smtClean="0"/>
              <a:t> </a:t>
            </a:r>
            <a:r>
              <a:rPr lang="en-US" i="0" baseline="0" dirty="0" err="1" smtClean="0"/>
              <a:t>tider</a:t>
            </a:r>
            <a:r>
              <a:rPr lang="en-US" i="0" baseline="0" dirty="0" smtClean="0"/>
              <a:t> </a:t>
            </a:r>
            <a:r>
              <a:rPr lang="en-US" i="0" baseline="0" dirty="0" err="1" smtClean="0"/>
              <a:t>på</a:t>
            </a:r>
            <a:r>
              <a:rPr lang="en-US" i="0" baseline="0" dirty="0" smtClean="0"/>
              <a:t> task type.</a:t>
            </a:r>
          </a:p>
          <a:p>
            <a:endParaRPr lang="en-US" i="0" baseline="0" dirty="0" smtClean="0"/>
          </a:p>
          <a:p>
            <a:r>
              <a:rPr lang="en-US" i="0" baseline="0" dirty="0" err="1" smtClean="0"/>
              <a:t>Vidare</a:t>
            </a:r>
            <a:r>
              <a:rPr lang="en-US" i="0" baseline="0" dirty="0" smtClean="0"/>
              <a:t> </a:t>
            </a:r>
            <a:r>
              <a:rPr lang="en-US" i="0" baseline="0" dirty="0" err="1" smtClean="0"/>
              <a:t>beror</a:t>
            </a:r>
            <a:r>
              <a:rPr lang="en-US" i="0" baseline="0" dirty="0" smtClean="0"/>
              <a:t> </a:t>
            </a:r>
            <a:r>
              <a:rPr lang="en-US" i="0" baseline="0" dirty="0" err="1" smtClean="0"/>
              <a:t>det</a:t>
            </a:r>
            <a:r>
              <a:rPr lang="en-US" i="0" baseline="0" dirty="0" smtClean="0"/>
              <a:t> </a:t>
            </a:r>
            <a:r>
              <a:rPr lang="en-US" i="0" baseline="0" dirty="0" err="1" smtClean="0"/>
              <a:t>på</a:t>
            </a:r>
            <a:r>
              <a:rPr lang="en-US" i="0" baseline="0" dirty="0" smtClean="0"/>
              <a:t> </a:t>
            </a:r>
            <a:r>
              <a:rPr lang="en-US" i="0" baseline="0" dirty="0" err="1" smtClean="0"/>
              <a:t>att</a:t>
            </a:r>
            <a:r>
              <a:rPr lang="en-US" i="0" baseline="0" dirty="0" smtClean="0"/>
              <a:t> </a:t>
            </a:r>
            <a:r>
              <a:rPr lang="en-US" i="0" baseline="0" dirty="0" err="1" smtClean="0"/>
              <a:t>noden</a:t>
            </a:r>
            <a:r>
              <a:rPr lang="en-US" i="0" baseline="0" dirty="0" smtClean="0"/>
              <a:t> </a:t>
            </a:r>
            <a:r>
              <a:rPr lang="en-US" i="0" baseline="0" dirty="0" err="1" smtClean="0"/>
              <a:t>som</a:t>
            </a:r>
            <a:r>
              <a:rPr lang="en-US" i="0" baseline="0" dirty="0" smtClean="0"/>
              <a:t> </a:t>
            </a:r>
            <a:r>
              <a:rPr lang="en-US" i="0" baseline="0" dirty="0" err="1" smtClean="0"/>
              <a:t>först</a:t>
            </a:r>
            <a:r>
              <a:rPr lang="en-US" i="0" baseline="0" dirty="0" smtClean="0"/>
              <a:t> </a:t>
            </a:r>
            <a:r>
              <a:rPr lang="en-US" i="0" baseline="0" dirty="0" err="1" smtClean="0"/>
              <a:t>väljs</a:t>
            </a:r>
            <a:r>
              <a:rPr lang="en-US" i="0" baseline="0" dirty="0" smtClean="0"/>
              <a:t> </a:t>
            </a:r>
            <a:r>
              <a:rPr lang="en-US" i="0" baseline="0" dirty="0" err="1" smtClean="0"/>
              <a:t>ut</a:t>
            </a:r>
            <a:r>
              <a:rPr lang="en-US" i="0" baseline="0" dirty="0" smtClean="0"/>
              <a:t>, </a:t>
            </a:r>
            <a:r>
              <a:rPr lang="en-US" i="0" baseline="0" dirty="0" err="1" smtClean="0"/>
              <a:t>kan</a:t>
            </a:r>
            <a:r>
              <a:rPr lang="en-US" i="0" baseline="0" dirty="0" smtClean="0"/>
              <a:t> den med </a:t>
            </a:r>
            <a:r>
              <a:rPr lang="en-US" i="0" baseline="0" dirty="0" err="1" smtClean="0"/>
              <a:t>dö</a:t>
            </a:r>
            <a:r>
              <a:rPr lang="en-US" i="0" baseline="0" dirty="0" smtClean="0"/>
              <a:t> </a:t>
            </a:r>
            <a:r>
              <a:rPr lang="en-US" i="0" baseline="0" dirty="0" err="1" smtClean="0"/>
              <a:t>innan</a:t>
            </a:r>
            <a:r>
              <a:rPr lang="en-US" i="0" baseline="0" dirty="0" smtClean="0"/>
              <a:t> den </a:t>
            </a:r>
            <a:r>
              <a:rPr lang="en-US" i="0" baseline="0" dirty="0" err="1" smtClean="0"/>
              <a:t>blir</a:t>
            </a:r>
            <a:r>
              <a:rPr lang="en-US" i="0" baseline="0" dirty="0" smtClean="0"/>
              <a:t> </a:t>
            </a:r>
            <a:r>
              <a:rPr lang="en-US" i="0" baseline="0" dirty="0" err="1" smtClean="0"/>
              <a:t>klar</a:t>
            </a:r>
            <a:r>
              <a:rPr lang="en-US" i="0" baseline="0" dirty="0" smtClean="0"/>
              <a:t>, </a:t>
            </a:r>
            <a:r>
              <a:rPr lang="en-US" i="0" baseline="0" dirty="0" err="1" smtClean="0"/>
              <a:t>och</a:t>
            </a:r>
            <a:r>
              <a:rPr lang="en-US" i="0" baseline="0" dirty="0" smtClean="0"/>
              <a:t> en </a:t>
            </a:r>
            <a:r>
              <a:rPr lang="en-US" i="0" baseline="0" dirty="0" err="1" smtClean="0"/>
              <a:t>ny</a:t>
            </a:r>
            <a:r>
              <a:rPr lang="en-US" i="0" baseline="0" dirty="0" smtClean="0"/>
              <a:t> nod </a:t>
            </a:r>
            <a:r>
              <a:rPr lang="en-US" i="0" baseline="0" dirty="0" err="1" smtClean="0"/>
              <a:t>väljs</a:t>
            </a:r>
            <a:r>
              <a:rPr lang="en-US" i="0" baseline="0" dirty="0" smtClean="0"/>
              <a:t>. </a:t>
            </a:r>
            <a:r>
              <a:rPr lang="en-US" i="0" baseline="0" dirty="0" err="1" smtClean="0"/>
              <a:t>Vidare</a:t>
            </a:r>
            <a:r>
              <a:rPr lang="en-US" i="0" baseline="0" dirty="0" smtClean="0"/>
              <a:t> </a:t>
            </a:r>
            <a:r>
              <a:rPr lang="en-US" i="0" baseline="0" dirty="0" err="1" smtClean="0"/>
              <a:t>kan</a:t>
            </a:r>
            <a:r>
              <a:rPr lang="en-US" i="0" baseline="0" dirty="0" smtClean="0"/>
              <a:t> </a:t>
            </a:r>
            <a:r>
              <a:rPr lang="en-US" i="0" baseline="0" dirty="0" err="1" smtClean="0"/>
              <a:t>noden</a:t>
            </a:r>
            <a:r>
              <a:rPr lang="en-US" i="0" baseline="0" dirty="0" smtClean="0"/>
              <a:t> </a:t>
            </a:r>
            <a:r>
              <a:rPr lang="en-US" i="0" baseline="0" dirty="0" err="1" smtClean="0"/>
              <a:t>som</a:t>
            </a:r>
            <a:r>
              <a:rPr lang="en-US" i="0" baseline="0" dirty="0" smtClean="0"/>
              <a:t> vi </a:t>
            </a:r>
            <a:r>
              <a:rPr lang="en-US" i="0" baseline="0" dirty="0" err="1" smtClean="0"/>
              <a:t>ber</a:t>
            </a:r>
            <a:r>
              <a:rPr lang="en-US" i="0" baseline="0" dirty="0" smtClean="0"/>
              <a:t> </a:t>
            </a:r>
            <a:r>
              <a:rPr lang="en-US" i="0" baseline="0" dirty="0" err="1" smtClean="0"/>
              <a:t>replicera</a:t>
            </a:r>
            <a:r>
              <a:rPr lang="en-US" i="0" baseline="0" dirty="0" smtClean="0"/>
              <a:t> sin </a:t>
            </a:r>
            <a:r>
              <a:rPr lang="en-US" i="0" baseline="0" dirty="0" err="1" smtClean="0"/>
              <a:t>replika</a:t>
            </a:r>
            <a:r>
              <a:rPr lang="en-US" i="0" baseline="0" dirty="0" smtClean="0"/>
              <a:t> </a:t>
            </a:r>
            <a:r>
              <a:rPr lang="en-US" i="0" baseline="0" dirty="0" err="1" smtClean="0"/>
              <a:t>dö</a:t>
            </a:r>
            <a:r>
              <a:rPr lang="en-US" i="0" baseline="0" dirty="0" smtClean="0"/>
              <a:t> </a:t>
            </a:r>
            <a:r>
              <a:rPr lang="en-US" i="0" baseline="0" dirty="0" err="1" smtClean="0"/>
              <a:t>innan</a:t>
            </a:r>
            <a:r>
              <a:rPr lang="en-US" i="0" baseline="0" dirty="0" smtClean="0"/>
              <a:t> den </a:t>
            </a:r>
            <a:r>
              <a:rPr lang="en-US" i="0" baseline="0" dirty="0" err="1" smtClean="0"/>
              <a:t>hinner</a:t>
            </a:r>
            <a:r>
              <a:rPr lang="en-US" i="0" baseline="0" dirty="0" smtClean="0"/>
              <a:t> </a:t>
            </a:r>
            <a:r>
              <a:rPr lang="en-US" i="0" baseline="0" dirty="0" err="1" smtClean="0"/>
              <a:t>göra</a:t>
            </a:r>
            <a:r>
              <a:rPr lang="en-US" i="0" baseline="0" dirty="0" smtClean="0"/>
              <a:t> det.</a:t>
            </a:r>
          </a:p>
          <a:p>
            <a:endParaRPr lang="en-US" i="0" baseline="0" dirty="0" smtClean="0"/>
          </a:p>
          <a:p>
            <a:endParaRPr lang="en-US" i="0" baseline="0"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29</a:t>
            </a:fld>
            <a:endParaRPr lang="en-US"/>
          </a:p>
        </p:txBody>
      </p:sp>
    </p:spTree>
    <p:extLst>
      <p:ext uri="{BB962C8B-B14F-4D97-AF65-F5344CB8AC3E}">
        <p14:creationId xmlns:p14="http://schemas.microsoft.com/office/powerpoint/2010/main" val="13135131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dirty="0" smtClean="0"/>
              <a:t> </a:t>
            </a:r>
            <a:r>
              <a:rPr lang="en-US" dirty="0" err="1" smtClean="0"/>
              <a:t>att</a:t>
            </a:r>
            <a:r>
              <a:rPr lang="en-US" dirty="0" smtClean="0"/>
              <a:t> </a:t>
            </a:r>
            <a:r>
              <a:rPr lang="en-US" dirty="0" err="1" smtClean="0"/>
              <a:t>hantera</a:t>
            </a:r>
            <a:r>
              <a:rPr lang="en-US" dirty="0" smtClean="0"/>
              <a:t> </a:t>
            </a:r>
            <a:r>
              <a:rPr lang="en-US" dirty="0" err="1" smtClean="0"/>
              <a:t>detta</a:t>
            </a:r>
            <a:r>
              <a:rPr lang="en-US" dirty="0" smtClean="0"/>
              <a:t>, </a:t>
            </a:r>
            <a:r>
              <a:rPr lang="en-US" dirty="0" err="1" smtClean="0"/>
              <a:t>så</a:t>
            </a:r>
            <a:r>
              <a:rPr lang="en-US" dirty="0" smtClean="0"/>
              <a:t> </a:t>
            </a:r>
            <a:r>
              <a:rPr lang="en-US" dirty="0" err="1" smtClean="0"/>
              <a:t>valde</a:t>
            </a:r>
            <a:r>
              <a:rPr lang="en-US" dirty="0" smtClean="0"/>
              <a:t> </a:t>
            </a:r>
            <a:r>
              <a:rPr lang="en-US" dirty="0" err="1" smtClean="0"/>
              <a:t>att</a:t>
            </a:r>
            <a:r>
              <a:rPr lang="en-US" dirty="0" smtClean="0"/>
              <a:t> </a:t>
            </a:r>
            <a:r>
              <a:rPr lang="en-US" dirty="0" err="1" smtClean="0"/>
              <a:t>inte</a:t>
            </a:r>
            <a:r>
              <a:rPr lang="en-US" dirty="0" smtClean="0"/>
              <a:t> </a:t>
            </a:r>
            <a:r>
              <a:rPr lang="en-US" dirty="0" err="1" smtClean="0"/>
              <a:t>bara</a:t>
            </a:r>
            <a:r>
              <a:rPr lang="en-US" dirty="0" smtClean="0"/>
              <a:t> </a:t>
            </a:r>
            <a:r>
              <a:rPr lang="en-US" dirty="0" err="1" smtClean="0"/>
              <a:t>använda</a:t>
            </a:r>
            <a:r>
              <a:rPr lang="en-US" baseline="0" dirty="0" smtClean="0"/>
              <a:t> </a:t>
            </a:r>
            <a:r>
              <a:rPr lang="en-US" baseline="0" dirty="0" err="1" smtClean="0"/>
              <a:t>ett</a:t>
            </a:r>
            <a:r>
              <a:rPr lang="en-US" baseline="0" dirty="0" smtClean="0"/>
              <a:t> average </a:t>
            </a:r>
            <a:r>
              <a:rPr lang="en-US" baseline="0" dirty="0" err="1" smtClean="0"/>
              <a:t>värde</a:t>
            </a:r>
            <a:r>
              <a:rPr lang="en-US" baseline="0" dirty="0" smtClean="0"/>
              <a:t>, </a:t>
            </a:r>
            <a:r>
              <a:rPr lang="en-US" baseline="0" dirty="0" err="1" smtClean="0"/>
              <a:t>eftersom</a:t>
            </a:r>
            <a:r>
              <a:rPr lang="en-US" baseline="0" dirty="0" smtClean="0"/>
              <a:t> de </a:t>
            </a:r>
            <a:r>
              <a:rPr lang="en-US" baseline="0" dirty="0" err="1" smtClean="0"/>
              <a:t>theoretiskt</a:t>
            </a:r>
            <a:r>
              <a:rPr lang="en-US" baseline="0" dirty="0" smtClean="0"/>
              <a:t> </a:t>
            </a:r>
            <a:r>
              <a:rPr lang="en-US" baseline="0" dirty="0" err="1" smtClean="0"/>
              <a:t>sätt</a:t>
            </a:r>
            <a:r>
              <a:rPr lang="en-US" baseline="0" dirty="0" smtClean="0"/>
              <a:t> </a:t>
            </a:r>
            <a:r>
              <a:rPr lang="en-US" baseline="0" dirty="0" err="1" smtClean="0"/>
              <a:t>kan</a:t>
            </a:r>
            <a:r>
              <a:rPr lang="en-US" baseline="0" dirty="0" smtClean="0"/>
              <a:t> </a:t>
            </a:r>
            <a:r>
              <a:rPr lang="en-US" baseline="0" dirty="0" err="1" smtClean="0"/>
              <a:t>veriera</a:t>
            </a:r>
            <a:r>
              <a:rPr lang="en-US" baseline="0" dirty="0" smtClean="0"/>
              <a:t> </a:t>
            </a:r>
            <a:r>
              <a:rPr lang="en-US" baseline="0" dirty="0" err="1" smtClean="0"/>
              <a:t>ganska</a:t>
            </a:r>
            <a:r>
              <a:rPr lang="en-US" baseline="0" dirty="0" smtClean="0"/>
              <a:t> </a:t>
            </a:r>
            <a:r>
              <a:rPr lang="en-US" baseline="0" dirty="0" err="1" smtClean="0"/>
              <a:t>mycket</a:t>
            </a:r>
            <a:r>
              <a:rPr lang="en-US" baseline="0" dirty="0" smtClean="0"/>
              <a:t>, </a:t>
            </a:r>
            <a:r>
              <a:rPr lang="en-US" baseline="0" dirty="0" err="1" smtClean="0"/>
              <a:t>vilket</a:t>
            </a:r>
            <a:r>
              <a:rPr lang="en-US" baseline="0" dirty="0" smtClean="0"/>
              <a:t> </a:t>
            </a:r>
            <a:r>
              <a:rPr lang="en-US" baseline="0" dirty="0" err="1" smtClean="0"/>
              <a:t>påverkar</a:t>
            </a:r>
            <a:r>
              <a:rPr lang="en-US" baseline="0" dirty="0" smtClean="0"/>
              <a:t> </a:t>
            </a:r>
            <a:r>
              <a:rPr lang="en-US" baseline="0" dirty="0" err="1" smtClean="0"/>
              <a:t>tillförlitligheten</a:t>
            </a:r>
            <a:r>
              <a:rPr lang="en-US" baseline="0" dirty="0" smtClean="0"/>
              <a:t> </a:t>
            </a:r>
            <a:r>
              <a:rPr lang="en-US" baseline="0" dirty="0" err="1" smtClean="0"/>
              <a:t>ganska</a:t>
            </a:r>
            <a:r>
              <a:rPr lang="en-US" baseline="0" dirty="0" smtClean="0"/>
              <a:t> </a:t>
            </a:r>
            <a:r>
              <a:rPr lang="en-US" baseline="0" dirty="0" err="1" smtClean="0"/>
              <a:t>mycket</a:t>
            </a:r>
            <a:r>
              <a:rPr lang="en-US" baseline="0" dirty="0" smtClean="0"/>
              <a:t>.</a:t>
            </a:r>
          </a:p>
          <a:p>
            <a:endParaRPr lang="en-US" baseline="0" dirty="0" smtClean="0"/>
          </a:p>
          <a:p>
            <a:r>
              <a:rPr lang="en-US" baseline="0" dirty="0" err="1" smtClean="0"/>
              <a:t>Istället</a:t>
            </a:r>
            <a:r>
              <a:rPr lang="en-US" baseline="0" dirty="0" smtClean="0"/>
              <a:t> </a:t>
            </a:r>
            <a:r>
              <a:rPr lang="en-US" baseline="0" dirty="0" err="1" smtClean="0"/>
              <a:t>genomförde</a:t>
            </a:r>
            <a:r>
              <a:rPr lang="en-US" baseline="0" dirty="0" smtClean="0"/>
              <a:t> vi </a:t>
            </a:r>
            <a:r>
              <a:rPr lang="en-US" baseline="0" dirty="0" err="1" smtClean="0"/>
              <a:t>ett</a:t>
            </a:r>
            <a:r>
              <a:rPr lang="en-US" baseline="0" dirty="0" smtClean="0"/>
              <a:t> experiment </a:t>
            </a:r>
            <a:r>
              <a:rPr lang="en-US" baseline="0" dirty="0" err="1" smtClean="0"/>
              <a:t>från</a:t>
            </a:r>
            <a:r>
              <a:rPr lang="en-US" baseline="0" dirty="0" smtClean="0"/>
              <a:t> </a:t>
            </a:r>
            <a:r>
              <a:rPr lang="en-US" baseline="0" dirty="0" err="1" smtClean="0"/>
              <a:t>vilket</a:t>
            </a:r>
            <a:r>
              <a:rPr lang="en-US" baseline="0" dirty="0" smtClean="0"/>
              <a:t> vi </a:t>
            </a:r>
            <a:r>
              <a:rPr lang="en-US" baseline="0" dirty="0" err="1" smtClean="0"/>
              <a:t>fick</a:t>
            </a:r>
            <a:r>
              <a:rPr lang="en-US" baseline="0" dirty="0" smtClean="0"/>
              <a:t> </a:t>
            </a:r>
            <a:r>
              <a:rPr lang="en-US" baseline="0" dirty="0" err="1" smtClean="0"/>
              <a:t>ut</a:t>
            </a:r>
            <a:r>
              <a:rPr lang="en-US" baseline="0" dirty="0" smtClean="0"/>
              <a:t> </a:t>
            </a:r>
            <a:r>
              <a:rPr lang="en-US" baseline="0" dirty="0" err="1" smtClean="0"/>
              <a:t>över</a:t>
            </a:r>
            <a:r>
              <a:rPr lang="en-US" baseline="0" dirty="0" smtClean="0"/>
              <a:t> 2000 </a:t>
            </a:r>
            <a:r>
              <a:rPr lang="en-US" baseline="0" dirty="0" err="1" smtClean="0"/>
              <a:t>värden</a:t>
            </a:r>
            <a:r>
              <a:rPr lang="en-US" baseline="0" dirty="0" smtClean="0"/>
              <a:t>. Sedan </a:t>
            </a:r>
            <a:r>
              <a:rPr lang="en-US" baseline="0" dirty="0" err="1" smtClean="0"/>
              <a:t>matchades</a:t>
            </a:r>
            <a:r>
              <a:rPr lang="en-US" baseline="0" dirty="0" smtClean="0"/>
              <a:t> en rad </a:t>
            </a:r>
            <a:r>
              <a:rPr lang="en-US" baseline="0" dirty="0" err="1" smtClean="0"/>
              <a:t>olika</a:t>
            </a:r>
            <a:r>
              <a:rPr lang="en-US" baseline="0" dirty="0" smtClean="0"/>
              <a:t> </a:t>
            </a:r>
            <a:r>
              <a:rPr lang="en-US" baseline="0" dirty="0" err="1" smtClean="0"/>
              <a:t>distributioner</a:t>
            </a:r>
            <a:r>
              <a:rPr lang="en-US" baseline="0" dirty="0" smtClean="0"/>
              <a:t> mot </a:t>
            </a:r>
            <a:r>
              <a:rPr lang="en-US" baseline="0" dirty="0" err="1" smtClean="0"/>
              <a:t>dessa</a:t>
            </a:r>
            <a:r>
              <a:rPr lang="en-US" baseline="0" dirty="0" smtClean="0"/>
              <a:t> </a:t>
            </a:r>
            <a:r>
              <a:rPr lang="en-US" baseline="0" dirty="0" err="1" smtClean="0"/>
              <a:t>värden</a:t>
            </a:r>
            <a:r>
              <a:rPr lang="en-US" baseline="0" dirty="0" smtClean="0"/>
              <a:t>, </a:t>
            </a:r>
            <a:r>
              <a:rPr lang="en-US" baseline="0" dirty="0" err="1" smtClean="0"/>
              <a:t>och</a:t>
            </a:r>
            <a:r>
              <a:rPr lang="en-US" baseline="0" dirty="0" smtClean="0"/>
              <a:t> vi </a:t>
            </a:r>
            <a:r>
              <a:rPr lang="en-US" baseline="0" dirty="0" err="1" smtClean="0"/>
              <a:t>fann</a:t>
            </a:r>
            <a:r>
              <a:rPr lang="en-US" baseline="0" dirty="0" smtClean="0"/>
              <a:t> </a:t>
            </a:r>
            <a:r>
              <a:rPr lang="en-US" baseline="0" dirty="0" err="1" smtClean="0"/>
              <a:t>att</a:t>
            </a:r>
            <a:r>
              <a:rPr lang="en-US" baseline="0" dirty="0" smtClean="0"/>
              <a:t> log-logistic distribution </a:t>
            </a:r>
            <a:r>
              <a:rPr lang="en-US" baseline="0" dirty="0" err="1" smtClean="0"/>
              <a:t>var</a:t>
            </a:r>
            <a:r>
              <a:rPr lang="en-US" baseline="0" dirty="0" smtClean="0"/>
              <a:t> den </a:t>
            </a:r>
            <a:r>
              <a:rPr lang="en-US" baseline="0" dirty="0" err="1" smtClean="0"/>
              <a:t>bästa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33</a:t>
            </a:fld>
            <a:endParaRPr lang="en-US"/>
          </a:p>
        </p:txBody>
      </p:sp>
    </p:spTree>
    <p:extLst>
      <p:ext uri="{BB962C8B-B14F-4D97-AF65-F5344CB8AC3E}">
        <p14:creationId xmlns:p14="http://schemas.microsoft.com/office/powerpoint/2010/main" val="6642432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t>
            </a:r>
            <a:r>
              <a:rPr lang="en-US" dirty="0" err="1" smtClean="0"/>
              <a:t>modellen</a:t>
            </a:r>
            <a:r>
              <a:rPr lang="en-US" dirty="0" smtClean="0"/>
              <a:t>,</a:t>
            </a:r>
            <a:r>
              <a:rPr lang="en-US" baseline="0" dirty="0" smtClean="0"/>
              <a:t> </a:t>
            </a:r>
            <a:r>
              <a:rPr lang="en-US" baseline="0" dirty="0" err="1" smtClean="0"/>
              <a:t>så</a:t>
            </a:r>
            <a:r>
              <a:rPr lang="en-US" baseline="0" dirty="0" smtClean="0"/>
              <a:t> </a:t>
            </a:r>
            <a:r>
              <a:rPr lang="en-US" baseline="0" dirty="0" err="1" smtClean="0"/>
              <a:t>används</a:t>
            </a:r>
            <a:r>
              <a:rPr lang="en-US" baseline="0" dirty="0" smtClean="0"/>
              <a:t> </a:t>
            </a:r>
            <a:r>
              <a:rPr lang="en-US" baseline="0" dirty="0" err="1" smtClean="0"/>
              <a:t>därmed</a:t>
            </a:r>
            <a:r>
              <a:rPr lang="en-US" baseline="0" dirty="0" smtClean="0"/>
              <a:t> de </a:t>
            </a:r>
            <a:r>
              <a:rPr lang="en-US" baseline="0" dirty="0" err="1" smtClean="0"/>
              <a:t>tidigare</a:t>
            </a:r>
            <a:r>
              <a:rPr lang="en-US" baseline="0" dirty="0" smtClean="0"/>
              <a:t> </a:t>
            </a:r>
            <a:r>
              <a:rPr lang="en-US" baseline="0" dirty="0" err="1" smtClean="0"/>
              <a:t>registrerade</a:t>
            </a:r>
            <a:r>
              <a:rPr lang="en-US" baseline="0" dirty="0" smtClean="0"/>
              <a:t> </a:t>
            </a:r>
            <a:r>
              <a:rPr lang="en-US" baseline="0" dirty="0" err="1" smtClean="0"/>
              <a:t>tiderna</a:t>
            </a:r>
            <a:r>
              <a:rPr lang="en-US" baseline="0" dirty="0" smtClean="0"/>
              <a:t> </a:t>
            </a:r>
            <a:r>
              <a:rPr lang="en-US" baseline="0" dirty="0" err="1" smtClean="0"/>
              <a:t>först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få</a:t>
            </a:r>
            <a:r>
              <a:rPr lang="en-US" baseline="0" dirty="0" smtClean="0"/>
              <a:t> </a:t>
            </a:r>
            <a:r>
              <a:rPr lang="en-US" baseline="0" dirty="0" err="1" smtClean="0"/>
              <a:t>fram</a:t>
            </a:r>
            <a:r>
              <a:rPr lang="en-US" baseline="0" dirty="0" smtClean="0"/>
              <a:t> </a:t>
            </a:r>
            <a:r>
              <a:rPr lang="en-US" baseline="0" dirty="0" err="1" smtClean="0"/>
              <a:t>parametrarna</a:t>
            </a:r>
            <a:r>
              <a:rPr lang="en-US" baseline="0" dirty="0" smtClean="0"/>
              <a:t> till log-</a:t>
            </a:r>
            <a:r>
              <a:rPr lang="en-US" baseline="0" dirty="0" err="1" smtClean="0"/>
              <a:t>logistiska</a:t>
            </a:r>
            <a:r>
              <a:rPr lang="en-US" baseline="0" dirty="0" smtClean="0"/>
              <a:t> </a:t>
            </a:r>
            <a:r>
              <a:rPr lang="en-US" baseline="0" dirty="0" err="1" smtClean="0"/>
              <a:t>distributionen</a:t>
            </a:r>
            <a:r>
              <a:rPr lang="en-US" baseline="0" dirty="0" smtClean="0"/>
              <a:t>, </a:t>
            </a:r>
            <a:r>
              <a:rPr lang="en-US" baseline="0" dirty="0" err="1" smtClean="0"/>
              <a:t>efter</a:t>
            </a:r>
            <a:r>
              <a:rPr lang="en-US" baseline="0" dirty="0" smtClean="0"/>
              <a:t> </a:t>
            </a:r>
            <a:r>
              <a:rPr lang="en-US" baseline="0" dirty="0" err="1" smtClean="0"/>
              <a:t>vilket</a:t>
            </a:r>
            <a:r>
              <a:rPr lang="en-US" baseline="0" dirty="0" smtClean="0"/>
              <a:t> 95 </a:t>
            </a:r>
            <a:r>
              <a:rPr lang="en-US" baseline="0" dirty="0" err="1" smtClean="0"/>
              <a:t>percentila</a:t>
            </a:r>
            <a:r>
              <a:rPr lang="en-US" baseline="0" dirty="0" smtClean="0"/>
              <a:t> </a:t>
            </a:r>
            <a:r>
              <a:rPr lang="en-US" baseline="0" dirty="0" err="1" smtClean="0"/>
              <a:t>värdet</a:t>
            </a:r>
            <a:r>
              <a:rPr lang="en-US" baseline="0" dirty="0" smtClean="0"/>
              <a:t> </a:t>
            </a:r>
            <a:r>
              <a:rPr lang="en-US" baseline="0" dirty="0" err="1" smtClean="0"/>
              <a:t>väljs</a:t>
            </a:r>
            <a:r>
              <a:rPr lang="en-US" baseline="0" dirty="0" smtClean="0"/>
              <a:t>, </a:t>
            </a:r>
            <a:r>
              <a:rPr lang="en-US" baseline="0" dirty="0" err="1" smtClean="0"/>
              <a:t>vilket</a:t>
            </a:r>
            <a:r>
              <a:rPr lang="en-US" baseline="0" dirty="0" smtClean="0"/>
              <a:t> </a:t>
            </a:r>
            <a:r>
              <a:rPr lang="en-US" baseline="0" dirty="0" err="1" smtClean="0"/>
              <a:t>innebär</a:t>
            </a:r>
            <a:r>
              <a:rPr lang="en-US" baseline="0" dirty="0" smtClean="0"/>
              <a:t> </a:t>
            </a:r>
            <a:r>
              <a:rPr lang="en-US" baseline="0" dirty="0" err="1" smtClean="0"/>
              <a:t>att</a:t>
            </a:r>
            <a:r>
              <a:rPr lang="en-US" baseline="0" dirty="0" smtClean="0"/>
              <a:t> med 95% </a:t>
            </a:r>
            <a:r>
              <a:rPr lang="en-US" baseline="0" dirty="0" err="1" smtClean="0"/>
              <a:t>sannolikhet</a:t>
            </a:r>
            <a:r>
              <a:rPr lang="en-US" baseline="0" dirty="0" smtClean="0"/>
              <a:t> </a:t>
            </a:r>
            <a:r>
              <a:rPr lang="en-US" baseline="0" dirty="0" err="1" smtClean="0"/>
              <a:t>kommer</a:t>
            </a:r>
            <a:r>
              <a:rPr lang="en-US" baseline="0" dirty="0" smtClean="0"/>
              <a:t> </a:t>
            </a:r>
            <a:r>
              <a:rPr lang="en-US" baseline="0" dirty="0" err="1" smtClean="0"/>
              <a:t>nästa</a:t>
            </a:r>
            <a:r>
              <a:rPr lang="en-US" baseline="0" dirty="0" smtClean="0"/>
              <a:t> </a:t>
            </a:r>
            <a:r>
              <a:rPr lang="en-US" baseline="0" dirty="0" err="1" smtClean="0"/>
              <a:t>värde</a:t>
            </a:r>
            <a:r>
              <a:rPr lang="en-US" baseline="0" dirty="0" smtClean="0"/>
              <a:t> </a:t>
            </a:r>
            <a:r>
              <a:rPr lang="en-US" baseline="0" dirty="0" err="1" smtClean="0"/>
              <a:t>vara</a:t>
            </a:r>
            <a:r>
              <a:rPr lang="en-US" baseline="0" dirty="0" smtClean="0"/>
              <a:t> </a:t>
            </a:r>
            <a:r>
              <a:rPr lang="en-US" baseline="0" dirty="0" err="1" smtClean="0"/>
              <a:t>mindre</a:t>
            </a:r>
            <a:r>
              <a:rPr lang="en-US" baseline="0" dirty="0" smtClean="0"/>
              <a:t> </a:t>
            </a:r>
            <a:r>
              <a:rPr lang="en-US" baseline="0" dirty="0" err="1" smtClean="0"/>
              <a:t>än</a:t>
            </a:r>
            <a:r>
              <a:rPr lang="en-US" baseline="0" dirty="0" smtClean="0"/>
              <a:t> </a:t>
            </a:r>
            <a:r>
              <a:rPr lang="en-US" baseline="0" dirty="0" err="1" smtClean="0"/>
              <a:t>detta</a:t>
            </a:r>
            <a:r>
              <a:rPr lang="en-US" baseline="0" dirty="0" smtClean="0"/>
              <a:t>, </a:t>
            </a:r>
            <a:r>
              <a:rPr lang="en-US" baseline="0"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använda</a:t>
            </a:r>
            <a:r>
              <a:rPr lang="en-US" baseline="0" dirty="0" smtClean="0"/>
              <a:t> </a:t>
            </a:r>
            <a:r>
              <a:rPr lang="en-US" baseline="0" dirty="0" err="1" smtClean="0"/>
              <a:t>detta</a:t>
            </a:r>
            <a:r>
              <a:rPr lang="en-US" baseline="0" dirty="0" smtClean="0"/>
              <a:t> </a:t>
            </a:r>
            <a:r>
              <a:rPr lang="en-US" baseline="0" dirty="0" err="1" smtClean="0"/>
              <a:t>värde</a:t>
            </a:r>
            <a:r>
              <a:rPr lang="en-US" baseline="0" dirty="0" smtClean="0"/>
              <a:t> </a:t>
            </a:r>
            <a:r>
              <a:rPr lang="en-US" baseline="0" dirty="0" err="1" smtClean="0"/>
              <a:t>kommer</a:t>
            </a:r>
            <a:r>
              <a:rPr lang="en-US" baseline="0" dirty="0" smtClean="0"/>
              <a:t> vi I 95% </a:t>
            </a:r>
            <a:r>
              <a:rPr lang="en-US" baseline="0" dirty="0" err="1" smtClean="0"/>
              <a:t>av</a:t>
            </a:r>
            <a:r>
              <a:rPr lang="en-US" baseline="0" dirty="0" smtClean="0"/>
              <a:t> fallen </a:t>
            </a:r>
            <a:r>
              <a:rPr lang="en-US" baseline="0" dirty="0" err="1" smtClean="0"/>
              <a:t>beräkna</a:t>
            </a:r>
            <a:r>
              <a:rPr lang="en-US" baseline="0" dirty="0" smtClean="0"/>
              <a:t> </a:t>
            </a:r>
            <a:r>
              <a:rPr lang="en-US" baseline="0" dirty="0" err="1" smtClean="0"/>
              <a:t>fram</a:t>
            </a:r>
            <a:r>
              <a:rPr lang="en-US" baseline="0" dirty="0" smtClean="0"/>
              <a:t> en </a:t>
            </a:r>
            <a:r>
              <a:rPr lang="en-US" baseline="0" dirty="0" err="1" smtClean="0"/>
              <a:t>lägre</a:t>
            </a:r>
            <a:r>
              <a:rPr lang="en-US" baseline="0" dirty="0" smtClean="0"/>
              <a:t> </a:t>
            </a:r>
            <a:r>
              <a:rPr lang="en-US" baseline="0" dirty="0" err="1" smtClean="0"/>
              <a:t>tillförlitlighet</a:t>
            </a:r>
            <a:r>
              <a:rPr lang="en-US" baseline="0" dirty="0" smtClean="0"/>
              <a:t> </a:t>
            </a:r>
            <a:r>
              <a:rPr lang="en-US" baseline="0" dirty="0" err="1" smtClean="0"/>
              <a:t>än</a:t>
            </a:r>
            <a:r>
              <a:rPr lang="en-US" baseline="0" dirty="0" smtClean="0"/>
              <a:t> den </a:t>
            </a:r>
            <a:r>
              <a:rPr lang="en-US" baseline="0" dirty="0" err="1" smtClean="0"/>
              <a:t>faktiska</a:t>
            </a:r>
            <a:r>
              <a:rPr lang="en-US" baseline="0" dirty="0" smtClean="0"/>
              <a:t>.</a:t>
            </a:r>
          </a:p>
          <a:p>
            <a:endParaRPr lang="en-US" baseline="0" dirty="0" smtClean="0"/>
          </a:p>
          <a:p>
            <a:r>
              <a:rPr lang="en-US" baseline="0" dirty="0" err="1" smtClean="0"/>
              <a:t>Innan</a:t>
            </a:r>
            <a:r>
              <a:rPr lang="en-US" baseline="0" dirty="0" smtClean="0"/>
              <a:t> </a:t>
            </a:r>
            <a:r>
              <a:rPr lang="en-US" baseline="0" dirty="0" err="1" smtClean="0"/>
              <a:t>några</a:t>
            </a:r>
            <a:r>
              <a:rPr lang="en-US" baseline="0" dirty="0" smtClean="0"/>
              <a:t> replication times </a:t>
            </a:r>
            <a:r>
              <a:rPr lang="en-US" baseline="0" dirty="0" err="1" smtClean="0"/>
              <a:t>har</a:t>
            </a:r>
            <a:r>
              <a:rPr lang="en-US" baseline="0" dirty="0" smtClean="0"/>
              <a:t> </a:t>
            </a:r>
            <a:r>
              <a:rPr lang="en-US" baseline="0" dirty="0" err="1" smtClean="0"/>
              <a:t>använts</a:t>
            </a:r>
            <a:r>
              <a:rPr lang="en-US" baseline="0" dirty="0" smtClean="0"/>
              <a:t>, </a:t>
            </a:r>
            <a:r>
              <a:rPr lang="en-US" baseline="0" dirty="0" err="1" smtClean="0"/>
              <a:t>så</a:t>
            </a:r>
            <a:r>
              <a:rPr lang="en-US" baseline="0" dirty="0" smtClean="0"/>
              <a:t> </a:t>
            </a:r>
            <a:r>
              <a:rPr lang="en-US" baseline="0" dirty="0" err="1" smtClean="0"/>
              <a:t>använts</a:t>
            </a:r>
            <a:r>
              <a:rPr lang="en-US" baseline="0" dirty="0" smtClean="0"/>
              <a:t> </a:t>
            </a:r>
            <a:r>
              <a:rPr lang="en-US" baseline="0" dirty="0" err="1" smtClean="0"/>
              <a:t>ett</a:t>
            </a:r>
            <a:r>
              <a:rPr lang="en-US" baseline="0" dirty="0" smtClean="0"/>
              <a:t> default </a:t>
            </a:r>
            <a:r>
              <a:rPr lang="en-US" baseline="0" dirty="0" err="1" smtClean="0"/>
              <a:t>värde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34</a:t>
            </a:fld>
            <a:endParaRPr lang="en-US"/>
          </a:p>
        </p:txBody>
      </p:sp>
    </p:spTree>
    <p:extLst>
      <p:ext uri="{BB962C8B-B14F-4D97-AF65-F5344CB8AC3E}">
        <p14:creationId xmlns:p14="http://schemas.microsoft.com/office/powerpoint/2010/main" val="18745968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Som</a:t>
            </a:r>
            <a:r>
              <a:rPr lang="en-US" dirty="0" smtClean="0"/>
              <a:t> </a:t>
            </a:r>
            <a:r>
              <a:rPr lang="en-US" dirty="0" err="1" smtClean="0"/>
              <a:t>nämndes</a:t>
            </a:r>
            <a:r>
              <a:rPr lang="en-US" baseline="0" dirty="0" smtClean="0"/>
              <a:t> I </a:t>
            </a:r>
            <a:r>
              <a:rPr lang="en-US" baseline="0" dirty="0" err="1" smtClean="0"/>
              <a:t>början</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implementerat</a:t>
            </a:r>
            <a:r>
              <a:rPr lang="en-US" baseline="0" dirty="0" smtClean="0"/>
              <a:t> </a:t>
            </a:r>
            <a:r>
              <a:rPr lang="en-US" baseline="0" dirty="0" err="1" smtClean="0"/>
              <a:t>och</a:t>
            </a:r>
            <a:r>
              <a:rPr lang="en-US" baseline="0" dirty="0" smtClean="0"/>
              <a:t> </a:t>
            </a:r>
            <a:r>
              <a:rPr lang="en-US" baseline="0" dirty="0" err="1" smtClean="0"/>
              <a:t>utvärderat</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med </a:t>
            </a:r>
            <a:r>
              <a:rPr lang="en-US" baseline="0" dirty="0" err="1" smtClean="0"/>
              <a:t>hjälp</a:t>
            </a:r>
            <a:r>
              <a:rPr lang="en-US" baseline="0" dirty="0" smtClean="0"/>
              <a:t> </a:t>
            </a:r>
            <a:r>
              <a:rPr lang="en-US" baseline="0" dirty="0" err="1" smtClean="0"/>
              <a:t>av</a:t>
            </a:r>
            <a:r>
              <a:rPr lang="en-US" baseline="0" dirty="0" smtClean="0"/>
              <a:t> Calvin.</a:t>
            </a:r>
          </a:p>
        </p:txBody>
      </p:sp>
      <p:sp>
        <p:nvSpPr>
          <p:cNvPr id="4" name="Slide Number Placeholder 3"/>
          <p:cNvSpPr>
            <a:spLocks noGrp="1"/>
          </p:cNvSpPr>
          <p:nvPr>
            <p:ph type="sldNum" sz="quarter" idx="10"/>
          </p:nvPr>
        </p:nvSpPr>
        <p:spPr/>
        <p:txBody>
          <a:bodyPr/>
          <a:lstStyle/>
          <a:p>
            <a:fld id="{100650DF-8CBF-0341-B1F9-47D0C0CD302F}" type="slidenum">
              <a:rPr lang="en-US" smtClean="0"/>
              <a:t>35</a:t>
            </a:fld>
            <a:endParaRPr lang="en-US"/>
          </a:p>
        </p:txBody>
      </p:sp>
    </p:spTree>
    <p:extLst>
      <p:ext uri="{BB962C8B-B14F-4D97-AF65-F5344CB8AC3E}">
        <p14:creationId xmlns:p14="http://schemas.microsoft.com/office/powerpoint/2010/main" val="11473532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baseline="0" dirty="0" smtClean="0"/>
              <a:t> </a:t>
            </a:r>
            <a:r>
              <a:rPr lang="en-US" baseline="0" dirty="0" err="1" smtClean="0"/>
              <a:t>att</a:t>
            </a:r>
            <a:r>
              <a:rPr lang="en-US" baseline="0" dirty="0" smtClean="0"/>
              <a:t> </a:t>
            </a:r>
            <a:r>
              <a:rPr lang="en-US" baseline="0" dirty="0" err="1" smtClean="0"/>
              <a:t>demonstrera</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genomfört</a:t>
            </a:r>
            <a:r>
              <a:rPr lang="en-US" baseline="0" dirty="0" smtClean="0"/>
              <a:t> </a:t>
            </a:r>
            <a:r>
              <a:rPr lang="en-US" baseline="0" dirty="0" err="1" smtClean="0"/>
              <a:t>ett</a:t>
            </a:r>
            <a:r>
              <a:rPr lang="en-US" baseline="0" dirty="0" smtClean="0"/>
              <a:t> </a:t>
            </a:r>
            <a:r>
              <a:rPr lang="en-US" baseline="0" dirty="0" err="1" smtClean="0"/>
              <a:t>antal</a:t>
            </a:r>
            <a:r>
              <a:rPr lang="en-US" baseline="0" dirty="0" smtClean="0"/>
              <a:t> experiment</a:t>
            </a:r>
          </a:p>
          <a:p>
            <a:endParaRPr lang="en-US" baseline="0" dirty="0" smtClean="0"/>
          </a:p>
          <a:p>
            <a:r>
              <a:rPr lang="en-US" baseline="0" dirty="0" err="1" smtClean="0"/>
              <a:t>Syftet</a:t>
            </a:r>
            <a:r>
              <a:rPr lang="en-US" baseline="0" dirty="0" smtClean="0"/>
              <a:t> med </a:t>
            </a:r>
            <a:r>
              <a:rPr lang="en-US" baseline="0" dirty="0" err="1" smtClean="0"/>
              <a:t>experimenten</a:t>
            </a:r>
            <a:r>
              <a:rPr lang="en-US" baseline="0" dirty="0" smtClean="0"/>
              <a:t> </a:t>
            </a:r>
            <a:r>
              <a:rPr lang="en-US" baseline="0" dirty="0" err="1" smtClean="0"/>
              <a:t>var</a:t>
            </a:r>
            <a:r>
              <a:rPr lang="en-US" baseline="0" dirty="0" smtClean="0"/>
              <a:t> bland </a:t>
            </a:r>
            <a:r>
              <a:rPr lang="en-US" baseline="0" dirty="0" err="1" smtClean="0"/>
              <a:t>annat</a:t>
            </a:r>
            <a:r>
              <a:rPr lang="en-US" baseline="0" dirty="0" smtClean="0"/>
              <a:t> </a:t>
            </a:r>
            <a:r>
              <a:rPr lang="en-US" baseline="0" dirty="0" err="1" smtClean="0"/>
              <a:t>att</a:t>
            </a:r>
            <a:r>
              <a:rPr lang="en-US" baseline="0" dirty="0" smtClean="0"/>
              <a:t> visa </a:t>
            </a:r>
            <a:r>
              <a:rPr lang="en-US" baseline="0" dirty="0" err="1" smtClean="0"/>
              <a:t>att</a:t>
            </a:r>
            <a:endParaRPr lang="en-US" baseline="0" dirty="0" smtClean="0"/>
          </a:p>
          <a:p>
            <a:pPr marL="228600" indent="-228600">
              <a:buFont typeface="+mj-lt"/>
              <a:buAutoNum type="arabicPeriod"/>
            </a:pPr>
            <a:r>
              <a:rPr lang="en-US" baseline="0" dirty="0" err="1" smtClean="0"/>
              <a:t>tillförlitligheten</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dynamiskt</a:t>
            </a:r>
            <a:r>
              <a:rPr lang="en-US" baseline="0" dirty="0" smtClean="0"/>
              <a:t> </a:t>
            </a:r>
            <a:r>
              <a:rPr lang="en-US" baseline="0" dirty="0" err="1" smtClean="0"/>
              <a:t>uppnås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samt</a:t>
            </a:r>
            <a:r>
              <a:rPr lang="en-US" baseline="0" dirty="0" smtClean="0"/>
              <a:t> </a:t>
            </a:r>
            <a:r>
              <a:rPr lang="en-US" baseline="0" dirty="0" err="1" smtClean="0"/>
              <a:t>starta</a:t>
            </a:r>
            <a:r>
              <a:rPr lang="en-US" baseline="0" dirty="0" smtClean="0"/>
              <a:t> </a:t>
            </a:r>
            <a:r>
              <a:rPr lang="en-US" baseline="0" dirty="0" err="1" smtClean="0"/>
              <a:t>nya</a:t>
            </a:r>
            <a:r>
              <a:rPr lang="en-US" baseline="0" dirty="0" smtClean="0"/>
              <a:t> </a:t>
            </a:r>
            <a:r>
              <a:rPr lang="en-US" baseline="0" dirty="0" err="1" smtClean="0"/>
              <a:t>replikor</a:t>
            </a:r>
            <a:endParaRPr lang="en-US" baseline="0" dirty="0" smtClean="0"/>
          </a:p>
          <a:p>
            <a:pPr marL="228600" indent="-228600">
              <a:buFont typeface="+mj-lt"/>
              <a:buAutoNum type="arabicPeriod"/>
            </a:pPr>
            <a:r>
              <a:rPr lang="en-US" baseline="0" dirty="0" err="1" smtClean="0"/>
              <a:t>Inte</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genom</a:t>
            </a:r>
            <a:r>
              <a:rPr lang="en-US" baseline="0" dirty="0" smtClean="0"/>
              <a:t> </a:t>
            </a:r>
            <a:r>
              <a:rPr lang="en-US" baseline="0" dirty="0" err="1" smtClean="0"/>
              <a:t>att</a:t>
            </a:r>
            <a:endParaRPr lang="en-US" baseline="0" dirty="0" smtClean="0"/>
          </a:p>
          <a:p>
            <a:pPr marL="685800" lvl="1" indent="-228600">
              <a:buFont typeface="+mj-lt"/>
              <a:buAutoNum type="arabicPeriod"/>
            </a:pPr>
            <a:r>
              <a:rPr lang="en-US" baseline="0" dirty="0" err="1" smtClean="0"/>
              <a:t>Välja</a:t>
            </a:r>
            <a:r>
              <a:rPr lang="en-US" baseline="0" dirty="0" smtClean="0"/>
              <a:t> de </a:t>
            </a:r>
            <a:r>
              <a:rPr lang="en-US" baseline="0" dirty="0" err="1" smtClean="0"/>
              <a:t>mest</a:t>
            </a:r>
            <a:r>
              <a:rPr lang="en-US" baseline="0" dirty="0" smtClean="0"/>
              <a:t> </a:t>
            </a:r>
            <a:r>
              <a:rPr lang="en-US" baseline="0" dirty="0" err="1" smtClean="0"/>
              <a:t>tillförlitliga</a:t>
            </a:r>
            <a:endParaRPr lang="en-US" baseline="0" dirty="0" smtClean="0"/>
          </a:p>
          <a:p>
            <a:pPr marL="685800" lvl="1" indent="-228600">
              <a:buFont typeface="+mj-lt"/>
              <a:buAutoNum type="arabicPeriod"/>
            </a:pPr>
            <a:r>
              <a:rPr lang="en-US" baseline="0" dirty="0" smtClean="0"/>
              <a:t>Ta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baseline="0" dirty="0" smtClean="0"/>
          </a:p>
          <a:p>
            <a:pPr marL="228600" lvl="0" indent="-228600">
              <a:buFont typeface="+mj-lt"/>
              <a:buAutoNum type="arabicPeriod"/>
            </a:pPr>
            <a:r>
              <a:rPr lang="en-US" dirty="0" err="1" smtClean="0"/>
              <a:t>Systemet</a:t>
            </a:r>
            <a:r>
              <a:rPr lang="en-US" dirty="0" smtClean="0"/>
              <a:t> tar</a:t>
            </a:r>
            <a:r>
              <a:rPr lang="en-US" baseline="0" dirty="0" smtClean="0"/>
              <a:t> </a:t>
            </a:r>
            <a:r>
              <a:rPr lang="en-US" baseline="0" dirty="0" err="1" smtClean="0"/>
              <a:t>hänsyn</a:t>
            </a:r>
            <a:r>
              <a:rPr lang="en-US" baseline="0" dirty="0" smtClean="0"/>
              <a:t> till </a:t>
            </a:r>
            <a:r>
              <a:rPr lang="en-US" baseline="0" dirty="0" err="1" smtClean="0"/>
              <a:t>varierande</a:t>
            </a:r>
            <a:r>
              <a:rPr lang="en-US" baseline="0" dirty="0" smtClean="0"/>
              <a:t> </a:t>
            </a:r>
            <a:r>
              <a:rPr lang="en-US" baseline="0" dirty="0" err="1" smtClean="0"/>
              <a:t>egenskaper</a:t>
            </a:r>
            <a:r>
              <a:rPr lang="en-US" baseline="0" dirty="0" smtClean="0"/>
              <a:t> hos </a:t>
            </a:r>
            <a:r>
              <a:rPr lang="en-US" baseline="0" dirty="0" err="1" smtClean="0"/>
              <a:t>noderna</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40</a:t>
            </a:fld>
            <a:endParaRPr lang="en-US"/>
          </a:p>
        </p:txBody>
      </p:sp>
    </p:spTree>
    <p:extLst>
      <p:ext uri="{BB962C8B-B14F-4D97-AF65-F5344CB8AC3E}">
        <p14:creationId xmlns:p14="http://schemas.microsoft.com/office/powerpoint/2010/main" val="8569994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t>
            </a:r>
            <a:r>
              <a:rPr lang="en-US" dirty="0" err="1" smtClean="0"/>
              <a:t>experimenten</a:t>
            </a:r>
            <a:r>
              <a:rPr lang="en-US" baseline="0" dirty="0" err="1" smtClean="0"/>
              <a:t>ten</a:t>
            </a:r>
            <a:r>
              <a:rPr lang="en-US" baseline="0" dirty="0" smtClean="0"/>
              <a:t> </a:t>
            </a:r>
            <a:r>
              <a:rPr lang="en-US" baseline="0" dirty="0" err="1" smtClean="0"/>
              <a:t>har</a:t>
            </a:r>
            <a:r>
              <a:rPr lang="en-US" baseline="0" dirty="0" smtClean="0"/>
              <a:t> </a:t>
            </a:r>
            <a:r>
              <a:rPr lang="en-US" baseline="0" dirty="0" err="1" smtClean="0"/>
              <a:t>ett</a:t>
            </a:r>
            <a:r>
              <a:rPr lang="en-US" baseline="0" dirty="0" smtClean="0"/>
              <a:t> cluster </a:t>
            </a:r>
            <a:r>
              <a:rPr lang="en-US" baseline="0" dirty="0" err="1" smtClean="0"/>
              <a:t>på</a:t>
            </a:r>
            <a:r>
              <a:rPr lang="en-US" baseline="0" dirty="0" smtClean="0"/>
              <a:t> 6 </a:t>
            </a:r>
            <a:r>
              <a:rPr lang="en-US" baseline="0" dirty="0" err="1" smtClean="0"/>
              <a:t>servrar</a:t>
            </a:r>
            <a:r>
              <a:rPr lang="en-US" baseline="0" dirty="0" smtClean="0"/>
              <a:t> </a:t>
            </a:r>
            <a:r>
              <a:rPr lang="en-US" baseline="0" dirty="0" err="1" smtClean="0"/>
              <a:t>använts</a:t>
            </a:r>
            <a:r>
              <a:rPr lang="en-US" baseline="0" dirty="0" smtClean="0"/>
              <a:t>.</a:t>
            </a:r>
          </a:p>
          <a:p>
            <a:endParaRPr lang="en-US" baseline="0" dirty="0" smtClean="0"/>
          </a:p>
          <a:p>
            <a:r>
              <a:rPr lang="en-US" baseline="0" dirty="0" err="1" smtClean="0"/>
              <a:t>På</a:t>
            </a:r>
            <a:r>
              <a:rPr lang="en-US" baseline="0" dirty="0" smtClean="0"/>
              <a:t> </a:t>
            </a:r>
            <a:r>
              <a:rPr lang="en-US" baseline="0" dirty="0" err="1" smtClean="0"/>
              <a:t>dessa</a:t>
            </a:r>
            <a:r>
              <a:rPr lang="en-US" baseline="0" dirty="0" smtClean="0"/>
              <a:t> </a:t>
            </a:r>
            <a:r>
              <a:rPr lang="en-US" baseline="0" dirty="0" err="1" smtClean="0"/>
              <a:t>servrar</a:t>
            </a:r>
            <a:r>
              <a:rPr lang="en-US" baseline="0" dirty="0" smtClean="0"/>
              <a:t> </a:t>
            </a:r>
            <a:r>
              <a:rPr lang="en-US" baseline="0" dirty="0" err="1" smtClean="0"/>
              <a:t>startades</a:t>
            </a:r>
            <a:r>
              <a:rPr lang="en-US" baseline="0" dirty="0" smtClean="0"/>
              <a:t> en </a:t>
            </a:r>
            <a:r>
              <a:rPr lang="en-US" baseline="0" dirty="0" err="1" smtClean="0"/>
              <a:t>eller</a:t>
            </a:r>
            <a:r>
              <a:rPr lang="en-US" baseline="0" dirty="0" smtClean="0"/>
              <a:t> </a:t>
            </a:r>
            <a:r>
              <a:rPr lang="en-US" baseline="0" dirty="0" err="1" smtClean="0"/>
              <a:t>flera</a:t>
            </a:r>
            <a:r>
              <a:rPr lang="en-US" baseline="0" dirty="0" smtClean="0"/>
              <a:t> </a:t>
            </a:r>
            <a:r>
              <a:rPr lang="en-US" baseline="0" dirty="0" err="1" smtClean="0"/>
              <a:t>Clavin</a:t>
            </a:r>
            <a:r>
              <a:rPr lang="en-US" baseline="0" dirty="0" smtClean="0"/>
              <a:t> runtimes, </a:t>
            </a:r>
            <a:r>
              <a:rPr lang="en-US" baseline="0" dirty="0" err="1" smtClean="0"/>
              <a:t>beroende</a:t>
            </a:r>
            <a:r>
              <a:rPr lang="en-US" baseline="0" dirty="0" smtClean="0"/>
              <a:t> </a:t>
            </a:r>
            <a:r>
              <a:rPr lang="en-US" baseline="0" dirty="0" err="1" smtClean="0"/>
              <a:t>på</a:t>
            </a:r>
            <a:r>
              <a:rPr lang="en-US" baseline="0" dirty="0" smtClean="0"/>
              <a:t> test. </a:t>
            </a:r>
            <a:r>
              <a:rPr lang="en-US" baseline="0" dirty="0" err="1" smtClean="0"/>
              <a:t>Varje</a:t>
            </a:r>
            <a:r>
              <a:rPr lang="en-US" baseline="0" dirty="0" smtClean="0"/>
              <a:t> runtime </a:t>
            </a:r>
            <a:r>
              <a:rPr lang="en-US" baseline="0" dirty="0" err="1" smtClean="0"/>
              <a:t>simulerade</a:t>
            </a:r>
            <a:r>
              <a:rPr lang="en-US" baseline="0" dirty="0" smtClean="0"/>
              <a:t> </a:t>
            </a:r>
            <a:r>
              <a:rPr lang="en-US" baseline="0" dirty="0" err="1" smtClean="0"/>
              <a:t>därför</a:t>
            </a:r>
            <a:r>
              <a:rPr lang="en-US" baseline="0" dirty="0" smtClean="0"/>
              <a:t> en nod.</a:t>
            </a:r>
          </a:p>
          <a:p>
            <a:endParaRPr lang="en-US" baseline="0" dirty="0" smtClean="0"/>
          </a:p>
          <a:p>
            <a:r>
              <a:rPr lang="en-US" baseline="0" dirty="0" smtClean="0"/>
              <a:t>Nod failures </a:t>
            </a:r>
            <a:r>
              <a:rPr lang="en-US" baseline="0" dirty="0" err="1" smtClean="0"/>
              <a:t>simulerades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döda</a:t>
            </a:r>
            <a:r>
              <a:rPr lang="en-US" baseline="0" dirty="0" smtClean="0"/>
              <a:t> </a:t>
            </a:r>
            <a:r>
              <a:rPr lang="en-US" baseline="0" dirty="0" err="1" smtClean="0"/>
              <a:t>ett</a:t>
            </a:r>
            <a:r>
              <a:rPr lang="en-US" baseline="0" dirty="0" smtClean="0"/>
              <a:t> runtime </a:t>
            </a:r>
            <a:r>
              <a:rPr lang="en-US" baseline="0" dirty="0" err="1" smtClean="0"/>
              <a:t>och</a:t>
            </a:r>
            <a:r>
              <a:rPr lang="en-US" baseline="0" dirty="0" smtClean="0"/>
              <a:t> </a:t>
            </a:r>
            <a:r>
              <a:rPr lang="en-US" baseline="0" dirty="0" err="1" smtClean="0"/>
              <a:t>starta</a:t>
            </a:r>
            <a:r>
              <a:rPr lang="en-US" baseline="0" dirty="0" smtClean="0"/>
              <a:t> </a:t>
            </a:r>
            <a:r>
              <a:rPr lang="en-US" baseline="0" dirty="0" err="1" smtClean="0"/>
              <a:t>det</a:t>
            </a:r>
            <a:r>
              <a:rPr lang="en-US" baseline="0" dirty="0" smtClean="0"/>
              <a:t> </a:t>
            </a:r>
            <a:r>
              <a:rPr lang="en-US" baseline="0" dirty="0" err="1" smtClean="0"/>
              <a:t>igen</a:t>
            </a:r>
            <a:r>
              <a:rPr lang="en-US" baseline="0" dirty="0" smtClean="0"/>
              <a:t>. </a:t>
            </a:r>
            <a:r>
              <a:rPr lang="en-US" baseline="0" dirty="0" err="1" smtClean="0"/>
              <a:t>På</a:t>
            </a:r>
            <a:r>
              <a:rPr lang="en-US" baseline="0" dirty="0" smtClean="0"/>
              <a:t> </a:t>
            </a:r>
            <a:r>
              <a:rPr lang="en-US" baseline="0" dirty="0" err="1" smtClean="0"/>
              <a:t>så</a:t>
            </a:r>
            <a:r>
              <a:rPr lang="en-US" baseline="0" dirty="0" smtClean="0"/>
              <a:t> </a:t>
            </a:r>
            <a:r>
              <a:rPr lang="en-US" baseline="0" dirty="0" err="1" smtClean="0"/>
              <a:t>vis</a:t>
            </a:r>
            <a:r>
              <a:rPr lang="en-US" baseline="0" dirty="0" smtClean="0"/>
              <a:t> </a:t>
            </a:r>
            <a:r>
              <a:rPr lang="en-US" baseline="0" dirty="0" err="1" smtClean="0"/>
              <a:t>kunde</a:t>
            </a:r>
            <a:r>
              <a:rPr lang="en-US" baseline="0" dirty="0" smtClean="0"/>
              <a:t> vi </a:t>
            </a:r>
            <a:r>
              <a:rPr lang="en-US" baseline="0" dirty="0" err="1" smtClean="0"/>
              <a:t>även</a:t>
            </a:r>
            <a:r>
              <a:rPr lang="en-US" baseline="0" dirty="0" smtClean="0"/>
              <a:t> </a:t>
            </a:r>
            <a:r>
              <a:rPr lang="en-US" baseline="0" dirty="0" err="1" smtClean="0"/>
              <a:t>styra</a:t>
            </a:r>
            <a:r>
              <a:rPr lang="en-US" baseline="0" dirty="0" smtClean="0"/>
              <a:t> </a:t>
            </a:r>
            <a:r>
              <a:rPr lang="en-US" baseline="0" dirty="0" err="1" smtClean="0"/>
              <a:t>och</a:t>
            </a:r>
            <a:r>
              <a:rPr lang="en-US" baseline="0" dirty="0" smtClean="0"/>
              <a:t> </a:t>
            </a:r>
            <a:r>
              <a:rPr lang="en-US" baseline="0" dirty="0" err="1" smtClean="0"/>
              <a:t>ge</a:t>
            </a:r>
            <a:r>
              <a:rPr lang="en-US" baseline="0" dirty="0" smtClean="0"/>
              <a:t> </a:t>
            </a:r>
            <a:r>
              <a:rPr lang="en-US" baseline="0" dirty="0" err="1" smtClean="0"/>
              <a:t>olika</a:t>
            </a:r>
            <a:r>
              <a:rPr lang="en-US" baseline="0" dirty="0" smtClean="0"/>
              <a:t> </a:t>
            </a:r>
            <a:r>
              <a:rPr lang="en-US" baseline="0" dirty="0" err="1" smtClean="0"/>
              <a:t>noder</a:t>
            </a:r>
            <a:r>
              <a:rPr lang="en-US" baseline="0" dirty="0" smtClean="0"/>
              <a:t> </a:t>
            </a:r>
            <a:r>
              <a:rPr lang="en-US" baseline="0" dirty="0" err="1" smtClean="0"/>
              <a:t>olika</a:t>
            </a:r>
            <a:r>
              <a:rPr lang="en-US" baseline="0" dirty="0" smtClean="0"/>
              <a:t> </a:t>
            </a:r>
            <a:r>
              <a:rPr lang="en-US" baseline="0" dirty="0" err="1" smtClean="0"/>
              <a:t>hög</a:t>
            </a:r>
            <a:r>
              <a:rPr lang="en-US" baseline="0" dirty="0" smtClean="0"/>
              <a:t> failure rate.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41</a:t>
            </a:fld>
            <a:endParaRPr lang="en-US"/>
          </a:p>
        </p:txBody>
      </p:sp>
    </p:spTree>
    <p:extLst>
      <p:ext uri="{BB962C8B-B14F-4D97-AF65-F5344CB8AC3E}">
        <p14:creationId xmlns:p14="http://schemas.microsoft.com/office/powerpoint/2010/main" val="1239525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a:t>
            </a:r>
            <a:r>
              <a:rPr lang="en-US" baseline="0" dirty="0" smtClean="0"/>
              <a:t> </a:t>
            </a:r>
            <a:r>
              <a:rPr lang="en-US" baseline="0" dirty="0" err="1" smtClean="0"/>
              <a:t>har</a:t>
            </a:r>
            <a:r>
              <a:rPr lang="en-US" baseline="0" dirty="0" smtClean="0"/>
              <a:t> </a:t>
            </a:r>
            <a:r>
              <a:rPr lang="en-US" baseline="0" dirty="0" err="1" smtClean="0"/>
              <a:t>studerat</a:t>
            </a:r>
            <a:r>
              <a:rPr lang="en-US" baseline="0" dirty="0" smtClean="0"/>
              <a:t> en </a:t>
            </a:r>
            <a:r>
              <a:rPr lang="en-US" baseline="0" dirty="0" err="1" smtClean="0"/>
              <a:t>mängd</a:t>
            </a:r>
            <a:r>
              <a:rPr lang="en-US" baseline="0" dirty="0" smtClean="0"/>
              <a:t> </a:t>
            </a:r>
            <a:r>
              <a:rPr lang="en-US" baseline="0" dirty="0" err="1" smtClean="0"/>
              <a:t>tidigare</a:t>
            </a:r>
            <a:r>
              <a:rPr lang="en-US" baseline="0" dirty="0" smtClean="0"/>
              <a:t> </a:t>
            </a:r>
            <a:r>
              <a:rPr lang="en-US" baseline="0" dirty="0" err="1" smtClean="0"/>
              <a:t>arbeten</a:t>
            </a:r>
            <a:r>
              <a:rPr lang="en-US" baseline="0" dirty="0" smtClean="0"/>
              <a:t> </a:t>
            </a:r>
            <a:r>
              <a:rPr lang="en-US" baseline="0" dirty="0" err="1" smtClean="0"/>
              <a:t>som</a:t>
            </a:r>
            <a:r>
              <a:rPr lang="en-US" baseline="0" dirty="0" smtClean="0"/>
              <a:t> </a:t>
            </a:r>
            <a:r>
              <a:rPr lang="en-US" baseline="0" dirty="0" err="1" smtClean="0"/>
              <a:t>undersökt</a:t>
            </a:r>
            <a:r>
              <a:rPr lang="en-US" baseline="0" dirty="0" smtClean="0"/>
              <a:t> </a:t>
            </a:r>
            <a:r>
              <a:rPr lang="en-US" baseline="0" dirty="0" err="1" smtClean="0"/>
              <a:t>hur</a:t>
            </a:r>
            <a:r>
              <a:rPr lang="en-US" baseline="0" dirty="0" smtClean="0"/>
              <a:t> man </a:t>
            </a:r>
            <a:r>
              <a:rPr lang="en-US" baseline="0" dirty="0" err="1" smtClean="0"/>
              <a:t>kan</a:t>
            </a:r>
            <a:r>
              <a:rPr lang="en-US" baseline="0" dirty="0" smtClean="0"/>
              <a:t> </a:t>
            </a:r>
            <a:r>
              <a:rPr lang="en-US" baseline="0" dirty="0" err="1" smtClean="0"/>
              <a:t>tillgodose</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a:t>
            </a:r>
          </a:p>
          <a:p>
            <a:endParaRPr lang="en-US" baseline="0" dirty="0" smtClean="0"/>
          </a:p>
          <a:p>
            <a:r>
              <a:rPr lang="en-US" baseline="0" dirty="0" smtClean="0"/>
              <a:t>De </a:t>
            </a:r>
            <a:r>
              <a:rPr lang="en-US" baseline="0" dirty="0" err="1" smtClean="0"/>
              <a:t>flesta</a:t>
            </a:r>
            <a:r>
              <a:rPr lang="en-US" baseline="0" dirty="0" smtClean="0"/>
              <a:t> </a:t>
            </a:r>
            <a:r>
              <a:rPr lang="en-US" baseline="0" dirty="0" err="1" smtClean="0"/>
              <a:t>försöker</a:t>
            </a:r>
            <a:r>
              <a:rPr lang="en-US" baseline="0" dirty="0" smtClean="0"/>
              <a:t> </a:t>
            </a:r>
            <a:r>
              <a:rPr lang="en-US" baseline="0" dirty="0" err="1" smtClean="0"/>
              <a:t>maximera</a:t>
            </a:r>
            <a:r>
              <a:rPr lang="en-US" baseline="0" dirty="0" smtClean="0"/>
              <a:t> </a:t>
            </a:r>
            <a:r>
              <a:rPr lang="en-US" baseline="0" dirty="0" err="1" smtClean="0"/>
              <a:t>tillförlitligheten</a:t>
            </a:r>
            <a:r>
              <a:rPr lang="en-US" baseline="0" dirty="0" smtClean="0"/>
              <a:t> under </a:t>
            </a:r>
            <a:r>
              <a:rPr lang="en-US" baseline="0" dirty="0" err="1" smtClean="0"/>
              <a:t>vissa</a:t>
            </a:r>
            <a:r>
              <a:rPr lang="en-US" baseline="0" dirty="0" smtClean="0"/>
              <a:t> </a:t>
            </a:r>
            <a:r>
              <a:rPr lang="en-US" baseline="0" dirty="0" err="1" smtClean="0"/>
              <a:t>begränsningar</a:t>
            </a:r>
            <a:r>
              <a:rPr lang="en-US" baseline="0" dirty="0" smtClean="0"/>
              <a:t>, </a:t>
            </a:r>
            <a:r>
              <a:rPr lang="en-US" baseline="0" dirty="0" err="1" smtClean="0"/>
              <a:t>som</a:t>
            </a:r>
            <a:r>
              <a:rPr lang="en-US" baseline="0" dirty="0" smtClean="0"/>
              <a:t> </a:t>
            </a:r>
            <a:r>
              <a:rPr lang="en-US" baseline="0" dirty="0" err="1" smtClean="0"/>
              <a:t>tex</a:t>
            </a:r>
            <a:r>
              <a:rPr lang="en-US" baseline="0" dirty="0" smtClean="0"/>
              <a:t> </a:t>
            </a:r>
            <a:r>
              <a:rPr lang="en-US" baseline="0" dirty="0" err="1" smtClean="0"/>
              <a:t>att</a:t>
            </a:r>
            <a:r>
              <a:rPr lang="en-US" baseline="0" dirty="0" smtClean="0"/>
              <a:t> </a:t>
            </a:r>
            <a:r>
              <a:rPr lang="en-US" baseline="0" dirty="0" err="1" smtClean="0"/>
              <a:t>fortfarande</a:t>
            </a:r>
            <a:r>
              <a:rPr lang="en-US" baseline="0" dirty="0" smtClean="0"/>
              <a:t> </a:t>
            </a:r>
            <a:r>
              <a:rPr lang="en-US" baseline="0" dirty="0" err="1" smtClean="0"/>
              <a:t>möta</a:t>
            </a:r>
            <a:r>
              <a:rPr lang="en-US" baseline="0" dirty="0" smtClean="0"/>
              <a:t> deadlines, </a:t>
            </a:r>
            <a:r>
              <a:rPr lang="en-US" baseline="0" dirty="0" err="1" smtClean="0"/>
              <a:t>eller</a:t>
            </a:r>
            <a:r>
              <a:rPr lang="en-US" baseline="0" dirty="0" smtClean="0"/>
              <a:t> </a:t>
            </a:r>
            <a:r>
              <a:rPr lang="en-US" baseline="0" dirty="0" err="1" smtClean="0"/>
              <a:t>minimera</a:t>
            </a:r>
            <a:r>
              <a:rPr lang="en-US" baseline="0" dirty="0" smtClean="0"/>
              <a:t> </a:t>
            </a:r>
            <a:r>
              <a:rPr lang="en-US" baseline="0" dirty="0" err="1" smtClean="0"/>
              <a:t>exekveringstiden</a:t>
            </a:r>
            <a:r>
              <a:rPr lang="en-US" baseline="0" dirty="0" smtClean="0"/>
              <a:t> </a:t>
            </a:r>
            <a:r>
              <a:rPr lang="en-US" baseline="0" dirty="0" err="1" smtClean="0"/>
              <a:t>och</a:t>
            </a:r>
            <a:r>
              <a:rPr lang="en-US" baseline="0" dirty="0" smtClean="0"/>
              <a:t> </a:t>
            </a:r>
            <a:r>
              <a:rPr lang="en-US" baseline="0" dirty="0" err="1" smtClean="0"/>
              <a:t>maximera</a:t>
            </a:r>
            <a:r>
              <a:rPr lang="en-US" baseline="0" dirty="0" smtClean="0"/>
              <a:t> </a:t>
            </a:r>
            <a:r>
              <a:rPr lang="en-US" baseline="0" dirty="0" err="1" smtClean="0"/>
              <a:t>tillförlitligheten</a:t>
            </a:r>
            <a:r>
              <a:rPr lang="en-US" baseline="0" dirty="0" smtClean="0"/>
              <a:t>.</a:t>
            </a:r>
          </a:p>
          <a:p>
            <a:endParaRPr lang="en-US" baseline="0" dirty="0" smtClean="0"/>
          </a:p>
          <a:p>
            <a:r>
              <a:rPr lang="en-US" baseline="0" dirty="0" smtClean="0"/>
              <a:t>De </a:t>
            </a:r>
            <a:r>
              <a:rPr lang="en-US" baseline="0" dirty="0" err="1" smtClean="0"/>
              <a:t>som</a:t>
            </a:r>
            <a:r>
              <a:rPr lang="en-US" baseline="0" dirty="0" smtClean="0"/>
              <a:t> </a:t>
            </a:r>
            <a:r>
              <a:rPr lang="en-US" baseline="0" dirty="0" err="1" smtClean="0"/>
              <a:t>maximerar</a:t>
            </a:r>
            <a:r>
              <a:rPr lang="en-US" baseline="0" dirty="0" smtClean="0"/>
              <a:t> </a:t>
            </a:r>
            <a:r>
              <a:rPr lang="en-US" baseline="0" dirty="0" err="1" smtClean="0"/>
              <a:t>tillförlitligheten</a:t>
            </a:r>
            <a:r>
              <a:rPr lang="en-US" baseline="0" dirty="0" smtClean="0"/>
              <a:t> </a:t>
            </a:r>
            <a:r>
              <a:rPr lang="en-US" baseline="0" dirty="0" err="1" smtClean="0"/>
              <a:t>som</a:t>
            </a:r>
            <a:r>
              <a:rPr lang="en-US" baseline="0" dirty="0" smtClean="0"/>
              <a:t> </a:t>
            </a:r>
            <a:r>
              <a:rPr lang="en-US" baseline="0" dirty="0" err="1" smtClean="0"/>
              <a:t>huvudmål</a:t>
            </a:r>
            <a:r>
              <a:rPr lang="en-US" baseline="0" dirty="0" smtClean="0"/>
              <a:t>, </a:t>
            </a:r>
            <a:r>
              <a:rPr lang="en-US" baseline="0" dirty="0" err="1" smtClean="0"/>
              <a:t>ämnar</a:t>
            </a:r>
            <a:r>
              <a:rPr lang="en-US" baseline="0" dirty="0" smtClean="0"/>
              <a:t>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nå</a:t>
            </a:r>
            <a:r>
              <a:rPr lang="en-US" baseline="0" dirty="0" smtClean="0"/>
              <a:t> en </a:t>
            </a:r>
            <a:r>
              <a:rPr lang="en-US" baseline="0" dirty="0" err="1" smtClean="0"/>
              <a:t>bestämd</a:t>
            </a:r>
            <a:r>
              <a:rPr lang="en-US" baseline="0" dirty="0" smtClean="0"/>
              <a:t> </a:t>
            </a:r>
            <a:r>
              <a:rPr lang="en-US" baseline="0" dirty="0" err="1" smtClean="0"/>
              <a:t>nivå</a:t>
            </a:r>
            <a:r>
              <a:rPr lang="en-US" baseline="0" dirty="0" smtClean="0"/>
              <a:t>, </a:t>
            </a:r>
            <a:r>
              <a:rPr lang="en-US" baseline="0" dirty="0" err="1" smtClean="0"/>
              <a:t>utan</a:t>
            </a:r>
            <a:r>
              <a:rPr lang="en-US" baseline="0" dirty="0" smtClean="0"/>
              <a:t> </a:t>
            </a:r>
            <a:r>
              <a:rPr lang="en-US" baseline="0" dirty="0" err="1" smtClean="0"/>
              <a:t>enbart</a:t>
            </a:r>
            <a:r>
              <a:rPr lang="en-US" baseline="0" dirty="0" smtClean="0"/>
              <a:t> </a:t>
            </a:r>
            <a:r>
              <a:rPr lang="en-US" baseline="0" dirty="0" err="1" smtClean="0"/>
              <a:t>så</a:t>
            </a:r>
            <a:r>
              <a:rPr lang="en-US" baseline="0" dirty="0" smtClean="0"/>
              <a:t> </a:t>
            </a:r>
            <a:r>
              <a:rPr lang="en-US" baseline="0" dirty="0" err="1" smtClean="0"/>
              <a:t>hög</a:t>
            </a:r>
            <a:r>
              <a:rPr lang="en-US" baseline="0" dirty="0" smtClean="0"/>
              <a:t> </a:t>
            </a:r>
            <a:r>
              <a:rPr lang="en-US" baseline="0" dirty="0" err="1" smtClean="0"/>
              <a:t>som</a:t>
            </a:r>
            <a:r>
              <a:rPr lang="en-US" baseline="0" dirty="0" smtClean="0"/>
              <a:t> </a:t>
            </a:r>
            <a:r>
              <a:rPr lang="en-US" baseline="0" dirty="0" err="1" smtClean="0"/>
              <a:t>möjligt</a:t>
            </a:r>
            <a:r>
              <a:rPr lang="en-US" baseline="0" dirty="0" smtClean="0"/>
              <a:t>.</a:t>
            </a:r>
          </a:p>
          <a:p>
            <a:endParaRPr lang="en-US" baseline="0" dirty="0" smtClean="0"/>
          </a:p>
          <a:p>
            <a:r>
              <a:rPr lang="en-US" baseline="0" dirty="0" err="1" smtClean="0"/>
              <a:t>Andra</a:t>
            </a:r>
            <a:r>
              <a:rPr lang="en-US" baseline="0" dirty="0" smtClean="0"/>
              <a:t> </a:t>
            </a:r>
            <a:r>
              <a:rPr lang="en-US" baseline="0" dirty="0" err="1" smtClean="0"/>
              <a:t>tillgodoser</a:t>
            </a:r>
            <a:r>
              <a:rPr lang="en-US" baseline="0" dirty="0" smtClean="0"/>
              <a:t> en </a:t>
            </a:r>
            <a:r>
              <a:rPr lang="en-US" baseline="0" dirty="0" err="1" smtClean="0"/>
              <a:t>viss</a:t>
            </a:r>
            <a:r>
              <a:rPr lang="en-US" baseline="0" dirty="0" smtClean="0"/>
              <a:t> </a:t>
            </a:r>
            <a:r>
              <a:rPr lang="en-US" baseline="0" dirty="0" err="1" smtClean="0"/>
              <a:t>nivå</a:t>
            </a:r>
            <a:r>
              <a:rPr lang="en-US" baseline="0" dirty="0" smtClean="0"/>
              <a:t>, </a:t>
            </a:r>
            <a:r>
              <a:rPr lang="en-US" baseline="0" dirty="0" err="1" smtClean="0"/>
              <a:t>ofta</a:t>
            </a:r>
            <a:r>
              <a:rPr lang="en-US" baseline="0" dirty="0" smtClean="0"/>
              <a:t> </a:t>
            </a:r>
            <a:r>
              <a:rPr lang="en-US" baseline="0" dirty="0" err="1" smtClean="0"/>
              <a:t>genom</a:t>
            </a:r>
            <a:r>
              <a:rPr lang="en-US" baseline="0" dirty="0" smtClean="0"/>
              <a:t> </a:t>
            </a:r>
            <a:r>
              <a:rPr lang="en-US" baseline="0" dirty="0" err="1" smtClean="0"/>
              <a:t>replicering</a:t>
            </a:r>
            <a:r>
              <a:rPr lang="en-US" baseline="0" dirty="0" smtClean="0"/>
              <a:t> </a:t>
            </a:r>
            <a:r>
              <a:rPr lang="en-US" baseline="0" dirty="0" err="1" smtClean="0"/>
              <a:t>av</a:t>
            </a:r>
            <a:r>
              <a:rPr lang="en-US" baseline="0" dirty="0" smtClean="0"/>
              <a:t> tasks, men </a:t>
            </a:r>
            <a:r>
              <a:rPr lang="en-US" baseline="0" dirty="0" err="1" smtClean="0"/>
              <a:t>tillgodoser</a:t>
            </a:r>
            <a:r>
              <a:rPr lang="en-US" baseline="0" dirty="0" smtClean="0"/>
              <a:t> </a:t>
            </a:r>
            <a:r>
              <a:rPr lang="en-US" baseline="0" dirty="0" err="1" smtClean="0"/>
              <a:t>inte</a:t>
            </a:r>
            <a:r>
              <a:rPr lang="en-US" baseline="0" dirty="0" smtClean="0"/>
              <a:t> den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då</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inte</a:t>
            </a:r>
            <a:r>
              <a:rPr lang="en-US" baseline="0" dirty="0" smtClean="0"/>
              <a:t> </a:t>
            </a:r>
            <a:r>
              <a:rPr lang="en-US" baseline="0" dirty="0" err="1" smtClean="0"/>
              <a:t>skapas</a:t>
            </a:r>
            <a:r>
              <a:rPr lang="en-US" baseline="0" dirty="0" smtClean="0"/>
              <a:t> om </a:t>
            </a:r>
            <a:r>
              <a:rPr lang="en-US" baseline="0" dirty="0" err="1" smtClean="0"/>
              <a:t>någon</a:t>
            </a:r>
            <a:r>
              <a:rPr lang="en-US" baseline="0" dirty="0" smtClean="0"/>
              <a:t> </a:t>
            </a:r>
            <a:r>
              <a:rPr lang="en-US" baseline="0" dirty="0" err="1" smtClean="0"/>
              <a:t>dör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5</a:t>
            </a:fld>
            <a:endParaRPr lang="en-US"/>
          </a:p>
        </p:txBody>
      </p:sp>
    </p:spTree>
    <p:extLst>
      <p:ext uri="{BB962C8B-B14F-4D97-AF65-F5344CB8AC3E}">
        <p14:creationId xmlns:p14="http://schemas.microsoft.com/office/powerpoint/2010/main" val="19704749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Applikationen</a:t>
            </a:r>
            <a:r>
              <a:rPr lang="en-US" baseline="0" dirty="0" smtClean="0"/>
              <a:t> </a:t>
            </a:r>
            <a:r>
              <a:rPr lang="en-US" baseline="0" dirty="0" err="1" smtClean="0"/>
              <a:t>som</a:t>
            </a:r>
            <a:r>
              <a:rPr lang="en-US" baseline="0" dirty="0" smtClean="0"/>
              <a:t> </a:t>
            </a:r>
            <a:r>
              <a:rPr lang="en-US" baseline="0" dirty="0" err="1" smtClean="0"/>
              <a:t>använts</a:t>
            </a:r>
            <a:r>
              <a:rPr lang="en-US" baseline="0" dirty="0" smtClean="0"/>
              <a:t> </a:t>
            </a:r>
            <a:r>
              <a:rPr lang="en-US" baseline="0" dirty="0" err="1" smtClean="0"/>
              <a:t>är</a:t>
            </a:r>
            <a:r>
              <a:rPr lang="en-US" baseline="0" dirty="0" smtClean="0"/>
              <a:t> </a:t>
            </a:r>
            <a:r>
              <a:rPr lang="en-US" baseline="0" dirty="0" err="1" smtClean="0"/>
              <a:t>av</a:t>
            </a:r>
            <a:r>
              <a:rPr lang="en-US" baseline="0" dirty="0" smtClean="0"/>
              <a:t> </a:t>
            </a:r>
            <a:r>
              <a:rPr lang="en-US" baseline="0" dirty="0" err="1" smtClean="0"/>
              <a:t>enklaste</a:t>
            </a:r>
            <a:r>
              <a:rPr lang="en-US" baseline="0" dirty="0" smtClean="0"/>
              <a:t> lag, med en </a:t>
            </a:r>
            <a:r>
              <a:rPr lang="en-US" baseline="0" dirty="0" err="1" smtClean="0"/>
              <a:t>konsument</a:t>
            </a:r>
            <a:r>
              <a:rPr lang="en-US" baseline="0" dirty="0" smtClean="0"/>
              <a:t>, en </a:t>
            </a:r>
            <a:r>
              <a:rPr lang="en-US" baseline="0" dirty="0" err="1" smtClean="0"/>
              <a:t>producent</a:t>
            </a:r>
            <a:r>
              <a:rPr lang="en-US" baseline="0" dirty="0" smtClean="0"/>
              <a:t> </a:t>
            </a:r>
            <a:r>
              <a:rPr lang="en-US" baseline="0" dirty="0" err="1" smtClean="0"/>
              <a:t>samt</a:t>
            </a:r>
            <a:r>
              <a:rPr lang="en-US" baseline="0" dirty="0" smtClean="0"/>
              <a:t> en “service actor” I mitten.</a:t>
            </a:r>
          </a:p>
          <a:p>
            <a:endParaRPr lang="en-US" baseline="0" dirty="0" smtClean="0"/>
          </a:p>
          <a:p>
            <a:r>
              <a:rPr lang="en-US" baseline="0" dirty="0" err="1" smtClean="0"/>
              <a:t>Producenten</a:t>
            </a:r>
            <a:r>
              <a:rPr lang="en-US" baseline="0" dirty="0" smtClean="0"/>
              <a:t> </a:t>
            </a:r>
            <a:r>
              <a:rPr lang="en-US" baseline="0" dirty="0" err="1" smtClean="0"/>
              <a:t>och</a:t>
            </a:r>
            <a:r>
              <a:rPr lang="en-US" baseline="0" dirty="0" smtClean="0"/>
              <a:t> </a:t>
            </a:r>
            <a:r>
              <a:rPr lang="en-US" baseline="0" dirty="0" err="1" smtClean="0"/>
              <a:t>konsumenten</a:t>
            </a:r>
            <a:r>
              <a:rPr lang="en-US" baseline="0" dirty="0" smtClean="0"/>
              <a:t> </a:t>
            </a:r>
            <a:r>
              <a:rPr lang="en-US" baseline="0" dirty="0" err="1" smtClean="0"/>
              <a:t>replicerades</a:t>
            </a:r>
            <a:r>
              <a:rPr lang="en-US" baseline="0" dirty="0" smtClean="0"/>
              <a:t> </a:t>
            </a:r>
            <a:r>
              <a:rPr lang="en-US" baseline="0" dirty="0" err="1" smtClean="0"/>
              <a:t>inte</a:t>
            </a:r>
            <a:r>
              <a:rPr lang="en-US" baseline="0" dirty="0" smtClean="0"/>
              <a:t>, </a:t>
            </a:r>
            <a:r>
              <a:rPr lang="en-US" baseline="0" dirty="0" err="1" smtClean="0"/>
              <a:t>utan</a:t>
            </a:r>
            <a:r>
              <a:rPr lang="en-US" baseline="0" dirty="0" smtClean="0"/>
              <a:t> </a:t>
            </a:r>
            <a:r>
              <a:rPr lang="en-US" baseline="0" dirty="0" err="1" smtClean="0"/>
              <a:t>enbart</a:t>
            </a:r>
            <a:r>
              <a:rPr lang="en-US" baseline="0" dirty="0" smtClean="0"/>
              <a:t> “service </a:t>
            </a:r>
            <a:r>
              <a:rPr lang="en-US" baseline="0" dirty="0" err="1" smtClean="0"/>
              <a:t>aktorn</a:t>
            </a:r>
            <a:r>
              <a:rPr lang="en-US" baseline="0" dirty="0" smtClean="0"/>
              <a:t>”. </a:t>
            </a:r>
            <a:r>
              <a:rPr lang="en-US" baseline="0" dirty="0" err="1" smtClean="0"/>
              <a:t>Därför</a:t>
            </a:r>
            <a:r>
              <a:rPr lang="en-US" baseline="0" dirty="0" smtClean="0"/>
              <a:t> </a:t>
            </a:r>
            <a:r>
              <a:rPr lang="en-US" baseline="0" dirty="0" err="1" smtClean="0"/>
              <a:t>dödades</a:t>
            </a:r>
            <a:r>
              <a:rPr lang="en-US" baseline="0" dirty="0" smtClean="0"/>
              <a:t> </a:t>
            </a:r>
            <a:r>
              <a:rPr lang="en-US" baseline="0" dirty="0" err="1" smtClean="0"/>
              <a:t>aldrig</a:t>
            </a:r>
            <a:r>
              <a:rPr lang="en-US" baseline="0" dirty="0" smtClean="0"/>
              <a:t> en </a:t>
            </a:r>
            <a:r>
              <a:rPr lang="en-US" baseline="0" dirty="0" err="1" smtClean="0"/>
              <a:t>av</a:t>
            </a:r>
            <a:r>
              <a:rPr lang="en-US" baseline="0" dirty="0" smtClean="0"/>
              <a:t> de 6 </a:t>
            </a:r>
            <a:r>
              <a:rPr lang="en-US" baseline="0" dirty="0" err="1" smtClean="0"/>
              <a:t>servrarna</a:t>
            </a:r>
            <a:r>
              <a:rPr lang="en-US" baseline="0" dirty="0" smtClean="0"/>
              <a:t>, </a:t>
            </a:r>
            <a:r>
              <a:rPr lang="en-US" baseline="0" dirty="0" err="1" smtClean="0"/>
              <a:t>utan</a:t>
            </a:r>
            <a:r>
              <a:rPr lang="en-US" baseline="0" dirty="0" smtClean="0"/>
              <a:t> en runtime </a:t>
            </a:r>
            <a:r>
              <a:rPr lang="en-US" baseline="0" dirty="0" err="1" smtClean="0"/>
              <a:t>var</a:t>
            </a:r>
            <a:r>
              <a:rPr lang="en-US" baseline="0" dirty="0" smtClean="0"/>
              <a:t> ”</a:t>
            </a:r>
            <a:r>
              <a:rPr lang="en-US" baseline="0" dirty="0" err="1" smtClean="0"/>
              <a:t>stabil</a:t>
            </a:r>
            <a:r>
              <a:rPr lang="en-US" baseline="0" dirty="0" smtClean="0"/>
              <a:t>”, </a:t>
            </a:r>
            <a:r>
              <a:rPr lang="en-US" baseline="0" dirty="0" err="1" smtClean="0"/>
              <a:t>på</a:t>
            </a:r>
            <a:r>
              <a:rPr lang="en-US" baseline="0" dirty="0" smtClean="0"/>
              <a:t> </a:t>
            </a:r>
            <a:r>
              <a:rPr lang="en-US" baseline="0" dirty="0" err="1" smtClean="0"/>
              <a:t>vilken</a:t>
            </a:r>
            <a:r>
              <a:rPr lang="en-US" baseline="0" dirty="0" smtClean="0"/>
              <a:t> </a:t>
            </a:r>
            <a:r>
              <a:rPr lang="en-US" baseline="0" dirty="0" err="1" smtClean="0"/>
              <a:t>både</a:t>
            </a:r>
            <a:r>
              <a:rPr lang="en-US" baseline="0" dirty="0" smtClean="0"/>
              <a:t> </a:t>
            </a:r>
            <a:r>
              <a:rPr lang="en-US" baseline="0" dirty="0" err="1" smtClean="0"/>
              <a:t>konsumenten</a:t>
            </a:r>
            <a:r>
              <a:rPr lang="en-US" baseline="0" dirty="0" smtClean="0"/>
              <a:t> </a:t>
            </a:r>
            <a:r>
              <a:rPr lang="en-US" baseline="0" dirty="0" err="1" smtClean="0"/>
              <a:t>och</a:t>
            </a:r>
            <a:r>
              <a:rPr lang="en-US" baseline="0" dirty="0" smtClean="0"/>
              <a:t> </a:t>
            </a:r>
            <a:r>
              <a:rPr lang="en-US" baseline="0" dirty="0" err="1" smtClean="0"/>
              <a:t>producenten</a:t>
            </a:r>
            <a:r>
              <a:rPr lang="en-US" baseline="0" dirty="0" smtClean="0"/>
              <a:t> </a:t>
            </a:r>
            <a:r>
              <a:rPr lang="en-US" baseline="0" dirty="0" err="1" smtClean="0"/>
              <a:t>var</a:t>
            </a:r>
            <a:r>
              <a:rPr lang="en-US" baseline="0" dirty="0" smtClean="0"/>
              <a:t> </a:t>
            </a:r>
            <a:r>
              <a:rPr lang="en-US" baseline="0" dirty="0" err="1" smtClean="0"/>
              <a:t>placerade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42</a:t>
            </a:fld>
            <a:endParaRPr lang="en-US"/>
          </a:p>
        </p:txBody>
      </p:sp>
    </p:spTree>
    <p:extLst>
      <p:ext uri="{BB962C8B-B14F-4D97-AF65-F5344CB8AC3E}">
        <p14:creationId xmlns:p14="http://schemas.microsoft.com/office/powerpoint/2010/main" val="8840239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Så</a:t>
            </a:r>
            <a:r>
              <a:rPr lang="en-US" dirty="0" smtClean="0"/>
              <a:t> </a:t>
            </a:r>
            <a:r>
              <a:rPr lang="en-US" dirty="0" err="1" smtClean="0"/>
              <a:t>här</a:t>
            </a:r>
            <a:r>
              <a:rPr lang="en-US" dirty="0" smtClean="0"/>
              <a:t> </a:t>
            </a:r>
            <a:r>
              <a:rPr lang="en-US" dirty="0" err="1" smtClean="0"/>
              <a:t>kunde</a:t>
            </a:r>
            <a:r>
              <a:rPr lang="en-US" dirty="0" smtClean="0"/>
              <a:t> </a:t>
            </a:r>
            <a:r>
              <a:rPr lang="en-US" dirty="0" err="1" smtClean="0"/>
              <a:t>det</a:t>
            </a:r>
            <a:r>
              <a:rPr lang="en-US" dirty="0" smtClean="0"/>
              <a:t> </a:t>
            </a:r>
            <a:r>
              <a:rPr lang="en-US" dirty="0" err="1" smtClean="0"/>
              <a:t>då</a:t>
            </a:r>
            <a:r>
              <a:rPr lang="en-US" dirty="0" smtClean="0"/>
              <a:t> se</a:t>
            </a:r>
            <a:r>
              <a:rPr lang="en-US" baseline="0" dirty="0" smtClean="0"/>
              <a:t> </a:t>
            </a:r>
            <a:r>
              <a:rPr lang="en-US" baseline="0" dirty="0" err="1" smtClean="0"/>
              <a:t>ut</a:t>
            </a:r>
            <a:r>
              <a:rPr lang="en-US" baseline="0" dirty="0" smtClean="0"/>
              <a:t> med </a:t>
            </a:r>
            <a:r>
              <a:rPr lang="en-US" baseline="0" dirty="0" err="1" smtClean="0"/>
              <a:t>två</a:t>
            </a:r>
            <a:r>
              <a:rPr lang="en-US" baseline="0" dirty="0" smtClean="0"/>
              <a:t> </a:t>
            </a:r>
            <a:r>
              <a:rPr lang="en-US" baseline="0" dirty="0" err="1" smtClean="0"/>
              <a:t>replikor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43</a:t>
            </a:fld>
            <a:endParaRPr lang="en-US"/>
          </a:p>
        </p:txBody>
      </p:sp>
    </p:spTree>
    <p:extLst>
      <p:ext uri="{BB962C8B-B14F-4D97-AF65-F5344CB8AC3E}">
        <p14:creationId xmlns:p14="http://schemas.microsoft.com/office/powerpoint/2010/main" val="8494795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Så</a:t>
            </a:r>
            <a:r>
              <a:rPr lang="en-US" dirty="0" smtClean="0"/>
              <a:t> </a:t>
            </a:r>
            <a:r>
              <a:rPr lang="en-US" dirty="0" err="1" smtClean="0"/>
              <a:t>här</a:t>
            </a:r>
            <a:r>
              <a:rPr lang="en-US" baseline="0" dirty="0" smtClean="0"/>
              <a:t> </a:t>
            </a:r>
            <a:r>
              <a:rPr lang="en-US" baseline="0" dirty="0" err="1" smtClean="0"/>
              <a:t>simulerades</a:t>
            </a:r>
            <a:r>
              <a:rPr lang="en-US" baseline="0" dirty="0" smtClean="0"/>
              <a:t> nod </a:t>
            </a:r>
            <a:r>
              <a:rPr lang="en-US" baseline="0" dirty="0" err="1" smtClean="0"/>
              <a:t>fel</a:t>
            </a:r>
            <a:r>
              <a:rPr lang="en-US" baseline="0" dirty="0" smtClean="0"/>
              <a:t>.</a:t>
            </a:r>
          </a:p>
          <a:p>
            <a:endParaRPr lang="en-US" baseline="0" dirty="0" smtClean="0"/>
          </a:p>
          <a:p>
            <a:r>
              <a:rPr lang="en-US" baseline="0" dirty="0" smtClean="0"/>
              <a:t>En nod </a:t>
            </a:r>
            <a:r>
              <a:rPr lang="en-US" baseline="0" dirty="0" err="1" smtClean="0"/>
              <a:t>gavs</a:t>
            </a:r>
            <a:r>
              <a:rPr lang="en-US" baseline="0" dirty="0" smtClean="0"/>
              <a:t> en MTBF </a:t>
            </a:r>
            <a:r>
              <a:rPr lang="en-US" baseline="0" dirty="0" err="1" smtClean="0"/>
              <a:t>och</a:t>
            </a:r>
            <a:r>
              <a:rPr lang="en-US" baseline="0" dirty="0" smtClean="0"/>
              <a:t> en runtime </a:t>
            </a:r>
            <a:r>
              <a:rPr lang="en-US" baseline="0" dirty="0" err="1" smtClean="0"/>
              <a:t>startades</a:t>
            </a:r>
            <a:r>
              <a:rPr lang="en-US" baseline="0" dirty="0" smtClean="0"/>
              <a:t>. </a:t>
            </a:r>
          </a:p>
          <a:p>
            <a:endParaRPr lang="en-US" baseline="0" dirty="0" smtClean="0"/>
          </a:p>
          <a:p>
            <a:r>
              <a:rPr lang="en-US" baseline="0" dirty="0" smtClean="0"/>
              <a:t>Sedan </a:t>
            </a:r>
            <a:r>
              <a:rPr lang="en-US" baseline="0" dirty="0" err="1" smtClean="0"/>
              <a:t>plockades</a:t>
            </a:r>
            <a:r>
              <a:rPr lang="en-US" baseline="0" dirty="0" smtClean="0"/>
              <a:t> </a:t>
            </a:r>
            <a:r>
              <a:rPr lang="en-US" baseline="0" dirty="0" err="1" smtClean="0"/>
              <a:t>ett</a:t>
            </a:r>
            <a:r>
              <a:rPr lang="en-US" baseline="0" dirty="0" smtClean="0"/>
              <a:t> random </a:t>
            </a:r>
            <a:r>
              <a:rPr lang="en-US" baseline="0" dirty="0" err="1" smtClean="0"/>
              <a:t>värde</a:t>
            </a:r>
            <a:r>
              <a:rPr lang="en-US" baseline="0" dirty="0" smtClean="0"/>
              <a:t> ur en normal </a:t>
            </a:r>
            <a:r>
              <a:rPr lang="en-US" baseline="0" dirty="0" err="1" smtClean="0"/>
              <a:t>distrubution</a:t>
            </a:r>
            <a:r>
              <a:rPr lang="en-US" baseline="0" dirty="0" smtClean="0"/>
              <a:t> med </a:t>
            </a:r>
            <a:r>
              <a:rPr lang="en-US" baseline="0" dirty="0" err="1" smtClean="0"/>
              <a:t>medelvärde</a:t>
            </a:r>
            <a:r>
              <a:rPr lang="en-US" baseline="0" dirty="0" smtClean="0"/>
              <a:t> MTBF </a:t>
            </a:r>
            <a:r>
              <a:rPr lang="en-US" baseline="0" dirty="0" err="1" smtClean="0"/>
              <a:t>och</a:t>
            </a:r>
            <a:r>
              <a:rPr lang="en-US" baseline="0" dirty="0" smtClean="0"/>
              <a:t> standard </a:t>
            </a:r>
            <a:r>
              <a:rPr lang="en-US" baseline="0" dirty="0" err="1" smtClean="0"/>
              <a:t>avvikelse</a:t>
            </a:r>
            <a:r>
              <a:rPr lang="en-US" baseline="0" dirty="0" smtClean="0"/>
              <a:t> </a:t>
            </a:r>
            <a:r>
              <a:rPr lang="en-US" baseline="0" dirty="0" err="1" smtClean="0"/>
              <a:t>på</a:t>
            </a:r>
            <a:r>
              <a:rPr lang="en-US" baseline="0" dirty="0" smtClean="0"/>
              <a:t> 1 </a:t>
            </a:r>
            <a:r>
              <a:rPr lang="en-US" baseline="0" dirty="0" err="1" smtClean="0"/>
              <a:t>och</a:t>
            </a:r>
            <a:r>
              <a:rPr lang="en-US" baseline="0" dirty="0" smtClean="0"/>
              <a:t> </a:t>
            </a:r>
            <a:r>
              <a:rPr lang="en-US" baseline="0" dirty="0" err="1" smtClean="0"/>
              <a:t>sov</a:t>
            </a:r>
            <a:r>
              <a:rPr lang="en-US" baseline="0" dirty="0" smtClean="0"/>
              <a:t> den </a:t>
            </a:r>
            <a:r>
              <a:rPr lang="en-US" baseline="0" dirty="0" err="1" smtClean="0"/>
              <a:t>tiden</a:t>
            </a:r>
            <a:r>
              <a:rPr lang="en-US" baseline="0" dirty="0" smtClean="0"/>
              <a:t> </a:t>
            </a:r>
            <a:r>
              <a:rPr lang="en-US" baseline="0" dirty="0" err="1" smtClean="0"/>
              <a:t>innan</a:t>
            </a:r>
            <a:r>
              <a:rPr lang="en-US" baseline="0" dirty="0" smtClean="0"/>
              <a:t> </a:t>
            </a:r>
            <a:r>
              <a:rPr lang="en-US" baseline="0" dirty="0" err="1" smtClean="0"/>
              <a:t>runtimen</a:t>
            </a:r>
            <a:r>
              <a:rPr lang="en-US" baseline="0" dirty="0" smtClean="0"/>
              <a:t> </a:t>
            </a:r>
            <a:r>
              <a:rPr lang="en-US" baseline="0" dirty="0" err="1" smtClean="0"/>
              <a:t>dödades</a:t>
            </a:r>
            <a:r>
              <a:rPr lang="en-US" baseline="0" dirty="0" smtClean="0"/>
              <a:t> </a:t>
            </a:r>
            <a:r>
              <a:rPr lang="en-US" baseline="0" dirty="0" err="1" smtClean="0"/>
              <a:t>och</a:t>
            </a:r>
            <a:r>
              <a:rPr lang="en-US" baseline="0" dirty="0" smtClean="0"/>
              <a:t> </a:t>
            </a:r>
            <a:r>
              <a:rPr lang="en-US" baseline="0" dirty="0" err="1" smtClean="0"/>
              <a:t>startades</a:t>
            </a:r>
            <a:r>
              <a:rPr lang="en-US" baseline="0" dirty="0" smtClean="0"/>
              <a:t> </a:t>
            </a:r>
            <a:r>
              <a:rPr lang="en-US" baseline="0" dirty="0" err="1" smtClean="0"/>
              <a:t>om.</a:t>
            </a:r>
            <a:endParaRPr lang="en-US" baseline="0" dirty="0" smtClean="0"/>
          </a:p>
          <a:p>
            <a:endParaRPr lang="en-US" baseline="0" dirty="0" smtClean="0"/>
          </a:p>
          <a:p>
            <a:r>
              <a:rPr lang="en-US" baseline="0" dirty="0" err="1" smtClean="0"/>
              <a:t>Även</a:t>
            </a:r>
            <a:r>
              <a:rPr lang="en-US" baseline="0" dirty="0" smtClean="0"/>
              <a:t> om </a:t>
            </a:r>
            <a:r>
              <a:rPr lang="en-US" baseline="0" dirty="0" err="1" smtClean="0"/>
              <a:t>två</a:t>
            </a:r>
            <a:r>
              <a:rPr lang="en-US" baseline="0" dirty="0" smtClean="0"/>
              <a:t> </a:t>
            </a:r>
            <a:r>
              <a:rPr lang="en-US" baseline="0" dirty="0" err="1" smtClean="0"/>
              <a:t>noder</a:t>
            </a:r>
            <a:r>
              <a:rPr lang="en-US" baseline="0" dirty="0" smtClean="0"/>
              <a:t> </a:t>
            </a:r>
            <a:r>
              <a:rPr lang="en-US" baseline="0" dirty="0" err="1" smtClean="0"/>
              <a:t>gavs</a:t>
            </a:r>
            <a:r>
              <a:rPr lang="en-US" baseline="0" dirty="0" smtClean="0"/>
              <a:t> “</a:t>
            </a:r>
            <a:r>
              <a:rPr lang="en-US" baseline="0" dirty="0" err="1" smtClean="0"/>
              <a:t>samma</a:t>
            </a:r>
            <a:r>
              <a:rPr lang="en-US" baseline="0" dirty="0" smtClean="0"/>
              <a:t>” MTBF, </a:t>
            </a:r>
            <a:r>
              <a:rPr lang="en-US" baseline="0" dirty="0" err="1" smtClean="0"/>
              <a:t>så</a:t>
            </a:r>
            <a:r>
              <a:rPr lang="en-US" baseline="0" dirty="0" smtClean="0"/>
              <a:t> hade de I </a:t>
            </a:r>
            <a:r>
              <a:rPr lang="en-US" baseline="0" dirty="0" err="1" smtClean="0"/>
              <a:t>slutändan</a:t>
            </a:r>
            <a:r>
              <a:rPr lang="en-US" baseline="0" dirty="0" smtClean="0"/>
              <a:t> lite </a:t>
            </a:r>
            <a:r>
              <a:rPr lang="en-US" baseline="0" dirty="0" err="1" smtClean="0"/>
              <a:t>olika</a:t>
            </a:r>
            <a:r>
              <a:rPr lang="en-US" baseline="0" dirty="0" smtClean="0"/>
              <a:t> MTBF. </a:t>
            </a:r>
            <a:r>
              <a:rPr lang="en-US" baseline="0" dirty="0" err="1" smtClean="0"/>
              <a:t>Detta</a:t>
            </a:r>
            <a:r>
              <a:rPr lang="en-US" baseline="0" dirty="0" smtClean="0"/>
              <a:t> </a:t>
            </a:r>
            <a:r>
              <a:rPr lang="en-US" baseline="0" dirty="0" err="1" smtClean="0"/>
              <a:t>var</a:t>
            </a:r>
            <a:r>
              <a:rPr lang="en-US" baseline="0" dirty="0" smtClean="0"/>
              <a:t> bland </a:t>
            </a:r>
            <a:r>
              <a:rPr lang="en-US" baseline="0" dirty="0" err="1" smtClean="0"/>
              <a:t>annat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om vi </a:t>
            </a:r>
            <a:r>
              <a:rPr lang="en-US" baseline="0" dirty="0" err="1" smtClean="0"/>
              <a:t>skulle</a:t>
            </a:r>
            <a:r>
              <a:rPr lang="en-US" baseline="0" dirty="0" smtClean="0"/>
              <a:t> </a:t>
            </a:r>
            <a:r>
              <a:rPr lang="en-US" baseline="0" dirty="0" err="1" smtClean="0"/>
              <a:t>gett</a:t>
            </a:r>
            <a:r>
              <a:rPr lang="en-US" baseline="0" dirty="0" smtClean="0"/>
              <a:t> </a:t>
            </a:r>
            <a:r>
              <a:rPr lang="en-US" baseline="0" dirty="0" err="1" smtClean="0"/>
              <a:t>alla</a:t>
            </a:r>
            <a:r>
              <a:rPr lang="en-US" baseline="0" dirty="0" smtClean="0"/>
              <a:t> </a:t>
            </a:r>
            <a:r>
              <a:rPr lang="en-US" baseline="0" dirty="0" err="1" smtClean="0"/>
              <a:t>runtimesen</a:t>
            </a:r>
            <a:r>
              <a:rPr lang="en-US" baseline="0" dirty="0" smtClean="0"/>
              <a:t> </a:t>
            </a:r>
            <a:r>
              <a:rPr lang="en-US" baseline="0" dirty="0" err="1" smtClean="0"/>
              <a:t>samma</a:t>
            </a:r>
            <a:r>
              <a:rPr lang="en-US" baseline="0" dirty="0" smtClean="0"/>
              <a:t> </a:t>
            </a:r>
            <a:r>
              <a:rPr lang="en-US" baseline="0" dirty="0" err="1" smtClean="0"/>
              <a:t>och</a:t>
            </a:r>
            <a:r>
              <a:rPr lang="en-US" baseline="0" dirty="0" smtClean="0"/>
              <a:t> </a:t>
            </a:r>
            <a:r>
              <a:rPr lang="en-US" baseline="0" dirty="0" err="1" smtClean="0"/>
              <a:t>då</a:t>
            </a:r>
            <a:r>
              <a:rPr lang="en-US" baseline="0" dirty="0" smtClean="0"/>
              <a:t> de </a:t>
            </a:r>
            <a:r>
              <a:rPr lang="en-US" baseline="0" dirty="0" err="1" smtClean="0"/>
              <a:t>sov</a:t>
            </a:r>
            <a:r>
              <a:rPr lang="en-US" baseline="0" dirty="0" smtClean="0"/>
              <a:t> </a:t>
            </a:r>
            <a:r>
              <a:rPr lang="en-US" baseline="0" dirty="0" err="1" smtClean="0"/>
              <a:t>exakt</a:t>
            </a:r>
            <a:r>
              <a:rPr lang="en-US" baseline="0" dirty="0" smtClean="0"/>
              <a:t> </a:t>
            </a:r>
            <a:r>
              <a:rPr lang="en-US" baseline="0" dirty="0" err="1" smtClean="0"/>
              <a:t>lika</a:t>
            </a:r>
            <a:r>
              <a:rPr lang="en-US" baseline="0" dirty="0" smtClean="0"/>
              <a:t> </a:t>
            </a:r>
            <a:r>
              <a:rPr lang="en-US" baseline="0" dirty="0" err="1" smtClean="0"/>
              <a:t>länge</a:t>
            </a:r>
            <a:r>
              <a:rPr lang="en-US" baseline="0" dirty="0" smtClean="0"/>
              <a:t> </a:t>
            </a:r>
            <a:r>
              <a:rPr lang="en-US" baseline="0" dirty="0" err="1" smtClean="0"/>
              <a:t>hela</a:t>
            </a:r>
            <a:r>
              <a:rPr lang="en-US" baseline="0" dirty="0" smtClean="0"/>
              <a:t> </a:t>
            </a:r>
            <a:r>
              <a:rPr lang="en-US" baseline="0" dirty="0" err="1" smtClean="0"/>
              <a:t>tiden</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tex</a:t>
            </a:r>
            <a:r>
              <a:rPr lang="en-US" baseline="0" dirty="0" smtClean="0"/>
              <a:t> </a:t>
            </a:r>
            <a:r>
              <a:rPr lang="en-US" baseline="0" dirty="0" err="1" smtClean="0"/>
              <a:t>alla</a:t>
            </a:r>
            <a:r>
              <a:rPr lang="en-US" baseline="0" dirty="0" smtClean="0"/>
              <a:t> </a:t>
            </a:r>
            <a:r>
              <a:rPr lang="en-US" baseline="0" dirty="0" err="1" smtClean="0"/>
              <a:t>dö</a:t>
            </a:r>
            <a:r>
              <a:rPr lang="en-US" baseline="0" dirty="0" smtClean="0"/>
              <a:t> </a:t>
            </a:r>
            <a:r>
              <a:rPr lang="en-US" baseline="0" dirty="0" err="1" smtClean="0"/>
              <a:t>samtidigt</a:t>
            </a:r>
            <a:r>
              <a:rPr lang="en-US" baseline="0" dirty="0" smtClean="0"/>
              <a:t> om de </a:t>
            </a:r>
            <a:r>
              <a:rPr lang="en-US" baseline="0" dirty="0" err="1" smtClean="0"/>
              <a:t>startades</a:t>
            </a:r>
            <a:r>
              <a:rPr lang="en-US" baseline="0" dirty="0" smtClean="0"/>
              <a:t> </a:t>
            </a:r>
            <a:r>
              <a:rPr lang="en-US" baseline="0" dirty="0" err="1" smtClean="0"/>
              <a:t>samtidigt</a:t>
            </a:r>
            <a:r>
              <a:rPr lang="en-US" baseline="0" dirty="0" smtClean="0"/>
              <a:t>, </a:t>
            </a:r>
            <a:r>
              <a:rPr lang="en-US" baseline="0" dirty="0" err="1" smtClean="0"/>
              <a:t>vidare</a:t>
            </a:r>
            <a:r>
              <a:rPr lang="en-US" baseline="0" dirty="0" smtClean="0"/>
              <a:t> om vi </a:t>
            </a:r>
            <a:r>
              <a:rPr lang="en-US" baseline="0" dirty="0" err="1" smtClean="0"/>
              <a:t>väntade</a:t>
            </a:r>
            <a:r>
              <a:rPr lang="en-US" baseline="0" dirty="0" smtClean="0"/>
              <a:t> en </a:t>
            </a:r>
            <a:r>
              <a:rPr lang="en-US" baseline="0" dirty="0" err="1" smtClean="0"/>
              <a:t>stund</a:t>
            </a:r>
            <a:r>
              <a:rPr lang="en-US" baseline="0" dirty="0" smtClean="0"/>
              <a:t> </a:t>
            </a:r>
            <a:r>
              <a:rPr lang="en-US" baseline="0" dirty="0" err="1" smtClean="0"/>
              <a:t>mellan</a:t>
            </a:r>
            <a:r>
              <a:rPr lang="en-US" baseline="0" dirty="0" smtClean="0"/>
              <a:t> </a:t>
            </a:r>
            <a:r>
              <a:rPr lang="en-US" baseline="0" dirty="0" err="1" smtClean="0"/>
              <a:t>att</a:t>
            </a:r>
            <a:r>
              <a:rPr lang="en-US" baseline="0" dirty="0" smtClean="0"/>
              <a:t> </a:t>
            </a:r>
            <a:r>
              <a:rPr lang="en-US" baseline="0" dirty="0" err="1" smtClean="0"/>
              <a:t>starta</a:t>
            </a:r>
            <a:r>
              <a:rPr lang="en-US" baseline="0" dirty="0" smtClean="0"/>
              <a:t> </a:t>
            </a:r>
            <a:r>
              <a:rPr lang="en-US" baseline="0" dirty="0" err="1" smtClean="0"/>
              <a:t>varje</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aldrig</a:t>
            </a:r>
            <a:r>
              <a:rPr lang="en-US" baseline="0" dirty="0" smtClean="0"/>
              <a:t> </a:t>
            </a:r>
            <a:r>
              <a:rPr lang="en-US" baseline="0" dirty="0" err="1" smtClean="0"/>
              <a:t>två</a:t>
            </a:r>
            <a:r>
              <a:rPr lang="en-US" baseline="0" dirty="0" smtClean="0"/>
              <a:t> </a:t>
            </a:r>
            <a:r>
              <a:rPr lang="en-US" baseline="0" dirty="0" err="1" smtClean="0"/>
              <a:t>stycken</a:t>
            </a:r>
            <a:r>
              <a:rPr lang="en-US" baseline="0" dirty="0" smtClean="0"/>
              <a:t> </a:t>
            </a:r>
            <a:r>
              <a:rPr lang="en-US" baseline="0" dirty="0" err="1" smtClean="0"/>
              <a:t>dö</a:t>
            </a:r>
            <a:r>
              <a:rPr lang="en-US" baseline="0" dirty="0" smtClean="0"/>
              <a:t> </a:t>
            </a:r>
            <a:r>
              <a:rPr lang="en-US" baseline="0" dirty="0" err="1" smtClean="0"/>
              <a:t>samtidigt</a:t>
            </a:r>
            <a:r>
              <a:rPr lang="en-US" baseline="0" dirty="0" smtClean="0"/>
              <a:t>. </a:t>
            </a:r>
            <a:r>
              <a:rPr lang="en-US" baseline="0" dirty="0" err="1" smtClean="0"/>
              <a:t>Därför</a:t>
            </a:r>
            <a:r>
              <a:rPr lang="en-US" baseline="0" dirty="0" smtClean="0"/>
              <a:t> </a:t>
            </a:r>
            <a:r>
              <a:rPr lang="en-US" baseline="0" dirty="0" err="1" smtClean="0"/>
              <a:t>valde</a:t>
            </a:r>
            <a:r>
              <a:rPr lang="en-US" baseline="0" dirty="0" smtClean="0"/>
              <a:t> vi random </a:t>
            </a:r>
            <a:r>
              <a:rPr lang="en-US" baseline="0" dirty="0" err="1" smtClean="0"/>
              <a:t>nummer</a:t>
            </a:r>
            <a:r>
              <a:rPr lang="en-US" baseline="0" dirty="0" smtClean="0"/>
              <a:t> </a:t>
            </a:r>
            <a:r>
              <a:rPr lang="en-US" baseline="0" dirty="0" err="1" smtClean="0"/>
              <a:t>som</a:t>
            </a:r>
            <a:r>
              <a:rPr lang="en-US" baseline="0" dirty="0" smtClean="0"/>
              <a:t> I </a:t>
            </a:r>
            <a:r>
              <a:rPr lang="en-US" baseline="0" dirty="0" err="1" smtClean="0"/>
              <a:t>längden</a:t>
            </a:r>
            <a:r>
              <a:rPr lang="en-US" baseline="0" dirty="0" smtClean="0"/>
              <a:t> </a:t>
            </a:r>
            <a:r>
              <a:rPr lang="en-US" baseline="0" dirty="0" err="1" smtClean="0"/>
              <a:t>gav</a:t>
            </a:r>
            <a:r>
              <a:rPr lang="en-US" baseline="0" dirty="0" smtClean="0"/>
              <a:t> en </a:t>
            </a:r>
            <a:r>
              <a:rPr lang="en-US" baseline="0" dirty="0" err="1" smtClean="0"/>
              <a:t>viss</a:t>
            </a:r>
            <a:r>
              <a:rPr lang="en-US" baseline="0" dirty="0" smtClean="0"/>
              <a:t> MTBF.</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44</a:t>
            </a:fld>
            <a:endParaRPr lang="en-US"/>
          </a:p>
        </p:txBody>
      </p:sp>
    </p:spTree>
    <p:extLst>
      <p:ext uri="{BB962C8B-B14F-4D97-AF65-F5344CB8AC3E}">
        <p14:creationId xmlns:p14="http://schemas.microsoft.com/office/powerpoint/2010/main" val="378102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dirty="0" smtClean="0"/>
              <a:t> </a:t>
            </a:r>
            <a:r>
              <a:rPr lang="en-US" dirty="0" err="1" smtClean="0"/>
              <a:t>att</a:t>
            </a:r>
            <a:r>
              <a:rPr lang="en-US" dirty="0" smtClean="0"/>
              <a:t> visa </a:t>
            </a:r>
            <a:r>
              <a:rPr lang="en-US" dirty="0" err="1" smtClean="0"/>
              <a:t>att</a:t>
            </a:r>
            <a:r>
              <a:rPr lang="en-US" dirty="0" smtClean="0"/>
              <a:t> den </a:t>
            </a:r>
            <a:r>
              <a:rPr lang="en-US" dirty="0" err="1" smtClean="0"/>
              <a:t>önskade</a:t>
            </a:r>
            <a:r>
              <a:rPr lang="en-US" dirty="0" smtClean="0"/>
              <a:t> </a:t>
            </a:r>
            <a:r>
              <a:rPr lang="en-US" dirty="0" err="1" smtClean="0"/>
              <a:t>tillförlitlighetsnivån</a:t>
            </a:r>
            <a:r>
              <a:rPr lang="en-US" baseline="0" dirty="0" smtClean="0"/>
              <a:t> </a:t>
            </a:r>
            <a:r>
              <a:rPr lang="en-US" baseline="0" dirty="0" err="1" smtClean="0"/>
              <a:t>uppfylldes</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så</a:t>
            </a:r>
            <a:r>
              <a:rPr lang="en-US" baseline="0" dirty="0" smtClean="0"/>
              <a:t> </a:t>
            </a:r>
            <a:r>
              <a:rPr lang="en-US" baseline="0" dirty="0" err="1" smtClean="0"/>
              <a:t>startades</a:t>
            </a:r>
            <a:r>
              <a:rPr lang="en-US" baseline="0" dirty="0" smtClean="0"/>
              <a:t> en runtime </a:t>
            </a:r>
            <a:r>
              <a:rPr lang="en-US" baseline="0" dirty="0" err="1" smtClean="0"/>
              <a:t>på</a:t>
            </a:r>
            <a:r>
              <a:rPr lang="en-US" baseline="0" dirty="0" smtClean="0"/>
              <a:t> </a:t>
            </a:r>
            <a:r>
              <a:rPr lang="en-US" baseline="0" dirty="0" err="1" smtClean="0"/>
              <a:t>varje</a:t>
            </a:r>
            <a:r>
              <a:rPr lang="en-US" baseline="0" dirty="0" smtClean="0"/>
              <a:t> server </a:t>
            </a:r>
            <a:r>
              <a:rPr lang="en-US" baseline="0" dirty="0" err="1" smtClean="0"/>
              <a:t>och</a:t>
            </a:r>
            <a:r>
              <a:rPr lang="en-US" baseline="0" dirty="0" smtClean="0"/>
              <a:t> MTBF </a:t>
            </a:r>
            <a:r>
              <a:rPr lang="en-US" baseline="0" dirty="0" err="1" smtClean="0"/>
              <a:t>för</a:t>
            </a:r>
            <a:r>
              <a:rPr lang="en-US" baseline="0" dirty="0" smtClean="0"/>
              <a:t> </a:t>
            </a:r>
            <a:r>
              <a:rPr lang="en-US" baseline="0" dirty="0" err="1" smtClean="0"/>
              <a:t>varje</a:t>
            </a:r>
            <a:r>
              <a:rPr lang="en-US" baseline="0" dirty="0" smtClean="0"/>
              <a:t> runtime </a:t>
            </a:r>
            <a:r>
              <a:rPr lang="en-US" baseline="0" dirty="0" err="1" smtClean="0"/>
              <a:t>var</a:t>
            </a:r>
            <a:r>
              <a:rPr lang="en-US" baseline="0" dirty="0" smtClean="0"/>
              <a:t> </a:t>
            </a:r>
            <a:r>
              <a:rPr lang="en-US" baseline="0" dirty="0" err="1" smtClean="0"/>
              <a:t>satt</a:t>
            </a:r>
            <a:r>
              <a:rPr lang="en-US" baseline="0" dirty="0" smtClean="0"/>
              <a:t> till 20 </a:t>
            </a:r>
            <a:r>
              <a:rPr lang="en-US" baseline="0" dirty="0" err="1" smtClean="0"/>
              <a:t>sekunder</a:t>
            </a:r>
            <a:r>
              <a:rPr lang="en-US" baseline="0" dirty="0" smtClean="0"/>
              <a:t>.</a:t>
            </a:r>
          </a:p>
          <a:p>
            <a:endParaRPr lang="en-US" baseline="0" dirty="0" smtClean="0"/>
          </a:p>
          <a:p>
            <a:r>
              <a:rPr lang="en-US" baseline="0" dirty="0" smtClean="0"/>
              <a:t>Den </a:t>
            </a:r>
            <a:r>
              <a:rPr lang="en-US" baseline="0" dirty="0" err="1" smtClean="0"/>
              <a:t>önskade</a:t>
            </a:r>
            <a:r>
              <a:rPr lang="en-US" baseline="0" dirty="0" smtClean="0"/>
              <a:t> </a:t>
            </a:r>
            <a:r>
              <a:rPr lang="en-US" baseline="0" dirty="0" err="1" smtClean="0"/>
              <a:t>tillförlitlighetsnivån</a:t>
            </a:r>
            <a:r>
              <a:rPr lang="en-US" baseline="0" dirty="0" smtClean="0"/>
              <a:t> </a:t>
            </a:r>
            <a:r>
              <a:rPr lang="en-US" baseline="0" dirty="0" err="1" smtClean="0"/>
              <a:t>var</a:t>
            </a:r>
            <a:r>
              <a:rPr lang="en-US" baseline="0" dirty="0" smtClean="0"/>
              <a:t> 0.98. </a:t>
            </a:r>
            <a:r>
              <a:rPr lang="en-US" baseline="0" dirty="0" err="1" smtClean="0"/>
              <a:t>Tiden</a:t>
            </a:r>
            <a:r>
              <a:rPr lang="en-US" baseline="0" dirty="0" smtClean="0"/>
              <a:t> </a:t>
            </a:r>
            <a:r>
              <a:rPr lang="en-US" baseline="0" dirty="0" err="1" smtClean="0"/>
              <a:t>att</a:t>
            </a:r>
            <a:r>
              <a:rPr lang="en-US" baseline="0" dirty="0" smtClean="0"/>
              <a:t> </a:t>
            </a:r>
            <a:r>
              <a:rPr lang="en-US" baseline="0" dirty="0" err="1" smtClean="0"/>
              <a:t>detektera</a:t>
            </a:r>
            <a:r>
              <a:rPr lang="en-US" baseline="0" dirty="0" smtClean="0"/>
              <a:t> </a:t>
            </a:r>
            <a:r>
              <a:rPr lang="en-US" baseline="0" dirty="0" err="1" smtClean="0"/>
              <a:t>ett</a:t>
            </a:r>
            <a:r>
              <a:rPr lang="en-US" baseline="0" dirty="0" smtClean="0"/>
              <a:t> failure plus </a:t>
            </a:r>
            <a:r>
              <a:rPr lang="en-US" baseline="0" dirty="0" err="1" smtClean="0"/>
              <a:t>replicera</a:t>
            </a:r>
            <a:r>
              <a:rPr lang="en-US" baseline="0" dirty="0" smtClean="0"/>
              <a:t> en </a:t>
            </a:r>
            <a:r>
              <a:rPr lang="en-US" baseline="0" dirty="0" err="1" smtClean="0"/>
              <a:t>aktor</a:t>
            </a:r>
            <a:r>
              <a:rPr lang="en-US" baseline="0" dirty="0" smtClean="0"/>
              <a:t> </a:t>
            </a:r>
            <a:r>
              <a:rPr lang="en-US" baseline="0" dirty="0" err="1" smtClean="0"/>
              <a:t>var</a:t>
            </a:r>
            <a:r>
              <a:rPr lang="en-US" baseline="0" dirty="0" smtClean="0"/>
              <a:t> I </a:t>
            </a:r>
            <a:r>
              <a:rPr lang="en-US" baseline="0" dirty="0" err="1" smtClean="0"/>
              <a:t>snitt</a:t>
            </a:r>
            <a:r>
              <a:rPr lang="en-US" baseline="0" dirty="0" smtClean="0"/>
              <a:t> (95</a:t>
            </a:r>
            <a:r>
              <a:rPr lang="en-US" baseline="30000" dirty="0" smtClean="0"/>
              <a:t>th</a:t>
            </a:r>
            <a:r>
              <a:rPr lang="en-US" baseline="0" dirty="0" smtClean="0"/>
              <a:t> </a:t>
            </a:r>
            <a:r>
              <a:rPr lang="en-US" baseline="0" dirty="0" err="1" smtClean="0"/>
              <a:t>värdet</a:t>
            </a:r>
            <a:r>
              <a:rPr lang="en-US" baseline="0" dirty="0" smtClean="0"/>
              <a:t> </a:t>
            </a:r>
            <a:r>
              <a:rPr lang="en-US" baseline="0" dirty="0" err="1" smtClean="0"/>
              <a:t>var</a:t>
            </a:r>
            <a:r>
              <a:rPr lang="en-US" baseline="0" dirty="0" smtClean="0"/>
              <a:t> I </a:t>
            </a:r>
            <a:r>
              <a:rPr lang="en-US" baseline="0" dirty="0" err="1" smtClean="0"/>
              <a:t>snitt</a:t>
            </a:r>
            <a:r>
              <a:rPr lang="is-IS" baseline="0" dirty="0" smtClean="0"/>
              <a:t>…) 530 ms.</a:t>
            </a:r>
          </a:p>
          <a:p>
            <a:endParaRPr lang="is-IS" baseline="0" dirty="0" smtClean="0"/>
          </a:p>
          <a:p>
            <a:r>
              <a:rPr lang="is-IS" baseline="0" dirty="0" smtClean="0"/>
              <a:t>Som ni ser då så krävs det två replikor för att nå den önskade nivån.</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45</a:t>
            </a:fld>
            <a:endParaRPr lang="en-US"/>
          </a:p>
        </p:txBody>
      </p:sp>
    </p:spTree>
    <p:extLst>
      <p:ext uri="{BB962C8B-B14F-4D97-AF65-F5344CB8AC3E}">
        <p14:creationId xmlns:p14="http://schemas.microsoft.com/office/powerpoint/2010/main" val="19244330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dirty="0" smtClean="0"/>
              <a:t> </a:t>
            </a:r>
            <a:r>
              <a:rPr lang="en-US" dirty="0" err="1" smtClean="0"/>
              <a:t>ser</a:t>
            </a:r>
            <a:r>
              <a:rPr lang="en-US" dirty="0" smtClean="0"/>
              <a:t> vi </a:t>
            </a:r>
            <a:r>
              <a:rPr lang="en-US" dirty="0" err="1" smtClean="0"/>
              <a:t>resultatet</a:t>
            </a:r>
            <a:r>
              <a:rPr lang="en-US" dirty="0" smtClean="0"/>
              <a:t>. </a:t>
            </a:r>
            <a:r>
              <a:rPr lang="en-US" dirty="0" err="1" smtClean="0"/>
              <a:t>Experimentet</a:t>
            </a:r>
            <a:r>
              <a:rPr lang="en-US" dirty="0" smtClean="0"/>
              <a:t> </a:t>
            </a:r>
            <a:r>
              <a:rPr lang="en-US" dirty="0" err="1" smtClean="0"/>
              <a:t>körde</a:t>
            </a:r>
            <a:r>
              <a:rPr lang="en-US" dirty="0" smtClean="0"/>
              <a:t> I 5 </a:t>
            </a:r>
            <a:r>
              <a:rPr lang="en-US" dirty="0" err="1" smtClean="0"/>
              <a:t>minuter</a:t>
            </a:r>
            <a:r>
              <a:rPr lang="en-US" dirty="0" smtClean="0"/>
              <a:t>. </a:t>
            </a:r>
          </a:p>
          <a:p>
            <a:endParaRPr lang="en-US" dirty="0" smtClean="0"/>
          </a:p>
          <a:p>
            <a:r>
              <a:rPr lang="en-US" dirty="0" smtClean="0"/>
              <a:t>I</a:t>
            </a:r>
            <a:r>
              <a:rPr lang="en-US" baseline="0" dirty="0" smtClean="0"/>
              <a:t> </a:t>
            </a:r>
            <a:r>
              <a:rPr lang="en-US" baseline="0" dirty="0" err="1" smtClean="0"/>
              <a:t>början</a:t>
            </a:r>
            <a:r>
              <a:rPr lang="en-US" baseline="0" dirty="0" smtClean="0"/>
              <a:t> </a:t>
            </a:r>
            <a:r>
              <a:rPr lang="en-US" baseline="0" dirty="0" err="1" smtClean="0"/>
              <a:t>av</a:t>
            </a:r>
            <a:r>
              <a:rPr lang="en-US" baseline="0" dirty="0" smtClean="0"/>
              <a:t> </a:t>
            </a:r>
            <a:r>
              <a:rPr lang="en-US" baseline="0" dirty="0" err="1" smtClean="0"/>
              <a:t>grafen</a:t>
            </a:r>
            <a:r>
              <a:rPr lang="en-US" baseline="0" dirty="0" smtClean="0"/>
              <a:t> </a:t>
            </a:r>
            <a:r>
              <a:rPr lang="en-US" baseline="0" dirty="0" err="1" smtClean="0"/>
              <a:t>tycks</a:t>
            </a:r>
            <a:r>
              <a:rPr lang="en-US" baseline="0" dirty="0" smtClean="0"/>
              <a:t> </a:t>
            </a:r>
            <a:r>
              <a:rPr lang="en-US" baseline="0" dirty="0" err="1" smtClean="0"/>
              <a:t>nivån</a:t>
            </a:r>
            <a:r>
              <a:rPr lang="en-US" baseline="0" dirty="0" smtClean="0"/>
              <a:t> </a:t>
            </a:r>
            <a:r>
              <a:rPr lang="en-US" baseline="0" dirty="0" err="1" smtClean="0"/>
              <a:t>vara</a:t>
            </a:r>
            <a:r>
              <a:rPr lang="en-US" baseline="0" dirty="0" smtClean="0"/>
              <a:t> </a:t>
            </a:r>
            <a:r>
              <a:rPr lang="en-US" baseline="0" dirty="0" err="1" smtClean="0"/>
              <a:t>ganska</a:t>
            </a:r>
            <a:r>
              <a:rPr lang="en-US" baseline="0" dirty="0" smtClean="0"/>
              <a:t> </a:t>
            </a:r>
            <a:r>
              <a:rPr lang="en-US" baseline="0" dirty="0" err="1" smtClean="0"/>
              <a:t>låg</a:t>
            </a:r>
            <a:r>
              <a:rPr lang="en-US" baseline="0" dirty="0" smtClean="0"/>
              <a:t>, </a:t>
            </a:r>
            <a:r>
              <a:rPr lang="en-US" baseline="0" dirty="0" err="1" smtClean="0"/>
              <a:t>och</a:t>
            </a:r>
            <a:r>
              <a:rPr lang="en-US" baseline="0" dirty="0" smtClean="0"/>
              <a:t> </a:t>
            </a:r>
            <a:r>
              <a:rPr lang="en-US" baseline="0" dirty="0" err="1" smtClean="0"/>
              <a:t>det</a:t>
            </a:r>
            <a:r>
              <a:rPr lang="en-US" baseline="0" dirty="0" smtClean="0"/>
              <a:t> </a:t>
            </a:r>
            <a:r>
              <a:rPr lang="en-US" baseline="0" dirty="0" err="1" smtClean="0"/>
              <a:t>är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DEFAULT </a:t>
            </a:r>
            <a:r>
              <a:rPr lang="en-US" baseline="0" dirty="0" err="1" smtClean="0"/>
              <a:t>värdet</a:t>
            </a:r>
            <a:r>
              <a:rPr lang="en-US" baseline="0" dirty="0" smtClean="0"/>
              <a:t> </a:t>
            </a:r>
            <a:r>
              <a:rPr lang="en-US" baseline="0" dirty="0" err="1" smtClean="0"/>
              <a:t>använts</a:t>
            </a:r>
            <a:r>
              <a:rPr lang="en-US" baseline="0" dirty="0" smtClean="0"/>
              <a:t> </a:t>
            </a:r>
            <a:r>
              <a:rPr lang="en-US" baseline="0" dirty="0" err="1" smtClean="0"/>
              <a:t>för</a:t>
            </a:r>
            <a:r>
              <a:rPr lang="en-US" baseline="0" dirty="0" smtClean="0"/>
              <a:t> </a:t>
            </a:r>
            <a:r>
              <a:rPr lang="en-US" baseline="0" dirty="0" err="1" smtClean="0"/>
              <a:t>både</a:t>
            </a:r>
            <a:r>
              <a:rPr lang="en-US" baseline="0" dirty="0" smtClean="0"/>
              <a:t> </a:t>
            </a:r>
            <a:r>
              <a:rPr lang="en-US" baseline="0" dirty="0" err="1" smtClean="0"/>
              <a:t>replicerings</a:t>
            </a:r>
            <a:r>
              <a:rPr lang="en-US" baseline="0" dirty="0" smtClean="0"/>
              <a:t> </a:t>
            </a:r>
            <a:r>
              <a:rPr lang="en-US" baseline="0" dirty="0" err="1" smtClean="0"/>
              <a:t>tid</a:t>
            </a:r>
            <a:r>
              <a:rPr lang="en-US" baseline="0" dirty="0" smtClean="0"/>
              <a:t> </a:t>
            </a:r>
            <a:r>
              <a:rPr lang="en-US" baseline="0" dirty="0" err="1" smtClean="0"/>
              <a:t>samt</a:t>
            </a:r>
            <a:r>
              <a:rPr lang="en-US" baseline="0" dirty="0" smtClean="0"/>
              <a:t> MTBF </a:t>
            </a:r>
            <a:r>
              <a:rPr lang="en-US" baseline="0" dirty="0" err="1" smtClean="0"/>
              <a:t>för</a:t>
            </a:r>
            <a:r>
              <a:rPr lang="en-US" baseline="0" dirty="0" smtClean="0"/>
              <a:t> </a:t>
            </a:r>
            <a:r>
              <a:rPr lang="en-US" baseline="0" dirty="0" err="1" smtClean="0"/>
              <a:t>noderna</a:t>
            </a:r>
            <a:r>
              <a:rPr lang="en-US" baseline="0" dirty="0" smtClean="0"/>
              <a:t>.</a:t>
            </a:r>
          </a:p>
          <a:p>
            <a:endParaRPr lang="en-US" baseline="0" dirty="0" smtClean="0"/>
          </a:p>
          <a:p>
            <a:r>
              <a:rPr lang="en-US" baseline="0" dirty="0" err="1" smtClean="0"/>
              <a:t>När</a:t>
            </a:r>
            <a:r>
              <a:rPr lang="en-US" baseline="0" dirty="0" smtClean="0"/>
              <a:t> sedan </a:t>
            </a:r>
            <a:r>
              <a:rPr lang="en-US" baseline="0" dirty="0" err="1" smtClean="0"/>
              <a:t>noderna</a:t>
            </a:r>
            <a:r>
              <a:rPr lang="en-US" baseline="0" dirty="0" smtClean="0"/>
              <a:t> </a:t>
            </a:r>
            <a:r>
              <a:rPr lang="en-US" baseline="0" dirty="0" err="1" smtClean="0"/>
              <a:t>dött</a:t>
            </a:r>
            <a:r>
              <a:rPr lang="en-US" baseline="0" dirty="0" smtClean="0"/>
              <a:t> </a:t>
            </a:r>
            <a:r>
              <a:rPr lang="en-US" baseline="0" dirty="0" err="1" smtClean="0"/>
              <a:t>några</a:t>
            </a:r>
            <a:r>
              <a:rPr lang="en-US" baseline="0" dirty="0" smtClean="0"/>
              <a:t> </a:t>
            </a:r>
            <a:r>
              <a:rPr lang="en-US" baseline="0" dirty="0" err="1" smtClean="0"/>
              <a:t>gånger</a:t>
            </a:r>
            <a:r>
              <a:rPr lang="en-US" baseline="0" dirty="0" smtClean="0"/>
              <a:t> </a:t>
            </a:r>
            <a:r>
              <a:rPr lang="en-US" baseline="0" dirty="0" err="1" smtClean="0"/>
              <a:t>så</a:t>
            </a:r>
            <a:r>
              <a:rPr lang="en-US" baseline="0" dirty="0" smtClean="0"/>
              <a:t> </a:t>
            </a:r>
            <a:r>
              <a:rPr lang="en-US" baseline="0" dirty="0" err="1" smtClean="0"/>
              <a:t>har</a:t>
            </a:r>
            <a:r>
              <a:rPr lang="en-US" baseline="0" dirty="0" smtClean="0"/>
              <a:t> </a:t>
            </a:r>
            <a:r>
              <a:rPr lang="en-US" baseline="0" dirty="0" err="1" smtClean="0"/>
              <a:t>systemet</a:t>
            </a:r>
            <a:r>
              <a:rPr lang="en-US" baseline="0" dirty="0" smtClean="0"/>
              <a:t> </a:t>
            </a:r>
            <a:r>
              <a:rPr lang="en-US" baseline="0" dirty="0" err="1" smtClean="0"/>
              <a:t>lärt</a:t>
            </a:r>
            <a:r>
              <a:rPr lang="en-US" baseline="0" dirty="0" smtClean="0"/>
              <a:t> sig </a:t>
            </a:r>
            <a:r>
              <a:rPr lang="en-US" baseline="0" dirty="0" err="1" smtClean="0"/>
              <a:t>att</a:t>
            </a:r>
            <a:r>
              <a:rPr lang="en-US" baseline="0" dirty="0" smtClean="0"/>
              <a:t> den </a:t>
            </a:r>
            <a:r>
              <a:rPr lang="en-US" baseline="0" dirty="0" err="1" smtClean="0"/>
              <a:t>faktiska</a:t>
            </a:r>
            <a:r>
              <a:rPr lang="en-US" baseline="0" dirty="0" smtClean="0"/>
              <a:t> MTBF </a:t>
            </a:r>
            <a:r>
              <a:rPr lang="en-US" baseline="0" dirty="0" err="1" smtClean="0"/>
              <a:t>är</a:t>
            </a:r>
            <a:r>
              <a:rPr lang="en-US" baseline="0" dirty="0" smtClean="0"/>
              <a:t> </a:t>
            </a:r>
            <a:r>
              <a:rPr lang="en-US" baseline="0" dirty="0" err="1" smtClean="0"/>
              <a:t>högre</a:t>
            </a:r>
            <a:r>
              <a:rPr lang="en-US" baseline="0" dirty="0" smtClean="0"/>
              <a:t>.</a:t>
            </a:r>
          </a:p>
          <a:p>
            <a:endParaRPr lang="en-US" baseline="0" dirty="0" smtClean="0"/>
          </a:p>
          <a:p>
            <a:r>
              <a:rPr lang="en-US" baseline="0" dirty="0" err="1" smtClean="0"/>
              <a:t>Varje</a:t>
            </a:r>
            <a:r>
              <a:rPr lang="en-US" baseline="0" dirty="0" smtClean="0"/>
              <a:t> </a:t>
            </a:r>
            <a:r>
              <a:rPr lang="en-US" baseline="0" dirty="0" err="1" smtClean="0"/>
              <a:t>dipp</a:t>
            </a:r>
            <a:r>
              <a:rPr lang="en-US" baseline="0" dirty="0" smtClean="0"/>
              <a:t> I </a:t>
            </a:r>
            <a:r>
              <a:rPr lang="en-US" baseline="0" dirty="0" err="1" smtClean="0"/>
              <a:t>nivån</a:t>
            </a:r>
            <a:r>
              <a:rPr lang="en-US" baseline="0" dirty="0" smtClean="0"/>
              <a:t> </a:t>
            </a:r>
            <a:r>
              <a:rPr lang="en-US" baseline="0" dirty="0" err="1" smtClean="0"/>
              <a:t>är</a:t>
            </a:r>
            <a:r>
              <a:rPr lang="en-US" baseline="0" dirty="0" smtClean="0"/>
              <a:t> sedan </a:t>
            </a:r>
            <a:r>
              <a:rPr lang="en-US" baseline="0" dirty="0" err="1" smtClean="0"/>
              <a:t>när</a:t>
            </a:r>
            <a:r>
              <a:rPr lang="en-US" baseline="0" dirty="0" smtClean="0"/>
              <a:t> en nod </a:t>
            </a:r>
            <a:r>
              <a:rPr lang="en-US" baseline="0" dirty="0" err="1" smtClean="0"/>
              <a:t>som</a:t>
            </a:r>
            <a:r>
              <a:rPr lang="en-US" baseline="0" dirty="0" smtClean="0"/>
              <a:t> hade en </a:t>
            </a:r>
            <a:r>
              <a:rPr lang="en-US" baseline="0" dirty="0" err="1" smtClean="0"/>
              <a:t>replika</a:t>
            </a:r>
            <a:r>
              <a:rPr lang="en-US" baseline="0" dirty="0" smtClean="0"/>
              <a:t> dog, </a:t>
            </a:r>
            <a:r>
              <a:rPr lang="en-US" baseline="0" dirty="0" err="1" smtClean="0"/>
              <a:t>och</a:t>
            </a:r>
            <a:r>
              <a:rPr lang="en-US" baseline="0" dirty="0" smtClean="0"/>
              <a:t> vi </a:t>
            </a:r>
            <a:r>
              <a:rPr lang="en-US" baseline="0" dirty="0" err="1" smtClean="0"/>
              <a:t>ser</a:t>
            </a:r>
            <a:r>
              <a:rPr lang="en-US" baseline="0" dirty="0" smtClean="0"/>
              <a:t> </a:t>
            </a:r>
            <a:r>
              <a:rPr lang="en-US" baseline="0" dirty="0" err="1" smtClean="0"/>
              <a:t>att</a:t>
            </a:r>
            <a:r>
              <a:rPr lang="en-US" baseline="0" dirty="0" smtClean="0"/>
              <a:t> den </a:t>
            </a:r>
            <a:r>
              <a:rPr lang="en-US" baseline="0" dirty="0" err="1" smtClean="0"/>
              <a:t>snabbt</a:t>
            </a:r>
            <a:r>
              <a:rPr lang="en-US" baseline="0" dirty="0" smtClean="0"/>
              <a:t> </a:t>
            </a:r>
            <a:r>
              <a:rPr lang="en-US" baseline="0" dirty="0" err="1" smtClean="0"/>
              <a:t>kommer</a:t>
            </a:r>
            <a:r>
              <a:rPr lang="en-US" baseline="0" dirty="0" smtClean="0"/>
              <a:t> </a:t>
            </a:r>
            <a:r>
              <a:rPr lang="en-US" baseline="0" dirty="0" err="1" smtClean="0"/>
              <a:t>upp</a:t>
            </a:r>
            <a:r>
              <a:rPr lang="en-US" baseline="0" dirty="0" smtClean="0"/>
              <a:t> </a:t>
            </a:r>
            <a:r>
              <a:rPr lang="en-US" baseline="0" dirty="0" err="1" smtClean="0"/>
              <a:t>över</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igen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46</a:t>
            </a:fld>
            <a:endParaRPr lang="en-US"/>
          </a:p>
        </p:txBody>
      </p:sp>
    </p:spTree>
    <p:extLst>
      <p:ext uri="{BB962C8B-B14F-4D97-AF65-F5344CB8AC3E}">
        <p14:creationId xmlns:p14="http://schemas.microsoft.com/office/powerpoint/2010/main" val="9360832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baseline="0" dirty="0" smtClean="0"/>
              <a:t> </a:t>
            </a:r>
            <a:r>
              <a:rPr lang="en-US" baseline="0" dirty="0" err="1" smtClean="0"/>
              <a:t>att</a:t>
            </a:r>
            <a:r>
              <a:rPr lang="en-US" baseline="0" dirty="0" smtClean="0"/>
              <a:t> visa </a:t>
            </a:r>
            <a:r>
              <a:rPr lang="en-US" baseline="0" dirty="0" err="1" smtClean="0"/>
              <a:t>att</a:t>
            </a:r>
            <a:r>
              <a:rPr lang="en-US" baseline="0" dirty="0" smtClean="0"/>
              <a:t> de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väljs</a:t>
            </a:r>
            <a:r>
              <a:rPr lang="en-US" baseline="0" dirty="0" smtClean="0"/>
              <a:t>, </a:t>
            </a:r>
            <a:r>
              <a:rPr lang="en-US" baseline="0" dirty="0" err="1" smtClean="0"/>
              <a:t>så</a:t>
            </a:r>
            <a:r>
              <a:rPr lang="en-US" baseline="0" dirty="0" smtClean="0"/>
              <a:t> </a:t>
            </a:r>
            <a:r>
              <a:rPr lang="en-US" baseline="0" dirty="0" err="1" smtClean="0"/>
              <a:t>det</a:t>
            </a:r>
            <a:r>
              <a:rPr lang="en-US" baseline="0" dirty="0" smtClean="0"/>
              <a:t> </a:t>
            </a:r>
            <a:r>
              <a:rPr lang="en-US" baseline="0" dirty="0" err="1" smtClean="0"/>
              <a:t>olika</a:t>
            </a:r>
            <a:r>
              <a:rPr lang="en-US" baseline="0" dirty="0" smtClean="0"/>
              <a:t> MTBF till </a:t>
            </a:r>
            <a:r>
              <a:rPr lang="en-US" baseline="0" dirty="0" err="1" smtClean="0"/>
              <a:t>olika</a:t>
            </a:r>
            <a:r>
              <a:rPr lang="en-US" baseline="0" dirty="0" smtClean="0"/>
              <a:t> runtimes.</a:t>
            </a:r>
          </a:p>
          <a:p>
            <a:endParaRPr lang="en-US" baseline="0" dirty="0" smtClean="0"/>
          </a:p>
          <a:p>
            <a:r>
              <a:rPr lang="en-US" baseline="0" dirty="0" err="1" smtClean="0"/>
              <a:t>Totalt</a:t>
            </a:r>
            <a:r>
              <a:rPr lang="en-US" baseline="0" dirty="0" smtClean="0"/>
              <a:t> </a:t>
            </a:r>
            <a:r>
              <a:rPr lang="en-US" baseline="0" dirty="0" err="1" smtClean="0"/>
              <a:t>startades</a:t>
            </a:r>
            <a:r>
              <a:rPr lang="en-US" baseline="0" dirty="0" smtClean="0"/>
              <a:t> 10 runtimes.</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47</a:t>
            </a:fld>
            <a:endParaRPr lang="en-US"/>
          </a:p>
        </p:txBody>
      </p:sp>
    </p:spTree>
    <p:extLst>
      <p:ext uri="{BB962C8B-B14F-4D97-AF65-F5344CB8AC3E}">
        <p14:creationId xmlns:p14="http://schemas.microsoft.com/office/powerpoint/2010/main" val="3107865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Beroende</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används</a:t>
            </a:r>
            <a:r>
              <a:rPr lang="en-US" baseline="0" dirty="0" smtClean="0"/>
              <a:t> </a:t>
            </a:r>
            <a:r>
              <a:rPr lang="en-US" baseline="0" dirty="0" err="1" smtClean="0"/>
              <a:t>så</a:t>
            </a:r>
            <a:r>
              <a:rPr lang="en-US" baseline="0" dirty="0" smtClean="0"/>
              <a:t> </a:t>
            </a:r>
            <a:r>
              <a:rPr lang="en-US" baseline="0" dirty="0" err="1" smtClean="0"/>
              <a:t>behövs</a:t>
            </a:r>
            <a:r>
              <a:rPr lang="en-US" baseline="0" dirty="0" smtClean="0"/>
              <a:t> </a:t>
            </a:r>
            <a:r>
              <a:rPr lang="en-US" baseline="0" dirty="0" err="1" smtClean="0"/>
              <a:t>olika</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48</a:t>
            </a:fld>
            <a:endParaRPr lang="en-US"/>
          </a:p>
        </p:txBody>
      </p:sp>
    </p:spTree>
    <p:extLst>
      <p:ext uri="{BB962C8B-B14F-4D97-AF65-F5344CB8AC3E}">
        <p14:creationId xmlns:p14="http://schemas.microsoft.com/office/powerpoint/2010/main" val="5264801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dirty="0" smtClean="0"/>
              <a:t> </a:t>
            </a:r>
            <a:r>
              <a:rPr lang="en-US" dirty="0" err="1" smtClean="0"/>
              <a:t>ser</a:t>
            </a:r>
            <a:r>
              <a:rPr lang="en-US" dirty="0" smtClean="0"/>
              <a:t> vi </a:t>
            </a:r>
            <a:r>
              <a:rPr lang="en-US" dirty="0" err="1" smtClean="0"/>
              <a:t>att</a:t>
            </a:r>
            <a:r>
              <a:rPr lang="en-US" dirty="0" smtClean="0"/>
              <a:t> </a:t>
            </a:r>
            <a:r>
              <a:rPr lang="en-US" dirty="0" err="1" smtClean="0"/>
              <a:t>när</a:t>
            </a:r>
            <a:r>
              <a:rPr lang="en-US" dirty="0" smtClean="0"/>
              <a:t> system </a:t>
            </a:r>
            <a:r>
              <a:rPr lang="en-US" dirty="0" err="1" smtClean="0"/>
              <a:t>lärt</a:t>
            </a:r>
            <a:r>
              <a:rPr lang="en-US" baseline="0" dirty="0" smtClean="0"/>
              <a:t> sig </a:t>
            </a:r>
            <a:r>
              <a:rPr lang="en-US" baseline="0" dirty="0" err="1" smtClean="0"/>
              <a:t>att</a:t>
            </a:r>
            <a:r>
              <a:rPr lang="en-US" baseline="0" dirty="0" smtClean="0"/>
              <a:t> nod mark2, jerry1 </a:t>
            </a:r>
            <a:r>
              <a:rPr lang="en-US" baseline="0" dirty="0" err="1" smtClean="0"/>
              <a:t>och</a:t>
            </a:r>
            <a:r>
              <a:rPr lang="en-US" baseline="0" dirty="0" smtClean="0"/>
              <a:t> jerry2 </a:t>
            </a:r>
            <a:r>
              <a:rPr lang="en-US" baseline="0" dirty="0" err="1" smtClean="0"/>
              <a:t>är</a:t>
            </a:r>
            <a:r>
              <a:rPr lang="en-US" baseline="0" dirty="0" smtClean="0"/>
              <a:t> </a:t>
            </a:r>
            <a:r>
              <a:rPr lang="en-US" baseline="0" dirty="0" err="1" smtClean="0"/>
              <a:t>mest</a:t>
            </a:r>
            <a:r>
              <a:rPr lang="en-US" baseline="0" dirty="0" smtClean="0"/>
              <a:t> reliable, </a:t>
            </a:r>
            <a:r>
              <a:rPr lang="en-US" baseline="0" dirty="0" err="1" smtClean="0"/>
              <a:t>så</a:t>
            </a:r>
            <a:r>
              <a:rPr lang="en-US" baseline="0" dirty="0" smtClean="0"/>
              <a:t> </a:t>
            </a:r>
            <a:r>
              <a:rPr lang="en-US" baseline="0" dirty="0" err="1" smtClean="0"/>
              <a:t>kommer</a:t>
            </a:r>
            <a:r>
              <a:rPr lang="en-US" baseline="0" dirty="0" smtClean="0"/>
              <a:t> de </a:t>
            </a:r>
            <a:r>
              <a:rPr lang="en-US" baseline="0" dirty="0" err="1" smtClean="0"/>
              <a:t>att</a:t>
            </a:r>
            <a:r>
              <a:rPr lang="en-US" baseline="0" dirty="0" smtClean="0"/>
              <a:t> </a:t>
            </a:r>
            <a:r>
              <a:rPr lang="en-US" baseline="0" dirty="0" err="1" smtClean="0"/>
              <a:t>väljas</a:t>
            </a:r>
            <a:r>
              <a:rPr lang="en-US" baseline="0" dirty="0" smtClean="0"/>
              <a:t>, </a:t>
            </a:r>
            <a:r>
              <a:rPr lang="en-US" baseline="0" dirty="0" err="1" smtClean="0"/>
              <a:t>och</a:t>
            </a:r>
            <a:r>
              <a:rPr lang="en-US" baseline="0" dirty="0" smtClean="0"/>
              <a:t> </a:t>
            </a:r>
            <a:r>
              <a:rPr lang="en-US" baseline="0" dirty="0" err="1" smtClean="0"/>
              <a:t>gör</a:t>
            </a:r>
            <a:r>
              <a:rPr lang="en-US" baseline="0" dirty="0" smtClean="0"/>
              <a:t> de </a:t>
            </a:r>
            <a:r>
              <a:rPr lang="en-US" baseline="0" dirty="0" err="1" smtClean="0"/>
              <a:t>det</a:t>
            </a:r>
            <a:r>
              <a:rPr lang="en-US" baseline="0" dirty="0" smtClean="0"/>
              <a:t> </a:t>
            </a:r>
            <a:r>
              <a:rPr lang="en-US" baseline="0" dirty="0" err="1" smtClean="0"/>
              <a:t>så</a:t>
            </a:r>
            <a:r>
              <a:rPr lang="en-US" baseline="0" dirty="0" smtClean="0"/>
              <a:t> </a:t>
            </a:r>
            <a:r>
              <a:rPr lang="en-US" baseline="0" dirty="0" err="1" smtClean="0"/>
              <a:t>behövs</a:t>
            </a:r>
            <a:r>
              <a:rPr lang="en-US" baseline="0" dirty="0" smtClean="0"/>
              <a:t> </a:t>
            </a:r>
            <a:r>
              <a:rPr lang="en-US" baseline="0" dirty="0" err="1" smtClean="0"/>
              <a:t>det</a:t>
            </a:r>
            <a:r>
              <a:rPr lang="en-US" baseline="0" dirty="0" smtClean="0"/>
              <a:t> </a:t>
            </a:r>
            <a:r>
              <a:rPr lang="en-US" baseline="0" dirty="0" err="1" smtClean="0"/>
              <a:t>bara</a:t>
            </a:r>
            <a:r>
              <a:rPr lang="en-US" baseline="0" dirty="0" smtClean="0"/>
              <a:t> 2 </a:t>
            </a:r>
            <a:r>
              <a:rPr lang="en-US" baseline="0" dirty="0" err="1" smtClean="0"/>
              <a:t>replikor</a:t>
            </a:r>
            <a:r>
              <a:rPr lang="en-US" baseline="0" dirty="0" smtClean="0"/>
              <a:t>, </a:t>
            </a:r>
            <a:r>
              <a:rPr lang="en-US" baseline="0" dirty="0" err="1" smtClean="0"/>
              <a:t>medans</a:t>
            </a:r>
            <a:r>
              <a:rPr lang="en-US" baseline="0" dirty="0" smtClean="0"/>
              <a:t> </a:t>
            </a:r>
            <a:r>
              <a:rPr lang="en-US" baseline="0" dirty="0" err="1" smtClean="0"/>
              <a:t>det</a:t>
            </a:r>
            <a:r>
              <a:rPr lang="en-US" baseline="0" dirty="0" smtClean="0"/>
              <a:t> </a:t>
            </a:r>
            <a:r>
              <a:rPr lang="en-US" baseline="0" dirty="0" err="1" smtClean="0"/>
              <a:t>behövs</a:t>
            </a:r>
            <a:r>
              <a:rPr lang="en-US" baseline="0" dirty="0" smtClean="0"/>
              <a:t> 3 </a:t>
            </a:r>
            <a:r>
              <a:rPr lang="en-US" baseline="0" dirty="0" err="1" smtClean="0"/>
              <a:t>annars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49</a:t>
            </a:fld>
            <a:endParaRPr lang="en-US"/>
          </a:p>
        </p:txBody>
      </p:sp>
    </p:spTree>
    <p:extLst>
      <p:ext uri="{BB962C8B-B14F-4D97-AF65-F5344CB8AC3E}">
        <p14:creationId xmlns:p14="http://schemas.microsoft.com/office/powerpoint/2010/main" val="1821653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dirty="0" smtClean="0"/>
              <a:t> </a:t>
            </a:r>
            <a:r>
              <a:rPr lang="en-US" dirty="0" err="1" smtClean="0"/>
              <a:t>ser</a:t>
            </a:r>
            <a:r>
              <a:rPr lang="en-US" dirty="0" smtClean="0"/>
              <a:t> vi</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per nod </a:t>
            </a:r>
            <a:r>
              <a:rPr lang="en-US" baseline="0" dirty="0" err="1" smtClean="0"/>
              <a:t>för</a:t>
            </a:r>
            <a:r>
              <a:rPr lang="en-US" baseline="0" dirty="0" smtClean="0"/>
              <a:t> de </a:t>
            </a:r>
            <a:r>
              <a:rPr lang="en-US" baseline="0" dirty="0" err="1" smtClean="0"/>
              <a:t>minst</a:t>
            </a:r>
            <a:r>
              <a:rPr lang="en-US" baseline="0" dirty="0" smtClean="0"/>
              <a:t> </a:t>
            </a:r>
            <a:r>
              <a:rPr lang="en-US" baseline="0" dirty="0" err="1" smtClean="0"/>
              <a:t>tillförlitliga</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50</a:t>
            </a:fld>
            <a:endParaRPr lang="en-US"/>
          </a:p>
        </p:txBody>
      </p:sp>
    </p:spTree>
    <p:extLst>
      <p:ext uri="{BB962C8B-B14F-4D97-AF65-F5344CB8AC3E}">
        <p14:creationId xmlns:p14="http://schemas.microsoft.com/office/powerpoint/2010/main" val="6760869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Här</a:t>
            </a:r>
            <a:r>
              <a:rPr lang="en-US" dirty="0" smtClean="0"/>
              <a:t> </a:t>
            </a:r>
            <a:r>
              <a:rPr lang="en-US" dirty="0" err="1" smtClean="0"/>
              <a:t>ser</a:t>
            </a:r>
            <a:r>
              <a:rPr lang="en-US" dirty="0" smtClean="0"/>
              <a:t> vi</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per nod </a:t>
            </a:r>
            <a:r>
              <a:rPr lang="en-US" baseline="0" dirty="0" err="1" smtClean="0"/>
              <a:t>för</a:t>
            </a:r>
            <a:r>
              <a:rPr lang="en-US" baseline="0" dirty="0" smtClean="0"/>
              <a:t> de </a:t>
            </a:r>
            <a:r>
              <a:rPr lang="en-US" baseline="0" dirty="0" err="1" smtClean="0"/>
              <a:t>näst</a:t>
            </a:r>
            <a:r>
              <a:rPr lang="en-US" baseline="0" dirty="0" smtClean="0"/>
              <a:t> </a:t>
            </a:r>
            <a:r>
              <a:rPr lang="en-US" baseline="0" dirty="0" err="1" smtClean="0"/>
              <a:t>mest</a:t>
            </a:r>
            <a:r>
              <a:rPr lang="en-US" baseline="0" dirty="0" smtClean="0"/>
              <a:t> </a:t>
            </a:r>
            <a:r>
              <a:rPr lang="en-US" baseline="0" dirty="0" err="1" smtClean="0"/>
              <a:t>tillförlitliga</a:t>
            </a:r>
            <a:r>
              <a:rPr lang="en-US" baseline="0" dirty="0" smtClean="0"/>
              <a:t>. </a:t>
            </a:r>
            <a:endParaRPr lang="en-US"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51</a:t>
            </a:fld>
            <a:endParaRPr lang="en-US"/>
          </a:p>
        </p:txBody>
      </p:sp>
    </p:spTree>
    <p:extLst>
      <p:ext uri="{BB962C8B-B14F-4D97-AF65-F5344CB8AC3E}">
        <p14:creationId xmlns:p14="http://schemas.microsoft.com/office/powerpoint/2010/main" val="853345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dirty="0" smtClean="0"/>
              <a:t> </a:t>
            </a:r>
            <a:r>
              <a:rPr lang="en-US" dirty="0" err="1" smtClean="0"/>
              <a:t>att</a:t>
            </a:r>
            <a:r>
              <a:rPr lang="en-US" dirty="0" smtClean="0"/>
              <a:t> </a:t>
            </a:r>
            <a:r>
              <a:rPr lang="en-US" dirty="0" err="1" smtClean="0"/>
              <a:t>utforma</a:t>
            </a:r>
            <a:r>
              <a:rPr lang="en-US" dirty="0" smtClean="0"/>
              <a:t> </a:t>
            </a:r>
            <a:r>
              <a:rPr lang="en-US" dirty="0" err="1" smtClean="0"/>
              <a:t>vår</a:t>
            </a:r>
            <a:r>
              <a:rPr lang="en-US" baseline="0" dirty="0" smtClean="0"/>
              <a:t> model </a:t>
            </a:r>
            <a:r>
              <a:rPr lang="en-US" baseline="0" dirty="0" err="1" smtClean="0"/>
              <a:t>har</a:t>
            </a:r>
            <a:r>
              <a:rPr lang="en-US" baseline="0" dirty="0" smtClean="0"/>
              <a:t> vi </a:t>
            </a:r>
            <a:r>
              <a:rPr lang="en-US" baseline="0" dirty="0" err="1" smtClean="0"/>
              <a:t>gjort</a:t>
            </a:r>
            <a:r>
              <a:rPr lang="en-US" baseline="0" dirty="0" smtClean="0"/>
              <a:t> </a:t>
            </a:r>
            <a:r>
              <a:rPr lang="en-US" baseline="0" dirty="0" err="1" smtClean="0"/>
              <a:t>vissa</a:t>
            </a:r>
            <a:r>
              <a:rPr lang="en-US" baseline="0" dirty="0" smtClean="0"/>
              <a:t> </a:t>
            </a:r>
            <a:r>
              <a:rPr lang="en-US" baseline="0" dirty="0" err="1" smtClean="0"/>
              <a:t>antagande</a:t>
            </a:r>
            <a:r>
              <a:rPr lang="en-US" baseline="0" dirty="0" smtClean="0"/>
              <a:t> </a:t>
            </a:r>
            <a:r>
              <a:rPr lang="en-US" baseline="0" dirty="0" err="1" smtClean="0"/>
              <a:t>gällande</a:t>
            </a:r>
            <a:r>
              <a:rPr lang="en-US" baseline="0" dirty="0" smtClean="0"/>
              <a:t> </a:t>
            </a:r>
            <a:r>
              <a:rPr lang="en-US" baseline="0" dirty="0" err="1" smtClean="0"/>
              <a:t>hur</a:t>
            </a:r>
            <a:r>
              <a:rPr lang="en-US" baseline="0" dirty="0" smtClean="0"/>
              <a:t> </a:t>
            </a:r>
            <a:r>
              <a:rPr lang="en-US" baseline="0" dirty="0" err="1" smtClean="0"/>
              <a:t>miljön</a:t>
            </a:r>
            <a:r>
              <a:rPr lang="en-US" baseline="0" dirty="0" smtClean="0"/>
              <a:t> </a:t>
            </a:r>
            <a:r>
              <a:rPr lang="en-US" baseline="0" dirty="0" err="1" smtClean="0"/>
              <a:t>ser</a:t>
            </a:r>
            <a:r>
              <a:rPr lang="en-US" baseline="0" dirty="0" smtClean="0"/>
              <a:t> </a:t>
            </a:r>
            <a:r>
              <a:rPr lang="en-US" baseline="0" dirty="0" err="1" smtClean="0"/>
              <a:t>ut</a:t>
            </a:r>
            <a:r>
              <a:rPr lang="en-US" baseline="0" dirty="0" smtClean="0"/>
              <a:t> </a:t>
            </a:r>
            <a:r>
              <a:rPr lang="en-US" baseline="0" dirty="0" err="1" smtClean="0"/>
              <a:t>samt</a:t>
            </a:r>
            <a:r>
              <a:rPr lang="en-US" baseline="0" dirty="0" smtClean="0"/>
              <a:t> </a:t>
            </a:r>
            <a:r>
              <a:rPr lang="en-US" baseline="0" dirty="0" err="1" smtClean="0"/>
              <a:t>vilken</a:t>
            </a:r>
            <a:r>
              <a:rPr lang="en-US" baseline="0" dirty="0" smtClean="0"/>
              <a:t> </a:t>
            </a:r>
            <a:r>
              <a:rPr lang="en-US" baseline="0" dirty="0" err="1" smtClean="0"/>
              <a:t>typ</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används</a:t>
            </a:r>
            <a:r>
              <a:rPr lang="en-US" baseline="0" dirty="0" smtClean="0"/>
              <a:t>.</a:t>
            </a:r>
          </a:p>
          <a:p>
            <a:endParaRPr lang="en-US" baseline="0" dirty="0" smtClean="0"/>
          </a:p>
          <a:p>
            <a:r>
              <a:rPr lang="en-US" baseline="0" dirty="0" err="1" smtClean="0"/>
              <a:t>För</a:t>
            </a:r>
            <a:r>
              <a:rPr lang="en-US" baseline="0" dirty="0" smtClean="0"/>
              <a:t> </a:t>
            </a:r>
            <a:r>
              <a:rPr lang="en-US" baseline="0" dirty="0" err="1" smtClean="0"/>
              <a:t>själva</a:t>
            </a:r>
            <a:r>
              <a:rPr lang="en-US" baseline="0" dirty="0" smtClean="0"/>
              <a:t> </a:t>
            </a:r>
            <a:r>
              <a:rPr lang="en-US" baseline="0" dirty="0" err="1" smtClean="0"/>
              <a:t>miljön</a:t>
            </a:r>
            <a:r>
              <a:rPr lang="en-US" baseline="0" dirty="0" smtClean="0"/>
              <a:t> med </a:t>
            </a:r>
            <a:r>
              <a:rPr lang="en-US" baseline="0" dirty="0" err="1" smtClean="0"/>
              <a:t>servrar</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utgått</a:t>
            </a:r>
            <a:r>
              <a:rPr lang="en-US" baseline="0" dirty="0" smtClean="0"/>
              <a:t> </a:t>
            </a:r>
            <a:r>
              <a:rPr lang="en-US" baseline="0" dirty="0" err="1" smtClean="0"/>
              <a:t>från</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tillgängliga</a:t>
            </a:r>
            <a:r>
              <a:rPr lang="en-US" baseline="0" dirty="0" smtClean="0"/>
              <a:t> </a:t>
            </a:r>
            <a:r>
              <a:rPr lang="en-US" baseline="0" dirty="0" err="1" smtClean="0"/>
              <a:t>servrar</a:t>
            </a:r>
            <a:r>
              <a:rPr lang="en-US" baseline="0" dirty="0" smtClean="0"/>
              <a:t> </a:t>
            </a:r>
            <a:r>
              <a:rPr lang="en-US" baseline="0" dirty="0" err="1" smtClean="0"/>
              <a:t>finns</a:t>
            </a:r>
            <a:r>
              <a:rPr lang="en-US" baseline="0" dirty="0" smtClean="0"/>
              <a:t> I </a:t>
            </a:r>
            <a:r>
              <a:rPr lang="en-US" baseline="0" dirty="0" err="1" smtClean="0"/>
              <a:t>samma</a:t>
            </a:r>
            <a:r>
              <a:rPr lang="en-US" baseline="0" dirty="0" smtClean="0"/>
              <a:t> cluster med </a:t>
            </a:r>
            <a:r>
              <a:rPr lang="en-US" baseline="0" dirty="0" err="1" smtClean="0"/>
              <a:t>reduntanta</a:t>
            </a:r>
            <a:r>
              <a:rPr lang="en-US" baseline="0" dirty="0" smtClean="0"/>
              <a:t> </a:t>
            </a:r>
            <a:r>
              <a:rPr lang="en-US" baseline="0" dirty="0" err="1" smtClean="0"/>
              <a:t>länkar</a:t>
            </a:r>
            <a:r>
              <a:rPr lang="en-US" baseline="0" dirty="0" smtClean="0"/>
              <a:t> </a:t>
            </a:r>
            <a:r>
              <a:rPr lang="en-US" baseline="0" dirty="0" err="1" smtClean="0"/>
              <a:t>och</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kan</a:t>
            </a:r>
            <a:r>
              <a:rPr lang="en-US" baseline="0" dirty="0" smtClean="0"/>
              <a:t> </a:t>
            </a:r>
            <a:r>
              <a:rPr lang="en-US" baseline="0" dirty="0" err="1" smtClean="0"/>
              <a:t>kommunicera</a:t>
            </a:r>
            <a:r>
              <a:rPr lang="en-US" baseline="0" dirty="0" smtClean="0"/>
              <a:t> med </a:t>
            </a:r>
            <a:r>
              <a:rPr lang="en-US" baseline="0" dirty="0" err="1" smtClean="0"/>
              <a:t>varandra</a:t>
            </a:r>
            <a:r>
              <a:rPr lang="en-US" baseline="0" dirty="0" smtClean="0"/>
              <a:t>.</a:t>
            </a:r>
          </a:p>
          <a:p>
            <a:endParaRPr lang="en-US" baseline="0" dirty="0" smtClean="0"/>
          </a:p>
          <a:p>
            <a:r>
              <a:rPr lang="en-US" baseline="0" dirty="0" err="1" smtClean="0"/>
              <a:t>Tex</a:t>
            </a:r>
            <a:r>
              <a:rPr lang="en-US" baseline="0" dirty="0" smtClean="0"/>
              <a:t> </a:t>
            </a:r>
            <a:r>
              <a:rPr lang="en-US" baseline="0" dirty="0" err="1" smtClean="0"/>
              <a:t>så</a:t>
            </a:r>
            <a:r>
              <a:rPr lang="en-US" baseline="0" dirty="0" smtClean="0"/>
              <a:t> </a:t>
            </a:r>
            <a:r>
              <a:rPr lang="en-US" baseline="0" dirty="0" err="1" smtClean="0"/>
              <a:t>kan</a:t>
            </a:r>
            <a:r>
              <a:rPr lang="en-US" baseline="0" dirty="0" smtClean="0"/>
              <a:t> nod A </a:t>
            </a:r>
            <a:r>
              <a:rPr lang="en-US" baseline="0" dirty="0" err="1" smtClean="0"/>
              <a:t>och</a:t>
            </a:r>
            <a:r>
              <a:rPr lang="en-US" baseline="0" dirty="0" smtClean="0"/>
              <a:t> nod B </a:t>
            </a:r>
            <a:r>
              <a:rPr lang="en-US" baseline="0" dirty="0" err="1" smtClean="0"/>
              <a:t>kommunicera</a:t>
            </a:r>
            <a:r>
              <a:rPr lang="en-US" baseline="0" dirty="0" smtClean="0"/>
              <a:t> med </a:t>
            </a:r>
            <a:r>
              <a:rPr lang="en-US" baseline="0" dirty="0" err="1" smtClean="0"/>
              <a:t>varandra</a:t>
            </a:r>
            <a:r>
              <a:rPr lang="en-US" baseline="0" dirty="0" smtClean="0"/>
              <a:t> </a:t>
            </a:r>
            <a:r>
              <a:rPr lang="en-US" baseline="0" dirty="0" err="1" smtClean="0"/>
              <a:t>även</a:t>
            </a:r>
            <a:r>
              <a:rPr lang="en-US" baseline="0" dirty="0" smtClean="0"/>
              <a:t> om nod C </a:t>
            </a:r>
            <a:r>
              <a:rPr lang="en-US" baseline="0" dirty="0" err="1" smtClean="0"/>
              <a:t>skulle</a:t>
            </a:r>
            <a:r>
              <a:rPr lang="en-US" baseline="0" dirty="0" smtClean="0"/>
              <a:t> </a:t>
            </a:r>
            <a:r>
              <a:rPr lang="en-US" baseline="0" dirty="0" err="1" smtClean="0"/>
              <a:t>dö</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6</a:t>
            </a:fld>
            <a:endParaRPr lang="en-US"/>
          </a:p>
        </p:txBody>
      </p:sp>
    </p:spTree>
    <p:extLst>
      <p:ext uri="{BB962C8B-B14F-4D97-AF65-F5344CB8AC3E}">
        <p14:creationId xmlns:p14="http://schemas.microsoft.com/office/powerpoint/2010/main" val="13583908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Här</a:t>
            </a:r>
            <a:r>
              <a:rPr lang="en-US" dirty="0" smtClean="0"/>
              <a:t> </a:t>
            </a:r>
            <a:r>
              <a:rPr lang="en-US" dirty="0" err="1" smtClean="0"/>
              <a:t>ser</a:t>
            </a:r>
            <a:r>
              <a:rPr lang="en-US" dirty="0" smtClean="0"/>
              <a:t> vi</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per nod </a:t>
            </a:r>
            <a:r>
              <a:rPr lang="en-US" baseline="0" dirty="0" err="1" smtClean="0"/>
              <a:t>för</a:t>
            </a:r>
            <a:r>
              <a:rPr lang="en-US" baseline="0" dirty="0" smtClean="0"/>
              <a:t> de </a:t>
            </a:r>
            <a:r>
              <a:rPr lang="en-US" baseline="0" dirty="0" err="1" smtClean="0"/>
              <a:t>mest</a:t>
            </a:r>
            <a:r>
              <a:rPr lang="en-US" baseline="0" dirty="0" smtClean="0"/>
              <a:t> </a:t>
            </a:r>
            <a:r>
              <a:rPr lang="en-US" baseline="0" dirty="0" err="1" smtClean="0"/>
              <a:t>tillförlitliga</a:t>
            </a:r>
            <a:r>
              <a:rPr lang="en-US" baseline="0" dirty="0" smtClean="0"/>
              <a:t>.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52</a:t>
            </a:fld>
            <a:endParaRPr lang="en-US"/>
          </a:p>
        </p:txBody>
      </p:sp>
    </p:spTree>
    <p:extLst>
      <p:ext uri="{BB962C8B-B14F-4D97-AF65-F5344CB8AC3E}">
        <p14:creationId xmlns:p14="http://schemas.microsoft.com/office/powerpoint/2010/main" val="1285637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Applikationen</a:t>
            </a:r>
            <a:r>
              <a:rPr lang="en-US" baseline="0" dirty="0" smtClean="0"/>
              <a:t> vi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är</a:t>
            </a:r>
            <a:r>
              <a:rPr lang="en-US" baseline="0" dirty="0" smtClean="0"/>
              <a:t> </a:t>
            </a:r>
            <a:r>
              <a:rPr lang="en-US" baseline="0" dirty="0" err="1" smtClean="0"/>
              <a:t>i</a:t>
            </a:r>
            <a:r>
              <a:rPr lang="en-US" baseline="0" dirty="0" smtClean="0"/>
              <a:t> </a:t>
            </a:r>
            <a:r>
              <a:rPr lang="en-US" baseline="0" dirty="0" err="1" smtClean="0"/>
              <a:t>dess</a:t>
            </a:r>
            <a:r>
              <a:rPr lang="en-US" baseline="0" dirty="0" smtClean="0"/>
              <a:t> </a:t>
            </a:r>
            <a:r>
              <a:rPr lang="en-US" baseline="0" dirty="0" err="1" smtClean="0"/>
              <a:t>enklaste</a:t>
            </a:r>
            <a:r>
              <a:rPr lang="en-US" baseline="0" dirty="0" smtClean="0"/>
              <a:t> fall </a:t>
            </a:r>
            <a:r>
              <a:rPr lang="en-US" baseline="0" dirty="0" err="1" smtClean="0"/>
              <a:t>bestånde</a:t>
            </a:r>
            <a:r>
              <a:rPr lang="en-US" baseline="0" dirty="0" smtClean="0"/>
              <a:t> </a:t>
            </a:r>
            <a:r>
              <a:rPr lang="en-US" baseline="0" dirty="0" err="1" smtClean="0"/>
              <a:t>av</a:t>
            </a:r>
            <a:r>
              <a:rPr lang="en-US" baseline="0" dirty="0" smtClean="0"/>
              <a:t> 3 </a:t>
            </a:r>
            <a:r>
              <a:rPr lang="en-US" baseline="0" dirty="0" err="1" smtClean="0"/>
              <a:t>delar</a:t>
            </a:r>
            <a:r>
              <a:rPr lang="en-US" baseline="0" dirty="0" smtClean="0"/>
              <a:t>. En </a:t>
            </a:r>
            <a:r>
              <a:rPr lang="en-US" baseline="0" dirty="0" err="1" smtClean="0"/>
              <a:t>producent</a:t>
            </a:r>
            <a:r>
              <a:rPr lang="en-US" baseline="0" dirty="0" smtClean="0"/>
              <a:t>, </a:t>
            </a:r>
            <a:r>
              <a:rPr lang="en-US" baseline="0" dirty="0" err="1" smtClean="0"/>
              <a:t>som</a:t>
            </a:r>
            <a:r>
              <a:rPr lang="en-US" baseline="0" dirty="0" smtClean="0"/>
              <a:t> </a:t>
            </a:r>
            <a:r>
              <a:rPr lang="en-US" baseline="0" dirty="0" err="1" smtClean="0"/>
              <a:t>producerar</a:t>
            </a:r>
            <a:r>
              <a:rPr lang="en-US" baseline="0" dirty="0" smtClean="0"/>
              <a:t> </a:t>
            </a:r>
            <a:r>
              <a:rPr lang="en-US" baseline="0" dirty="0" err="1" smtClean="0"/>
              <a:t>någon</a:t>
            </a:r>
            <a:r>
              <a:rPr lang="en-US" baseline="0" dirty="0" smtClean="0"/>
              <a:t> form </a:t>
            </a:r>
            <a:r>
              <a:rPr lang="en-US" baseline="0" dirty="0" err="1" smtClean="0"/>
              <a:t>av</a:t>
            </a:r>
            <a:r>
              <a:rPr lang="en-US" baseline="0" dirty="0" smtClean="0"/>
              <a:t> data </a:t>
            </a:r>
            <a:r>
              <a:rPr lang="en-US" baseline="0" dirty="0" err="1" smtClean="0"/>
              <a:t>som</a:t>
            </a:r>
            <a:r>
              <a:rPr lang="en-US" baseline="0" dirty="0" smtClean="0"/>
              <a:t> </a:t>
            </a:r>
            <a:r>
              <a:rPr lang="en-US" baseline="0" dirty="0" err="1" smtClean="0"/>
              <a:t>måste</a:t>
            </a:r>
            <a:r>
              <a:rPr lang="en-US" baseline="0" dirty="0" smtClean="0"/>
              <a:t> </a:t>
            </a:r>
            <a:r>
              <a:rPr lang="en-US" baseline="0" dirty="0" err="1" smtClean="0"/>
              <a:t>behandlas</a:t>
            </a:r>
            <a:r>
              <a:rPr lang="en-US" baseline="0" dirty="0" smtClean="0"/>
              <a:t>. </a:t>
            </a:r>
            <a:r>
              <a:rPr lang="en-US" baseline="0" dirty="0" err="1" smtClean="0"/>
              <a:t>Datan</a:t>
            </a:r>
            <a:r>
              <a:rPr lang="en-US" baseline="0" dirty="0" smtClean="0"/>
              <a:t> </a:t>
            </a:r>
            <a:r>
              <a:rPr lang="en-US" baseline="0" dirty="0" err="1" smtClean="0"/>
              <a:t>skickas</a:t>
            </a:r>
            <a:r>
              <a:rPr lang="en-US" baseline="0" dirty="0" smtClean="0"/>
              <a:t> till en </a:t>
            </a:r>
            <a:r>
              <a:rPr lang="en-US" baseline="0" dirty="0" err="1" smtClean="0"/>
              <a:t>tjänst</a:t>
            </a:r>
            <a:r>
              <a:rPr lang="en-US" baseline="0" dirty="0" smtClean="0"/>
              <a:t> </a:t>
            </a:r>
            <a:r>
              <a:rPr lang="en-US" baseline="0" dirty="0" err="1" smtClean="0"/>
              <a:t>som</a:t>
            </a:r>
            <a:r>
              <a:rPr lang="en-US" baseline="0" dirty="0" smtClean="0"/>
              <a:t> </a:t>
            </a:r>
            <a:r>
              <a:rPr lang="en-US" baseline="0" dirty="0" err="1" smtClean="0"/>
              <a:t>gör</a:t>
            </a:r>
            <a:r>
              <a:rPr lang="en-US" baseline="0" dirty="0" smtClean="0"/>
              <a:t> </a:t>
            </a:r>
            <a:r>
              <a:rPr lang="en-US" baseline="0" dirty="0" err="1" smtClean="0"/>
              <a:t>beräkningar</a:t>
            </a:r>
            <a:r>
              <a:rPr lang="en-US" baseline="0" dirty="0" smtClean="0"/>
              <a:t> </a:t>
            </a:r>
            <a:r>
              <a:rPr lang="en-US" baseline="0" dirty="0" err="1" smtClean="0"/>
              <a:t>på</a:t>
            </a:r>
            <a:r>
              <a:rPr lang="en-US" baseline="0" dirty="0" smtClean="0"/>
              <a:t> </a:t>
            </a:r>
            <a:r>
              <a:rPr lang="en-US" baseline="0" dirty="0" err="1" smtClean="0"/>
              <a:t>datan</a:t>
            </a:r>
            <a:r>
              <a:rPr lang="en-US" baseline="0" dirty="0" smtClean="0"/>
              <a:t>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resultatet</a:t>
            </a:r>
            <a:r>
              <a:rPr lang="en-US" baseline="0" dirty="0" smtClean="0"/>
              <a:t> till en </a:t>
            </a:r>
            <a:r>
              <a:rPr lang="en-US" baseline="0" dirty="0" err="1" smtClean="0"/>
              <a:t>konsument</a:t>
            </a:r>
            <a:r>
              <a:rPr lang="en-US" baseline="0" dirty="0" smtClean="0"/>
              <a:t>.</a:t>
            </a:r>
          </a:p>
          <a:p>
            <a:endParaRPr lang="en-US" baseline="0" dirty="0" smtClean="0"/>
          </a:p>
          <a:p>
            <a:r>
              <a:rPr lang="en-US" baseline="0" dirty="0" smtClean="0"/>
              <a:t>Vid </a:t>
            </a:r>
            <a:r>
              <a:rPr lang="en-US" baseline="0" dirty="0" err="1" smtClean="0"/>
              <a:t>replicering</a:t>
            </a:r>
            <a:r>
              <a:rPr lang="en-US" baseline="0" dirty="0" smtClean="0"/>
              <a:t> </a:t>
            </a:r>
            <a:r>
              <a:rPr lang="en-US" baseline="0" dirty="0" err="1" smtClean="0"/>
              <a:t>så</a:t>
            </a:r>
            <a:r>
              <a:rPr lang="en-US" baseline="0" dirty="0" smtClean="0"/>
              <a:t> </a:t>
            </a:r>
            <a:r>
              <a:rPr lang="en-US" baseline="0" dirty="0" err="1" smtClean="0"/>
              <a:t>får</a:t>
            </a:r>
            <a:r>
              <a:rPr lang="en-US" baseline="0" dirty="0" smtClean="0"/>
              <a:t> </a:t>
            </a:r>
            <a:r>
              <a:rPr lang="en-US" baseline="0" dirty="0" err="1" smtClean="0"/>
              <a:t>varje</a:t>
            </a:r>
            <a:r>
              <a:rPr lang="en-US" baseline="0" dirty="0" smtClean="0"/>
              <a:t> </a:t>
            </a:r>
            <a:r>
              <a:rPr lang="en-US" baseline="0" dirty="0" err="1" smtClean="0"/>
              <a:t>replika</a:t>
            </a:r>
            <a:r>
              <a:rPr lang="en-US" baseline="0" dirty="0" smtClean="0"/>
              <a:t> </a:t>
            </a:r>
            <a:r>
              <a:rPr lang="en-US" baseline="0" dirty="0" err="1" smtClean="0"/>
              <a:t>samma</a:t>
            </a:r>
            <a:r>
              <a:rPr lang="en-US" baseline="0" dirty="0" smtClean="0"/>
              <a:t> input. </a:t>
            </a:r>
            <a:r>
              <a:rPr lang="en-US" baseline="0" dirty="0" err="1" smtClean="0"/>
              <a:t>Replikorna</a:t>
            </a:r>
            <a:r>
              <a:rPr lang="en-US" baseline="0" dirty="0" smtClean="0"/>
              <a:t> </a:t>
            </a:r>
            <a:r>
              <a:rPr lang="en-US" baseline="0" dirty="0" err="1" smtClean="0"/>
              <a:t>kan</a:t>
            </a:r>
            <a:r>
              <a:rPr lang="en-US" baseline="0" dirty="0" smtClean="0"/>
              <a:t> dock </a:t>
            </a:r>
            <a:r>
              <a:rPr lang="en-US" baseline="0" dirty="0" err="1" smtClean="0"/>
              <a:t>vara</a:t>
            </a:r>
            <a:r>
              <a:rPr lang="en-US" baseline="0" dirty="0" smtClean="0"/>
              <a:t> lite I </a:t>
            </a:r>
            <a:r>
              <a:rPr lang="en-US" baseline="0" dirty="0" err="1" smtClean="0"/>
              <a:t>ofas</a:t>
            </a:r>
            <a:r>
              <a:rPr lang="en-US" baseline="0" dirty="0" smtClean="0"/>
              <a:t>, men timing issues </a:t>
            </a:r>
            <a:r>
              <a:rPr lang="en-US" baseline="0" dirty="0" err="1" smtClean="0"/>
              <a:t>undvikes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anta </a:t>
            </a:r>
            <a:r>
              <a:rPr lang="en-US" baseline="0" dirty="0" err="1" smtClean="0"/>
              <a:t>att</a:t>
            </a:r>
            <a:r>
              <a:rPr lang="en-US" baseline="0" dirty="0" smtClean="0"/>
              <a:t> </a:t>
            </a:r>
            <a:r>
              <a:rPr lang="en-US" baseline="0" dirty="0" err="1" smtClean="0"/>
              <a:t>replikorna</a:t>
            </a:r>
            <a:r>
              <a:rPr lang="en-US" baseline="0" dirty="0" smtClean="0"/>
              <a:t> </a:t>
            </a:r>
            <a:r>
              <a:rPr lang="en-US" baseline="0" dirty="0" err="1" smtClean="0"/>
              <a:t>inte</a:t>
            </a:r>
            <a:r>
              <a:rPr lang="en-US" baseline="0" dirty="0" smtClean="0"/>
              <a:t> </a:t>
            </a:r>
            <a:r>
              <a:rPr lang="en-US" baseline="0" dirty="0" err="1" smtClean="0"/>
              <a:t>gör</a:t>
            </a:r>
            <a:r>
              <a:rPr lang="en-US" baseline="0" dirty="0" smtClean="0"/>
              <a:t> </a:t>
            </a:r>
            <a:r>
              <a:rPr lang="en-US" baseline="0" dirty="0" err="1" smtClean="0"/>
              <a:t>några</a:t>
            </a:r>
            <a:r>
              <a:rPr lang="en-US" baseline="0" dirty="0" smtClean="0"/>
              <a:t> </a:t>
            </a:r>
            <a:r>
              <a:rPr lang="en-US" baseline="0" dirty="0" err="1" smtClean="0"/>
              <a:t>externa</a:t>
            </a:r>
            <a:r>
              <a:rPr lang="en-US" baseline="0" dirty="0" smtClean="0"/>
              <a:t> requests </a:t>
            </a:r>
            <a:r>
              <a:rPr lang="en-US" baseline="0" dirty="0" err="1" smtClean="0"/>
              <a:t>där</a:t>
            </a:r>
            <a:r>
              <a:rPr lang="en-US" baseline="0" dirty="0" smtClean="0"/>
              <a:t> </a:t>
            </a:r>
            <a:r>
              <a:rPr lang="en-US" baseline="0" dirty="0" err="1" smtClean="0"/>
              <a:t>resultatet</a:t>
            </a:r>
            <a:r>
              <a:rPr lang="en-US" baseline="0" dirty="0" smtClean="0"/>
              <a:t> </a:t>
            </a:r>
            <a:r>
              <a:rPr lang="en-US" baseline="0" dirty="0" err="1" smtClean="0"/>
              <a:t>påverkas</a:t>
            </a:r>
            <a:r>
              <a:rPr lang="en-US" baseline="0" dirty="0" smtClean="0"/>
              <a:t> </a:t>
            </a:r>
            <a:r>
              <a:rPr lang="en-US" baseline="0" dirty="0" err="1" smtClean="0"/>
              <a:t>av</a:t>
            </a:r>
            <a:r>
              <a:rPr lang="en-US" baseline="0" dirty="0" smtClean="0"/>
              <a:t> </a:t>
            </a:r>
            <a:r>
              <a:rPr lang="en-US" baseline="0" dirty="0" err="1" smtClean="0"/>
              <a:t>när</a:t>
            </a:r>
            <a:r>
              <a:rPr lang="en-US" baseline="0" dirty="0" smtClean="0"/>
              <a:t> </a:t>
            </a:r>
            <a:r>
              <a:rPr lang="en-US" baseline="0" dirty="0" err="1" smtClean="0"/>
              <a:t>requestet</a:t>
            </a:r>
            <a:r>
              <a:rPr lang="en-US" baseline="0" dirty="0" smtClean="0"/>
              <a:t> </a:t>
            </a:r>
            <a:r>
              <a:rPr lang="en-US" baseline="0" dirty="0" err="1" smtClean="0"/>
              <a:t>gjordes</a:t>
            </a:r>
            <a:r>
              <a:rPr lang="en-US" baseline="0" dirty="0" smtClean="0"/>
              <a:t>. Vi </a:t>
            </a:r>
            <a:r>
              <a:rPr lang="en-US" baseline="0" dirty="0" err="1" smtClean="0"/>
              <a:t>antar</a:t>
            </a:r>
            <a:r>
              <a:rPr lang="en-US" baseline="0" dirty="0" smtClean="0"/>
              <a:t> </a:t>
            </a:r>
            <a:r>
              <a:rPr lang="en-US" baseline="0" dirty="0" err="1" smtClean="0"/>
              <a:t>alltså</a:t>
            </a:r>
            <a:r>
              <a:rPr lang="en-US" baseline="0" dirty="0" smtClean="0"/>
              <a:t> </a:t>
            </a:r>
            <a:r>
              <a:rPr lang="en-US" baseline="0" dirty="0" err="1" smtClean="0"/>
              <a:t>deterministiska</a:t>
            </a:r>
            <a:r>
              <a:rPr lang="en-US" baseline="0" dirty="0" smtClean="0"/>
              <a:t> </a:t>
            </a:r>
            <a:r>
              <a:rPr lang="en-US" baseline="0" dirty="0" err="1" smtClean="0"/>
              <a:t>beräkningar</a:t>
            </a:r>
            <a:r>
              <a:rPr lang="en-US" baseline="0" dirty="0" smtClean="0"/>
              <a:t> </a:t>
            </a:r>
            <a:r>
              <a:rPr lang="en-US" baseline="0" dirty="0" err="1" smtClean="0"/>
              <a:t>av</a:t>
            </a:r>
            <a:r>
              <a:rPr lang="en-US" baseline="0" dirty="0" smtClean="0"/>
              <a:t> </a:t>
            </a:r>
            <a:r>
              <a:rPr lang="en-US" baseline="0" dirty="0" err="1" smtClean="0"/>
              <a:t>inputen</a:t>
            </a:r>
            <a:r>
              <a:rPr lang="en-US" baseline="0" dirty="0" smtClean="0"/>
              <a:t>, </a:t>
            </a:r>
            <a:r>
              <a:rPr lang="en-US" baseline="0" dirty="0" err="1" smtClean="0"/>
              <a:t>så</a:t>
            </a:r>
            <a:r>
              <a:rPr lang="en-US" baseline="0" dirty="0" smtClean="0"/>
              <a:t> </a:t>
            </a:r>
            <a:r>
              <a:rPr lang="en-US" baseline="0" dirty="0" err="1" smtClean="0"/>
              <a:t>att</a:t>
            </a:r>
            <a:r>
              <a:rPr lang="en-US" baseline="0" dirty="0" smtClean="0"/>
              <a:t> </a:t>
            </a:r>
            <a:r>
              <a:rPr lang="en-US" baseline="0" dirty="0" err="1" smtClean="0"/>
              <a:t>förutsatt</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a:t>
            </a:r>
            <a:r>
              <a:rPr lang="en-US" baseline="0" dirty="0" err="1" smtClean="0"/>
              <a:t>samma</a:t>
            </a:r>
            <a:r>
              <a:rPr lang="en-US" baseline="0" dirty="0" smtClean="0"/>
              <a:t> input, </a:t>
            </a:r>
            <a:r>
              <a:rPr lang="en-US" baseline="0" dirty="0" err="1" smtClean="0"/>
              <a:t>så</a:t>
            </a:r>
            <a:r>
              <a:rPr lang="en-US" baseline="0" dirty="0" smtClean="0"/>
              <a:t> </a:t>
            </a:r>
            <a:r>
              <a:rPr lang="en-US" baseline="0" dirty="0" err="1" smtClean="0"/>
              <a:t>kommer</a:t>
            </a:r>
            <a:r>
              <a:rPr lang="en-US" baseline="0" dirty="0" smtClean="0"/>
              <a:t> de </a:t>
            </a:r>
            <a:r>
              <a:rPr lang="en-US" baseline="0" dirty="0" err="1" smtClean="0"/>
              <a:t>även</a:t>
            </a:r>
            <a:r>
              <a:rPr lang="en-US" baseline="0" dirty="0" smtClean="0"/>
              <a:t> </a:t>
            </a:r>
            <a:r>
              <a:rPr lang="en-US" baseline="0" dirty="0" err="1" smtClean="0"/>
              <a:t>att</a:t>
            </a:r>
            <a:r>
              <a:rPr lang="en-US" baseline="0" dirty="0" smtClean="0"/>
              <a:t> </a:t>
            </a:r>
            <a:r>
              <a:rPr lang="en-US" baseline="0" dirty="0" err="1" smtClean="0"/>
              <a:t>producera</a:t>
            </a:r>
            <a:r>
              <a:rPr lang="en-US" baseline="0" dirty="0" smtClean="0"/>
              <a:t> </a:t>
            </a:r>
            <a:r>
              <a:rPr lang="en-US" baseline="0" dirty="0" err="1" smtClean="0"/>
              <a:t>samma</a:t>
            </a:r>
            <a:r>
              <a:rPr lang="en-US" baseline="0" dirty="0" smtClean="0"/>
              <a:t> </a:t>
            </a:r>
            <a:r>
              <a:rPr lang="en-US" baseline="0" dirty="0" err="1" smtClean="0"/>
              <a:t>resultat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7</a:t>
            </a:fld>
            <a:endParaRPr lang="en-US"/>
          </a:p>
        </p:txBody>
      </p:sp>
    </p:spTree>
    <p:extLst>
      <p:ext uri="{BB962C8B-B14F-4D97-AF65-F5344CB8AC3E}">
        <p14:creationId xmlns:p14="http://schemas.microsoft.com/office/powerpoint/2010/main" val="981434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Vanligen</a:t>
            </a:r>
            <a:r>
              <a:rPr lang="en-US" dirty="0" smtClean="0"/>
              <a:t> </a:t>
            </a:r>
            <a:r>
              <a:rPr lang="en-US" dirty="0" err="1" smtClean="0"/>
              <a:t>när</a:t>
            </a:r>
            <a:r>
              <a:rPr lang="en-US" baseline="0" dirty="0" smtClean="0"/>
              <a:t> man </a:t>
            </a:r>
            <a:r>
              <a:rPr lang="en-US" baseline="0" dirty="0" err="1" smtClean="0"/>
              <a:t>ska</a:t>
            </a:r>
            <a:r>
              <a:rPr lang="en-US" baseline="0" dirty="0" smtClean="0"/>
              <a:t> </a:t>
            </a:r>
            <a:r>
              <a:rPr lang="en-US" baseline="0" dirty="0" err="1" smtClean="0"/>
              <a:t>beskriva</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hur</a:t>
            </a:r>
            <a:r>
              <a:rPr lang="en-US" baseline="0" dirty="0" smtClean="0"/>
              <a:t> </a:t>
            </a:r>
            <a:r>
              <a:rPr lang="en-US" baseline="0" dirty="0" err="1" smtClean="0"/>
              <a:t>fel</a:t>
            </a:r>
            <a:r>
              <a:rPr lang="en-US" baseline="0" dirty="0" smtClean="0"/>
              <a:t> </a:t>
            </a:r>
            <a:r>
              <a:rPr lang="en-US" baseline="0" dirty="0" err="1" smtClean="0"/>
              <a:t>beter</a:t>
            </a:r>
            <a:r>
              <a:rPr lang="en-US" baseline="0" dirty="0" smtClean="0"/>
              <a:t> sig </a:t>
            </a:r>
            <a:r>
              <a:rPr lang="en-US" baseline="0" dirty="0" err="1" smtClean="0"/>
              <a:t>så</a:t>
            </a:r>
            <a:r>
              <a:rPr lang="en-US" baseline="0" dirty="0" smtClean="0"/>
              <a:t> </a:t>
            </a:r>
            <a:r>
              <a:rPr lang="en-US" baseline="0" dirty="0" err="1" smtClean="0"/>
              <a:t>måste</a:t>
            </a:r>
            <a:r>
              <a:rPr lang="en-US" baseline="0" dirty="0" smtClean="0"/>
              <a:t> man </a:t>
            </a:r>
            <a:r>
              <a:rPr lang="en-US" baseline="0" dirty="0" err="1" smtClean="0"/>
              <a:t>göra</a:t>
            </a:r>
            <a:r>
              <a:rPr lang="en-US" baseline="0" dirty="0" smtClean="0"/>
              <a:t> </a:t>
            </a:r>
            <a:r>
              <a:rPr lang="en-US" baseline="0" dirty="0" err="1" smtClean="0"/>
              <a:t>vissa</a:t>
            </a:r>
            <a:r>
              <a:rPr lang="en-US" baseline="0" dirty="0" smtClean="0"/>
              <a:t> </a:t>
            </a:r>
            <a:r>
              <a:rPr lang="en-US" baseline="0" dirty="0" err="1" smtClean="0"/>
              <a:t>begränsningar</a:t>
            </a:r>
            <a:r>
              <a:rPr lang="en-US" baseline="0" dirty="0" smtClean="0"/>
              <a:t> </a:t>
            </a:r>
            <a:r>
              <a:rPr lang="en-US" baseline="0" dirty="0" err="1" smtClean="0"/>
              <a:t>och</a:t>
            </a:r>
            <a:r>
              <a:rPr lang="en-US" baseline="0" dirty="0" smtClean="0"/>
              <a:t> </a:t>
            </a:r>
            <a:r>
              <a:rPr lang="en-US" baseline="0" dirty="0" err="1" smtClean="0"/>
              <a:t>antagande</a:t>
            </a:r>
            <a:r>
              <a:rPr lang="en-US" baseline="0" dirty="0" smtClean="0"/>
              <a:t>, </a:t>
            </a:r>
            <a:r>
              <a:rPr lang="en-US" baseline="0" dirty="0" err="1" smtClean="0"/>
              <a:t>eftersom</a:t>
            </a:r>
            <a:r>
              <a:rPr lang="en-US" baseline="0" dirty="0" smtClean="0"/>
              <a:t> </a:t>
            </a:r>
            <a:r>
              <a:rPr lang="en-US" baseline="0" dirty="0" err="1" smtClean="0"/>
              <a:t>det</a:t>
            </a:r>
            <a:r>
              <a:rPr lang="en-US" baseline="0" dirty="0" smtClean="0"/>
              <a:t> I </a:t>
            </a:r>
            <a:r>
              <a:rPr lang="en-US" baseline="0" dirty="0" err="1" smtClean="0"/>
              <a:t>princip</a:t>
            </a:r>
            <a:r>
              <a:rPr lang="en-US" baseline="0" dirty="0" smtClean="0"/>
              <a:t> </a:t>
            </a:r>
            <a:r>
              <a:rPr lang="en-US" baseline="0" dirty="0" err="1" smtClean="0"/>
              <a:t>är</a:t>
            </a:r>
            <a:r>
              <a:rPr lang="en-US" baseline="0" dirty="0" smtClean="0"/>
              <a:t> </a:t>
            </a:r>
            <a:r>
              <a:rPr lang="en-US" baseline="0" dirty="0" err="1" smtClean="0"/>
              <a:t>omöjligt</a:t>
            </a:r>
            <a:r>
              <a:rPr lang="en-US" baseline="0" dirty="0" smtClean="0"/>
              <a:t> </a:t>
            </a:r>
            <a:r>
              <a:rPr lang="en-US" baseline="0" dirty="0" err="1" smtClean="0"/>
              <a:t>att</a:t>
            </a:r>
            <a:r>
              <a:rPr lang="en-US" baseline="0" dirty="0" smtClean="0"/>
              <a:t> </a:t>
            </a:r>
            <a:r>
              <a:rPr lang="en-US" baseline="0" dirty="0" err="1" smtClean="0"/>
              <a:t>korrekt</a:t>
            </a:r>
            <a:r>
              <a:rPr lang="en-US" baseline="0" dirty="0" smtClean="0"/>
              <a:t> </a:t>
            </a:r>
            <a:r>
              <a:rPr lang="en-US" baseline="0" dirty="0" err="1" smtClean="0"/>
              <a:t>sätt</a:t>
            </a:r>
            <a:r>
              <a:rPr lang="en-US" baseline="0" dirty="0" smtClean="0"/>
              <a:t> </a:t>
            </a:r>
            <a:r>
              <a:rPr lang="en-US" baseline="0" dirty="0" err="1" smtClean="0"/>
              <a:t>modelera</a:t>
            </a:r>
            <a:r>
              <a:rPr lang="en-US" baseline="0" dirty="0" smtClean="0"/>
              <a:t> </a:t>
            </a:r>
            <a:r>
              <a:rPr lang="en-US" baseline="0" dirty="0" err="1" smtClean="0"/>
              <a:t>verkligen</a:t>
            </a:r>
            <a:r>
              <a:rPr lang="en-US" baseline="0" dirty="0" smtClean="0"/>
              <a:t> </a:t>
            </a:r>
            <a:r>
              <a:rPr lang="en-US" baseline="0" dirty="0" err="1" smtClean="0"/>
              <a:t>fel</a:t>
            </a:r>
            <a:r>
              <a:rPr lang="en-US" baseline="0" dirty="0" smtClean="0"/>
              <a:t> </a:t>
            </a:r>
            <a:r>
              <a:rPr lang="en-US" baseline="0" dirty="0" err="1" smtClean="0"/>
              <a:t>pga</a:t>
            </a:r>
            <a:r>
              <a:rPr lang="en-US" baseline="0" dirty="0" smtClean="0"/>
              <a:t> de </a:t>
            </a:r>
            <a:r>
              <a:rPr lang="en-US" baseline="0" dirty="0" err="1" smtClean="0"/>
              <a:t>många</a:t>
            </a:r>
            <a:r>
              <a:rPr lang="en-US" baseline="0" dirty="0" smtClean="0"/>
              <a:t> </a:t>
            </a:r>
            <a:r>
              <a:rPr lang="en-US" baseline="0" dirty="0" err="1" smtClean="0"/>
              <a:t>parameterar</a:t>
            </a:r>
            <a:r>
              <a:rPr lang="en-US" baseline="0" dirty="0" smtClean="0"/>
              <a:t> </a:t>
            </a:r>
            <a:r>
              <a:rPr lang="en-US" baseline="0" dirty="0" err="1" smtClean="0"/>
              <a:t>att</a:t>
            </a:r>
            <a:r>
              <a:rPr lang="en-US" baseline="0" dirty="0" smtClean="0"/>
              <a:t> ta </a:t>
            </a:r>
            <a:r>
              <a:rPr lang="en-US" baseline="0" dirty="0" err="1" smtClean="0"/>
              <a:t>hänsyn</a:t>
            </a:r>
            <a:r>
              <a:rPr lang="en-US" baseline="0" dirty="0" smtClean="0"/>
              <a:t> till.</a:t>
            </a:r>
          </a:p>
          <a:p>
            <a:endParaRPr lang="en-US" baseline="0" dirty="0" smtClean="0"/>
          </a:p>
          <a:p>
            <a:r>
              <a:rPr lang="en-US" baseline="0" dirty="0" smtClean="0"/>
              <a:t>I de </a:t>
            </a:r>
            <a:r>
              <a:rPr lang="en-US" baseline="0" dirty="0" err="1" smtClean="0"/>
              <a:t>tidigare</a:t>
            </a:r>
            <a:r>
              <a:rPr lang="en-US" baseline="0" dirty="0" smtClean="0"/>
              <a:t> </a:t>
            </a:r>
            <a:r>
              <a:rPr lang="en-US" baseline="0" dirty="0" err="1" smtClean="0"/>
              <a:t>arbeten</a:t>
            </a:r>
            <a:r>
              <a:rPr lang="en-US" baseline="0" dirty="0" smtClean="0"/>
              <a:t> vi </a:t>
            </a:r>
            <a:r>
              <a:rPr lang="en-US" baseline="0" dirty="0" err="1" smtClean="0"/>
              <a:t>har</a:t>
            </a:r>
            <a:r>
              <a:rPr lang="en-US" baseline="0" dirty="0" smtClean="0"/>
              <a:t> </a:t>
            </a:r>
            <a:r>
              <a:rPr lang="en-US" baseline="0" dirty="0" err="1" smtClean="0"/>
              <a:t>studerat</a:t>
            </a:r>
            <a:r>
              <a:rPr lang="en-US" baseline="0" dirty="0" smtClean="0"/>
              <a:t> </a:t>
            </a:r>
            <a:r>
              <a:rPr lang="en-US" baseline="0" dirty="0" err="1" smtClean="0"/>
              <a:t>så</a:t>
            </a:r>
            <a:r>
              <a:rPr lang="en-US" baseline="0" dirty="0" smtClean="0"/>
              <a:t> </a:t>
            </a:r>
            <a:r>
              <a:rPr lang="en-US" baseline="0" dirty="0" err="1" smtClean="0"/>
              <a:t>görs</a:t>
            </a:r>
            <a:r>
              <a:rPr lang="en-US" baseline="0" dirty="0" smtClean="0"/>
              <a:t> </a:t>
            </a:r>
            <a:r>
              <a:rPr lang="en-US" baseline="0" dirty="0" err="1" smtClean="0"/>
              <a:t>ofta</a:t>
            </a:r>
            <a:r>
              <a:rPr lang="en-US" baseline="0" dirty="0" smtClean="0"/>
              <a:t> </a:t>
            </a:r>
            <a:r>
              <a:rPr lang="en-US" baseline="0" dirty="0" err="1" smtClean="0"/>
              <a:t>antagande</a:t>
            </a:r>
            <a:r>
              <a:rPr lang="en-US" baseline="0" dirty="0" smtClean="0"/>
              <a:t> om</a:t>
            </a:r>
          </a:p>
          <a:p>
            <a:pPr marL="171450" indent="-171450">
              <a:buFontTx/>
              <a:buChar char="-"/>
            </a:pPr>
            <a:r>
              <a:rPr lang="en-US" baseline="0" dirty="0" err="1" smtClean="0"/>
              <a:t>Varje</a:t>
            </a:r>
            <a:r>
              <a:rPr lang="en-US" baseline="0" dirty="0" smtClean="0"/>
              <a:t> </a:t>
            </a:r>
            <a:r>
              <a:rPr lang="en-US" baseline="0" dirty="0" err="1" smtClean="0"/>
              <a:t>komponent</a:t>
            </a:r>
            <a:r>
              <a:rPr lang="en-US" baseline="0" dirty="0" smtClean="0"/>
              <a:t> </a:t>
            </a:r>
            <a:r>
              <a:rPr lang="en-US" baseline="0" dirty="0" err="1" smtClean="0"/>
              <a:t>är</a:t>
            </a:r>
            <a:r>
              <a:rPr lang="en-US" baseline="0" dirty="0" smtClean="0"/>
              <a:t> </a:t>
            </a:r>
            <a:r>
              <a:rPr lang="en-US" baseline="0" dirty="0" err="1" smtClean="0"/>
              <a:t>antingen</a:t>
            </a:r>
            <a:r>
              <a:rPr lang="en-US" baseline="0" dirty="0" smtClean="0"/>
              <a:t> operational </a:t>
            </a:r>
            <a:r>
              <a:rPr lang="en-US" baseline="0" dirty="0" err="1" smtClean="0"/>
              <a:t>eller</a:t>
            </a:r>
            <a:r>
              <a:rPr lang="en-US" baseline="0" dirty="0" smtClean="0"/>
              <a:t> </a:t>
            </a:r>
            <a:r>
              <a:rPr lang="en-US" baseline="0" dirty="0" err="1" smtClean="0"/>
              <a:t>död</a:t>
            </a:r>
            <a:endParaRPr lang="en-US" baseline="0" dirty="0" smtClean="0"/>
          </a:p>
          <a:p>
            <a:pPr marL="171450" indent="-171450">
              <a:buFontTx/>
              <a:buChar char="-"/>
            </a:pPr>
            <a:r>
              <a:rPr lang="en-US" baseline="0" dirty="0" err="1" smtClean="0"/>
              <a:t>Komponenter</a:t>
            </a:r>
            <a:r>
              <a:rPr lang="en-US" baseline="0" dirty="0" smtClean="0"/>
              <a:t> </a:t>
            </a:r>
            <a:r>
              <a:rPr lang="en-US" baseline="0" dirty="0" err="1" smtClean="0"/>
              <a:t>har</a:t>
            </a:r>
            <a:r>
              <a:rPr lang="en-US" baseline="0" dirty="0" smtClean="0"/>
              <a:t> </a:t>
            </a:r>
            <a:r>
              <a:rPr lang="en-US" baseline="0" dirty="0" err="1" smtClean="0"/>
              <a:t>konstanta</a:t>
            </a:r>
            <a:r>
              <a:rPr lang="en-US" baseline="0" dirty="0" smtClean="0"/>
              <a:t> </a:t>
            </a:r>
            <a:r>
              <a:rPr lang="en-US" baseline="0" dirty="0" err="1" smtClean="0"/>
              <a:t>felfrekvenser</a:t>
            </a:r>
            <a:r>
              <a:rPr lang="en-US" baseline="0" dirty="0" smtClean="0"/>
              <a:t>, </a:t>
            </a:r>
            <a:r>
              <a:rPr lang="en-US" baseline="0" dirty="0" err="1" smtClean="0"/>
              <a:t>och</a:t>
            </a:r>
            <a:r>
              <a:rPr lang="en-US" baseline="0" dirty="0" smtClean="0"/>
              <a:t> den </a:t>
            </a:r>
            <a:r>
              <a:rPr lang="en-US" baseline="0" dirty="0" err="1" smtClean="0"/>
              <a:t>är</a:t>
            </a:r>
            <a:r>
              <a:rPr lang="en-US" baseline="0" dirty="0" smtClean="0"/>
              <a:t> </a:t>
            </a:r>
            <a:r>
              <a:rPr lang="en-US" baseline="0" dirty="0" err="1" smtClean="0"/>
              <a:t>samma</a:t>
            </a:r>
            <a:r>
              <a:rPr lang="en-US" baseline="0" dirty="0" smtClean="0"/>
              <a:t> </a:t>
            </a:r>
            <a:r>
              <a:rPr lang="en-US" baseline="0" dirty="0" err="1" smtClean="0"/>
              <a:t>för</a:t>
            </a:r>
            <a:r>
              <a:rPr lang="en-US" baseline="0" dirty="0" smtClean="0"/>
              <a:t> </a:t>
            </a:r>
            <a:r>
              <a:rPr lang="en-US" baseline="0" dirty="0" err="1" smtClean="0"/>
              <a:t>alla</a:t>
            </a:r>
            <a:r>
              <a:rPr lang="en-US" baseline="0" dirty="0" smtClean="0"/>
              <a:t> </a:t>
            </a:r>
            <a:r>
              <a:rPr lang="en-US" baseline="0" dirty="0" err="1" smtClean="0"/>
              <a:t>komponenter</a:t>
            </a:r>
            <a:r>
              <a:rPr lang="en-US" baseline="0" dirty="0" smtClean="0"/>
              <a:t> </a:t>
            </a:r>
            <a:r>
              <a:rPr lang="en-US" baseline="0" dirty="0" err="1" smtClean="0"/>
              <a:t>och</a:t>
            </a:r>
            <a:r>
              <a:rPr lang="en-US" baseline="0" dirty="0" smtClean="0"/>
              <a:t> </a:t>
            </a:r>
            <a:r>
              <a:rPr lang="en-US" baseline="0" dirty="0" err="1" smtClean="0"/>
              <a:t>statistiskt</a:t>
            </a:r>
            <a:r>
              <a:rPr lang="en-US" baseline="0" dirty="0" smtClean="0"/>
              <a:t> </a:t>
            </a:r>
            <a:r>
              <a:rPr lang="en-US" baseline="0" dirty="0" err="1" smtClean="0"/>
              <a:t>oberoende</a:t>
            </a:r>
            <a:endParaRPr lang="en-US" baseline="0" dirty="0" smtClean="0"/>
          </a:p>
          <a:p>
            <a:pPr marL="0" indent="0">
              <a:buFontTx/>
              <a:buNone/>
            </a:pPr>
            <a:endParaRPr lang="en-US" baseline="0" dirty="0" smtClean="0"/>
          </a:p>
          <a:p>
            <a:pPr marL="0" indent="0">
              <a:buFontTx/>
              <a:buNone/>
            </a:pPr>
            <a:r>
              <a:rPr lang="en-US" baseline="0" dirty="0" err="1" smtClean="0"/>
              <a:t>Andra</a:t>
            </a:r>
            <a:r>
              <a:rPr lang="en-US" baseline="0" dirty="0" smtClean="0"/>
              <a:t> </a:t>
            </a:r>
            <a:r>
              <a:rPr lang="en-US" baseline="0" dirty="0" err="1" smtClean="0"/>
              <a:t>vanligt</a:t>
            </a:r>
            <a:r>
              <a:rPr lang="en-US" baseline="0" dirty="0" smtClean="0"/>
              <a:t> </a:t>
            </a:r>
            <a:r>
              <a:rPr lang="en-US" baseline="0" dirty="0" err="1" smtClean="0"/>
              <a:t>förekommande</a:t>
            </a:r>
            <a:r>
              <a:rPr lang="en-US" baseline="0" dirty="0" smtClean="0"/>
              <a:t> </a:t>
            </a:r>
            <a:r>
              <a:rPr lang="en-US" baseline="0" dirty="0" err="1" smtClean="0"/>
              <a:t>antaganden</a:t>
            </a:r>
            <a:r>
              <a:rPr lang="en-US" baseline="0" dirty="0" smtClean="0"/>
              <a:t> </a:t>
            </a:r>
            <a:r>
              <a:rPr lang="en-US" baseline="0" dirty="0" err="1" smtClean="0"/>
              <a:t>är</a:t>
            </a:r>
            <a:endParaRPr lang="en-US" baseline="0" dirty="0" smtClean="0"/>
          </a:p>
          <a:p>
            <a:pPr marL="171450" indent="-171450">
              <a:buFontTx/>
              <a:buChar char="-"/>
            </a:pPr>
            <a:r>
              <a:rPr lang="en-US" baseline="0" dirty="0" err="1" smtClean="0"/>
              <a:t>Fullt</a:t>
            </a:r>
            <a:r>
              <a:rPr lang="en-US" baseline="0" dirty="0" smtClean="0"/>
              <a:t> </a:t>
            </a:r>
            <a:r>
              <a:rPr lang="en-US" baseline="0" dirty="0" err="1" smtClean="0"/>
              <a:t>tillförlitligt</a:t>
            </a:r>
            <a:r>
              <a:rPr lang="en-US" baseline="0" dirty="0" smtClean="0"/>
              <a:t> </a:t>
            </a:r>
            <a:r>
              <a:rPr lang="en-US" baseline="0" dirty="0" err="1" smtClean="0"/>
              <a:t>nätverk</a:t>
            </a:r>
            <a:endParaRPr lang="en-US" baseline="0" dirty="0" smtClean="0"/>
          </a:p>
          <a:p>
            <a:pPr marL="171450" indent="-171450">
              <a:buFontTx/>
              <a:buChar char="-"/>
            </a:pPr>
            <a:r>
              <a:rPr lang="en-US" baseline="0" dirty="0" err="1" smtClean="0"/>
              <a:t>Kända</a:t>
            </a:r>
            <a:r>
              <a:rPr lang="en-US" baseline="0" dirty="0" smtClean="0"/>
              <a:t> </a:t>
            </a:r>
            <a:r>
              <a:rPr lang="en-US" baseline="0" dirty="0" err="1" smtClean="0"/>
              <a:t>exekveringstider</a:t>
            </a:r>
            <a:r>
              <a:rPr lang="en-US" baseline="0" dirty="0" smtClean="0"/>
              <a:t> (</a:t>
            </a:r>
            <a:r>
              <a:rPr lang="en-US" baseline="0" dirty="0" err="1" smtClean="0"/>
              <a:t>ofta</a:t>
            </a:r>
            <a:r>
              <a:rPr lang="en-US" baseline="0" dirty="0" smtClean="0"/>
              <a:t> </a:t>
            </a:r>
            <a:r>
              <a:rPr lang="en-US" baseline="0" dirty="0" err="1" smtClean="0"/>
              <a:t>då</a:t>
            </a:r>
            <a:r>
              <a:rPr lang="en-US" baseline="0" dirty="0" smtClean="0"/>
              <a:t> man </a:t>
            </a:r>
            <a:r>
              <a:rPr lang="en-US" baseline="0" dirty="0" err="1" smtClean="0"/>
              <a:t>kollar</a:t>
            </a:r>
            <a:r>
              <a:rPr lang="en-US" baseline="0" dirty="0" smtClean="0"/>
              <a:t> </a:t>
            </a:r>
            <a:r>
              <a:rPr lang="en-US" baseline="0" dirty="0" err="1" smtClean="0"/>
              <a:t>på</a:t>
            </a:r>
            <a:r>
              <a:rPr lang="en-US" baseline="0" dirty="0" smtClean="0"/>
              <a:t> </a:t>
            </a:r>
            <a:r>
              <a:rPr lang="en-US" baseline="0" dirty="0" err="1" smtClean="0"/>
              <a:t>att</a:t>
            </a:r>
            <a:r>
              <a:rPr lang="en-US" baseline="0" dirty="0" smtClean="0"/>
              <a:t> </a:t>
            </a:r>
            <a:r>
              <a:rPr lang="en-US" baseline="0" dirty="0" err="1" smtClean="0"/>
              <a:t>maximera</a:t>
            </a:r>
            <a:r>
              <a:rPr lang="en-US" baseline="0" dirty="0" smtClean="0"/>
              <a:t> </a:t>
            </a:r>
            <a:r>
              <a:rPr lang="en-US" baseline="0" dirty="0" err="1" smtClean="0"/>
              <a:t>tillförlitligheten</a:t>
            </a:r>
            <a:r>
              <a:rPr lang="en-US" baseline="0" dirty="0" smtClean="0"/>
              <a:t> </a:t>
            </a:r>
            <a:r>
              <a:rPr lang="en-US" baseline="0" dirty="0" err="1" smtClean="0"/>
              <a:t>samtidigt</a:t>
            </a:r>
            <a:r>
              <a:rPr lang="en-US" baseline="0" dirty="0" smtClean="0"/>
              <a:t> </a:t>
            </a:r>
            <a:r>
              <a:rPr lang="en-US" baseline="0" dirty="0" err="1" smtClean="0"/>
              <a:t>som</a:t>
            </a:r>
            <a:r>
              <a:rPr lang="en-US" baseline="0" dirty="0" smtClean="0"/>
              <a:t> man </a:t>
            </a:r>
            <a:r>
              <a:rPr lang="en-US" baseline="0" dirty="0" err="1" smtClean="0"/>
              <a:t>möter</a:t>
            </a:r>
            <a:r>
              <a:rPr lang="en-US" baseline="0" dirty="0" smtClean="0"/>
              <a:t> deadlines)</a:t>
            </a:r>
          </a:p>
          <a:p>
            <a:pPr marL="171450" indent="-171450">
              <a:buFontTx/>
              <a:buChar char="-"/>
            </a:pPr>
            <a:endParaRPr lang="en-US" baseline="0" dirty="0" smtClean="0"/>
          </a:p>
          <a:p>
            <a:pPr marL="0" indent="0">
              <a:buFontTx/>
              <a:buNone/>
            </a:pPr>
            <a:r>
              <a:rPr lang="en-US" baseline="0" dirty="0" smtClean="0"/>
              <a:t>Vi </a:t>
            </a:r>
            <a:r>
              <a:rPr lang="en-US" baseline="0" dirty="0" err="1" smtClean="0"/>
              <a:t>antar</a:t>
            </a:r>
            <a:r>
              <a:rPr lang="en-US" baseline="0" dirty="0" smtClean="0"/>
              <a:t> </a:t>
            </a:r>
          </a:p>
          <a:p>
            <a:pPr marL="171450" indent="-171450">
              <a:buFontTx/>
              <a:buChar char="-"/>
            </a:pPr>
            <a:r>
              <a:rPr lang="en-US" baseline="0" dirty="0" smtClean="0"/>
              <a:t>fail-stop model, </a:t>
            </a:r>
            <a:r>
              <a:rPr lang="en-US" baseline="0" dirty="0" err="1" smtClean="0"/>
              <a:t>där</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antingen</a:t>
            </a:r>
            <a:r>
              <a:rPr lang="en-US" baseline="0" dirty="0" smtClean="0"/>
              <a:t> operational </a:t>
            </a:r>
            <a:r>
              <a:rPr lang="en-US" baseline="0" dirty="0" err="1" smtClean="0"/>
              <a:t>eller</a:t>
            </a:r>
            <a:r>
              <a:rPr lang="en-US" baseline="0" dirty="0" smtClean="0"/>
              <a:t> </a:t>
            </a:r>
            <a:r>
              <a:rPr lang="en-US" baseline="0" dirty="0" err="1" smtClean="0"/>
              <a:t>döda</a:t>
            </a:r>
            <a:endParaRPr lang="en-US" baseline="0" dirty="0" smtClean="0"/>
          </a:p>
          <a:p>
            <a:pPr marL="171450" indent="-171450">
              <a:buFontTx/>
              <a:buChar char="-"/>
            </a:pPr>
            <a:r>
              <a:rPr lang="en-US" baseline="0" dirty="0" err="1" smtClean="0"/>
              <a:t>Fullt</a:t>
            </a:r>
            <a:r>
              <a:rPr lang="en-US" baseline="0" dirty="0" smtClean="0"/>
              <a:t> </a:t>
            </a:r>
            <a:r>
              <a:rPr lang="en-US" baseline="0" dirty="0" err="1" smtClean="0"/>
              <a:t>tillförlitligt</a:t>
            </a:r>
            <a:r>
              <a:rPr lang="en-US" baseline="0" dirty="0" smtClean="0"/>
              <a:t> </a:t>
            </a:r>
            <a:r>
              <a:rPr lang="en-US" baseline="0" dirty="0" err="1" smtClean="0"/>
              <a:t>nätverk</a:t>
            </a:r>
            <a:r>
              <a:rPr lang="en-US" baseline="0" dirty="0" smtClean="0"/>
              <a:t>, vi </a:t>
            </a:r>
            <a:r>
              <a:rPr lang="en-US" baseline="0" dirty="0" err="1" smtClean="0"/>
              <a:t>bryr</a:t>
            </a:r>
            <a:r>
              <a:rPr lang="en-US" baseline="0" dirty="0" smtClean="0"/>
              <a:t> </a:t>
            </a:r>
            <a:r>
              <a:rPr lang="en-US" baseline="0" dirty="0" err="1" smtClean="0"/>
              <a:t>oss</a:t>
            </a:r>
            <a:r>
              <a:rPr lang="en-US" baseline="0" dirty="0" smtClean="0"/>
              <a:t> </a:t>
            </a:r>
            <a:r>
              <a:rPr lang="en-US" baseline="0" dirty="0" err="1" smtClean="0"/>
              <a:t>bara</a:t>
            </a:r>
            <a:r>
              <a:rPr lang="en-US" baseline="0" dirty="0" smtClean="0"/>
              <a:t> om node failures</a:t>
            </a:r>
          </a:p>
          <a:p>
            <a:pPr marL="171450" indent="-171450">
              <a:buFontTx/>
              <a:buChar char="-"/>
            </a:pPr>
            <a:r>
              <a:rPr lang="en-US" baseline="0" dirty="0" smtClean="0"/>
              <a:t>En nods </a:t>
            </a:r>
            <a:r>
              <a:rPr lang="en-US" baseline="0" dirty="0" err="1" smtClean="0"/>
              <a:t>tillförlitlighet</a:t>
            </a:r>
            <a:r>
              <a:rPr lang="en-US" baseline="0" dirty="0" smtClean="0"/>
              <a:t> </a:t>
            </a:r>
            <a:r>
              <a:rPr lang="en-US" baseline="0" dirty="0" err="1" smtClean="0"/>
              <a:t>påverkas</a:t>
            </a:r>
            <a:r>
              <a:rPr lang="en-US" baseline="0" dirty="0" smtClean="0"/>
              <a:t> </a:t>
            </a:r>
            <a:r>
              <a:rPr lang="en-US" baseline="0" dirty="0" err="1" smtClean="0"/>
              <a:t>inte</a:t>
            </a:r>
            <a:r>
              <a:rPr lang="en-US" baseline="0" dirty="0" smtClean="0"/>
              <a:t> </a:t>
            </a:r>
            <a:r>
              <a:rPr lang="en-US" baseline="0" dirty="0" err="1" smtClean="0"/>
              <a:t>av</a:t>
            </a:r>
            <a:r>
              <a:rPr lang="en-US" baseline="0" dirty="0" smtClean="0"/>
              <a:t> </a:t>
            </a:r>
            <a:r>
              <a:rPr lang="en-US" baseline="0" dirty="0" err="1" smtClean="0"/>
              <a:t>vilket</a:t>
            </a:r>
            <a:r>
              <a:rPr lang="en-US" baseline="0" dirty="0" smtClean="0"/>
              <a:t> </a:t>
            </a:r>
            <a:r>
              <a:rPr lang="en-US" baseline="0" dirty="0" err="1" smtClean="0"/>
              <a:t>typ</a:t>
            </a:r>
            <a:r>
              <a:rPr lang="en-US" baseline="0" dirty="0" smtClean="0"/>
              <a:t> </a:t>
            </a:r>
            <a:r>
              <a:rPr lang="en-US" baseline="0" dirty="0" err="1" smtClean="0"/>
              <a:t>av</a:t>
            </a:r>
            <a:r>
              <a:rPr lang="en-US" baseline="0" dirty="0" smtClean="0"/>
              <a:t> tasks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på</a:t>
            </a:r>
            <a:r>
              <a:rPr lang="en-US" baseline="0" dirty="0" smtClean="0"/>
              <a:t> den</a:t>
            </a:r>
          </a:p>
          <a:p>
            <a:pPr marL="171450" indent="-171450">
              <a:buFontTx/>
              <a:buChar char="-"/>
            </a:pPr>
            <a:r>
              <a:rPr lang="en-US" baseline="0" dirty="0" err="1" smtClean="0"/>
              <a:t>Och</a:t>
            </a:r>
            <a:r>
              <a:rPr lang="en-US" baseline="0" dirty="0" smtClean="0"/>
              <a:t> vi </a:t>
            </a:r>
            <a:r>
              <a:rPr lang="en-US" baseline="0" dirty="0" err="1" smtClean="0"/>
              <a:t>antar</a:t>
            </a:r>
            <a:r>
              <a:rPr lang="en-US" baseline="0" dirty="0" smtClean="0"/>
              <a:t> </a:t>
            </a:r>
            <a:r>
              <a:rPr lang="en-US" baseline="0" dirty="0" err="1" smtClean="0"/>
              <a:t>dessutom</a:t>
            </a:r>
            <a:r>
              <a:rPr lang="en-US" baseline="0" dirty="0" smtClean="0"/>
              <a:t> </a:t>
            </a:r>
            <a:r>
              <a:rPr lang="en-US" baseline="0" dirty="0" err="1" smtClean="0"/>
              <a:t>statistiskt</a:t>
            </a:r>
            <a:r>
              <a:rPr lang="en-US" baseline="0" dirty="0" smtClean="0"/>
              <a:t> </a:t>
            </a:r>
            <a:r>
              <a:rPr lang="en-US" baseline="0" dirty="0" err="1" smtClean="0"/>
              <a:t>oberoende</a:t>
            </a:r>
            <a:r>
              <a:rPr lang="en-US" baseline="0" dirty="0" smtClean="0"/>
              <a:t> </a:t>
            </a:r>
            <a:r>
              <a:rPr lang="en-US" baseline="0" dirty="0" err="1" smtClean="0"/>
              <a:t>fel</a:t>
            </a:r>
            <a:endParaRPr lang="en-US" baseline="0" dirty="0" smtClean="0"/>
          </a:p>
          <a:p>
            <a:pPr marL="0" indent="0">
              <a:buFontTx/>
              <a:buNone/>
            </a:pP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8</a:t>
            </a:fld>
            <a:endParaRPr lang="en-US"/>
          </a:p>
        </p:txBody>
      </p:sp>
    </p:spTree>
    <p:extLst>
      <p:ext uri="{BB962C8B-B14F-4D97-AF65-F5344CB8AC3E}">
        <p14:creationId xmlns:p14="http://schemas.microsoft.com/office/powerpoint/2010/main" val="142784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När</a:t>
            </a:r>
            <a:r>
              <a:rPr lang="en-US" dirty="0" smtClean="0"/>
              <a:t> man </a:t>
            </a:r>
            <a:r>
              <a:rPr lang="en-US" dirty="0" err="1" smtClean="0"/>
              <a:t>antar</a:t>
            </a:r>
            <a:r>
              <a:rPr lang="en-US" dirty="0" smtClean="0"/>
              <a:t> </a:t>
            </a:r>
            <a:r>
              <a:rPr lang="en-US" dirty="0" err="1" smtClean="0"/>
              <a:t>konstanta</a:t>
            </a:r>
            <a:r>
              <a:rPr lang="en-US" dirty="0" smtClean="0"/>
              <a:t> </a:t>
            </a:r>
            <a:r>
              <a:rPr lang="en-US" dirty="0" err="1" smtClean="0"/>
              <a:t>felfrekvenser</a:t>
            </a:r>
            <a:r>
              <a:rPr lang="en-US" dirty="0" smtClean="0"/>
              <a:t> </a:t>
            </a:r>
            <a:r>
              <a:rPr lang="en-US" dirty="0" err="1" smtClean="0"/>
              <a:t>så</a:t>
            </a:r>
            <a:r>
              <a:rPr lang="en-US" dirty="0" smtClean="0"/>
              <a:t> </a:t>
            </a:r>
            <a:r>
              <a:rPr lang="en-US" dirty="0" err="1" smtClean="0"/>
              <a:t>modeleras</a:t>
            </a:r>
            <a:r>
              <a:rPr lang="en-US" baseline="0" dirty="0" smtClean="0"/>
              <a:t> </a:t>
            </a:r>
            <a:r>
              <a:rPr lang="en-US" baseline="0" dirty="0" err="1" smtClean="0"/>
              <a:t>ofta</a:t>
            </a:r>
            <a:r>
              <a:rPr lang="en-US" baseline="0" dirty="0" smtClean="0"/>
              <a:t> en nods </a:t>
            </a:r>
            <a:r>
              <a:rPr lang="en-US" baseline="0" dirty="0" err="1" smtClean="0"/>
              <a:t>tillförlitlighet</a:t>
            </a:r>
            <a:r>
              <a:rPr lang="en-US" baseline="0" dirty="0" smtClean="0"/>
              <a:t> med en Poisson process</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9</a:t>
            </a:fld>
            <a:endParaRPr lang="en-US"/>
          </a:p>
        </p:txBody>
      </p:sp>
    </p:spTree>
    <p:extLst>
      <p:ext uri="{BB962C8B-B14F-4D97-AF65-F5344CB8AC3E}">
        <p14:creationId xmlns:p14="http://schemas.microsoft.com/office/powerpoint/2010/main" val="1887332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10</a:t>
            </a:fld>
            <a:endParaRPr lang="en-US"/>
          </a:p>
        </p:txBody>
      </p:sp>
    </p:spTree>
    <p:extLst>
      <p:ext uri="{BB962C8B-B14F-4D97-AF65-F5344CB8AC3E}">
        <p14:creationId xmlns:p14="http://schemas.microsoft.com/office/powerpoint/2010/main" val="199176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13</a:t>
            </a:fld>
            <a:endParaRPr lang="en-US"/>
          </a:p>
        </p:txBody>
      </p:sp>
    </p:spTree>
    <p:extLst>
      <p:ext uri="{BB962C8B-B14F-4D97-AF65-F5344CB8AC3E}">
        <p14:creationId xmlns:p14="http://schemas.microsoft.com/office/powerpoint/2010/main" val="417499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72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58771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8767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49158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509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119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5/5/16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9408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5/5/16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51028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5/5/16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7304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5/5/16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8179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5/5/16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796390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5/5/16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09998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80.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3" Type="http://schemas.openxmlformats.org/officeDocument/2006/relationships/image" Target="../media/image110.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3" Type="http://schemas.openxmlformats.org/officeDocument/2006/relationships/image" Target="../media/image13.emf"/><Relationship Id="rId4" Type="http://schemas.openxmlformats.org/officeDocument/2006/relationships/image" Target="../media/image14.emf"/><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6.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7.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9.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0.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1.emf"/></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4.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0.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1.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2.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3.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4.e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e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e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e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e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e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e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e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Dynamic Fault-Tolerance and Task Scheduling in Distributed Systems</a:t>
            </a:r>
            <a:endParaRPr lang="en-US" sz="4800" dirty="0"/>
          </a:p>
        </p:txBody>
      </p:sp>
      <p:sp>
        <p:nvSpPr>
          <p:cNvPr id="3" name="Subtitle 2"/>
          <p:cNvSpPr>
            <a:spLocks noGrp="1"/>
          </p:cNvSpPr>
          <p:nvPr>
            <p:ph type="subTitle" idx="1"/>
          </p:nvPr>
        </p:nvSpPr>
        <p:spPr/>
        <p:txBody>
          <a:bodyPr/>
          <a:lstStyle/>
          <a:p>
            <a:r>
              <a:rPr lang="en-US" dirty="0" smtClean="0"/>
              <a:t>Masters Thesis by Philip </a:t>
            </a:r>
            <a:r>
              <a:rPr lang="en-US" dirty="0" err="1" smtClean="0"/>
              <a:t>ståhl</a:t>
            </a:r>
            <a:r>
              <a:rPr lang="en-US" dirty="0" smtClean="0"/>
              <a:t> and </a:t>
            </a:r>
            <a:r>
              <a:rPr lang="en-US" dirty="0" err="1" smtClean="0"/>
              <a:t>jonatan</a:t>
            </a:r>
            <a:r>
              <a:rPr lang="en-US" dirty="0" smtClean="0"/>
              <a:t> </a:t>
            </a:r>
            <a:r>
              <a:rPr lang="en-US" dirty="0" err="1" smtClean="0"/>
              <a:t>broberg</a:t>
            </a:r>
            <a:endParaRPr lang="en-US" dirty="0"/>
          </a:p>
        </p:txBody>
      </p:sp>
    </p:spTree>
    <p:extLst>
      <p:ext uri="{BB962C8B-B14F-4D97-AF65-F5344CB8AC3E}">
        <p14:creationId xmlns:p14="http://schemas.microsoft.com/office/powerpoint/2010/main" val="198346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Failure distribution</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We </a:t>
            </a:r>
            <a:r>
              <a:rPr lang="en-US" dirty="0"/>
              <a:t>are interested in knowing the probability of a node surviving a time </a:t>
            </a:r>
            <a:r>
              <a:rPr lang="en-US" i="1" dirty="0"/>
              <a:t>t</a:t>
            </a:r>
            <a:r>
              <a:rPr lang="en-US" dirty="0"/>
              <a:t>, i.e. no failures</a:t>
            </a:r>
          </a:p>
          <a:p>
            <a:pPr marL="0" lvl="0" indent="0">
              <a:buNone/>
            </a:pPr>
            <a:endParaRPr lang="en-US" dirty="0" smtClean="0"/>
          </a:p>
          <a:p>
            <a:pPr marL="0" lvl="0" indent="0">
              <a:buNone/>
            </a:pPr>
            <a:endParaRPr lang="en-US" dirty="0" smtClean="0"/>
          </a:p>
          <a:p>
            <a:pPr marL="0" lvl="0" indent="0">
              <a:buNone/>
            </a:pPr>
            <a:r>
              <a:rPr lang="en-US" dirty="0" smtClean="0"/>
              <a:t>The probability that a failure occurs is thereby</a:t>
            </a:r>
          </a:p>
          <a:p>
            <a:pPr marL="0" lvl="0" indent="0">
              <a:buNone/>
            </a:pPr>
            <a:endParaRPr lang="en-US" dirty="0"/>
          </a:p>
          <a:p>
            <a:pPr marL="0" indent="0">
              <a:buNone/>
            </a:pPr>
            <a:endParaRPr lang="en-US" dirty="0"/>
          </a:p>
          <a:p>
            <a:pPr marL="0" indent="0">
              <a:buNone/>
            </a:pPr>
            <a:endParaRPr lang="en-US" dirty="0"/>
          </a:p>
          <a:p>
            <a:pPr marL="0" lvl="0" indent="0">
              <a:buNone/>
            </a:pPr>
            <a:endParaRPr lang="en-US" dirty="0"/>
          </a:p>
        </p:txBody>
      </p:sp>
      <mc:AlternateContent xmlns:mc="http://schemas.openxmlformats.org/markup-compatibility/2006">
        <mc:Choice xmlns:a14="http://schemas.microsoft.com/office/drawing/2010/main" Requires="a14">
          <p:sp>
            <p:nvSpPr>
              <p:cNvPr id="5" name="Rectangle 4"/>
              <p:cNvSpPr/>
              <p:nvPr/>
            </p:nvSpPr>
            <p:spPr>
              <a:xfrm>
                <a:off x="1097280" y="3558777"/>
                <a:ext cx="10058400" cy="83503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𝑠𝑢𝑟𝑣𝑖𝑣𝑎𝑙</m:t>
                          </m:r>
                        </m:e>
                      </m:d>
                      <m:r>
                        <a:rPr lang="en-GB" i="1">
                          <a:latin typeface="Cambria Math" charset="0"/>
                        </a:rPr>
                        <m:t>=</m:t>
                      </m:r>
                      <m:r>
                        <a:rPr lang="en-GB" i="1">
                          <a:latin typeface="Cambria Math" charset="0"/>
                        </a:rPr>
                        <m:t>𝑃</m:t>
                      </m:r>
                      <m:d>
                        <m:dPr>
                          <m:ctrlPr>
                            <a:rPr lang="en-GB" i="1">
                              <a:latin typeface="Cambria Math" charset="0"/>
                            </a:rPr>
                          </m:ctrlPr>
                        </m:dPr>
                        <m:e>
                          <m:r>
                            <a:rPr lang="en-GB" i="1">
                              <a:latin typeface="Cambria Math" charset="0"/>
                            </a:rPr>
                            <m:t>0 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f>
                        <m:fPr>
                          <m:ctrlPr>
                            <a:rPr lang="fi-FI" i="1">
                              <a:latin typeface="Cambria Math" charset="0"/>
                            </a:rPr>
                          </m:ctrlPr>
                        </m:fPr>
                        <m:num>
                          <m:sSup>
                            <m:sSupPr>
                              <m:ctrlPr>
                                <a:rPr lang="is-IS" i="1">
                                  <a:latin typeface="Cambria Math" charset="0"/>
                                </a:rPr>
                              </m:ctrlPr>
                            </m:sSupPr>
                            <m:e>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e>
                            <m:sup>
                              <m:r>
                                <a:rPr lang="en-GB" i="1">
                                  <a:latin typeface="Cambria Math" charset="0"/>
                                </a:rPr>
                                <m:t>0</m:t>
                              </m:r>
                            </m:sup>
                          </m:sSup>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num>
                        <m:den>
                          <m:r>
                            <a:rPr lang="en-GB" i="1">
                              <a:latin typeface="Cambria Math" charset="0"/>
                            </a:rPr>
                            <m:t>0</m:t>
                          </m:r>
                          <m:r>
                            <a:rPr lang="fi-FI" i="1">
                              <a:latin typeface="Cambria Math" charset="0"/>
                            </a:rPr>
                            <m:t>!</m:t>
                          </m:r>
                        </m:den>
                      </m:f>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p:sp>
            <p:nvSpPr>
              <p:cNvPr id="5" name="Rectangle 4"/>
              <p:cNvSpPr>
                <a:spLocks noRot="1" noChangeAspect="1" noMove="1" noResize="1" noEditPoints="1" noAdjustHandles="1" noChangeArrowheads="1" noChangeShapeType="1" noTextEdit="1"/>
              </p:cNvSpPr>
              <p:nvPr/>
            </p:nvSpPr>
            <p:spPr>
              <a:xfrm>
                <a:off x="1097280" y="3558777"/>
                <a:ext cx="10058400" cy="835037"/>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2035349"/>
                <a:ext cx="10058400" cy="84080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𝑘</m:t>
                          </m:r>
                          <m:r>
                            <a:rPr lang="en-GB" i="1">
                              <a:latin typeface="Cambria Math" charset="0"/>
                            </a:rPr>
                            <m:t>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f>
                        <m:fPr>
                          <m:ctrlPr>
                            <a:rPr lang="fi-FI" i="1">
                              <a:latin typeface="Cambria Math" charset="0"/>
                            </a:rPr>
                          </m:ctrlPr>
                        </m:fPr>
                        <m:num>
                          <m:sSup>
                            <m:sSupPr>
                              <m:ctrlPr>
                                <a:rPr lang="is-IS" i="1">
                                  <a:latin typeface="Cambria Math" charset="0"/>
                                </a:rPr>
                              </m:ctrlPr>
                            </m:sSupPr>
                            <m:e>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e>
                            <m:sup>
                              <m:r>
                                <a:rPr lang="en-GB" i="1">
                                  <a:latin typeface="Cambria Math" charset="0"/>
                                </a:rPr>
                                <m:t>𝑘</m:t>
                              </m:r>
                            </m:sup>
                          </m:sSup>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num>
                        <m:den>
                          <m:r>
                            <a:rPr lang="en-GB" i="1">
                              <a:latin typeface="Cambria Math" charset="0"/>
                            </a:rPr>
                            <m:t>𝑘</m:t>
                          </m:r>
                          <m:r>
                            <a:rPr lang="fi-FI" i="1">
                              <a:latin typeface="Cambria Math" charset="0"/>
                            </a:rPr>
                            <m:t>!</m:t>
                          </m:r>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2035349"/>
                <a:ext cx="10058400" cy="840808"/>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4467788" y="4946788"/>
                <a:ext cx="3317383" cy="36933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𝑓𝑎𝑖𝑙𝑢𝑟𝑒</m:t>
                          </m:r>
                        </m:e>
                      </m:d>
                      <m:r>
                        <a:rPr lang="en-GB" i="1">
                          <a:latin typeface="Cambria Math" charset="0"/>
                        </a:rPr>
                        <m:t>=1 −</m:t>
                      </m:r>
                      <m:r>
                        <a:rPr lang="en-GB" i="1">
                          <a:latin typeface="Cambria Math" charset="0"/>
                        </a:rPr>
                        <m:t>𝑃</m:t>
                      </m:r>
                      <m:r>
                        <a:rPr lang="en-GB" i="1">
                          <a:latin typeface="Cambria Math" charset="0"/>
                        </a:rPr>
                        <m:t>(</m:t>
                      </m:r>
                      <m:r>
                        <a:rPr lang="en-GB" i="1">
                          <a:latin typeface="Cambria Math" charset="0"/>
                        </a:rPr>
                        <m:t>𝑠𝑢𝑟𝑣𝑖𝑣𝑎𝑙</m:t>
                      </m:r>
                      <m:r>
                        <a:rPr lang="en-GB" i="1">
                          <a:latin typeface="Cambria Math" charset="0"/>
                        </a:rPr>
                        <m:t>)</m:t>
                      </m:r>
                    </m:oMath>
                  </m:oMathPara>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4467788" y="4946788"/>
                <a:ext cx="3317383" cy="369332"/>
              </a:xfrm>
              <a:prstGeom prst="rect">
                <a:avLst/>
              </a:prstGeom>
              <a:blipFill rotWithShape="0">
                <a:blip r:embed="rId5"/>
                <a:stretch>
                  <a:fillRect t="-95082" b="-121311"/>
                </a:stretch>
              </a:blipFill>
            </p:spPr>
            <p:txBody>
              <a:bodyPr/>
              <a:lstStyle/>
              <a:p>
                <a:r>
                  <a:rPr lang="en-US">
                    <a:noFill/>
                  </a:rPr>
                  <a:t> </a:t>
                </a:r>
              </a:p>
            </p:txBody>
          </p:sp>
        </mc:Fallback>
      </mc:AlternateContent>
    </p:spTree>
    <p:extLst>
      <p:ext uri="{BB962C8B-B14F-4D97-AF65-F5344CB8AC3E}">
        <p14:creationId xmlns:p14="http://schemas.microsoft.com/office/powerpoint/2010/main" val="8730074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Mean-time-between-failure</a:t>
            </a:r>
            <a:endParaRPr lang="en-US" dirty="0"/>
          </a:p>
        </p:txBody>
      </p:sp>
      <p:sp>
        <p:nvSpPr>
          <p:cNvPr id="3" name="Content Placeholder 2"/>
          <p:cNvSpPr>
            <a:spLocks noGrp="1"/>
          </p:cNvSpPr>
          <p:nvPr>
            <p:ph idx="1"/>
          </p:nvPr>
        </p:nvSpPr>
        <p:spPr/>
        <p:txBody>
          <a:bodyPr>
            <a:normAutofit/>
          </a:bodyPr>
          <a:lstStyle/>
          <a:p>
            <a:pPr lvl="0">
              <a:buFont typeface="Arial" charset="0"/>
              <a:buChar char="•"/>
            </a:pPr>
            <a:r>
              <a:rPr lang="en-US" dirty="0" smtClean="0"/>
              <a:t>We only consider the MTBF for nodes to be constant for some period of time</a:t>
            </a:r>
          </a:p>
          <a:p>
            <a:pPr lvl="0">
              <a:buFont typeface="Arial" charset="0"/>
              <a:buChar char="•"/>
            </a:pPr>
            <a:r>
              <a:rPr lang="en-US" dirty="0" smtClean="0"/>
              <a:t>Therefore, the latest 3 registered failure times, t1, t2, and t3, for a node are used to calculated the MTBF</a:t>
            </a:r>
          </a:p>
          <a:p>
            <a:pPr marL="0" lvl="0" indent="0">
              <a:buNone/>
            </a:pPr>
            <a:endParaRPr lang="en-US" dirty="0" smtClean="0"/>
          </a:p>
          <a:p>
            <a:pPr marL="0" lvl="0" indent="0">
              <a:buNone/>
            </a:pPr>
            <a:endParaRPr lang="en-US" dirty="0" smtClean="0"/>
          </a:p>
          <a:p>
            <a:pPr lvl="0">
              <a:buFont typeface="Arial" charset="0"/>
              <a:buChar char="•"/>
            </a:pPr>
            <a:r>
              <a:rPr lang="en-US" dirty="0" smtClean="0"/>
              <a:t>This allows for adapting the reliability of a node if it starts failing more/less often</a:t>
            </a:r>
            <a:endParaRPr lang="en-US" dirty="0"/>
          </a:p>
          <a:p>
            <a:pPr marL="0" indent="0">
              <a:buNone/>
            </a:pPr>
            <a:endParaRPr lang="en-US" dirty="0"/>
          </a:p>
          <a:p>
            <a:pPr marL="0" indent="0">
              <a:buNone/>
            </a:pPr>
            <a:endParaRPr lang="en-US" dirty="0"/>
          </a:p>
          <a:p>
            <a:pPr marL="0" lvl="0" indent="0">
              <a:buNone/>
            </a:pPr>
            <a:endParaRPr lang="en-US" dirty="0"/>
          </a:p>
        </p:txBody>
      </p:sp>
      <mc:AlternateContent xmlns:mc="http://schemas.openxmlformats.org/markup-compatibility/2006">
        <mc:Choice xmlns:a14="http://schemas.microsoft.com/office/drawing/2010/main" Requires="a14">
          <p:sp>
            <p:nvSpPr>
              <p:cNvPr id="5" name="Rectangle 4"/>
              <p:cNvSpPr/>
              <p:nvPr/>
            </p:nvSpPr>
            <p:spPr>
              <a:xfrm>
                <a:off x="1097280" y="2978743"/>
                <a:ext cx="10058400" cy="5936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charset="0"/>
                            </a:rPr>
                          </m:ctrlPr>
                        </m:fPr>
                        <m:num>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1</m:t>
                              </m:r>
                            </m:sub>
                          </m:sSub>
                          <m:r>
                            <a:rPr lang="en-GB" i="1">
                              <a:latin typeface="Cambria Math" charset="0"/>
                            </a:rPr>
                            <m:t>+ </m:t>
                          </m:r>
                          <m:sSub>
                            <m:sSubPr>
                              <m:ctrlPr>
                                <a:rPr lang="en-US" i="1">
                                  <a:latin typeface="Cambria Math" charset="0"/>
                                </a:rPr>
                              </m:ctrlPr>
                            </m:sSubPr>
                            <m:e>
                              <m:r>
                                <a:rPr lang="en-GB" b="0" i="1" smtClean="0">
                                  <a:latin typeface="Cambria Math" charset="0"/>
                                </a:rPr>
                                <m:t>𝑡</m:t>
                              </m:r>
                            </m:e>
                            <m:sub>
                              <m:r>
                                <a:rPr lang="en-GB" b="0" i="1" smtClean="0">
                                  <a:latin typeface="Cambria Math" charset="0"/>
                                </a:rPr>
                                <m:t>3</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num>
                        <m:den>
                          <m:r>
                            <a:rPr lang="en-GB" b="0" i="1" smtClean="0">
                              <a:latin typeface="Cambria Math" charset="0"/>
                            </a:rPr>
                            <m:t>2</m:t>
                          </m:r>
                        </m:den>
                      </m:f>
                    </m:oMath>
                  </m:oMathPara>
                </a14:m>
                <a:endParaRPr lang="en-US" dirty="0"/>
              </a:p>
            </p:txBody>
          </p:sp>
        </mc:Choice>
        <mc:Fallback>
          <p:sp>
            <p:nvSpPr>
              <p:cNvPr id="5" name="Rectangle 4"/>
              <p:cNvSpPr>
                <a:spLocks noRot="1" noChangeAspect="1" noMove="1" noResize="1" noEditPoints="1" noAdjustHandles="1" noChangeArrowheads="1" noChangeShapeType="1" noTextEdit="1"/>
              </p:cNvSpPr>
              <p:nvPr/>
            </p:nvSpPr>
            <p:spPr>
              <a:xfrm>
                <a:off x="1097280" y="2978743"/>
                <a:ext cx="10058400" cy="593689"/>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284813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a:t>
            </a:r>
            <a:r>
              <a:rPr lang="en-US" dirty="0" smtClean="0"/>
              <a:t>As mentioned, reliability is usually defined as the probability of</a:t>
            </a:r>
            <a:endParaRPr lang="en-US" dirty="0" smtClean="0"/>
          </a:p>
          <a:p>
            <a:pPr lvl="1">
              <a:buFont typeface="Arial" charset="0"/>
              <a:buChar char="•"/>
            </a:pPr>
            <a:r>
              <a:rPr lang="en-US" dirty="0" smtClean="0"/>
              <a:t>Meeting </a:t>
            </a:r>
            <a:r>
              <a:rPr lang="en-US" dirty="0" smtClean="0"/>
              <a:t>deadlines, or</a:t>
            </a:r>
            <a:endParaRPr lang="en-US" dirty="0" smtClean="0"/>
          </a:p>
          <a:p>
            <a:pPr lvl="1">
              <a:buFont typeface="Arial" charset="0"/>
              <a:buChar char="•"/>
            </a:pPr>
            <a:r>
              <a:rPr lang="en-US" dirty="0" smtClean="0"/>
              <a:t>Producing the correct result</a:t>
            </a:r>
          </a:p>
          <a:p>
            <a:pPr lvl="1">
              <a:buFont typeface="Arial" charset="0"/>
              <a:buChar char="•"/>
            </a:pPr>
            <a:endParaRPr lang="en-US" dirty="0"/>
          </a:p>
          <a:p>
            <a:pPr>
              <a:buFont typeface="Arial" charset="0"/>
              <a:buChar char="•"/>
            </a:pPr>
            <a:r>
              <a:rPr lang="en-US" dirty="0" smtClean="0"/>
              <a:t> Our </a:t>
            </a:r>
            <a:r>
              <a:rPr lang="en-US" dirty="0" smtClean="0"/>
              <a:t>definition:</a:t>
            </a:r>
            <a:endParaRPr lang="en-US" dirty="0" smtClean="0"/>
          </a:p>
          <a:p>
            <a:pPr marL="0" indent="0">
              <a:buNone/>
            </a:pPr>
            <a:r>
              <a:rPr lang="en-US" dirty="0" smtClean="0"/>
              <a:t>Reliability of a task which is serving some kind of requests, is the probability </a:t>
            </a:r>
            <a:r>
              <a:rPr lang="en-US" dirty="0" smtClean="0"/>
              <a:t>that a request can be  served. For a </a:t>
            </a:r>
            <a:r>
              <a:rPr lang="en-US" dirty="0" smtClean="0"/>
              <a:t>process with </a:t>
            </a:r>
            <a:r>
              <a:rPr lang="en-US" i="1" dirty="0" smtClean="0"/>
              <a:t>n </a:t>
            </a:r>
            <a:r>
              <a:rPr lang="en-US" dirty="0" smtClean="0"/>
              <a:t>task replicas, this corresponds to at least one replica is always </a:t>
            </a:r>
            <a:r>
              <a:rPr lang="en-US" dirty="0" smtClean="0"/>
              <a:t>operational.</a:t>
            </a:r>
            <a:endParaRPr lang="en-US" dirty="0" smtClean="0"/>
          </a:p>
          <a:p>
            <a:pPr marL="457200" indent="-457200">
              <a:buFont typeface="+mj-lt"/>
              <a:buAutoNum type="arabicPeriod"/>
            </a:pPr>
            <a:endParaRPr lang="en-US" dirty="0"/>
          </a:p>
        </p:txBody>
      </p:sp>
    </p:spTree>
    <p:extLst>
      <p:ext uri="{BB962C8B-B14F-4D97-AF65-F5344CB8AC3E}">
        <p14:creationId xmlns:p14="http://schemas.microsoft.com/office/powerpoint/2010/main" val="8039239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marL="0" lvl="0" indent="0">
              <a:buNone/>
            </a:pPr>
            <a:r>
              <a:rPr lang="en-US" dirty="0" smtClean="0"/>
              <a:t>Reliability </a:t>
            </a:r>
            <a:r>
              <a:rPr lang="en-US" dirty="0" smtClean="0"/>
              <a:t>is </a:t>
            </a:r>
            <a:r>
              <a:rPr lang="en-US" i="1" dirty="0" smtClean="0"/>
              <a:t>“</a:t>
            </a:r>
            <a:r>
              <a:rPr lang="is-IS" i="1" dirty="0" smtClean="0"/>
              <a:t>… at least one replica is up and running ...”</a:t>
            </a:r>
          </a:p>
          <a:p>
            <a:pPr marL="0" lvl="0" indent="0">
              <a:buNone/>
            </a:pPr>
            <a:r>
              <a:rPr lang="is-IS" dirty="0" smtClean="0"/>
              <a:t>This corresponds to not all failing. For </a:t>
            </a:r>
            <a:r>
              <a:rPr lang="is-IS" i="1" dirty="0" smtClean="0"/>
              <a:t>n </a:t>
            </a:r>
            <a:r>
              <a:rPr lang="is-IS" dirty="0" smtClean="0"/>
              <a:t>nodes, this is</a:t>
            </a:r>
          </a:p>
          <a:p>
            <a:pPr lvl="0">
              <a:buFont typeface="Arial" charset="0"/>
              <a:buChar char="•"/>
            </a:pP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848502"/>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i="1" smtClean="0">
                          <a:latin typeface="Cambria Math" charset="0"/>
                        </a:rPr>
                        <m:t>𝑃</m:t>
                      </m:r>
                      <m:d>
                        <m:dPr>
                          <m:ctrlPr>
                            <a:rPr lang="en-GB" i="1">
                              <a:latin typeface="Cambria Math" charset="0"/>
                            </a:rPr>
                          </m:ctrlPr>
                        </m:dPr>
                        <m:e>
                          <m:r>
                            <a:rPr lang="en-GB" b="0" i="1" smtClean="0">
                              <a:latin typeface="Cambria Math" charset="0"/>
                            </a:rPr>
                            <m:t>𝑛𝑜𝑡</m:t>
                          </m:r>
                          <m:r>
                            <a:rPr lang="en-GB" b="0" i="1" smtClean="0">
                              <a:latin typeface="Cambria Math" charset="0"/>
                            </a:rPr>
                            <m:t> </m:t>
                          </m:r>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e>
                      </m:d>
                      <m:r>
                        <a:rPr lang="en-GB" i="1">
                          <a:latin typeface="Cambria Math" charset="0"/>
                        </a:rPr>
                        <m:t>=</m:t>
                      </m:r>
                      <m:r>
                        <a:rPr lang="en-GB" b="0" i="1" smtClean="0">
                          <a:latin typeface="Cambria Math" charset="0"/>
                        </a:rPr>
                        <m:t>1−</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charset="0"/>
                                </a:rPr>
                              </m:ctrlPr>
                            </m:sSubPr>
                            <m:e>
                              <m:r>
                                <a:rPr lang="en-GB" i="1">
                                  <a:latin typeface="Cambria Math" charset="0"/>
                                </a:rPr>
                                <m:t>𝑃</m:t>
                              </m:r>
                            </m:e>
                            <m:sub>
                              <m:r>
                                <a:rPr lang="en-GB" i="1">
                                  <a:latin typeface="Cambria Math" charset="0"/>
                                </a:rPr>
                                <m:t>𝑘</m:t>
                              </m:r>
                            </m:sub>
                          </m:sSub>
                          <m:r>
                            <a:rPr lang="en-GB" i="1">
                              <a:latin typeface="Cambria Math" charset="0"/>
                            </a:rPr>
                            <m:t>(</m:t>
                          </m:r>
                          <m:r>
                            <a:rPr lang="en-GB" i="1">
                              <a:latin typeface="Cambria Math" charset="0"/>
                            </a:rPr>
                            <m:t>𝑓𝑎𝑖𝑙𝑢𝑟𝑒</m:t>
                          </m:r>
                          <m:r>
                            <a:rPr lang="en-GB" i="1">
                              <a:latin typeface="Cambria Math" charset="0"/>
                            </a:rPr>
                            <m:t>)</m:t>
                          </m:r>
                        </m:e>
                      </m:nary>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848502"/>
              </a:xfrm>
              <a:prstGeom prst="rect">
                <a:avLst/>
              </a:prstGeom>
              <a:blipFill rotWithShape="0">
                <a:blip r:embed="rId3"/>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663380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lvl="0">
              <a:buFont typeface="Arial" charset="0"/>
              <a:buChar char="•"/>
            </a:pPr>
            <a:r>
              <a:rPr lang="en-US" dirty="0" smtClean="0"/>
              <a:t>Failures </a:t>
            </a:r>
            <a:r>
              <a:rPr lang="en-US" dirty="0" smtClean="0"/>
              <a:t>will happen</a:t>
            </a:r>
          </a:p>
          <a:p>
            <a:pPr lvl="0">
              <a:buFont typeface="Arial" charset="0"/>
              <a:buChar char="•"/>
            </a:pPr>
            <a:r>
              <a:rPr lang="en-US" dirty="0" smtClean="0"/>
              <a:t>Failures </a:t>
            </a:r>
            <a:r>
              <a:rPr lang="en-US" dirty="0" smtClean="0"/>
              <a:t>must be detected and new replicas be created to fulfill the desired reliability</a:t>
            </a:r>
          </a:p>
          <a:p>
            <a:pPr lvl="0">
              <a:buFont typeface="Arial" charset="0"/>
              <a:buChar char="•"/>
            </a:pPr>
            <a:r>
              <a:rPr lang="en-US" dirty="0" smtClean="0"/>
              <a:t>In </a:t>
            </a:r>
            <a:r>
              <a:rPr lang="en-US" dirty="0" smtClean="0"/>
              <a:t>order to create a new replica, at least one existing replica must be alive during the time it takes to replicate it</a:t>
            </a:r>
          </a:p>
          <a:p>
            <a:pPr lvl="0">
              <a:buFont typeface="Arial" charset="0"/>
              <a:buChar char="•"/>
            </a:pPr>
            <a:r>
              <a:rPr lang="en-US" dirty="0" smtClean="0"/>
              <a:t>The </a:t>
            </a:r>
            <a:r>
              <a:rPr lang="en-US" dirty="0" smtClean="0"/>
              <a:t>reliability can therefore be expressed as </a:t>
            </a:r>
            <a:r>
              <a:rPr lang="en-US" i="1" dirty="0"/>
              <a:t>“</a:t>
            </a:r>
            <a:r>
              <a:rPr lang="is-IS" i="1" dirty="0"/>
              <a:t>… at least one replica is up and </a:t>
            </a:r>
            <a:r>
              <a:rPr lang="is-IS" i="1" dirty="0" smtClean="0"/>
              <a:t>running during a time t...”</a:t>
            </a:r>
            <a:r>
              <a:rPr lang="is-IS" dirty="0" smtClean="0"/>
              <a:t>, where </a:t>
            </a:r>
            <a:r>
              <a:rPr lang="is-IS" i="1" dirty="0" smtClean="0"/>
              <a:t>t</a:t>
            </a:r>
            <a:r>
              <a:rPr lang="is-IS" dirty="0"/>
              <a:t> </a:t>
            </a:r>
            <a:r>
              <a:rPr lang="is-IS" dirty="0" smtClean="0"/>
              <a:t>is the time it takes from that a failure occurs until a new replica is operational</a:t>
            </a:r>
          </a:p>
          <a:p>
            <a:pPr lvl="0">
              <a:buFont typeface="Arial" charset="0"/>
              <a:buChar char="•"/>
            </a:pPr>
            <a:r>
              <a:rPr lang="is-IS" dirty="0" smtClean="0"/>
              <a:t>The </a:t>
            </a:r>
            <a:r>
              <a:rPr lang="is-IS" dirty="0" smtClean="0"/>
              <a:t>time </a:t>
            </a:r>
            <a:r>
              <a:rPr lang="is-IS" i="1" dirty="0" smtClean="0"/>
              <a:t>t</a:t>
            </a:r>
            <a:r>
              <a:rPr lang="is-IS" dirty="0" smtClean="0"/>
              <a:t> consist of the time to detect failure, and the time it takes to create a new replica</a:t>
            </a:r>
            <a:endParaRPr lang="en-US" dirty="0" smtClean="0"/>
          </a:p>
          <a:p>
            <a:pPr lvl="0">
              <a:buFont typeface="Arial" charset="0"/>
              <a:buChar char="•"/>
            </a:pPr>
            <a:endParaRPr lang="en-US" dirty="0"/>
          </a:p>
        </p:txBody>
      </p:sp>
    </p:spTree>
    <p:extLst>
      <p:ext uri="{BB962C8B-B14F-4D97-AF65-F5344CB8AC3E}">
        <p14:creationId xmlns:p14="http://schemas.microsoft.com/office/powerpoint/2010/main" val="13880408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 cont’d</a:t>
            </a:r>
            <a:endParaRPr lang="en-US" dirty="0"/>
          </a:p>
        </p:txBody>
      </p:sp>
      <p:sp>
        <p:nvSpPr>
          <p:cNvPr id="3" name="Content Placeholder 2"/>
          <p:cNvSpPr>
            <a:spLocks noGrp="1"/>
          </p:cNvSpPr>
          <p:nvPr>
            <p:ph idx="1"/>
          </p:nvPr>
        </p:nvSpPr>
        <p:spPr/>
        <p:txBody>
          <a:bodyPr/>
          <a:lstStyle/>
          <a:p>
            <a:pPr>
              <a:buFont typeface="Arial" charset="0"/>
              <a:buChar char="•"/>
            </a:pPr>
            <a:r>
              <a:rPr lang="en-US" i="1" dirty="0"/>
              <a:t>“</a:t>
            </a:r>
            <a:r>
              <a:rPr lang="is-IS" i="1" dirty="0"/>
              <a:t>… at least one replica is up and running during a time t...”</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1125501"/>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b="0" i="1" smtClean="0">
                          <a:latin typeface="Cambria Math" charset="0"/>
                        </a:rPr>
                        <m:t>𝑅</m:t>
                      </m:r>
                      <m:r>
                        <a:rPr lang="en-GB" b="0" i="1" smtClean="0">
                          <a:latin typeface="Cambria Math" charset="0"/>
                        </a:rPr>
                        <m:t>=</m:t>
                      </m:r>
                      <m:r>
                        <a:rPr lang="en-GB" i="1" smtClean="0">
                          <a:latin typeface="Cambria Math" charset="0"/>
                        </a:rPr>
                        <m:t>𝑃</m:t>
                      </m:r>
                      <m:d>
                        <m:dPr>
                          <m:ctrlPr>
                            <a:rPr lang="en-GB" i="1">
                              <a:latin typeface="Cambria Math" charset="0"/>
                            </a:rPr>
                          </m:ctrlPr>
                        </m:dPr>
                        <m:e>
                          <m:r>
                            <a:rPr lang="en-GB" b="0" i="1" smtClean="0">
                              <a:latin typeface="Cambria Math" charset="0"/>
                            </a:rPr>
                            <m:t>𝑛𝑜𝑡</m:t>
                          </m:r>
                          <m:r>
                            <a:rPr lang="en-GB" b="0" i="1" smtClean="0">
                              <a:latin typeface="Cambria Math" charset="0"/>
                            </a:rPr>
                            <m:t> </m:t>
                          </m:r>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r>
                            <a:rPr lang="en-GB" b="0" i="1" smtClean="0">
                              <a:latin typeface="Cambria Math" charset="0"/>
                            </a:rPr>
                            <m:t> </m:t>
                          </m:r>
                          <m:r>
                            <a:rPr lang="en-GB" b="0" i="1" smtClean="0">
                              <a:latin typeface="Cambria Math" charset="0"/>
                            </a:rPr>
                            <m:t>𝑑𝑢𝑟𝑖𝑛𝑔</m:t>
                          </m:r>
                          <m:r>
                            <a:rPr lang="en-GB" b="0" i="1" smtClean="0">
                              <a:latin typeface="Cambria Math" charset="0"/>
                            </a:rPr>
                            <m:t> </m:t>
                          </m:r>
                          <m:r>
                            <a:rPr lang="en-GB" b="0" i="1" smtClean="0">
                              <a:latin typeface="Cambria Math" charset="0"/>
                            </a:rPr>
                            <m:t>𝑡𝑖𝑚𝑒</m:t>
                          </m:r>
                          <m:r>
                            <a:rPr lang="en-GB" b="0" i="1" smtClean="0">
                              <a:latin typeface="Cambria Math" charset="0"/>
                            </a:rPr>
                            <m:t> </m:t>
                          </m:r>
                          <m:r>
                            <a:rPr lang="en-GB" b="0" i="1" smtClean="0">
                              <a:latin typeface="Cambria Math" charset="0"/>
                            </a:rPr>
                            <m:t>𝑡</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r>
                            <a:rPr lang="en-GB" b="0" i="1" smtClean="0">
                              <a:latin typeface="Cambria Math" charset="0"/>
                            </a:rPr>
                            <m:t> </m:t>
                          </m:r>
                          <m:r>
                            <a:rPr lang="en-GB" b="0" i="1" smtClean="0">
                              <a:latin typeface="Cambria Math" charset="0"/>
                            </a:rPr>
                            <m:t>𝑑𝑢𝑟𝑖𝑛𝑔</m:t>
                          </m:r>
                          <m:r>
                            <a:rPr lang="en-GB" b="0" i="1" smtClean="0">
                              <a:latin typeface="Cambria Math" charset="0"/>
                            </a:rPr>
                            <m:t> </m:t>
                          </m:r>
                          <m:r>
                            <a:rPr lang="en-GB" b="0" i="1" smtClean="0">
                              <a:latin typeface="Cambria Math" charset="0"/>
                            </a:rPr>
                            <m:t>𝑡𝑖𝑚𝑒</m:t>
                          </m:r>
                          <m:r>
                            <a:rPr lang="en-GB" b="0" i="1" smtClean="0">
                              <a:latin typeface="Cambria Math" charset="0"/>
                            </a:rPr>
                            <m:t> </m:t>
                          </m:r>
                          <m:r>
                            <a:rPr lang="en-GB" b="0" i="1" smtClean="0">
                              <a:latin typeface="Cambria Math" charset="0"/>
                            </a:rPr>
                            <m:t>𝑡</m:t>
                          </m:r>
                        </m:e>
                      </m:d>
                    </m:oMath>
                  </m:oMathPara>
                </a14:m>
                <a:endParaRPr lang="en-GB" dirty="0" smtClean="0"/>
              </a:p>
              <a:p>
                <a:pPr lvl="0"/>
                <a14:m>
                  <m:oMathPara xmlns:m="http://schemas.openxmlformats.org/officeDocument/2006/math">
                    <m:oMathParaPr>
                      <m:jc m:val="centerGroup"/>
                    </m:oMathParaPr>
                    <m:oMath xmlns:m="http://schemas.openxmlformats.org/officeDocument/2006/math">
                      <m:r>
                        <a:rPr lang="en-GB" i="1">
                          <a:latin typeface="Cambria Math" charset="0"/>
                        </a:rPr>
                        <m:t>=1</m:t>
                      </m:r>
                      <m:r>
                        <a:rPr lang="sv-SE" b="0" i="0" smtClean="0">
                          <a:latin typeface="Cambria Math" panose="02040503050406030204" pitchFamily="18" charset="0"/>
                        </a:rPr>
                        <m:t>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en-GB" i="1">
                                  <a:latin typeface="Cambria Math" charset="0"/>
                                </a:rPr>
                                <m:t>𝑓𝑎𝑖𝑙𝑢𝑟𝑒</m:t>
                              </m:r>
                            </m:e>
                          </m:d>
                        </m:e>
                      </m:nary>
                      <m:r>
                        <a:rPr lang="sv-SE" b="0" i="0" smtClean="0">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b="0" i="1" smtClean="0">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b="0" i="1" smtClean="0">
                                  <a:latin typeface="Cambria Math" panose="02040503050406030204" pitchFamily="18" charset="0"/>
                                </a:rPr>
                                <m:t>𝑠𝑢𝑟𝑣𝑖𝑣𝑎𝑙</m:t>
                              </m:r>
                            </m:e>
                          </m:d>
                        </m:e>
                      </m:nary>
                      <m:r>
                        <a:rPr lang="sv-SE" b="0" i="0" smtClean="0">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en-GB" i="1">
                              <a:latin typeface="Cambria Math" charset="0"/>
                            </a:rPr>
                            <m:t>1−</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e>
                      </m:nary>
                    </m:oMath>
                  </m:oMathPara>
                </a14:m>
                <a:endParaRPr lang="en-GB" dirty="0" smtClean="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1125501"/>
              </a:xfrm>
              <a:prstGeom prst="rect">
                <a:avLst/>
              </a:prstGeom>
              <a:blipFill rotWithShape="0">
                <a:blip r:embed="rId3"/>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521050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Fault-tolerant model</a:t>
            </a:r>
            <a:endParaRPr lang="en-US" dirty="0"/>
          </a:p>
        </p:txBody>
      </p:sp>
      <p:sp>
        <p:nvSpPr>
          <p:cNvPr id="3" name="Content Placeholder 2"/>
          <p:cNvSpPr>
            <a:spLocks noGrp="1"/>
          </p:cNvSpPr>
          <p:nvPr>
            <p:ph idx="1"/>
          </p:nvPr>
        </p:nvSpPr>
        <p:spPr/>
        <p:txBody>
          <a:bodyPr/>
          <a:lstStyle/>
          <a:p>
            <a:pPr marL="0" indent="0">
              <a:buNone/>
            </a:pPr>
            <a:r>
              <a:rPr lang="en-US" dirty="0"/>
              <a:t>Goal is to provide a certain level of reliability</a:t>
            </a:r>
          </a:p>
          <a:p>
            <a:pPr marL="0" lvl="0" indent="0">
              <a:buNone/>
            </a:pPr>
            <a:r>
              <a:rPr lang="en-US" dirty="0" smtClean="0"/>
              <a:t>Basic idea:</a:t>
            </a:r>
          </a:p>
          <a:p>
            <a:pPr lvl="1">
              <a:buFont typeface="Arial" charset="0"/>
              <a:buChar char="•"/>
            </a:pPr>
            <a:r>
              <a:rPr lang="en-US" dirty="0" smtClean="0"/>
              <a:t>Create enough replicas to reach the required reliability</a:t>
            </a:r>
          </a:p>
          <a:p>
            <a:pPr lvl="1">
              <a:buFont typeface="Arial" charset="0"/>
              <a:buChar char="•"/>
            </a:pPr>
            <a:r>
              <a:rPr lang="en-US" dirty="0" smtClean="0"/>
              <a:t>Detect failures and create new replicas if needed</a:t>
            </a:r>
          </a:p>
          <a:p>
            <a:pPr lvl="1">
              <a:buFont typeface="Arial" charset="0"/>
              <a:buChar char="•"/>
            </a:pPr>
            <a:r>
              <a:rPr lang="en-US" dirty="0" smtClean="0"/>
              <a:t>Optimize by choosing the most reliable nodes to place replicas on</a:t>
            </a:r>
          </a:p>
          <a:p>
            <a:pPr lvl="1">
              <a:buFont typeface="Arial" charset="0"/>
              <a:buChar char="•"/>
            </a:pPr>
            <a:r>
              <a:rPr lang="en-US" dirty="0" smtClean="0"/>
              <a:t>Update reliability for nodes as failures occur</a:t>
            </a:r>
            <a:endParaRPr lang="en-US" dirty="0"/>
          </a:p>
        </p:txBody>
      </p:sp>
    </p:spTree>
    <p:extLst>
      <p:ext uri="{BB962C8B-B14F-4D97-AF65-F5344CB8AC3E}">
        <p14:creationId xmlns:p14="http://schemas.microsoft.com/office/powerpoint/2010/main" val="12393221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r>
                      <a:rPr lang="en-GB" b="0" i="1" smtClean="0">
                        <a:latin typeface="Cambria Math" charset="0"/>
                      </a:rPr>
                      <m:t>𝜆</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Algorithm:</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en-US">
                    <a:noFill/>
                  </a:rPr>
                  <a:t> </a:t>
                </a:r>
              </a:p>
            </p:txBody>
          </p:sp>
        </mc:Fallback>
      </mc:AlternateContent>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80" y="2639956"/>
            <a:ext cx="6946900" cy="2159000"/>
          </a:xfrm>
          <a:prstGeom prst="rect">
            <a:avLst/>
          </a:prstGeom>
        </p:spPr>
      </p:pic>
    </p:spTree>
    <p:extLst>
      <p:ext uri="{BB962C8B-B14F-4D97-AF65-F5344CB8AC3E}">
        <p14:creationId xmlns:p14="http://schemas.microsoft.com/office/powerpoint/2010/main" val="11140907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a:t>
            </a:r>
            <a:endParaRPr lang="en-US" dirty="0"/>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dirty="0" smtClean="0"/>
              <a:t>Heartbeats are periodically sent between runtimes. If no heartbeat from a node is received within 500 </a:t>
            </a:r>
            <a:r>
              <a:rPr lang="en-US" dirty="0" err="1" smtClean="0"/>
              <a:t>ms</a:t>
            </a:r>
            <a:r>
              <a:rPr lang="en-US" dirty="0" smtClean="0"/>
              <a:t>, it is assumed dead.</a:t>
            </a:r>
          </a:p>
          <a:p>
            <a:pPr lvl="1">
              <a:lnSpc>
                <a:spcPct val="100000"/>
              </a:lnSpc>
              <a:spcBef>
                <a:spcPts val="0"/>
              </a:spcBef>
              <a:spcAft>
                <a:spcPts val="0"/>
              </a:spcAft>
              <a:buClrTx/>
              <a:buFont typeface="Arial" panose="020B0604020202020204" pitchFamily="34" charset="0"/>
              <a:buChar char="•"/>
              <a:defRPr/>
            </a:pPr>
            <a:r>
              <a:rPr lang="en-US" dirty="0" smtClean="0"/>
              <a:t>Frequency: 200 </a:t>
            </a:r>
            <a:r>
              <a:rPr lang="en-US" dirty="0" err="1" smtClean="0"/>
              <a:t>ms</a:t>
            </a:r>
            <a:endParaRPr lang="en-US" dirty="0"/>
          </a:p>
          <a:p>
            <a:pPr lvl="1">
              <a:lnSpc>
                <a:spcPct val="100000"/>
              </a:lnSpc>
              <a:spcBef>
                <a:spcPts val="0"/>
              </a:spcBef>
              <a:spcAft>
                <a:spcPts val="0"/>
              </a:spcAft>
              <a:buClrTx/>
              <a:buFont typeface="Arial" panose="020B0604020202020204" pitchFamily="34" charset="0"/>
              <a:buChar char="•"/>
              <a:defRPr/>
            </a:pPr>
            <a:r>
              <a:rPr lang="en-US" dirty="0" smtClean="0"/>
              <a:t>Timeout: 500 </a:t>
            </a:r>
            <a:r>
              <a:rPr lang="en-US" dirty="0" err="1" smtClean="0"/>
              <a:t>ms</a:t>
            </a: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lvl="0" indent="0">
              <a:lnSpc>
                <a:spcPct val="100000"/>
              </a:lnSpc>
              <a:spcBef>
                <a:spcPts val="0"/>
              </a:spcBef>
              <a:spcAft>
                <a:spcPts val="0"/>
              </a:spcAft>
              <a:buClrTx/>
              <a:buSzTx/>
              <a:buNone/>
            </a:pPr>
            <a:r>
              <a:rPr lang="en-US" dirty="0" smtClean="0"/>
              <a:t>Since we assume high bandwidth low latency connections, the time it takes to send the heartbeat is negligible.</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This gives us a worst case scenario of detecting node failures of 500 </a:t>
            </a:r>
            <a:r>
              <a:rPr lang="en-US" dirty="0" err="1" smtClean="0"/>
              <a:t>ms</a:t>
            </a:r>
            <a:r>
              <a:rPr lang="en-US" dirty="0" smtClean="0"/>
              <a:t>, and best case of 300 </a:t>
            </a:r>
            <a:r>
              <a:rPr lang="en-US" dirty="0" err="1" smtClean="0"/>
              <a:t>ms.</a:t>
            </a:r>
            <a:endParaRPr lang="en-US" dirty="0" smtClean="0"/>
          </a:p>
        </p:txBody>
      </p:sp>
    </p:spTree>
    <p:extLst>
      <p:ext uri="{BB962C8B-B14F-4D97-AF65-F5344CB8AC3E}">
        <p14:creationId xmlns:p14="http://schemas.microsoft.com/office/powerpoint/2010/main" val="9415941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 - best and worst case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3298" y="1921567"/>
            <a:ext cx="5050754" cy="4022725"/>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0801" y="1921567"/>
            <a:ext cx="5620640" cy="4022725"/>
          </a:xfrm>
          <a:prstGeom prst="rect">
            <a:avLst/>
          </a:prstGeom>
        </p:spPr>
      </p:pic>
      <p:sp>
        <p:nvSpPr>
          <p:cNvPr id="6" name="TextBox 5"/>
          <p:cNvSpPr txBox="1"/>
          <p:nvPr/>
        </p:nvSpPr>
        <p:spPr>
          <a:xfrm>
            <a:off x="2046623" y="5940989"/>
            <a:ext cx="1904103" cy="369332"/>
          </a:xfrm>
          <a:prstGeom prst="rect">
            <a:avLst/>
          </a:prstGeom>
          <a:noFill/>
        </p:spPr>
        <p:txBody>
          <a:bodyPr wrap="square" rtlCol="0">
            <a:spAutoFit/>
          </a:bodyPr>
          <a:lstStyle/>
          <a:p>
            <a:r>
              <a:rPr lang="en-US" dirty="0" smtClean="0"/>
              <a:t>Worst: </a:t>
            </a:r>
            <a:r>
              <a:rPr lang="en-US" i="1" dirty="0" smtClean="0"/>
              <a:t>t</a:t>
            </a:r>
            <a:r>
              <a:rPr lang="en-US" dirty="0" smtClean="0"/>
              <a:t> = 500’ </a:t>
            </a:r>
            <a:r>
              <a:rPr lang="en-US" dirty="0" err="1" smtClean="0"/>
              <a:t>ms</a:t>
            </a:r>
            <a:endParaRPr lang="en-US" dirty="0"/>
          </a:p>
        </p:txBody>
      </p:sp>
      <p:sp>
        <p:nvSpPr>
          <p:cNvPr id="7" name="TextBox 6"/>
          <p:cNvSpPr txBox="1"/>
          <p:nvPr/>
        </p:nvSpPr>
        <p:spPr>
          <a:xfrm>
            <a:off x="7699751" y="5939605"/>
            <a:ext cx="1742740" cy="369332"/>
          </a:xfrm>
          <a:prstGeom prst="rect">
            <a:avLst/>
          </a:prstGeom>
          <a:noFill/>
        </p:spPr>
        <p:txBody>
          <a:bodyPr wrap="square" rtlCol="0">
            <a:spAutoFit/>
          </a:bodyPr>
          <a:lstStyle/>
          <a:p>
            <a:r>
              <a:rPr lang="en-US" smtClean="0"/>
              <a:t>Best: </a:t>
            </a:r>
            <a:r>
              <a:rPr lang="en-US" i="1" dirty="0"/>
              <a:t>t</a:t>
            </a:r>
            <a:r>
              <a:rPr lang="en-US" dirty="0"/>
              <a:t> </a:t>
            </a:r>
            <a:r>
              <a:rPr lang="en-US"/>
              <a:t>= </a:t>
            </a:r>
            <a:r>
              <a:rPr lang="en-US" smtClean="0"/>
              <a:t>300’ </a:t>
            </a:r>
            <a:r>
              <a:rPr lang="en-US" dirty="0" err="1"/>
              <a:t>ms</a:t>
            </a:r>
            <a:endParaRPr lang="en-US" dirty="0"/>
          </a:p>
        </p:txBody>
      </p:sp>
    </p:spTree>
    <p:extLst>
      <p:ext uri="{BB962C8B-B14F-4D97-AF65-F5344CB8AC3E}">
        <p14:creationId xmlns:p14="http://schemas.microsoft.com/office/powerpoint/2010/main" val="11396114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Introduction and goal</a:t>
            </a:r>
            <a:endParaRPr lang="en-US" dirty="0" smtClean="0"/>
          </a:p>
          <a:p>
            <a:pPr marL="457200" indent="-457200">
              <a:buFont typeface="+mj-lt"/>
              <a:buAutoNum type="arabicPeriod"/>
            </a:pPr>
            <a:r>
              <a:rPr lang="en-US" dirty="0" smtClean="0"/>
              <a:t>Related work</a:t>
            </a:r>
          </a:p>
          <a:p>
            <a:pPr marL="457200" indent="-457200">
              <a:buFont typeface="+mj-lt"/>
              <a:buAutoNum type="arabicPeriod"/>
            </a:pPr>
            <a:r>
              <a:rPr lang="en-US" dirty="0" smtClean="0"/>
              <a:t>System model</a:t>
            </a:r>
          </a:p>
          <a:p>
            <a:pPr marL="457200" indent="-457200">
              <a:buFont typeface="+mj-lt"/>
              <a:buAutoNum type="arabicPeriod"/>
            </a:pPr>
            <a:r>
              <a:rPr lang="en-US" dirty="0" smtClean="0"/>
              <a:t>Reliability model</a:t>
            </a:r>
          </a:p>
          <a:p>
            <a:pPr marL="457200" indent="-457200">
              <a:buFont typeface="+mj-lt"/>
              <a:buAutoNum type="arabicPeriod"/>
            </a:pPr>
            <a:r>
              <a:rPr lang="en-US" dirty="0" smtClean="0"/>
              <a:t>Self-adapting model</a:t>
            </a:r>
          </a:p>
          <a:p>
            <a:pPr marL="457200" indent="-457200">
              <a:buFont typeface="+mj-lt"/>
              <a:buAutoNum type="arabicPeriod"/>
            </a:pPr>
            <a:r>
              <a:rPr lang="en-US" dirty="0" smtClean="0"/>
              <a:t>Calvin</a:t>
            </a:r>
          </a:p>
          <a:p>
            <a:pPr marL="457200" indent="-457200">
              <a:buFont typeface="+mj-lt"/>
              <a:buAutoNum type="arabicPeriod"/>
            </a:pPr>
            <a:r>
              <a:rPr lang="en-US" dirty="0" smtClean="0"/>
              <a:t>Implementation</a:t>
            </a:r>
          </a:p>
          <a:p>
            <a:pPr marL="457200" indent="-457200">
              <a:buFont typeface="+mj-lt"/>
              <a:buAutoNum type="arabicPeriod"/>
            </a:pPr>
            <a:r>
              <a:rPr lang="en-US" dirty="0" smtClean="0"/>
              <a:t>Experiments</a:t>
            </a:r>
          </a:p>
          <a:p>
            <a:pPr marL="457200" indent="-457200">
              <a:buFont typeface="+mj-lt"/>
              <a:buAutoNum type="arabicPeriod"/>
            </a:pPr>
            <a:r>
              <a:rPr lang="en-US" dirty="0" smtClean="0"/>
              <a:t>Future Work</a:t>
            </a:r>
            <a:endParaRPr lang="en-US" dirty="0"/>
          </a:p>
        </p:txBody>
      </p:sp>
    </p:spTree>
    <p:extLst>
      <p:ext uri="{BB962C8B-B14F-4D97-AF65-F5344CB8AC3E}">
        <p14:creationId xmlns:p14="http://schemas.microsoft.com/office/powerpoint/2010/main" val="6589156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a:t>
            </a:r>
            <a:endParaRPr lang="en-US" dirty="0"/>
          </a:p>
        </p:txBody>
      </p:sp>
      <p:sp>
        <p:nvSpPr>
          <p:cNvPr id="3" name="Content Placeholder 2"/>
          <p:cNvSpPr>
            <a:spLocks noGrp="1"/>
          </p:cNvSpPr>
          <p:nvPr>
            <p:ph idx="1"/>
          </p:nvPr>
        </p:nvSpPr>
        <p:spPr/>
        <p:txBody>
          <a:bodyPr/>
          <a:lstStyle/>
          <a:p>
            <a:pPr marR="0" lvl="0" defTabSz="914400" eaLnBrk="1" fontAlgn="auto" latinLnBrk="0" hangingPunct="1">
              <a:lnSpc>
                <a:spcPct val="100000"/>
              </a:lnSpc>
              <a:spcBef>
                <a:spcPts val="0"/>
              </a:spcBef>
              <a:spcAft>
                <a:spcPts val="0"/>
              </a:spcAft>
              <a:buClrTx/>
              <a:buSzTx/>
              <a:buFont typeface="Arial" charset="0"/>
              <a:buChar char="•"/>
              <a:tabLst/>
              <a:defRPr/>
            </a:pPr>
            <a:r>
              <a:rPr lang="en-US" dirty="0" smtClean="0"/>
              <a:t>Recap:</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a:p>
          <a:p>
            <a:pPr lvl="0">
              <a:lnSpc>
                <a:spcPct val="100000"/>
              </a:lnSpc>
              <a:spcBef>
                <a:spcPts val="0"/>
              </a:spcBef>
              <a:spcAft>
                <a:spcPts val="0"/>
              </a:spcAft>
              <a:buClrTx/>
              <a:buSzTx/>
              <a:buFont typeface="Arial" charset="0"/>
              <a:buChar char="•"/>
              <a:defRPr/>
            </a:pPr>
            <a:r>
              <a:rPr lang="en-US" dirty="0"/>
              <a:t>Only a single node will run this algorithm</a:t>
            </a: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2295711"/>
            <a:ext cx="6946900" cy="2159000"/>
          </a:xfrm>
          <a:prstGeom prst="rect">
            <a:avLst/>
          </a:prstGeom>
        </p:spPr>
      </p:pic>
    </p:spTree>
    <p:extLst>
      <p:ext uri="{BB962C8B-B14F-4D97-AF65-F5344CB8AC3E}">
        <p14:creationId xmlns:p14="http://schemas.microsoft.com/office/powerpoint/2010/main" val="12027382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a:t>
            </a:r>
            <a:r>
              <a:rPr lang="en-US" dirty="0"/>
              <a:t>failure cont’d</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When a node failure is detected, every node take the following steps:</a:t>
            </a:r>
          </a:p>
          <a:p>
            <a:pPr marL="457200" indent="-457200">
              <a:buFont typeface="+mj-lt"/>
              <a:buAutoNum type="arabicPeriod"/>
            </a:pPr>
            <a:r>
              <a:rPr lang="en-US" dirty="0" smtClean="0"/>
              <a:t>Select a node among the remaining nodes, select the one with the highest ID</a:t>
            </a:r>
          </a:p>
          <a:p>
            <a:pPr marL="457200" indent="-457200">
              <a:buFont typeface="+mj-lt"/>
              <a:buAutoNum type="arabicPeriod"/>
            </a:pPr>
            <a:r>
              <a:rPr lang="en-US" dirty="0" smtClean="0"/>
              <a:t>Send a lost node message to the selected </a:t>
            </a:r>
            <a:r>
              <a:rPr lang="en-US" dirty="0" smtClean="0"/>
              <a:t>node, including the ID of the lost node</a:t>
            </a:r>
            <a:endParaRPr lang="en-US" dirty="0" smtClean="0"/>
          </a:p>
          <a:p>
            <a:pPr marL="457200" indent="-457200">
              <a:buFont typeface="+mj-lt"/>
              <a:buAutoNum type="arabicPeriod"/>
            </a:pPr>
            <a:r>
              <a:rPr lang="en-US" dirty="0" smtClean="0"/>
              <a:t>Wait for reply</a:t>
            </a:r>
          </a:p>
          <a:p>
            <a:pPr marL="578358" lvl="1" indent="-285750">
              <a:buFont typeface="Arial" panose="020B0604020202020204" pitchFamily="34" charset="0"/>
              <a:buChar char="•"/>
            </a:pPr>
            <a:r>
              <a:rPr lang="en-US" dirty="0" smtClean="0"/>
              <a:t>If no reply is received - start over at 1</a:t>
            </a:r>
          </a:p>
          <a:p>
            <a:pPr marL="578358" lvl="1" indent="-285750">
              <a:buFont typeface="Arial" panose="020B0604020202020204" pitchFamily="34" charset="0"/>
              <a:buChar char="•"/>
            </a:pPr>
            <a:r>
              <a:rPr lang="en-US" dirty="0"/>
              <a:t>I</a:t>
            </a:r>
            <a:r>
              <a:rPr lang="en-US" dirty="0" smtClean="0"/>
              <a:t>f reply – we’re done</a:t>
            </a:r>
          </a:p>
          <a:p>
            <a:pPr marL="0" indent="0">
              <a:buNone/>
            </a:pPr>
            <a:r>
              <a:rPr lang="en-US" dirty="0" smtClean="0"/>
              <a:t>The node receiving the lost node messages will check whether or not new replicas are needed, and if so, send replication request to one of the nodes holding a replica. When done, it will send a reply to everyone it received a lost node message from.</a:t>
            </a:r>
          </a:p>
        </p:txBody>
      </p:sp>
    </p:spTree>
    <p:extLst>
      <p:ext uri="{BB962C8B-B14F-4D97-AF65-F5344CB8AC3E}">
        <p14:creationId xmlns:p14="http://schemas.microsoft.com/office/powerpoint/2010/main" val="19522403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35463" y="2066925"/>
            <a:ext cx="3581400" cy="3581400"/>
          </a:xfrm>
        </p:spPr>
      </p:pic>
    </p:spTree>
    <p:extLst>
      <p:ext uri="{BB962C8B-B14F-4D97-AF65-F5344CB8AC3E}">
        <p14:creationId xmlns:p14="http://schemas.microsoft.com/office/powerpoint/2010/main" val="20485716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68054" y="1846263"/>
            <a:ext cx="2916217" cy="4022725"/>
          </a:xfrm>
        </p:spPr>
      </p:pic>
    </p:spTree>
    <p:extLst>
      <p:ext uri="{BB962C8B-B14F-4D97-AF65-F5344CB8AC3E}">
        <p14:creationId xmlns:p14="http://schemas.microsoft.com/office/powerpoint/2010/main" val="18859600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14787" y="1846263"/>
            <a:ext cx="3222751" cy="4022725"/>
          </a:xfrm>
        </p:spPr>
      </p:pic>
    </p:spTree>
    <p:extLst>
      <p:ext uri="{BB962C8B-B14F-4D97-AF65-F5344CB8AC3E}">
        <p14:creationId xmlns:p14="http://schemas.microsoft.com/office/powerpoint/2010/main" val="4723339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7671" y="1846263"/>
            <a:ext cx="3316983" cy="4022725"/>
          </a:xfrm>
        </p:spPr>
      </p:pic>
    </p:spTree>
    <p:extLst>
      <p:ext uri="{BB962C8B-B14F-4D97-AF65-F5344CB8AC3E}">
        <p14:creationId xmlns:p14="http://schemas.microsoft.com/office/powerpoint/2010/main" val="14179450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67671" y="1846263"/>
            <a:ext cx="3316983" cy="4022725"/>
          </a:xfrm>
        </p:spPr>
      </p:pic>
    </p:spTree>
    <p:extLst>
      <p:ext uri="{BB962C8B-B14F-4D97-AF65-F5344CB8AC3E}">
        <p14:creationId xmlns:p14="http://schemas.microsoft.com/office/powerpoint/2010/main" val="7768279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before failure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57463" y="2066925"/>
            <a:ext cx="7137400" cy="3581400"/>
          </a:xfrm>
        </p:spPr>
      </p:pic>
    </p:spTree>
    <p:extLst>
      <p:ext uri="{BB962C8B-B14F-4D97-AF65-F5344CB8AC3E}">
        <p14:creationId xmlns:p14="http://schemas.microsoft.com/office/powerpoint/2010/main" val="15944168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after failure</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57463" y="2060575"/>
            <a:ext cx="7137400" cy="3594100"/>
          </a:xfrm>
        </p:spPr>
      </p:pic>
    </p:spTree>
    <p:extLst>
      <p:ext uri="{BB962C8B-B14F-4D97-AF65-F5344CB8AC3E}">
        <p14:creationId xmlns:p14="http://schemas.microsoft.com/office/powerpoint/2010/main" val="10622103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endParaRPr lang="en-US" dirty="0"/>
          </a:p>
        </p:txBody>
      </p:sp>
      <p:sp>
        <p:nvSpPr>
          <p:cNvPr id="3" name="Content Placeholder 2"/>
          <p:cNvSpPr>
            <a:spLocks noGrp="1"/>
          </p:cNvSpPr>
          <p:nvPr>
            <p:ph idx="1"/>
          </p:nvPr>
        </p:nvSpPr>
        <p:spPr/>
        <p:txBody>
          <a:bodyPr/>
          <a:lstStyle/>
          <a:p>
            <a:pPr>
              <a:buFont typeface="Arial" charset="0"/>
              <a:buChar char="•"/>
            </a:pPr>
            <a:r>
              <a:rPr lang="sv-SE" dirty="0" err="1" smtClean="0"/>
              <a:t>Recap</a:t>
            </a:r>
            <a:endParaRPr lang="sv-SE" dirty="0" smtClean="0"/>
          </a:p>
          <a:p>
            <a:pPr>
              <a:buFont typeface="Arial" charset="0"/>
              <a:buChar char="•"/>
            </a:pPr>
            <a:endParaRPr lang="sv-SE" dirty="0" smtClean="0"/>
          </a:p>
          <a:p>
            <a:pPr>
              <a:buFont typeface="Arial" charset="0"/>
              <a:buChar char="•"/>
            </a:pPr>
            <a:r>
              <a:rPr lang="sv-SE" dirty="0" smtClean="0"/>
              <a:t>The </a:t>
            </a:r>
            <a:r>
              <a:rPr lang="sv-SE" dirty="0" err="1" smtClean="0"/>
              <a:t>time</a:t>
            </a:r>
            <a:r>
              <a:rPr lang="sv-SE" dirty="0" smtClean="0"/>
              <a:t> </a:t>
            </a:r>
            <a:r>
              <a:rPr lang="sv-SE" i="1" dirty="0" smtClean="0"/>
              <a:t>t</a:t>
            </a:r>
            <a:r>
              <a:rPr lang="sv-SE" dirty="0" smtClean="0"/>
              <a:t> </a:t>
            </a:r>
            <a:r>
              <a:rPr lang="sv-SE" dirty="0" err="1" smtClean="0"/>
              <a:t>consists</a:t>
            </a:r>
            <a:r>
              <a:rPr lang="sv-SE" dirty="0" smtClean="0"/>
              <a:t> </a:t>
            </a:r>
            <a:r>
              <a:rPr lang="sv-SE" dirty="0" err="1" smtClean="0"/>
              <a:t>of</a:t>
            </a:r>
            <a:r>
              <a:rPr lang="sv-SE" dirty="0" smtClean="0"/>
              <a:t> the </a:t>
            </a:r>
            <a:r>
              <a:rPr lang="sv-SE" dirty="0" err="1" smtClean="0"/>
              <a:t>time</a:t>
            </a:r>
            <a:r>
              <a:rPr lang="sv-SE" dirty="0" smtClean="0"/>
              <a:t> it </a:t>
            </a:r>
            <a:r>
              <a:rPr lang="sv-SE" dirty="0" err="1" smtClean="0"/>
              <a:t>takes</a:t>
            </a:r>
            <a:r>
              <a:rPr lang="sv-SE" dirty="0" smtClean="0"/>
              <a:t> to </a:t>
            </a:r>
            <a:r>
              <a:rPr lang="sv-SE" dirty="0" err="1" smtClean="0"/>
              <a:t>detect</a:t>
            </a:r>
            <a:r>
              <a:rPr lang="sv-SE" dirty="0" smtClean="0"/>
              <a:t> a </a:t>
            </a:r>
            <a:r>
              <a:rPr lang="sv-SE" dirty="0" err="1" smtClean="0"/>
              <a:t>failure</a:t>
            </a:r>
            <a:r>
              <a:rPr lang="sv-SE" dirty="0" smtClean="0"/>
              <a:t>, plus the </a:t>
            </a:r>
            <a:r>
              <a:rPr lang="sv-SE" dirty="0" err="1" smtClean="0"/>
              <a:t>time</a:t>
            </a:r>
            <a:r>
              <a:rPr lang="sv-SE" dirty="0" smtClean="0"/>
              <a:t> it </a:t>
            </a:r>
            <a:r>
              <a:rPr lang="sv-SE" dirty="0" err="1" smtClean="0"/>
              <a:t>takes</a:t>
            </a:r>
            <a:r>
              <a:rPr lang="sv-SE" dirty="0" smtClean="0"/>
              <a:t> to </a:t>
            </a:r>
            <a:r>
              <a:rPr lang="sv-SE" dirty="0" err="1" smtClean="0"/>
              <a:t>create</a:t>
            </a:r>
            <a:r>
              <a:rPr lang="sv-SE" dirty="0" smtClean="0"/>
              <a:t> a new </a:t>
            </a:r>
            <a:r>
              <a:rPr lang="sv-SE" dirty="0" err="1" smtClean="0"/>
              <a:t>replica</a:t>
            </a:r>
            <a:endParaRPr lang="en-US" dirty="0"/>
          </a:p>
          <a:p>
            <a:pPr>
              <a:buFont typeface="Arial" charset="0"/>
              <a:buChar char="•"/>
            </a:pPr>
            <a:endParaRPr lang="en-US" dirty="0"/>
          </a:p>
          <a:p>
            <a:pPr>
              <a:buFont typeface="Arial" charset="0"/>
              <a:buChar char="•"/>
            </a:pPr>
            <a:r>
              <a:rPr lang="en-US" dirty="0" smtClean="0"/>
              <a:t>Where </a:t>
            </a:r>
            <a:r>
              <a:rPr lang="en-US" i="1" dirty="0" err="1" smtClean="0"/>
              <a:t>T</a:t>
            </a:r>
            <a:r>
              <a:rPr lang="en-US" i="1" baseline="-25000" dirty="0" err="1" smtClean="0"/>
              <a:t>f</a:t>
            </a:r>
            <a:r>
              <a:rPr lang="en-US" dirty="0"/>
              <a:t> </a:t>
            </a:r>
            <a:r>
              <a:rPr lang="en-US" dirty="0" smtClean="0"/>
              <a:t>is the time to detect a failure, statically set to 500 </a:t>
            </a:r>
            <a:r>
              <a:rPr lang="en-US" dirty="0" err="1" smtClean="0"/>
              <a:t>ms</a:t>
            </a:r>
            <a:r>
              <a:rPr lang="en-US" dirty="0" smtClean="0"/>
              <a:t>, while T</a:t>
            </a:r>
            <a:r>
              <a:rPr lang="en-US" baseline="-25000" dirty="0" smtClean="0"/>
              <a:t>R</a:t>
            </a:r>
            <a:r>
              <a:rPr lang="en-US" dirty="0" smtClean="0"/>
              <a:t> varies.</a:t>
            </a:r>
          </a:p>
          <a:p>
            <a:pPr>
              <a:buFont typeface="Arial" charset="0"/>
              <a:buChar char="•"/>
            </a:pPr>
            <a:r>
              <a:rPr lang="en-US" dirty="0" smtClean="0"/>
              <a:t>T</a:t>
            </a:r>
            <a:r>
              <a:rPr lang="en-US" baseline="-25000" dirty="0" smtClean="0"/>
              <a:t>R</a:t>
            </a:r>
            <a:r>
              <a:rPr lang="en-US" dirty="0" smtClean="0"/>
              <a:t> varies depending on the size of the task state for example, but also since the selected node to handle the failure may die, and a new node selected. Furthermore, when creating a new replica, the node asked to replicate its replica may also die before the replication is finished.</a:t>
            </a:r>
            <a:endParaRPr lang="en-US" dirty="0"/>
          </a:p>
        </p:txBody>
      </p:sp>
      <mc:AlternateContent xmlns:mc="http://schemas.openxmlformats.org/markup-compatibility/2006">
        <mc:Choice xmlns:a14="http://schemas.microsoft.com/office/drawing/2010/main" Requires="a14">
          <p:sp>
            <p:nvSpPr>
              <p:cNvPr id="5" name="TextBox 4"/>
              <p:cNvSpPr txBox="1"/>
              <p:nvPr/>
            </p:nvSpPr>
            <p:spPr>
              <a:xfrm>
                <a:off x="5508234" y="3580415"/>
                <a:ext cx="123649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sv-SE" b="0" i="1" smtClean="0">
                          <a:latin typeface="Cambria Math" charset="0"/>
                        </a:rPr>
                        <m:t>𝑡</m:t>
                      </m:r>
                      <m:r>
                        <a:rPr lang="el-GR" i="1" smtClean="0">
                          <a:latin typeface="Cambria Math" charset="0"/>
                        </a:rPr>
                        <m:t>=</m:t>
                      </m:r>
                      <m:r>
                        <a:rPr lang="sv-SE" b="0" i="1" smtClean="0">
                          <a:latin typeface="Cambria Math" charset="0"/>
                        </a:rPr>
                        <m:t>𝑇𝑓</m:t>
                      </m:r>
                      <m:r>
                        <a:rPr lang="en-US" b="0" i="1" smtClean="0">
                          <a:latin typeface="Cambria Math" charset="0"/>
                        </a:rPr>
                        <m:t>+</m:t>
                      </m:r>
                      <m:sSub>
                        <m:sSubPr>
                          <m:ctrlPr>
                            <a:rPr lang="en-US" b="0" i="1" smtClean="0">
                              <a:latin typeface="Cambria Math" charset="0"/>
                            </a:rPr>
                          </m:ctrlPr>
                        </m:sSubPr>
                        <m:e>
                          <m:r>
                            <a:rPr lang="en-US" b="0" i="1" smtClean="0">
                              <a:latin typeface="Cambria Math" charset="0"/>
                            </a:rPr>
                            <m:t>𝑇</m:t>
                          </m:r>
                        </m:e>
                        <m:sub>
                          <m:r>
                            <a:rPr lang="en-US" b="0" i="1" smtClean="0">
                              <a:latin typeface="Cambria Math" charset="0"/>
                            </a:rPr>
                            <m:t>𝑅</m:t>
                          </m:r>
                        </m:sub>
                      </m:sSub>
                    </m:oMath>
                  </m:oMathPara>
                </a14:m>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5508234" y="3580415"/>
                <a:ext cx="1236492" cy="276999"/>
              </a:xfrm>
              <a:prstGeom prst="rect">
                <a:avLst/>
              </a:prstGeom>
              <a:blipFill rotWithShape="0">
                <a:blip r:embed="rId3"/>
                <a:stretch>
                  <a:fillRect l="-3465" t="-2174" r="-1485" b="-3260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Rectangle 5"/>
              <p:cNvSpPr/>
              <p:nvPr/>
            </p:nvSpPr>
            <p:spPr>
              <a:xfrm>
                <a:off x="1097280" y="2122733"/>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𝑠𝑢𝑟𝑣𝑖𝑣𝑎𝑙</m:t>
                          </m:r>
                        </m:e>
                      </m:d>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p:sp>
            <p:nvSpPr>
              <p:cNvPr id="6" name="Rectangle 5"/>
              <p:cNvSpPr>
                <a:spLocks noRot="1" noChangeAspect="1" noMove="1" noResize="1" noEditPoints="1" noAdjustHandles="1" noChangeArrowheads="1" noChangeShapeType="1" noTextEdit="1"/>
              </p:cNvSpPr>
              <p:nvPr/>
            </p:nvSpPr>
            <p:spPr>
              <a:xfrm>
                <a:off x="1097280" y="2122733"/>
                <a:ext cx="10058400" cy="496996"/>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097313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Ensuring reliability </a:t>
            </a:r>
            <a:r>
              <a:rPr lang="en-US" dirty="0" smtClean="0"/>
              <a:t>of applications of services in running in distributed </a:t>
            </a:r>
            <a:r>
              <a:rPr lang="en-US" dirty="0" smtClean="0"/>
              <a:t>environments is a complex task</a:t>
            </a:r>
          </a:p>
          <a:p>
            <a:pPr>
              <a:buFont typeface="Arial" charset="0"/>
              <a:buChar char="•"/>
            </a:pPr>
            <a:r>
              <a:rPr lang="en-US" dirty="0" smtClean="0"/>
              <a:t>Problems:</a:t>
            </a:r>
          </a:p>
          <a:p>
            <a:pPr lvl="1">
              <a:buFont typeface="Arial" charset="0"/>
              <a:buChar char="•"/>
            </a:pPr>
            <a:r>
              <a:rPr lang="en-US" dirty="0" smtClean="0"/>
              <a:t>The more resources used, the higher the probability of some of them failing</a:t>
            </a:r>
          </a:p>
          <a:p>
            <a:pPr lvl="1">
              <a:buFont typeface="Arial" charset="0"/>
              <a:buChar char="•"/>
            </a:pPr>
            <a:r>
              <a:rPr lang="en-US" dirty="0" smtClean="0"/>
              <a:t>Heterogeneous components, varying failure behavior</a:t>
            </a:r>
          </a:p>
          <a:p>
            <a:pPr lvl="1">
              <a:buFont typeface="Arial" charset="0"/>
              <a:buChar char="•"/>
            </a:pPr>
            <a:r>
              <a:rPr lang="en-US" dirty="0" smtClean="0"/>
              <a:t>Difficult to model reliability, infinite number of parameters and types of failures to consider</a:t>
            </a:r>
          </a:p>
          <a:p>
            <a:pPr lvl="2">
              <a:buFont typeface="Arial" charset="0"/>
              <a:buChar char="•"/>
            </a:pPr>
            <a:r>
              <a:rPr lang="en-US" dirty="0" smtClean="0"/>
              <a:t>Hardware, network, energy supply, etc.</a:t>
            </a:r>
            <a:endParaRPr lang="en-US" dirty="0" smtClean="0"/>
          </a:p>
          <a:p>
            <a:pPr>
              <a:buFont typeface="Arial" charset="0"/>
              <a:buChar char="•"/>
            </a:pPr>
            <a:r>
              <a:rPr lang="en-US" dirty="0" smtClean="0"/>
              <a:t>For stream processing applications, valuable data may be lost if the processing task fails</a:t>
            </a:r>
          </a:p>
          <a:p>
            <a:pPr>
              <a:buFont typeface="Arial" charset="0"/>
              <a:buChar char="•"/>
            </a:pPr>
            <a:r>
              <a:rPr lang="en-US" dirty="0" smtClean="0"/>
              <a:t>Service providers should ensure reliability in a seamless way, </a:t>
            </a:r>
            <a:endParaRPr lang="en-US" dirty="0" smtClean="0"/>
          </a:p>
          <a:p>
            <a:pPr lvl="1">
              <a:buFont typeface="Arial" charset="0"/>
              <a:buChar char="•"/>
            </a:pPr>
            <a:endParaRPr lang="en-US" dirty="0" smtClean="0"/>
          </a:p>
          <a:p>
            <a:pPr marL="457200" indent="-457200">
              <a:buFont typeface="+mj-lt"/>
              <a:buAutoNum type="arabicPeriod"/>
            </a:pPr>
            <a:endParaRPr lang="en-US" dirty="0"/>
          </a:p>
        </p:txBody>
      </p:sp>
    </p:spTree>
    <p:extLst>
      <p:ext uri="{BB962C8B-B14F-4D97-AF65-F5344CB8AC3E}">
        <p14:creationId xmlns:p14="http://schemas.microsoft.com/office/powerpoint/2010/main" val="11743909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14787" y="1846263"/>
            <a:ext cx="3222751" cy="4022725"/>
          </a:xfrm>
        </p:spPr>
      </p:pic>
    </p:spTree>
    <p:extLst>
      <p:ext uri="{BB962C8B-B14F-4D97-AF65-F5344CB8AC3E}">
        <p14:creationId xmlns:p14="http://schemas.microsoft.com/office/powerpoint/2010/main" val="8493784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7671" y="1846263"/>
            <a:ext cx="3316983" cy="4022725"/>
          </a:xfrm>
        </p:spPr>
      </p:pic>
    </p:spTree>
    <p:extLst>
      <p:ext uri="{BB962C8B-B14F-4D97-AF65-F5344CB8AC3E}">
        <p14:creationId xmlns:p14="http://schemas.microsoft.com/office/powerpoint/2010/main" val="11805638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r>
              <a:rPr lang="en-US" dirty="0" smtClean="0"/>
              <a:t>. </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7671" y="1846263"/>
            <a:ext cx="3316983" cy="4022725"/>
          </a:xfrm>
        </p:spPr>
      </p:pic>
      <p:sp>
        <p:nvSpPr>
          <p:cNvPr id="6" name="TextBox 5"/>
          <p:cNvSpPr txBox="1"/>
          <p:nvPr/>
        </p:nvSpPr>
        <p:spPr>
          <a:xfrm>
            <a:off x="1496291" y="2286000"/>
            <a:ext cx="2475101" cy="923330"/>
          </a:xfrm>
          <a:prstGeom prst="rect">
            <a:avLst/>
          </a:prstGeom>
          <a:noFill/>
        </p:spPr>
        <p:txBody>
          <a:bodyPr wrap="none" rtlCol="0">
            <a:spAutoFit/>
          </a:bodyPr>
          <a:lstStyle/>
          <a:p>
            <a:r>
              <a:rPr lang="en-US" dirty="0" smtClean="0"/>
              <a:t>Change me to show that</a:t>
            </a:r>
            <a:br>
              <a:rPr lang="en-US" dirty="0" smtClean="0"/>
            </a:br>
            <a:r>
              <a:rPr lang="en-US" dirty="0" smtClean="0"/>
              <a:t>node B fails before the </a:t>
            </a:r>
            <a:br>
              <a:rPr lang="en-US" dirty="0" smtClean="0"/>
            </a:br>
            <a:r>
              <a:rPr lang="en-US" dirty="0" smtClean="0"/>
              <a:t>replication is done</a:t>
            </a:r>
            <a:endParaRPr lang="en-US" dirty="0"/>
          </a:p>
        </p:txBody>
      </p:sp>
    </p:spTree>
    <p:extLst>
      <p:ext uri="{BB962C8B-B14F-4D97-AF65-F5344CB8AC3E}">
        <p14:creationId xmlns:p14="http://schemas.microsoft.com/office/powerpoint/2010/main" val="11353131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endParaRPr lang="en-US" dirty="0"/>
          </a:p>
        </p:txBody>
      </p:sp>
      <p:sp>
        <p:nvSpPr>
          <p:cNvPr id="3" name="Content Placeholder 2"/>
          <p:cNvSpPr>
            <a:spLocks noGrp="1"/>
          </p:cNvSpPr>
          <p:nvPr>
            <p:ph idx="1"/>
          </p:nvPr>
        </p:nvSpPr>
        <p:spPr/>
        <p:txBody>
          <a:bodyPr/>
          <a:lstStyle/>
          <a:p>
            <a:pPr>
              <a:buFont typeface="Arial" charset="0"/>
              <a:buChar char="•"/>
            </a:pPr>
            <a:r>
              <a:rPr lang="sv-SE" dirty="0" smtClean="0"/>
              <a:t>To </a:t>
            </a:r>
            <a:r>
              <a:rPr lang="sv-SE" dirty="0" err="1" smtClean="0"/>
              <a:t>cope</a:t>
            </a:r>
            <a:r>
              <a:rPr lang="sv-SE" dirty="0" smtClean="0"/>
              <a:t> </a:t>
            </a:r>
            <a:r>
              <a:rPr lang="sv-SE" dirty="0" err="1" smtClean="0"/>
              <a:t>with</a:t>
            </a:r>
            <a:r>
              <a:rPr lang="sv-SE" dirty="0" smtClean="0"/>
              <a:t> the </a:t>
            </a:r>
            <a:r>
              <a:rPr lang="sv-SE" dirty="0" err="1" smtClean="0"/>
              <a:t>varying</a:t>
            </a:r>
            <a:r>
              <a:rPr lang="sv-SE" dirty="0" smtClean="0"/>
              <a:t> </a:t>
            </a:r>
            <a:r>
              <a:rPr lang="sv-SE" dirty="0" err="1" smtClean="0"/>
              <a:t>time</a:t>
            </a:r>
            <a:r>
              <a:rPr lang="sv-SE" dirty="0" smtClean="0"/>
              <a:t> </a:t>
            </a:r>
            <a:r>
              <a:rPr lang="en-US" dirty="0" smtClean="0"/>
              <a:t>T</a:t>
            </a:r>
            <a:r>
              <a:rPr lang="en-US" baseline="-25000" dirty="0" smtClean="0"/>
              <a:t>R</a:t>
            </a:r>
            <a:r>
              <a:rPr lang="sv-SE" dirty="0" smtClean="0"/>
              <a:t>, an experiment </a:t>
            </a:r>
            <a:r>
              <a:rPr lang="sv-SE" dirty="0" err="1" smtClean="0"/>
              <a:t>was</a:t>
            </a:r>
            <a:r>
              <a:rPr lang="sv-SE" dirty="0" smtClean="0"/>
              <a:t> </a:t>
            </a:r>
            <a:r>
              <a:rPr lang="sv-SE" dirty="0" err="1" smtClean="0"/>
              <a:t>conducted</a:t>
            </a:r>
            <a:r>
              <a:rPr lang="sv-SE" dirty="0" smtClean="0"/>
              <a:t> </a:t>
            </a:r>
            <a:r>
              <a:rPr lang="sv-SE" dirty="0" err="1" smtClean="0"/>
              <a:t>during</a:t>
            </a:r>
            <a:r>
              <a:rPr lang="sv-SE" dirty="0" smtClean="0"/>
              <a:t> </a:t>
            </a:r>
            <a:r>
              <a:rPr lang="sv-SE" dirty="0" err="1" smtClean="0"/>
              <a:t>which</a:t>
            </a:r>
            <a:r>
              <a:rPr lang="sv-SE" dirty="0" smtClean="0"/>
              <a:t> </a:t>
            </a:r>
            <a:r>
              <a:rPr lang="sv-SE" dirty="0" err="1" smtClean="0"/>
              <a:t>each</a:t>
            </a:r>
            <a:r>
              <a:rPr lang="sv-SE" dirty="0" smtClean="0"/>
              <a:t> </a:t>
            </a:r>
            <a:r>
              <a:rPr lang="sv-SE" dirty="0" err="1" smtClean="0"/>
              <a:t>time</a:t>
            </a:r>
            <a:r>
              <a:rPr lang="sv-SE" dirty="0" smtClean="0"/>
              <a:t> </a:t>
            </a:r>
            <a:r>
              <a:rPr lang="en-US" dirty="0"/>
              <a:t>T</a:t>
            </a:r>
            <a:r>
              <a:rPr lang="en-US" baseline="-25000" dirty="0"/>
              <a:t>R</a:t>
            </a:r>
            <a:r>
              <a:rPr lang="sv-SE" dirty="0" smtClean="0"/>
              <a:t> </a:t>
            </a:r>
            <a:r>
              <a:rPr lang="sv-SE" dirty="0" err="1" smtClean="0"/>
              <a:t>was</a:t>
            </a:r>
            <a:r>
              <a:rPr lang="sv-SE" dirty="0" smtClean="0"/>
              <a:t> </a:t>
            </a:r>
            <a:r>
              <a:rPr lang="sv-SE" dirty="0" err="1" smtClean="0"/>
              <a:t>registered</a:t>
            </a:r>
            <a:r>
              <a:rPr lang="sv-SE" dirty="0" smtClean="0"/>
              <a:t>, in order to </a:t>
            </a:r>
            <a:r>
              <a:rPr lang="sv-SE" dirty="0" err="1" smtClean="0"/>
              <a:t>find</a:t>
            </a:r>
            <a:r>
              <a:rPr lang="sv-SE" dirty="0" smtClean="0"/>
              <a:t> a distribution </a:t>
            </a:r>
            <a:r>
              <a:rPr lang="sv-SE" dirty="0" err="1" smtClean="0"/>
              <a:t>fitting</a:t>
            </a:r>
            <a:r>
              <a:rPr lang="sv-SE" dirty="0" smtClean="0"/>
              <a:t> to the data. </a:t>
            </a:r>
            <a:r>
              <a:rPr lang="sv-SE" dirty="0" err="1" smtClean="0"/>
              <a:t>Several</a:t>
            </a:r>
            <a:r>
              <a:rPr lang="sv-SE" dirty="0" smtClean="0"/>
              <a:t> distributions </a:t>
            </a:r>
            <a:r>
              <a:rPr lang="sv-SE" dirty="0" err="1" smtClean="0"/>
              <a:t>was</a:t>
            </a:r>
            <a:r>
              <a:rPr lang="sv-SE" dirty="0" smtClean="0"/>
              <a:t> </a:t>
            </a:r>
            <a:r>
              <a:rPr lang="sv-SE" dirty="0" err="1" smtClean="0"/>
              <a:t>tested</a:t>
            </a:r>
            <a:r>
              <a:rPr lang="sv-SE" dirty="0" smtClean="0"/>
              <a:t>, and log-</a:t>
            </a:r>
            <a:r>
              <a:rPr lang="sv-SE" dirty="0" err="1" smtClean="0"/>
              <a:t>logistic</a:t>
            </a:r>
            <a:r>
              <a:rPr lang="sv-SE" dirty="0" smtClean="0"/>
              <a:t> </a:t>
            </a:r>
            <a:r>
              <a:rPr lang="sv-SE" dirty="0" err="1" smtClean="0"/>
              <a:t>was</a:t>
            </a:r>
            <a:r>
              <a:rPr lang="sv-SE" dirty="0" smtClean="0"/>
              <a:t> </a:t>
            </a:r>
            <a:r>
              <a:rPr lang="sv-SE" dirty="0" err="1" smtClean="0"/>
              <a:t>found</a:t>
            </a:r>
            <a:r>
              <a:rPr lang="sv-SE" dirty="0" smtClean="0"/>
              <a:t> to be the best fit.</a:t>
            </a:r>
          </a:p>
          <a:p>
            <a:pPr>
              <a:buFont typeface="Arial" charset="0"/>
              <a:buChar char="•"/>
            </a:pPr>
            <a:endParaRPr lang="sv-SE" dirty="0"/>
          </a:p>
          <a:p>
            <a:pPr>
              <a:buFont typeface="Arial" charset="0"/>
              <a:buChar char="•"/>
            </a:pPr>
            <a:endParaRPr lang="sv-SE"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5610" y="3151989"/>
            <a:ext cx="3640872" cy="3108975"/>
          </a:xfrm>
          <a:prstGeom prst="rect">
            <a:avLst/>
          </a:prstGeom>
        </p:spPr>
      </p:pic>
    </p:spTree>
    <p:extLst>
      <p:ext uri="{BB962C8B-B14F-4D97-AF65-F5344CB8AC3E}">
        <p14:creationId xmlns:p14="http://schemas.microsoft.com/office/powerpoint/2010/main" val="6831420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r>
              <a:rPr lang="en-US" dirty="0" smtClean="0"/>
              <a:t> cont</a:t>
            </a:r>
            <a:r>
              <a:rPr lang="en-US" dirty="0" smtClean="0"/>
              <a:t>’d</a:t>
            </a:r>
            <a:endParaRPr lang="en-US" dirty="0"/>
          </a:p>
        </p:txBody>
      </p:sp>
      <p:sp>
        <p:nvSpPr>
          <p:cNvPr id="3" name="Content Placeholder 2"/>
          <p:cNvSpPr>
            <a:spLocks noGrp="1"/>
          </p:cNvSpPr>
          <p:nvPr>
            <p:ph idx="1"/>
          </p:nvPr>
        </p:nvSpPr>
        <p:spPr/>
        <p:txBody>
          <a:bodyPr/>
          <a:lstStyle/>
          <a:p>
            <a:pPr>
              <a:buFont typeface="Arial" charset="0"/>
              <a:buChar char="•"/>
            </a:pPr>
            <a:r>
              <a:rPr lang="sv-SE" dirty="0" smtClean="0"/>
              <a:t>To </a:t>
            </a:r>
            <a:r>
              <a:rPr lang="sv-SE" dirty="0" err="1" smtClean="0"/>
              <a:t>find</a:t>
            </a:r>
            <a:r>
              <a:rPr lang="sv-SE" dirty="0" smtClean="0"/>
              <a:t> a </a:t>
            </a:r>
            <a:r>
              <a:rPr lang="sv-SE" dirty="0" err="1" smtClean="0"/>
              <a:t>value</a:t>
            </a:r>
            <a:r>
              <a:rPr lang="sv-SE" dirty="0" smtClean="0"/>
              <a:t> for </a:t>
            </a:r>
            <a:r>
              <a:rPr lang="en-US" dirty="0" smtClean="0"/>
              <a:t>T</a:t>
            </a:r>
            <a:r>
              <a:rPr lang="en-US" baseline="-25000" dirty="0" smtClean="0"/>
              <a:t>R</a:t>
            </a:r>
            <a:r>
              <a:rPr lang="sv-SE" dirty="0"/>
              <a:t> </a:t>
            </a:r>
            <a:r>
              <a:rPr lang="sv-SE" dirty="0" smtClean="0"/>
              <a:t>to </a:t>
            </a:r>
            <a:r>
              <a:rPr lang="sv-SE" dirty="0" err="1" smtClean="0"/>
              <a:t>use</a:t>
            </a:r>
            <a:r>
              <a:rPr lang="sv-SE" dirty="0" smtClean="0"/>
              <a:t> in the </a:t>
            </a:r>
            <a:r>
              <a:rPr lang="sv-SE" dirty="0" err="1" smtClean="0"/>
              <a:t>reliability</a:t>
            </a:r>
            <a:r>
              <a:rPr lang="sv-SE" dirty="0" smtClean="0"/>
              <a:t> </a:t>
            </a:r>
            <a:r>
              <a:rPr lang="sv-SE" dirty="0" err="1" smtClean="0"/>
              <a:t>model</a:t>
            </a:r>
            <a:r>
              <a:rPr lang="sv-SE" dirty="0" smtClean="0"/>
              <a:t>, all </a:t>
            </a:r>
            <a:r>
              <a:rPr lang="sv-SE" dirty="0" err="1" smtClean="0"/>
              <a:t>previously</a:t>
            </a:r>
            <a:r>
              <a:rPr lang="sv-SE" dirty="0" smtClean="0"/>
              <a:t> </a:t>
            </a:r>
            <a:r>
              <a:rPr lang="sv-SE" dirty="0" err="1" smtClean="0"/>
              <a:t>registered</a:t>
            </a:r>
            <a:r>
              <a:rPr lang="sv-SE" dirty="0" smtClean="0"/>
              <a:t> </a:t>
            </a:r>
            <a:r>
              <a:rPr lang="sv-SE" dirty="0" err="1" smtClean="0"/>
              <a:t>values</a:t>
            </a:r>
            <a:r>
              <a:rPr lang="sv-SE" dirty="0" smtClean="0"/>
              <a:t> </a:t>
            </a:r>
            <a:r>
              <a:rPr lang="sv-SE" dirty="0" err="1" smtClean="0"/>
              <a:t>are</a:t>
            </a:r>
            <a:r>
              <a:rPr lang="sv-SE" dirty="0" smtClean="0"/>
              <a:t> </a:t>
            </a:r>
            <a:r>
              <a:rPr lang="sv-SE" dirty="0" err="1" smtClean="0"/>
              <a:t>used</a:t>
            </a:r>
            <a:r>
              <a:rPr lang="sv-SE" dirty="0" smtClean="0"/>
              <a:t> to </a:t>
            </a:r>
            <a:r>
              <a:rPr lang="sv-SE" dirty="0" err="1" smtClean="0"/>
              <a:t>find</a:t>
            </a:r>
            <a:r>
              <a:rPr lang="sv-SE" dirty="0" smtClean="0"/>
              <a:t> the </a:t>
            </a:r>
            <a:r>
              <a:rPr lang="sv-SE" dirty="0" err="1" smtClean="0"/>
              <a:t>shape</a:t>
            </a:r>
            <a:r>
              <a:rPr lang="sv-SE" dirty="0" smtClean="0"/>
              <a:t> parameters for the log-</a:t>
            </a:r>
            <a:r>
              <a:rPr lang="sv-SE" dirty="0" err="1" smtClean="0"/>
              <a:t>logistic</a:t>
            </a:r>
            <a:r>
              <a:rPr lang="sv-SE" dirty="0" smtClean="0"/>
              <a:t> distribution, </a:t>
            </a:r>
            <a:r>
              <a:rPr lang="sv-SE" dirty="0" err="1" smtClean="0"/>
              <a:t>after</a:t>
            </a:r>
            <a:r>
              <a:rPr lang="sv-SE" dirty="0" smtClean="0"/>
              <a:t> </a:t>
            </a:r>
            <a:r>
              <a:rPr lang="sv-SE" dirty="0" err="1" smtClean="0"/>
              <a:t>which</a:t>
            </a:r>
            <a:r>
              <a:rPr lang="sv-SE" dirty="0" smtClean="0"/>
              <a:t> the 95th </a:t>
            </a:r>
            <a:r>
              <a:rPr lang="sv-SE" dirty="0" err="1" smtClean="0"/>
              <a:t>percentile</a:t>
            </a:r>
            <a:r>
              <a:rPr lang="sv-SE" dirty="0" smtClean="0"/>
              <a:t> </a:t>
            </a:r>
            <a:r>
              <a:rPr lang="sv-SE" dirty="0" err="1" smtClean="0"/>
              <a:t>value</a:t>
            </a:r>
            <a:r>
              <a:rPr lang="sv-SE" dirty="0" smtClean="0"/>
              <a:t> is </a:t>
            </a:r>
            <a:r>
              <a:rPr lang="sv-SE" dirty="0" err="1" smtClean="0"/>
              <a:t>used</a:t>
            </a:r>
            <a:r>
              <a:rPr lang="sv-SE" dirty="0" smtClean="0"/>
              <a:t>.</a:t>
            </a:r>
          </a:p>
          <a:p>
            <a:pPr>
              <a:buFont typeface="Arial" charset="0"/>
              <a:buChar char="•"/>
            </a:pPr>
            <a:endParaRPr lang="sv-SE" dirty="0"/>
          </a:p>
          <a:p>
            <a:pPr>
              <a:buFont typeface="Arial" charset="0"/>
              <a:buChar char="•"/>
            </a:pPr>
            <a:endParaRPr lang="sv-SE" dirty="0" smtClean="0"/>
          </a:p>
        </p:txBody>
      </p:sp>
    </p:spTree>
    <p:extLst>
      <p:ext uri="{BB962C8B-B14F-4D97-AF65-F5344CB8AC3E}">
        <p14:creationId xmlns:p14="http://schemas.microsoft.com/office/powerpoint/2010/main" val="9118975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a:t>
            </a:r>
            <a:endParaRPr lang="en-US" dirty="0"/>
          </a:p>
        </p:txBody>
      </p:sp>
      <p:sp>
        <p:nvSpPr>
          <p:cNvPr id="3" name="Content Placeholder 2"/>
          <p:cNvSpPr>
            <a:spLocks noGrp="1"/>
          </p:cNvSpPr>
          <p:nvPr>
            <p:ph idx="1"/>
          </p:nvPr>
        </p:nvSpPr>
        <p:spPr>
          <a:xfrm>
            <a:off x="1097280" y="1845734"/>
            <a:ext cx="10058400" cy="4023360"/>
          </a:xfrm>
        </p:spPr>
        <p:txBody>
          <a:bodyPr/>
          <a:lstStyle/>
          <a:p>
            <a:pPr>
              <a:buFont typeface="Arial" panose="020B0604020202020204" pitchFamily="34" charset="0"/>
              <a:buChar char="•"/>
            </a:pPr>
            <a:r>
              <a:rPr lang="en-US" dirty="0" smtClean="0"/>
              <a:t> Calvin is an actor-based application environment for light-weight </a:t>
            </a:r>
            <a:r>
              <a:rPr lang="en-US" dirty="0" err="1" smtClean="0"/>
              <a:t>IoT</a:t>
            </a:r>
            <a:r>
              <a:rPr lang="en-US" dirty="0" smtClean="0"/>
              <a:t> applications. Its key components are </a:t>
            </a:r>
          </a:p>
          <a:p>
            <a:pPr lvl="1">
              <a:buFont typeface="Arial" panose="020B0604020202020204" pitchFamily="34" charset="0"/>
              <a:buChar char="•"/>
            </a:pPr>
            <a:r>
              <a:rPr lang="en-US" dirty="0" smtClean="0"/>
              <a:t>runtimes</a:t>
            </a:r>
          </a:p>
          <a:p>
            <a:pPr lvl="1">
              <a:buFont typeface="Arial" panose="020B0604020202020204" pitchFamily="34" charset="0"/>
              <a:buChar char="•"/>
            </a:pPr>
            <a:r>
              <a:rPr lang="en-US" dirty="0"/>
              <a:t>a</a:t>
            </a:r>
            <a:r>
              <a:rPr lang="en-US" dirty="0" smtClean="0"/>
              <a:t>ctors</a:t>
            </a:r>
          </a:p>
          <a:p>
            <a:pPr lvl="1">
              <a:buFont typeface="Arial" panose="020B0604020202020204" pitchFamily="34" charset="0"/>
              <a:buChar char="•"/>
            </a:pPr>
            <a:r>
              <a:rPr lang="en-US" dirty="0"/>
              <a:t>a</a:t>
            </a:r>
            <a:r>
              <a:rPr lang="en-US" dirty="0" smtClean="0"/>
              <a:t>pplications</a:t>
            </a:r>
          </a:p>
          <a:p>
            <a:pPr lvl="1">
              <a:buFont typeface="Arial" panose="020B0604020202020204" pitchFamily="34" charset="0"/>
              <a:buChar char="•"/>
            </a:pPr>
            <a:r>
              <a:rPr lang="en-US" dirty="0" smtClean="0"/>
              <a:t>and the use of </a:t>
            </a:r>
            <a:r>
              <a:rPr lang="en-US" dirty="0" err="1" smtClean="0"/>
              <a:t>Kademlia</a:t>
            </a:r>
            <a:r>
              <a:rPr lang="en-US" dirty="0" smtClean="0"/>
              <a:t>, a distributed hash table</a:t>
            </a:r>
          </a:p>
        </p:txBody>
      </p:sp>
    </p:spTree>
    <p:extLst>
      <p:ext uri="{BB962C8B-B14F-4D97-AF65-F5344CB8AC3E}">
        <p14:creationId xmlns:p14="http://schemas.microsoft.com/office/powerpoint/2010/main" val="13375578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 - runtime</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A Calvin runtime </a:t>
            </a:r>
            <a:r>
              <a:rPr lang="en-US" dirty="0"/>
              <a:t>is a self-managed container for application </a:t>
            </a:r>
            <a:r>
              <a:rPr lang="en-US" dirty="0" smtClean="0"/>
              <a:t>actors</a:t>
            </a:r>
          </a:p>
          <a:p>
            <a:pPr>
              <a:buFont typeface="Arial" panose="020B0604020202020204" pitchFamily="34" charset="0"/>
              <a:buChar char="•"/>
            </a:pPr>
            <a:r>
              <a:rPr lang="en-US" dirty="0" smtClean="0"/>
              <a:t> Provides </a:t>
            </a:r>
            <a:r>
              <a:rPr lang="en-US" dirty="0"/>
              <a:t>data transport between actors both within the same runtime and between </a:t>
            </a:r>
            <a:r>
              <a:rPr lang="en-US" dirty="0" smtClean="0"/>
              <a:t>different </a:t>
            </a:r>
            <a:r>
              <a:rPr lang="en-US" dirty="0"/>
              <a:t>runtimes</a:t>
            </a:r>
            <a:r>
              <a:rPr lang="en-US" dirty="0" smtClean="0"/>
              <a:t>.</a:t>
            </a:r>
            <a:endParaRPr lang="en-US" dirty="0"/>
          </a:p>
        </p:txBody>
      </p:sp>
    </p:spTree>
    <p:extLst>
      <p:ext uri="{BB962C8B-B14F-4D97-AF65-F5344CB8AC3E}">
        <p14:creationId xmlns:p14="http://schemas.microsoft.com/office/powerpoint/2010/main" val="11847455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 - actor</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An actor in Calvin consists of ports, actions, and preconditions under which actions can fire.</a:t>
            </a:r>
          </a:p>
          <a:p>
            <a:pPr>
              <a:buFont typeface="Arial" panose="020B0604020202020204" pitchFamily="34" charset="0"/>
              <a:buChar char="•"/>
            </a:pPr>
            <a:r>
              <a:rPr lang="en-US" dirty="0"/>
              <a:t> </a:t>
            </a:r>
            <a:r>
              <a:rPr lang="en-US" dirty="0" smtClean="0"/>
              <a:t>For each in-port there is a queue of messages, called tokens, to process. Each out-port has a queue of tokens to send to another actors in-port.</a:t>
            </a:r>
          </a:p>
          <a:p>
            <a:pPr>
              <a:buFont typeface="Arial" panose="020B0604020202020204" pitchFamily="34" charset="0"/>
              <a:buChar char="•"/>
            </a:pPr>
            <a:r>
              <a:rPr lang="en-US" dirty="0"/>
              <a:t> </a:t>
            </a:r>
            <a:r>
              <a:rPr lang="en-US" dirty="0" smtClean="0"/>
              <a:t>The state of an actor is used when migrating or replicating an actor and consists mainly of</a:t>
            </a:r>
          </a:p>
          <a:p>
            <a:pPr lvl="1">
              <a:buFont typeface="Arial" charset="0"/>
              <a:buChar char="•"/>
            </a:pPr>
            <a:r>
              <a:rPr lang="en-US" dirty="0" smtClean="0"/>
              <a:t>The type of actor</a:t>
            </a:r>
          </a:p>
          <a:p>
            <a:pPr lvl="1">
              <a:buFont typeface="Arial" charset="0"/>
              <a:buChar char="•"/>
            </a:pPr>
            <a:r>
              <a:rPr lang="en-US" dirty="0" smtClean="0"/>
              <a:t>Arguments needed to create the actor</a:t>
            </a:r>
          </a:p>
          <a:p>
            <a:pPr lvl="1">
              <a:buFont typeface="Arial" charset="0"/>
              <a:buChar char="•"/>
            </a:pPr>
            <a:r>
              <a:rPr lang="en-US" dirty="0" smtClean="0"/>
              <a:t>Port connections information</a:t>
            </a:r>
          </a:p>
          <a:p>
            <a:pPr lvl="1">
              <a:buFont typeface="Arial" charset="0"/>
              <a:buChar char="•"/>
            </a:pPr>
            <a:r>
              <a:rPr lang="en-US" dirty="0" smtClean="0"/>
              <a:t>Port queues</a:t>
            </a:r>
          </a:p>
        </p:txBody>
      </p:sp>
    </p:spTree>
    <p:extLst>
      <p:ext uri="{BB962C8B-B14F-4D97-AF65-F5344CB8AC3E}">
        <p14:creationId xmlns:p14="http://schemas.microsoft.com/office/powerpoint/2010/main" val="5689838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 - application</a:t>
            </a:r>
            <a:endParaRPr lang="en-US" dirty="0"/>
          </a:p>
        </p:txBody>
      </p:sp>
      <p:sp>
        <p:nvSpPr>
          <p:cNvPr id="3" name="Content Placeholder 2"/>
          <p:cNvSpPr>
            <a:spLocks noGrp="1"/>
          </p:cNvSpPr>
          <p:nvPr>
            <p:ph idx="1"/>
          </p:nvPr>
        </p:nvSpPr>
        <p:spPr/>
        <p:txBody>
          <a:bodyPr/>
          <a:lstStyle/>
          <a:p>
            <a:pPr marL="0" indent="0">
              <a:buNone/>
            </a:pPr>
            <a:r>
              <a:rPr lang="en-US" dirty="0" smtClean="0"/>
              <a:t>An application in Calvin is made up from a set of connected actors.</a:t>
            </a:r>
          </a:p>
          <a:p>
            <a:pPr marL="0" indent="0">
              <a:buNone/>
            </a:pPr>
            <a:r>
              <a:rPr lang="en-US" dirty="0" smtClean="0"/>
              <a:t>Example:</a:t>
            </a:r>
            <a:endParaRPr lang="en-US" dirty="0"/>
          </a:p>
          <a:p>
            <a:pPr marL="0" indent="0">
              <a:buNone/>
            </a:pPr>
            <a:r>
              <a:rPr lang="en-US" dirty="0" err="1" smtClean="0">
                <a:latin typeface="Monaco" charset="0"/>
                <a:ea typeface="Monaco" charset="0"/>
                <a:cs typeface="Monaco" charset="0"/>
              </a:rPr>
              <a:t>src</a:t>
            </a:r>
            <a:r>
              <a:rPr lang="en-US" dirty="0" smtClean="0">
                <a:latin typeface="Monaco" charset="0"/>
                <a:ea typeface="Monaco" charset="0"/>
                <a:cs typeface="Monaco" charset="0"/>
              </a:rPr>
              <a:t> : </a:t>
            </a:r>
            <a:r>
              <a:rPr lang="en-US" dirty="0" err="1" smtClean="0">
                <a:latin typeface="Monaco" charset="0"/>
                <a:ea typeface="Monaco" charset="0"/>
                <a:cs typeface="Monaco" charset="0"/>
              </a:rPr>
              <a:t>std.CountTimer</a:t>
            </a:r>
            <a:r>
              <a:rPr lang="en-US" dirty="0" smtClean="0">
                <a:latin typeface="Monaco" charset="0"/>
                <a:ea typeface="Monaco" charset="0"/>
                <a:cs typeface="Monaco" charset="0"/>
              </a:rPr>
              <a:t>(sleep=0.5)</a:t>
            </a:r>
          </a:p>
          <a:p>
            <a:pPr marL="0" indent="0">
              <a:buNone/>
            </a:pPr>
            <a:r>
              <a:rPr lang="en-US" dirty="0" smtClean="0">
                <a:latin typeface="Monaco" charset="0"/>
                <a:ea typeface="Monaco" charset="0"/>
                <a:cs typeface="Monaco" charset="0"/>
              </a:rPr>
              <a:t>id : </a:t>
            </a:r>
            <a:r>
              <a:rPr lang="en-US" dirty="0" err="1" smtClean="0">
                <a:latin typeface="Monaco" charset="0"/>
                <a:ea typeface="Monaco" charset="0"/>
                <a:cs typeface="Monaco" charset="0"/>
              </a:rPr>
              <a:t>std.Identity</a:t>
            </a:r>
            <a:r>
              <a:rPr lang="en-US" dirty="0" smtClean="0">
                <a:latin typeface="Monaco" charset="0"/>
                <a:ea typeface="Monaco" charset="0"/>
                <a:cs typeface="Monaco" charset="0"/>
              </a:rPr>
              <a:t>()</a:t>
            </a:r>
          </a:p>
          <a:p>
            <a:pPr marL="0" indent="0">
              <a:buNone/>
            </a:pPr>
            <a:r>
              <a:rPr lang="en-US" dirty="0" err="1" smtClean="0">
                <a:latin typeface="Monaco" charset="0"/>
                <a:ea typeface="Monaco" charset="0"/>
                <a:cs typeface="Monaco" charset="0"/>
              </a:rPr>
              <a:t>snk</a:t>
            </a:r>
            <a:r>
              <a:rPr lang="en-US" dirty="0" smtClean="0">
                <a:latin typeface="Monaco" charset="0"/>
                <a:ea typeface="Monaco" charset="0"/>
                <a:cs typeface="Monaco" charset="0"/>
              </a:rPr>
              <a:t> : </a:t>
            </a:r>
            <a:r>
              <a:rPr lang="en-US" dirty="0" err="1" smtClean="0">
                <a:latin typeface="Monaco" charset="0"/>
                <a:ea typeface="Monaco" charset="0"/>
                <a:cs typeface="Monaco" charset="0"/>
              </a:rPr>
              <a:t>io.Print</a:t>
            </a:r>
            <a:r>
              <a:rPr lang="en-US" dirty="0" smtClean="0">
                <a:latin typeface="Monaco" charset="0"/>
                <a:ea typeface="Monaco" charset="0"/>
                <a:cs typeface="Monaco" charset="0"/>
              </a:rPr>
              <a:t>()</a:t>
            </a:r>
          </a:p>
          <a:p>
            <a:pPr marL="0" indent="0">
              <a:buNone/>
            </a:pPr>
            <a:r>
              <a:rPr lang="en-US" dirty="0" err="1" smtClean="0">
                <a:latin typeface="Monaco" charset="0"/>
                <a:ea typeface="Monaco" charset="0"/>
                <a:cs typeface="Monaco" charset="0"/>
              </a:rPr>
              <a:t>src.integer</a:t>
            </a:r>
            <a:r>
              <a:rPr lang="en-US" dirty="0" smtClean="0">
                <a:latin typeface="Monaco" charset="0"/>
                <a:ea typeface="Monaco" charset="0"/>
                <a:cs typeface="Monaco" charset="0"/>
              </a:rPr>
              <a:t> </a:t>
            </a:r>
            <a:r>
              <a:rPr lang="en-US" dirty="0">
                <a:latin typeface="Monaco" charset="0"/>
                <a:ea typeface="Monaco" charset="0"/>
                <a:cs typeface="Monaco" charset="0"/>
              </a:rPr>
              <a:t>&gt; </a:t>
            </a:r>
            <a:r>
              <a:rPr lang="en-US" dirty="0" err="1" smtClean="0">
                <a:latin typeface="Monaco" charset="0"/>
                <a:ea typeface="Monaco" charset="0"/>
                <a:cs typeface="Monaco" charset="0"/>
              </a:rPr>
              <a:t>id.token</a:t>
            </a:r>
            <a:endParaRPr lang="en-US" dirty="0" smtClean="0">
              <a:latin typeface="Monaco" charset="0"/>
              <a:ea typeface="Monaco" charset="0"/>
              <a:cs typeface="Monaco" charset="0"/>
            </a:endParaRPr>
          </a:p>
          <a:p>
            <a:pPr marL="0" indent="0">
              <a:buNone/>
            </a:pPr>
            <a:r>
              <a:rPr lang="en-US" dirty="0" err="1" smtClean="0">
                <a:latin typeface="Monaco" charset="0"/>
                <a:ea typeface="Monaco" charset="0"/>
                <a:cs typeface="Monaco" charset="0"/>
              </a:rPr>
              <a:t>id.token</a:t>
            </a:r>
            <a:r>
              <a:rPr lang="en-US" dirty="0" smtClean="0">
                <a:latin typeface="Monaco" charset="0"/>
                <a:ea typeface="Monaco" charset="0"/>
                <a:cs typeface="Monaco" charset="0"/>
              </a:rPr>
              <a:t> &gt; </a:t>
            </a:r>
            <a:r>
              <a:rPr lang="en-US" dirty="0" err="1" smtClean="0">
                <a:latin typeface="Monaco" charset="0"/>
                <a:ea typeface="Monaco" charset="0"/>
                <a:cs typeface="Monaco" charset="0"/>
              </a:rPr>
              <a:t>snk.token</a:t>
            </a:r>
            <a:endParaRPr lang="en-US" dirty="0" smtClean="0">
              <a:latin typeface="Monaco" charset="0"/>
              <a:ea typeface="Monaco" charset="0"/>
              <a:cs typeface="Monaco"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7780" y="5053605"/>
            <a:ext cx="7137400" cy="1041400"/>
          </a:xfrm>
          <a:prstGeom prst="rect">
            <a:avLst/>
          </a:prstGeom>
        </p:spPr>
      </p:pic>
    </p:spTree>
    <p:extLst>
      <p:ext uri="{BB962C8B-B14F-4D97-AF65-F5344CB8AC3E}">
        <p14:creationId xmlns:p14="http://schemas.microsoft.com/office/powerpoint/2010/main" val="13751199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6885" y="3997263"/>
            <a:ext cx="3948339" cy="1770430"/>
          </a:xfrm>
          <a:prstGeom prst="rect">
            <a:avLst/>
          </a:prstGeom>
        </p:spPr>
      </p:pic>
      <p:sp>
        <p:nvSpPr>
          <p:cNvPr id="2" name="Title 1"/>
          <p:cNvSpPr>
            <a:spLocks noGrp="1"/>
          </p:cNvSpPr>
          <p:nvPr>
            <p:ph type="title"/>
          </p:nvPr>
        </p:nvSpPr>
        <p:spPr/>
        <p:txBody>
          <a:bodyPr/>
          <a:lstStyle/>
          <a:p>
            <a:r>
              <a:rPr lang="en-US" dirty="0" smtClean="0"/>
              <a:t>Changes made to Calvin</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Replication</a:t>
            </a:r>
          </a:p>
          <a:p>
            <a:pPr>
              <a:buFont typeface="Arial" charset="0"/>
              <a:buChar char="•"/>
            </a:pPr>
            <a:r>
              <a:rPr lang="en-US" dirty="0" smtClean="0"/>
              <a:t> Fan-in/fan-out model – allowing multiple connections for an </a:t>
            </a:r>
            <a:r>
              <a:rPr lang="en-US" dirty="0" err="1" smtClean="0"/>
              <a:t>inport</a:t>
            </a:r>
            <a:endParaRPr lang="en-US" dirty="0" smtClean="0"/>
          </a:p>
          <a:p>
            <a:pPr>
              <a:buFont typeface="Arial" charset="0"/>
              <a:buChar char="•"/>
            </a:pPr>
            <a:r>
              <a:rPr lang="en-US" dirty="0" smtClean="0"/>
              <a:t> Heartbeat system setup by each runtime creating a Heartbeat actor</a:t>
            </a:r>
          </a:p>
          <a:p>
            <a:pPr lvl="1">
              <a:buFont typeface="Arial" charset="0"/>
              <a:buChar char="•"/>
            </a:pPr>
            <a:r>
              <a:rPr lang="en-US" dirty="0" smtClean="0"/>
              <a:t>Listens for heartbeats</a:t>
            </a:r>
          </a:p>
          <a:p>
            <a:pPr lvl="1">
              <a:buFont typeface="Arial" charset="0"/>
              <a:buChar char="•"/>
            </a:pPr>
            <a:r>
              <a:rPr lang="en-US" dirty="0" smtClean="0"/>
              <a:t>Send heartbeats to other runtimes</a:t>
            </a:r>
          </a:p>
          <a:p>
            <a:pPr>
              <a:buFont typeface="Arial" charset="0"/>
              <a:buChar char="•"/>
            </a:pPr>
            <a:r>
              <a:rPr lang="en-US" dirty="0" smtClean="0"/>
              <a:t> Resource reporter – reports CPU usage to the other runtimes</a:t>
            </a:r>
          </a:p>
          <a:p>
            <a:pPr>
              <a:buFont typeface="Arial" charset="0"/>
              <a:buChar char="•"/>
            </a:pPr>
            <a:r>
              <a:rPr lang="en-US" dirty="0" smtClean="0"/>
              <a:t> Lost node handler – handles lost node</a:t>
            </a:r>
          </a:p>
          <a:p>
            <a:pPr>
              <a:buFont typeface="Arial" charset="0"/>
              <a:buChar char="•"/>
            </a:pPr>
            <a:r>
              <a:rPr lang="en-US" dirty="0" smtClean="0"/>
              <a:t> Replicator – replicates actors</a:t>
            </a:r>
            <a:endParaRPr lang="en-US" dirty="0"/>
          </a:p>
          <a:p>
            <a:pPr marL="0" indent="0">
              <a:buNone/>
            </a:pPr>
            <a:endParaRPr lang="en-US" b="1" dirty="0"/>
          </a:p>
        </p:txBody>
      </p:sp>
    </p:spTree>
    <p:extLst>
      <p:ext uri="{BB962C8B-B14F-4D97-AF65-F5344CB8AC3E}">
        <p14:creationId xmlns:p14="http://schemas.microsoft.com/office/powerpoint/2010/main" val="5100562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ClrTx/>
              <a:buSzTx/>
            </a:pPr>
            <a:r>
              <a:rPr lang="en-US" dirty="0" smtClean="0"/>
              <a:t>Devise a method for dynamically ensuring a certain reliability level applications or services running in distributed environments.</a:t>
            </a:r>
          </a:p>
          <a:p>
            <a:pPr>
              <a:lnSpc>
                <a:spcPct val="100000"/>
              </a:lnSpc>
              <a:spcBef>
                <a:spcPts val="0"/>
              </a:spcBef>
              <a:spcAft>
                <a:spcPts val="0"/>
              </a:spcAft>
              <a:buClrTx/>
              <a:buSzTx/>
            </a:pPr>
            <a:endParaRPr lang="en-US" dirty="0"/>
          </a:p>
          <a:p>
            <a:pPr marL="457200" indent="-457200">
              <a:lnSpc>
                <a:spcPct val="100000"/>
              </a:lnSpc>
              <a:spcBef>
                <a:spcPts val="0"/>
              </a:spcBef>
              <a:spcAft>
                <a:spcPts val="0"/>
              </a:spcAft>
              <a:buClrTx/>
              <a:buSzTx/>
              <a:buFont typeface="+mj-lt"/>
              <a:buAutoNum type="arabicPeriod"/>
            </a:pPr>
            <a:r>
              <a:rPr lang="en-US" dirty="0" smtClean="0"/>
              <a:t>Design a model for expressing the reliability for an application running in a distributed environment</a:t>
            </a:r>
          </a:p>
          <a:p>
            <a:pPr marL="457200" indent="-457200">
              <a:lnSpc>
                <a:spcPct val="100000"/>
              </a:lnSpc>
              <a:spcBef>
                <a:spcPts val="0"/>
              </a:spcBef>
              <a:spcAft>
                <a:spcPts val="0"/>
              </a:spcAft>
              <a:buClrTx/>
              <a:buSzTx/>
              <a:buFont typeface="+mj-lt"/>
              <a:buAutoNum type="arabicPeriod"/>
            </a:pPr>
            <a:r>
              <a:rPr lang="en-US" dirty="0" smtClean="0"/>
              <a:t>Design a framework which dynamically ensures a certain level of reliability by replicating tasks, detecting node failures, and adapting to changing system properties</a:t>
            </a:r>
          </a:p>
          <a:p>
            <a:pPr marL="457200" indent="-457200">
              <a:lnSpc>
                <a:spcPct val="100000"/>
              </a:lnSpc>
              <a:spcBef>
                <a:spcPts val="0"/>
              </a:spcBef>
              <a:spcAft>
                <a:spcPts val="0"/>
              </a:spcAft>
              <a:buClrTx/>
              <a:buFont typeface="+mj-lt"/>
              <a:buAutoNum type="arabicPeriod"/>
            </a:pPr>
            <a:r>
              <a:rPr lang="en-US" dirty="0" smtClean="0"/>
              <a:t>Implement and evaluate model using Calvin</a:t>
            </a:r>
            <a:endParaRPr lang="en-US" dirty="0"/>
          </a:p>
        </p:txBody>
      </p:sp>
    </p:spTree>
    <p:extLst>
      <p:ext uri="{BB962C8B-B14F-4D97-AF65-F5344CB8AC3E}">
        <p14:creationId xmlns:p14="http://schemas.microsoft.com/office/powerpoint/2010/main" val="10701465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lstStyle/>
          <a:p>
            <a:r>
              <a:rPr lang="en-US" dirty="0" smtClean="0"/>
              <a:t>We have conducted a set of various tests to prove the usefulness of our model.</a:t>
            </a:r>
          </a:p>
          <a:p>
            <a:r>
              <a:rPr lang="en-US" dirty="0" smtClean="0"/>
              <a:t>The goal was to show our model</a:t>
            </a:r>
          </a:p>
          <a:p>
            <a:pPr marL="457200" indent="-457200">
              <a:buFont typeface="+mj-lt"/>
              <a:buAutoNum type="arabicPeriod"/>
            </a:pPr>
            <a:r>
              <a:rPr lang="en-US" dirty="0" smtClean="0"/>
              <a:t>Dynamically ensures the required reliability is met, despite the event of node failures, by dynamically creating new replicas when old ones die</a:t>
            </a:r>
          </a:p>
          <a:p>
            <a:pPr marL="457200" indent="-457200">
              <a:buFont typeface="+mj-lt"/>
              <a:buAutoNum type="arabicPeriod"/>
            </a:pPr>
            <a:r>
              <a:rPr lang="en-US" dirty="0" smtClean="0"/>
              <a:t>Uses the optimal number of replicas by choosing the most reliable nodes</a:t>
            </a:r>
          </a:p>
          <a:p>
            <a:pPr marL="457200" indent="-457200">
              <a:buFont typeface="+mj-lt"/>
              <a:buAutoNum type="arabicPeriod"/>
            </a:pPr>
            <a:r>
              <a:rPr lang="en-US" dirty="0" smtClean="0"/>
              <a:t>Adapts to changing system properties</a:t>
            </a:r>
          </a:p>
          <a:p>
            <a:pPr marL="0" indent="0">
              <a:buNone/>
            </a:pPr>
            <a:endParaRPr lang="en-US" dirty="0"/>
          </a:p>
          <a:p>
            <a:pPr marL="0" indent="0">
              <a:buNone/>
            </a:pPr>
            <a:r>
              <a:rPr lang="en-US" dirty="0" smtClean="0"/>
              <a:t>We also measured how the replication time varied depending on the state size, as the replication time is an important part of the reliability model.</a:t>
            </a:r>
          </a:p>
        </p:txBody>
      </p:sp>
    </p:spTree>
    <p:extLst>
      <p:ext uri="{BB962C8B-B14F-4D97-AF65-F5344CB8AC3E}">
        <p14:creationId xmlns:p14="http://schemas.microsoft.com/office/powerpoint/2010/main" val="14780142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 setup</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A cluster of 6 servers were used in the experiments.</a:t>
            </a:r>
            <a:endParaRPr lang="en-US" dirty="0"/>
          </a:p>
          <a:p>
            <a:pPr marL="0" indent="0">
              <a:buNone/>
            </a:pPr>
            <a:r>
              <a:rPr lang="en-US" dirty="0" smtClean="0"/>
              <a:t>Server specification:</a:t>
            </a:r>
          </a:p>
          <a:p>
            <a:pPr>
              <a:buFont typeface="Arial" charset="0"/>
              <a:buChar char="•"/>
            </a:pPr>
            <a:r>
              <a:rPr lang="en-US" dirty="0" smtClean="0"/>
              <a:t> Intel(R</a:t>
            </a:r>
            <a:r>
              <a:rPr lang="en-US" dirty="0"/>
              <a:t>) Xeon(R) CPU E5-2420 v2 of 2.20 </a:t>
            </a:r>
            <a:r>
              <a:rPr lang="en-US" dirty="0" smtClean="0"/>
              <a:t>GHz</a:t>
            </a:r>
          </a:p>
          <a:p>
            <a:pPr>
              <a:buFont typeface="Arial" charset="0"/>
              <a:buChar char="•"/>
            </a:pPr>
            <a:r>
              <a:rPr lang="en-US" dirty="0" smtClean="0"/>
              <a:t> 24 </a:t>
            </a:r>
            <a:r>
              <a:rPr lang="en-US" dirty="0"/>
              <a:t>GB </a:t>
            </a:r>
            <a:r>
              <a:rPr lang="en-US" dirty="0" smtClean="0"/>
              <a:t>RAM</a:t>
            </a:r>
          </a:p>
          <a:p>
            <a:pPr>
              <a:buFont typeface="Arial" charset="0"/>
              <a:buChar char="•"/>
            </a:pPr>
            <a:r>
              <a:rPr lang="en-US" dirty="0" smtClean="0"/>
              <a:t> Connected </a:t>
            </a:r>
            <a:r>
              <a:rPr lang="en-US" dirty="0"/>
              <a:t>with a 1000 Mb/s link with a latency </a:t>
            </a:r>
            <a:r>
              <a:rPr lang="en-US" dirty="0" smtClean="0"/>
              <a:t>of</a:t>
            </a:r>
            <a:br>
              <a:rPr lang="en-US" dirty="0" smtClean="0"/>
            </a:br>
            <a:r>
              <a:rPr lang="en-US" dirty="0" smtClean="0"/>
              <a:t>less </a:t>
            </a:r>
            <a:r>
              <a:rPr lang="en-US" dirty="0"/>
              <a:t>than 0.2 </a:t>
            </a:r>
            <a:r>
              <a:rPr lang="en-US" dirty="0" err="1"/>
              <a:t>ms.</a:t>
            </a:r>
            <a:r>
              <a:rPr lang="en-US" dirty="0"/>
              <a:t> </a:t>
            </a:r>
            <a:endParaRPr lang="en-US" dirty="0" smtClean="0"/>
          </a:p>
          <a:p>
            <a:pPr>
              <a:buFont typeface="Arial" charset="0"/>
              <a:buChar char="•"/>
            </a:pPr>
            <a:endParaRPr lang="en-US" dirty="0" smtClean="0"/>
          </a:p>
          <a:p>
            <a:pPr>
              <a:buFont typeface="Arial" charset="0"/>
              <a:buChar char="•"/>
            </a:pPr>
            <a:r>
              <a:rPr lang="en-US" dirty="0" smtClean="0"/>
              <a:t> The average time </a:t>
            </a:r>
            <a:r>
              <a:rPr lang="en-US" i="1" dirty="0" smtClean="0"/>
              <a:t>t</a:t>
            </a:r>
            <a:r>
              <a:rPr lang="en-US" dirty="0" smtClean="0"/>
              <a:t> in the experiments </a:t>
            </a:r>
            <a:r>
              <a:rPr lang="en-US" dirty="0" smtClean="0"/>
              <a:t>were</a:t>
            </a:r>
            <a:br>
              <a:rPr lang="en-US" dirty="0" smtClean="0"/>
            </a:br>
            <a:r>
              <a:rPr lang="en-US" b="1" dirty="0" smtClean="0"/>
              <a:t>UPDATE ME</a:t>
            </a:r>
            <a:r>
              <a:rPr lang="en-US" dirty="0" smtClean="0"/>
              <a:t> </a:t>
            </a:r>
            <a:r>
              <a:rPr lang="en-US" dirty="0" smtClean="0"/>
              <a:t>520 </a:t>
            </a:r>
            <a:r>
              <a:rPr lang="en-US" dirty="0" err="1" smtClean="0"/>
              <a:t>ms.</a:t>
            </a:r>
            <a:endParaRPr lang="en-US" dirty="0" smtClean="0"/>
          </a:p>
          <a:p>
            <a:pPr lvl="1">
              <a:buFont typeface="Arial" charset="0"/>
              <a:buChar char="•"/>
            </a:pPr>
            <a:r>
              <a:rPr lang="en-US" dirty="0" smtClean="0"/>
              <a:t>Of which 500 </a:t>
            </a:r>
            <a:r>
              <a:rPr lang="en-US" dirty="0" err="1" smtClean="0"/>
              <a:t>ms</a:t>
            </a:r>
            <a:r>
              <a:rPr lang="en-US" dirty="0" smtClean="0"/>
              <a:t> were the upper bound for detecting</a:t>
            </a:r>
            <a:br>
              <a:rPr lang="en-US" dirty="0" smtClean="0"/>
            </a:br>
            <a:r>
              <a:rPr lang="en-US" dirty="0" smtClean="0"/>
              <a:t>node failures</a:t>
            </a:r>
          </a:p>
          <a:p>
            <a:endParaRPr lang="en-US" dirty="0"/>
          </a:p>
          <a:p>
            <a:endParaRPr lang="en-US" dirty="0"/>
          </a:p>
          <a:p>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4768" y="2085764"/>
            <a:ext cx="4902200" cy="3543300"/>
          </a:xfrm>
          <a:prstGeom prst="rect">
            <a:avLst/>
          </a:prstGeom>
        </p:spPr>
      </p:pic>
    </p:spTree>
    <p:extLst>
      <p:ext uri="{BB962C8B-B14F-4D97-AF65-F5344CB8AC3E}">
        <p14:creationId xmlns:p14="http://schemas.microsoft.com/office/powerpoint/2010/main" val="14952642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used in experiments</a:t>
            </a:r>
            <a:endParaRPr lang="en-US" dirty="0"/>
          </a:p>
        </p:txBody>
      </p:sp>
      <p:sp>
        <p:nvSpPr>
          <p:cNvPr id="3" name="Content Placeholder 2"/>
          <p:cNvSpPr>
            <a:spLocks noGrp="1"/>
          </p:cNvSpPr>
          <p:nvPr>
            <p:ph idx="1"/>
          </p:nvPr>
        </p:nvSpPr>
        <p:spPr/>
        <p:txBody>
          <a:bodyPr/>
          <a:lstStyle/>
          <a:p>
            <a:r>
              <a:rPr lang="en-US" dirty="0" smtClean="0"/>
              <a:t>The application used in the experiment consisted of three actors, a producer, </a:t>
            </a:r>
            <a:r>
              <a:rPr lang="en-US" i="1" dirty="0" smtClean="0"/>
              <a:t>service actor</a:t>
            </a:r>
            <a:r>
              <a:rPr lang="en-US" dirty="0" smtClean="0"/>
              <a:t>, and a consumer.</a:t>
            </a:r>
          </a:p>
          <a:p>
            <a:endParaRPr lang="en-US" dirty="0" smtClean="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1580" y="3273214"/>
            <a:ext cx="7289800" cy="1168400"/>
          </a:xfrm>
          <a:prstGeom prst="rect">
            <a:avLst/>
          </a:prstGeom>
        </p:spPr>
      </p:pic>
    </p:spTree>
    <p:extLst>
      <p:ext uri="{BB962C8B-B14F-4D97-AF65-F5344CB8AC3E}">
        <p14:creationId xmlns:p14="http://schemas.microsoft.com/office/powerpoint/2010/main" val="180343738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used in experiments cont’d.</a:t>
            </a: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2093" y="1845734"/>
            <a:ext cx="5588774" cy="4066540"/>
          </a:xfrm>
          <a:prstGeom prst="rect">
            <a:avLst/>
          </a:prstGeom>
        </p:spPr>
      </p:pic>
    </p:spTree>
    <p:extLst>
      <p:ext uri="{BB962C8B-B14F-4D97-AF65-F5344CB8AC3E}">
        <p14:creationId xmlns:p14="http://schemas.microsoft.com/office/powerpoint/2010/main" val="81007963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Simulating node failures</a:t>
            </a:r>
            <a:endParaRPr lang="en-US" dirty="0"/>
          </a:p>
        </p:txBody>
      </p:sp>
      <p:sp>
        <p:nvSpPr>
          <p:cNvPr id="3" name="Content Placeholder 2"/>
          <p:cNvSpPr>
            <a:spLocks noGrp="1"/>
          </p:cNvSpPr>
          <p:nvPr>
            <p:ph idx="1"/>
          </p:nvPr>
        </p:nvSpPr>
        <p:spPr/>
        <p:txBody>
          <a:bodyPr/>
          <a:lstStyle/>
          <a:p>
            <a:endParaRPr lang="en-US" dirty="0"/>
          </a:p>
          <a:p>
            <a:endParaRPr lang="en-US" dirty="0" smtClean="0"/>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1921079"/>
            <a:ext cx="2882900" cy="1714500"/>
          </a:xfrm>
          <a:prstGeom prst="rect">
            <a:avLst/>
          </a:prstGeom>
        </p:spPr>
      </p:pic>
    </p:spTree>
    <p:extLst>
      <p:ext uri="{BB962C8B-B14F-4D97-AF65-F5344CB8AC3E}">
        <p14:creationId xmlns:p14="http://schemas.microsoft.com/office/powerpoint/2010/main" val="83238789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a certain reliability</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One Calvin runtime per server</a:t>
            </a:r>
          </a:p>
          <a:p>
            <a:pPr>
              <a:buFont typeface="Arial" charset="0"/>
              <a:buChar char="•"/>
            </a:pPr>
            <a:r>
              <a:rPr lang="en-US" dirty="0" smtClean="0"/>
              <a:t> MTBF for each runtime was 20 seconds</a:t>
            </a:r>
          </a:p>
          <a:p>
            <a:pPr>
              <a:buFont typeface="Arial" charset="0"/>
              <a:buChar char="•"/>
            </a:pPr>
            <a:r>
              <a:rPr lang="en-US" dirty="0" smtClean="0"/>
              <a:t> Required reliability: 0.98</a:t>
            </a:r>
          </a:p>
          <a:p>
            <a:pPr>
              <a:buFont typeface="Arial" charset="0"/>
              <a:buChar char="•"/>
            </a:pPr>
            <a:r>
              <a:rPr lang="en-US" dirty="0" smtClean="0"/>
              <a:t> Time </a:t>
            </a:r>
            <a:r>
              <a:rPr lang="en-US" i="1" dirty="0" smtClean="0"/>
              <a:t>t</a:t>
            </a:r>
            <a:r>
              <a:rPr lang="en-US" dirty="0" smtClean="0"/>
              <a:t>: 530 </a:t>
            </a:r>
            <a:r>
              <a:rPr lang="en-US" dirty="0" err="1" smtClean="0"/>
              <a:t>ms</a:t>
            </a:r>
            <a:endParaRPr lang="en-US" dirty="0" smtClean="0"/>
          </a:p>
          <a:p>
            <a:pPr>
              <a:buFont typeface="Arial" charset="0"/>
              <a:buChar char="•"/>
            </a:pPr>
            <a:r>
              <a:rPr lang="en-US" dirty="0" smtClean="0"/>
              <a:t> Reliability of nodes: R(t) = e</a:t>
            </a:r>
            <a:r>
              <a:rPr lang="en-US" baseline="30000" dirty="0" smtClean="0"/>
              <a:t>-t/MTBF</a:t>
            </a:r>
            <a:r>
              <a:rPr lang="en-US" dirty="0" smtClean="0"/>
              <a:t> = e</a:t>
            </a:r>
            <a:r>
              <a:rPr lang="en-US" baseline="30000" dirty="0" smtClean="0"/>
              <a:t>-530/20000</a:t>
            </a:r>
            <a:r>
              <a:rPr lang="en-US" dirty="0" smtClean="0"/>
              <a:t> = 0.97530</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64568953"/>
              </p:ext>
            </p:extLst>
          </p:nvPr>
        </p:nvGraphicFramePr>
        <p:xfrm>
          <a:off x="3404795" y="4184724"/>
          <a:ext cx="5443369" cy="1478280"/>
        </p:xfrm>
        <a:graphic>
          <a:graphicData uri="http://schemas.openxmlformats.org/drawingml/2006/table">
            <a:tbl>
              <a:tblPr firstRow="1" bandRow="1">
                <a:tableStyleId>{2D5ABB26-0587-4C30-8999-92F81FD0307C}</a:tableStyleId>
              </a:tblPr>
              <a:tblGrid>
                <a:gridCol w="2086983"/>
                <a:gridCol w="3356386"/>
              </a:tblGrid>
              <a:tr h="358986">
                <a:tc>
                  <a:txBody>
                    <a:bodyPr/>
                    <a:lstStyle/>
                    <a:p>
                      <a:r>
                        <a:rPr lang="en-US" b="1" dirty="0" smtClean="0"/>
                        <a:t>Number of replicas</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a:t>
                      </a:r>
                      <a:endParaRPr lang="en-US" dirty="0"/>
                    </a:p>
                  </a:txBody>
                  <a:tcPr/>
                </a:tc>
                <a:tc>
                  <a:txBody>
                    <a:bodyPr/>
                    <a:lstStyle/>
                    <a:p>
                      <a:r>
                        <a:rPr lang="en-US" dirty="0" smtClean="0"/>
                        <a:t>1 –</a:t>
                      </a:r>
                      <a:r>
                        <a:rPr lang="en-US" baseline="0" dirty="0" smtClean="0"/>
                        <a:t> (1 – R(t))</a:t>
                      </a:r>
                      <a:r>
                        <a:rPr lang="en-US" baseline="30000" dirty="0" smtClean="0"/>
                        <a:t>1</a:t>
                      </a:r>
                      <a:r>
                        <a:rPr lang="en-US" baseline="0" dirty="0" smtClean="0"/>
                        <a:t> = </a:t>
                      </a:r>
                      <a:r>
                        <a:rPr lang="nb-NO" baseline="0" dirty="0" smtClean="0"/>
                        <a:t>0.97530</a:t>
                      </a:r>
                      <a:endParaRPr lang="en-US" baseline="30000" dirty="0"/>
                    </a:p>
                  </a:txBody>
                  <a:tcPr/>
                </a:tc>
              </a:tr>
              <a:tr h="370840">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a:t>
                      </a:r>
                      <a:r>
                        <a:rPr lang="en-US" baseline="0" dirty="0" smtClean="0"/>
                        <a:t> (1 – R(t))</a:t>
                      </a:r>
                      <a:r>
                        <a:rPr lang="en-US" baseline="30000" dirty="0" smtClean="0"/>
                        <a:t>2</a:t>
                      </a:r>
                      <a:r>
                        <a:rPr lang="en-US" baseline="0" dirty="0" smtClean="0"/>
                        <a:t> = </a:t>
                      </a:r>
                      <a:r>
                        <a:rPr lang="nb-NO" b="1" baseline="0" dirty="0" smtClean="0"/>
                        <a:t>0.99939</a:t>
                      </a:r>
                      <a:endParaRPr lang="en-US" b="1" baseline="30000" dirty="0" smtClean="0"/>
                    </a:p>
                  </a:txBody>
                  <a:tcPr/>
                </a:tc>
              </a:tr>
              <a:tr h="370840">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a:t>
                      </a:r>
                      <a:r>
                        <a:rPr lang="en-US" baseline="0" dirty="0" smtClean="0"/>
                        <a:t> (1 – R(t))</a:t>
                      </a:r>
                      <a:r>
                        <a:rPr lang="en-US" baseline="30000" dirty="0" smtClean="0"/>
                        <a:t>3</a:t>
                      </a:r>
                      <a:r>
                        <a:rPr lang="en-US" baseline="0" dirty="0" smtClean="0"/>
                        <a:t> = </a:t>
                      </a:r>
                      <a:r>
                        <a:rPr lang="nb-NO" baseline="0" dirty="0" smtClean="0"/>
                        <a:t>0.99998</a:t>
                      </a:r>
                      <a:endParaRPr lang="en-US" baseline="30000" dirty="0" smtClean="0"/>
                    </a:p>
                  </a:txBody>
                  <a:tcPr/>
                </a:tc>
              </a:tr>
            </a:tbl>
          </a:graphicData>
        </a:graphic>
      </p:graphicFrame>
    </p:spTree>
    <p:extLst>
      <p:ext uri="{BB962C8B-B14F-4D97-AF65-F5344CB8AC3E}">
        <p14:creationId xmlns:p14="http://schemas.microsoft.com/office/powerpoint/2010/main" val="77961784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69262" y="1846263"/>
            <a:ext cx="8713802" cy="4022725"/>
          </a:xfrm>
        </p:spPr>
      </p:pic>
    </p:spTree>
    <p:extLst>
      <p:ext uri="{BB962C8B-B14F-4D97-AF65-F5344CB8AC3E}">
        <p14:creationId xmlns:p14="http://schemas.microsoft.com/office/powerpoint/2010/main" val="151778970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Optimal number of replicas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Two Calvin runtimes per server</a:t>
            </a:r>
          </a:p>
          <a:p>
            <a:pPr>
              <a:buFont typeface="Arial" charset="0"/>
              <a:buChar char="•"/>
            </a:pPr>
            <a:r>
              <a:rPr lang="en-US" dirty="0" smtClean="0"/>
              <a:t> MTBFs varied</a:t>
            </a:r>
          </a:p>
          <a:p>
            <a:pPr>
              <a:buFont typeface="Arial" charset="0"/>
              <a:buChar char="•"/>
            </a:pPr>
            <a:r>
              <a:rPr lang="en-US" dirty="0" smtClean="0"/>
              <a:t> Required </a:t>
            </a:r>
            <a:r>
              <a:rPr lang="en-US" dirty="0"/>
              <a:t>reliability: </a:t>
            </a:r>
            <a:r>
              <a:rPr lang="en-US" dirty="0" smtClean="0"/>
              <a:t>0.999</a:t>
            </a:r>
          </a:p>
          <a:p>
            <a:pPr>
              <a:buFont typeface="Arial" charset="0"/>
              <a:buChar char="•"/>
            </a:pPr>
            <a:r>
              <a:rPr lang="en-US" dirty="0" smtClean="0"/>
              <a:t> Time </a:t>
            </a:r>
            <a:r>
              <a:rPr lang="en-US" i="1" dirty="0" smtClean="0"/>
              <a:t>t</a:t>
            </a:r>
            <a:r>
              <a:rPr lang="en-US" dirty="0" smtClean="0"/>
              <a:t>: 530 </a:t>
            </a:r>
            <a:r>
              <a:rPr lang="en-US" dirty="0" err="1" smtClean="0"/>
              <a:t>ms</a:t>
            </a:r>
            <a:endParaRPr lang="en-US" dirty="0"/>
          </a:p>
          <a:p>
            <a:pPr marL="0" indent="0">
              <a:buNone/>
            </a:pPr>
            <a:r>
              <a:rPr lang="en-US" dirty="0" smtClean="0"/>
              <a:t>Reliability of nodes: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480888777"/>
              </p:ext>
            </p:extLst>
          </p:nvPr>
        </p:nvGraphicFramePr>
        <p:xfrm>
          <a:off x="1097280" y="4058297"/>
          <a:ext cx="4706471" cy="1510554"/>
        </p:xfrm>
        <a:graphic>
          <a:graphicData uri="http://schemas.openxmlformats.org/drawingml/2006/table">
            <a:tbl>
              <a:tblPr firstRow="1" bandRow="1">
                <a:tableStyleId>{2D5ABB26-0587-4C30-8999-92F81FD0307C}</a:tableStyleId>
              </a:tblPr>
              <a:tblGrid>
                <a:gridCol w="745005"/>
                <a:gridCol w="3961466"/>
              </a:tblGrid>
              <a:tr h="398034">
                <a:tc>
                  <a:txBody>
                    <a:bodyPr/>
                    <a:lstStyle/>
                    <a:p>
                      <a:r>
                        <a:rPr lang="en-US" b="1" dirty="0" smtClean="0"/>
                        <a:t>MTBF</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7.5</a:t>
                      </a:r>
                      <a:endParaRPr lang="en-US" dirty="0"/>
                    </a:p>
                  </a:txBody>
                  <a:tcPr/>
                </a:tc>
                <a:tc>
                  <a:txBody>
                    <a:bodyPr/>
                    <a:lstStyle/>
                    <a:p>
                      <a:pPr>
                        <a:buFont typeface="Arial" charset="0"/>
                        <a:buNone/>
                      </a:pPr>
                      <a:r>
                        <a:rPr lang="en-US" dirty="0" smtClean="0"/>
                        <a:t>R(t) = e</a:t>
                      </a:r>
                      <a:r>
                        <a:rPr lang="en-US" baseline="30000" dirty="0" smtClean="0"/>
                        <a:t>-t/MTBF</a:t>
                      </a:r>
                      <a:r>
                        <a:rPr lang="en-US" dirty="0" smtClean="0"/>
                        <a:t> = e</a:t>
                      </a:r>
                      <a:r>
                        <a:rPr lang="en-US" baseline="30000" dirty="0" smtClean="0"/>
                        <a:t>-530/20000</a:t>
                      </a:r>
                      <a:r>
                        <a:rPr lang="en-US" dirty="0" smtClean="0"/>
                        <a:t> = </a:t>
                      </a:r>
                      <a:r>
                        <a:rPr lang="nb-NO" dirty="0" smtClean="0"/>
                        <a:t>0.93551</a:t>
                      </a:r>
                      <a:endParaRPr lang="en-US" dirty="0" smtClean="0"/>
                    </a:p>
                  </a:txBody>
                  <a:tcPr/>
                </a:tc>
              </a:tr>
              <a:tr h="370840">
                <a:tc>
                  <a:txBody>
                    <a:bodyPr/>
                    <a:lstStyle/>
                    <a:p>
                      <a:r>
                        <a:rPr lang="en-US" dirty="0" smtClean="0"/>
                        <a:t>15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R(t) = e</a:t>
                      </a:r>
                      <a:r>
                        <a:rPr lang="en-US" baseline="30000" dirty="0" smtClean="0"/>
                        <a:t>-t/MTBF</a:t>
                      </a:r>
                      <a:r>
                        <a:rPr lang="en-US" dirty="0" smtClean="0"/>
                        <a:t> = e</a:t>
                      </a:r>
                      <a:r>
                        <a:rPr lang="en-US" baseline="30000" dirty="0" smtClean="0"/>
                        <a:t>-530/20000</a:t>
                      </a:r>
                      <a:r>
                        <a:rPr lang="en-US" dirty="0" smtClean="0"/>
                        <a:t> = </a:t>
                      </a:r>
                      <a:r>
                        <a:rPr lang="nb-NO" dirty="0" smtClean="0"/>
                        <a:t>0.96722</a:t>
                      </a:r>
                      <a:endParaRPr lang="en-US" b="1" baseline="30000" dirty="0" smtClean="0"/>
                    </a:p>
                  </a:txBody>
                  <a:tcPr/>
                </a:tc>
              </a:tr>
              <a:tr h="370840">
                <a:tc>
                  <a:txBody>
                    <a:bodyPr/>
                    <a:lstStyle/>
                    <a:p>
                      <a:r>
                        <a:rPr lang="en-US" dirty="0" smtClean="0"/>
                        <a:t>40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R(t) = e</a:t>
                      </a:r>
                      <a:r>
                        <a:rPr lang="en-US" baseline="30000" dirty="0" smtClean="0"/>
                        <a:t>-t/MTBF</a:t>
                      </a:r>
                      <a:r>
                        <a:rPr lang="en-US" dirty="0" smtClean="0"/>
                        <a:t> = e</a:t>
                      </a:r>
                      <a:r>
                        <a:rPr lang="en-US" baseline="30000" dirty="0" smtClean="0"/>
                        <a:t>-530/20000</a:t>
                      </a:r>
                      <a:r>
                        <a:rPr lang="en-US" dirty="0" smtClean="0"/>
                        <a:t> = </a:t>
                      </a:r>
                      <a:r>
                        <a:rPr lang="fi-FI" dirty="0" smtClean="0"/>
                        <a:t>0.98758</a:t>
                      </a:r>
                      <a:endParaRPr lang="en-US" baseline="30000" dirty="0" smtClean="0"/>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85816186"/>
              </p:ext>
            </p:extLst>
          </p:nvPr>
        </p:nvGraphicFramePr>
        <p:xfrm>
          <a:off x="7808857" y="1817794"/>
          <a:ext cx="3572734" cy="4079240"/>
        </p:xfrm>
        <a:graphic>
          <a:graphicData uri="http://schemas.openxmlformats.org/drawingml/2006/table">
            <a:tbl>
              <a:tblPr firstRow="1" bandRow="1">
                <a:tableStyleId>{2D5ABB26-0587-4C30-8999-92F81FD0307C}</a:tableStyleId>
              </a:tblPr>
              <a:tblGrid>
                <a:gridCol w="1786367"/>
                <a:gridCol w="1786367"/>
              </a:tblGrid>
              <a:tr h="370840">
                <a:tc>
                  <a:txBody>
                    <a:bodyPr/>
                    <a:lstStyle/>
                    <a:p>
                      <a:r>
                        <a:rPr lang="en-US" b="1" dirty="0" smtClean="0"/>
                        <a:t>Runtime</a:t>
                      </a:r>
                      <a:endParaRPr lang="en-US" b="1" dirty="0"/>
                    </a:p>
                  </a:txBody>
                  <a:tcPr/>
                </a:tc>
                <a:tc>
                  <a:txBody>
                    <a:bodyPr/>
                    <a:lstStyle/>
                    <a:p>
                      <a:r>
                        <a:rPr lang="en-US" b="1" dirty="0" smtClean="0"/>
                        <a:t>MTBF (s)</a:t>
                      </a:r>
                      <a:endParaRPr lang="en-US" b="1" dirty="0"/>
                    </a:p>
                  </a:txBody>
                  <a:tcPr/>
                </a:tc>
              </a:tr>
              <a:tr h="370840">
                <a:tc>
                  <a:txBody>
                    <a:bodyPr/>
                    <a:lstStyle/>
                    <a:p>
                      <a:r>
                        <a:rPr lang="en-US" dirty="0" smtClean="0"/>
                        <a:t>dave</a:t>
                      </a:r>
                      <a:r>
                        <a:rPr lang="en-US" baseline="-25000" dirty="0" smtClean="0"/>
                        <a:t>1</a:t>
                      </a:r>
                      <a:endParaRPr lang="en-US" baseline="-25000" dirty="0"/>
                    </a:p>
                  </a:txBody>
                  <a:tcPr/>
                </a:tc>
                <a:tc>
                  <a:txBody>
                    <a:bodyPr/>
                    <a:lstStyle/>
                    <a:p>
                      <a:r>
                        <a:rPr lang="en-US" dirty="0" smtClean="0"/>
                        <a:t>7.5</a:t>
                      </a:r>
                      <a:endParaRPr lang="en-US" dirty="0"/>
                    </a:p>
                  </a:txBody>
                  <a:tcPr/>
                </a:tc>
              </a:tr>
              <a:tr h="370840">
                <a:tc>
                  <a:txBody>
                    <a:bodyPr/>
                    <a:lstStyle/>
                    <a:p>
                      <a:r>
                        <a:rPr lang="en-US" dirty="0" smtClean="0"/>
                        <a:t>dave</a:t>
                      </a:r>
                      <a:r>
                        <a:rPr lang="en-US" baseline="-25000" dirty="0" smtClean="0"/>
                        <a:t>2</a:t>
                      </a:r>
                      <a:endParaRPr lang="en-US" dirty="0"/>
                    </a:p>
                  </a:txBody>
                  <a:tcPr/>
                </a:tc>
                <a:tc>
                  <a:txBody>
                    <a:bodyPr/>
                    <a:lstStyle/>
                    <a:p>
                      <a:r>
                        <a:rPr lang="en-US" dirty="0" smtClean="0"/>
                        <a:t>7.5</a:t>
                      </a:r>
                      <a:endParaRPr lang="en-US" dirty="0"/>
                    </a:p>
                  </a:txBody>
                  <a:tcPr/>
                </a:tc>
              </a:tr>
              <a:tr h="370840">
                <a:tc>
                  <a:txBody>
                    <a:bodyPr/>
                    <a:lstStyle/>
                    <a:p>
                      <a:r>
                        <a:rPr lang="en-US" dirty="0" smtClean="0"/>
                        <a:t>tim</a:t>
                      </a:r>
                      <a:r>
                        <a:rPr lang="en-US" baseline="-25000" dirty="0" smtClean="0"/>
                        <a:t>1</a:t>
                      </a:r>
                      <a:endParaRPr lang="en-US" dirty="0"/>
                    </a:p>
                  </a:txBody>
                  <a:tcPr/>
                </a:tc>
                <a:tc>
                  <a:txBody>
                    <a:bodyPr/>
                    <a:lstStyle/>
                    <a:p>
                      <a:r>
                        <a:rPr lang="en-US" dirty="0" smtClean="0"/>
                        <a:t>7.5</a:t>
                      </a:r>
                      <a:endParaRPr lang="en-US" dirty="0"/>
                    </a:p>
                  </a:txBody>
                  <a:tcPr/>
                </a:tc>
              </a:tr>
              <a:tr h="370840">
                <a:tc>
                  <a:txBody>
                    <a:bodyPr/>
                    <a:lstStyle/>
                    <a:p>
                      <a:r>
                        <a:rPr lang="en-US" dirty="0" smtClean="0"/>
                        <a:t>tim</a:t>
                      </a:r>
                      <a:r>
                        <a:rPr lang="en-US" baseline="-25000" dirty="0" smtClean="0"/>
                        <a:t>2</a:t>
                      </a:r>
                      <a:endParaRPr lang="en-US" dirty="0"/>
                    </a:p>
                  </a:txBody>
                  <a:tcPr/>
                </a:tc>
                <a:tc>
                  <a:txBody>
                    <a:bodyPr/>
                    <a:lstStyle/>
                    <a:p>
                      <a:r>
                        <a:rPr lang="en-US" dirty="0" smtClean="0"/>
                        <a:t>7.5</a:t>
                      </a:r>
                      <a:endParaRPr lang="en-US" dirty="0"/>
                    </a:p>
                  </a:txBody>
                  <a:tcPr/>
                </a:tc>
              </a:tr>
              <a:tr h="370840">
                <a:tc>
                  <a:txBody>
                    <a:bodyPr/>
                    <a:lstStyle/>
                    <a:p>
                      <a:r>
                        <a:rPr lang="en-US" dirty="0" smtClean="0"/>
                        <a:t>kevin</a:t>
                      </a:r>
                      <a:r>
                        <a:rPr lang="en-US" baseline="-25000" dirty="0" smtClean="0"/>
                        <a:t>1</a:t>
                      </a:r>
                      <a:endParaRPr lang="en-US" dirty="0"/>
                    </a:p>
                  </a:txBody>
                  <a:tcPr/>
                </a:tc>
                <a:tc>
                  <a:txBody>
                    <a:bodyPr/>
                    <a:lstStyle/>
                    <a:p>
                      <a:r>
                        <a:rPr lang="en-US" dirty="0" smtClean="0"/>
                        <a:t>15</a:t>
                      </a:r>
                      <a:endParaRPr lang="en-US" dirty="0"/>
                    </a:p>
                  </a:txBody>
                  <a:tcPr/>
                </a:tc>
              </a:tr>
              <a:tr h="370840">
                <a:tc>
                  <a:txBody>
                    <a:bodyPr/>
                    <a:lstStyle/>
                    <a:p>
                      <a:r>
                        <a:rPr lang="en-US" dirty="0" smtClean="0"/>
                        <a:t>kevin</a:t>
                      </a:r>
                      <a:r>
                        <a:rPr lang="en-US" baseline="-25000" dirty="0" smtClean="0"/>
                        <a:t>2</a:t>
                      </a:r>
                      <a:endParaRPr lang="en-US" dirty="0"/>
                    </a:p>
                  </a:txBody>
                  <a:tcPr/>
                </a:tc>
                <a:tc>
                  <a:txBody>
                    <a:bodyPr/>
                    <a:lstStyle/>
                    <a:p>
                      <a:r>
                        <a:rPr lang="en-US" dirty="0" smtClean="0"/>
                        <a:t>15</a:t>
                      </a:r>
                      <a:endParaRPr lang="en-US" dirty="0"/>
                    </a:p>
                  </a:txBody>
                  <a:tcPr/>
                </a:tc>
              </a:tr>
              <a:tr h="370840">
                <a:tc>
                  <a:txBody>
                    <a:bodyPr/>
                    <a:lstStyle/>
                    <a:p>
                      <a:r>
                        <a:rPr lang="en-US" dirty="0" smtClean="0"/>
                        <a:t>mark</a:t>
                      </a:r>
                      <a:r>
                        <a:rPr lang="en-US" baseline="-25000" dirty="0" smtClean="0"/>
                        <a:t>1</a:t>
                      </a:r>
                      <a:endParaRPr lang="en-US" dirty="0"/>
                    </a:p>
                  </a:txBody>
                  <a:tcPr/>
                </a:tc>
                <a:tc>
                  <a:txBody>
                    <a:bodyPr/>
                    <a:lstStyle/>
                    <a:p>
                      <a:r>
                        <a:rPr lang="en-US" dirty="0" smtClean="0"/>
                        <a:t>15</a:t>
                      </a:r>
                      <a:endParaRPr lang="en-US" dirty="0"/>
                    </a:p>
                  </a:txBody>
                  <a:tcPr/>
                </a:tc>
              </a:tr>
              <a:tr h="370840">
                <a:tc>
                  <a:txBody>
                    <a:bodyPr/>
                    <a:lstStyle/>
                    <a:p>
                      <a:r>
                        <a:rPr lang="en-US" dirty="0" smtClean="0"/>
                        <a:t>mark</a:t>
                      </a:r>
                      <a:r>
                        <a:rPr lang="en-US" baseline="-25000" dirty="0" smtClean="0"/>
                        <a:t>2</a:t>
                      </a:r>
                      <a:endParaRPr lang="en-US" dirty="0"/>
                    </a:p>
                  </a:txBody>
                  <a:tcPr/>
                </a:tc>
                <a:tc>
                  <a:txBody>
                    <a:bodyPr/>
                    <a:lstStyle/>
                    <a:p>
                      <a:r>
                        <a:rPr lang="en-US" dirty="0" smtClean="0"/>
                        <a:t>40</a:t>
                      </a:r>
                      <a:endParaRPr lang="en-US" dirty="0"/>
                    </a:p>
                  </a:txBody>
                  <a:tcPr/>
                </a:tc>
              </a:tr>
              <a:tr h="370840">
                <a:tc>
                  <a:txBody>
                    <a:bodyPr/>
                    <a:lstStyle/>
                    <a:p>
                      <a:r>
                        <a:rPr lang="en-US" dirty="0" smtClean="0"/>
                        <a:t>jerry</a:t>
                      </a:r>
                      <a:r>
                        <a:rPr lang="en-US" baseline="-25000" dirty="0" smtClean="0"/>
                        <a:t>1</a:t>
                      </a:r>
                      <a:endParaRPr lang="en-US" dirty="0"/>
                    </a:p>
                  </a:txBody>
                  <a:tcPr/>
                </a:tc>
                <a:tc>
                  <a:txBody>
                    <a:bodyPr/>
                    <a:lstStyle/>
                    <a:p>
                      <a:r>
                        <a:rPr lang="en-US" dirty="0" smtClean="0"/>
                        <a:t>40</a:t>
                      </a:r>
                      <a:endParaRPr lang="en-US" dirty="0"/>
                    </a:p>
                  </a:txBody>
                  <a:tcPr/>
                </a:tc>
              </a:tr>
              <a:tr h="370840">
                <a:tc>
                  <a:txBody>
                    <a:bodyPr/>
                    <a:lstStyle/>
                    <a:p>
                      <a:r>
                        <a:rPr lang="en-US" dirty="0" smtClean="0"/>
                        <a:t>jerry</a:t>
                      </a:r>
                      <a:r>
                        <a:rPr lang="en-US" baseline="-25000" dirty="0" smtClean="0"/>
                        <a:t>2</a:t>
                      </a:r>
                      <a:endParaRPr lang="en-US" dirty="0"/>
                    </a:p>
                  </a:txBody>
                  <a:tcPr/>
                </a:tc>
                <a:tc>
                  <a:txBody>
                    <a:bodyPr/>
                    <a:lstStyle/>
                    <a:p>
                      <a:r>
                        <a:rPr lang="en-US" dirty="0" smtClean="0"/>
                        <a:t>40</a:t>
                      </a:r>
                      <a:endParaRPr lang="en-US" dirty="0"/>
                    </a:p>
                  </a:txBody>
                  <a:tcPr/>
                </a:tc>
              </a:tr>
            </a:tbl>
          </a:graphicData>
        </a:graphic>
      </p:graphicFrame>
    </p:spTree>
    <p:extLst>
      <p:ext uri="{BB962C8B-B14F-4D97-AF65-F5344CB8AC3E}">
        <p14:creationId xmlns:p14="http://schemas.microsoft.com/office/powerpoint/2010/main" val="96243925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Optimal number of </a:t>
            </a:r>
            <a:r>
              <a:rPr lang="en-US" dirty="0" smtClean="0"/>
              <a:t>replicas cont’d.</a:t>
            </a:r>
            <a:endParaRPr lang="en-US" dirty="0"/>
          </a:p>
        </p:txBody>
      </p:sp>
      <p:sp>
        <p:nvSpPr>
          <p:cNvPr id="3" name="Content Placeholder 2"/>
          <p:cNvSpPr>
            <a:spLocks noGrp="1"/>
          </p:cNvSpPr>
          <p:nvPr>
            <p:ph idx="1"/>
          </p:nvPr>
        </p:nvSpPr>
        <p:spPr/>
        <p:txBody>
          <a:bodyPr/>
          <a:lstStyle/>
          <a:p>
            <a:pPr marL="0" indent="0">
              <a:buNone/>
            </a:pPr>
            <a:r>
              <a:rPr lang="en-US" dirty="0" smtClean="0"/>
              <a:t>Reliability:</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848304689"/>
              </p:ext>
            </p:extLst>
          </p:nvPr>
        </p:nvGraphicFramePr>
        <p:xfrm>
          <a:off x="1097280" y="2283286"/>
          <a:ext cx="9692640" cy="3633994"/>
        </p:xfrm>
        <a:graphic>
          <a:graphicData uri="http://schemas.openxmlformats.org/drawingml/2006/table">
            <a:tbl>
              <a:tblPr firstRow="1" bandRow="1">
                <a:tableStyleId>{2D5ABB26-0587-4C30-8999-92F81FD0307C}</a:tableStyleId>
              </a:tblPr>
              <a:tblGrid>
                <a:gridCol w="2259106"/>
                <a:gridCol w="3017824"/>
                <a:gridCol w="4415710"/>
              </a:tblGrid>
              <a:tr h="3980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Number of replicas</a:t>
                      </a:r>
                    </a:p>
                  </a:txBody>
                  <a:tcPr/>
                </a:tc>
                <a:tc>
                  <a:txBody>
                    <a:bodyPr/>
                    <a:lstStyle/>
                    <a:p>
                      <a:r>
                        <a:rPr lang="en-US" b="1" dirty="0" smtClean="0"/>
                        <a:t>Nodes</a:t>
                      </a:r>
                      <a:endParaRPr lang="en-US" b="1" dirty="0"/>
                    </a:p>
                  </a:txBody>
                  <a:tcPr/>
                </a:tc>
                <a:tc>
                  <a:txBody>
                    <a:bodyPr/>
                    <a:lstStyle/>
                    <a:p>
                      <a:r>
                        <a:rPr lang="en-US" b="1" dirty="0" smtClean="0"/>
                        <a:t>Reliability</a:t>
                      </a:r>
                      <a:endParaRPr lang="en-US" b="1"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MTBF(7.5)</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7.5</a:t>
                      </a:r>
                      <a:r>
                        <a:rPr lang="en-US" baseline="0" dirty="0" smtClean="0"/>
                        <a:t>(t))</a:t>
                      </a:r>
                      <a:r>
                        <a:rPr lang="en-US" baseline="30000" dirty="0" smtClean="0"/>
                        <a:t>2</a:t>
                      </a:r>
                      <a:r>
                        <a:rPr lang="sv-SE" baseline="0" dirty="0" smtClean="0"/>
                        <a:t> = </a:t>
                      </a:r>
                      <a:r>
                        <a:rPr lang="nb-NO" baseline="0" dirty="0" smtClean="0"/>
                        <a:t>0.99534</a:t>
                      </a:r>
                      <a:endParaRPr 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 * MTBF(7.5)</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7.5</a:t>
                      </a:r>
                      <a:r>
                        <a:rPr lang="en-US" baseline="0" dirty="0" smtClean="0"/>
                        <a:t>(t))</a:t>
                      </a:r>
                      <a:r>
                        <a:rPr lang="en-US" baseline="30000" dirty="0" smtClean="0"/>
                        <a:t>3</a:t>
                      </a:r>
                      <a:r>
                        <a:rPr lang="sv-SE" baseline="0" dirty="0" smtClean="0"/>
                        <a:t> = </a:t>
                      </a:r>
                      <a:r>
                        <a:rPr lang="it-IT" b="1" baseline="0" dirty="0" smtClean="0"/>
                        <a:t>0.99968</a:t>
                      </a:r>
                      <a:endParaRPr lang="en-US" b="1"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MTBF(15)</a:t>
                      </a:r>
                    </a:p>
                  </a:txBody>
                  <a:tcPr/>
                </a:tc>
                <a:tc>
                  <a:txBody>
                    <a:bodyPr/>
                    <a:lstStyle/>
                    <a:p>
                      <a:pPr>
                        <a:buFont typeface="Arial" charset="0"/>
                        <a:buNone/>
                      </a:pPr>
                      <a:r>
                        <a:rPr lang="en-US" dirty="0" smtClean="0"/>
                        <a:t>1 –</a:t>
                      </a:r>
                      <a:r>
                        <a:rPr lang="en-US" baseline="0" dirty="0" smtClean="0"/>
                        <a:t> (1 – R</a:t>
                      </a:r>
                      <a:r>
                        <a:rPr lang="en-US" baseline="-25000" dirty="0" smtClean="0"/>
                        <a:t>15</a:t>
                      </a:r>
                      <a:r>
                        <a:rPr lang="en-US" baseline="0" dirty="0" smtClean="0"/>
                        <a:t>(t))</a:t>
                      </a:r>
                      <a:r>
                        <a:rPr lang="en-US" baseline="30000" dirty="0" smtClean="0"/>
                        <a:t>2</a:t>
                      </a:r>
                      <a:r>
                        <a:rPr lang="sv-SE" baseline="0" dirty="0" smtClean="0"/>
                        <a:t> = </a:t>
                      </a:r>
                      <a:r>
                        <a:rPr lang="fi-FI" baseline="0" dirty="0" smtClean="0"/>
                        <a:t>0.99879</a:t>
                      </a:r>
                      <a:endParaRPr lang="en-US" b="1" dirty="0" smtClean="0"/>
                    </a:p>
                  </a:txBody>
                  <a:tcPr/>
                </a:tc>
              </a:tr>
              <a:tr h="370840">
                <a:tc>
                  <a:txBody>
                    <a:bodyPr/>
                    <a:lstStyle/>
                    <a:p>
                      <a:r>
                        <a:rPr lang="en-US" b="1" dirty="0" smtClean="0"/>
                        <a:t>3</a:t>
                      </a:r>
                      <a:endParaRPr lang="en-US" b="1" dirty="0"/>
                    </a:p>
                  </a:txBody>
                  <a:tcPr/>
                </a:tc>
                <a:tc>
                  <a:txBody>
                    <a:bodyPr/>
                    <a:lstStyle/>
                    <a:p>
                      <a:r>
                        <a:rPr lang="en-US" dirty="0" smtClean="0"/>
                        <a:t>3 * MTBF(15</a:t>
                      </a:r>
                      <a:r>
                        <a:rPr lang="en-US" baseline="0" dirty="0" smtClean="0"/>
                        <a: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15</a:t>
                      </a:r>
                      <a:r>
                        <a:rPr lang="en-US" baseline="0" dirty="0" smtClean="0"/>
                        <a:t>(t))</a:t>
                      </a:r>
                      <a:r>
                        <a:rPr lang="en-US" baseline="30000" dirty="0" smtClean="0"/>
                        <a:t>3</a:t>
                      </a:r>
                      <a:r>
                        <a:rPr lang="en-US" baseline="0" dirty="0" smtClean="0"/>
                        <a:t> =  </a:t>
                      </a:r>
                      <a:r>
                        <a:rPr lang="nb-NO" b="1" baseline="0" dirty="0" smtClean="0"/>
                        <a:t>0.99996</a:t>
                      </a:r>
                      <a:endParaRPr lang="en-US" b="1"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 MTBF(40</a:t>
                      </a:r>
                      <a:r>
                        <a:rPr lang="en-US" baseline="0" dirty="0" smtClean="0"/>
                        <a:t>)</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40</a:t>
                      </a:r>
                      <a:r>
                        <a:rPr lang="en-US" baseline="0" dirty="0" smtClean="0"/>
                        <a:t>(t)) = </a:t>
                      </a:r>
                      <a:r>
                        <a:rPr lang="it-IT" baseline="0" dirty="0" smtClean="0"/>
                        <a:t>0.98683</a:t>
                      </a:r>
                      <a:endParaRPr lang="en-US" b="1"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MTBF(40)</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40</a:t>
                      </a:r>
                      <a:r>
                        <a:rPr lang="en-US" baseline="0" dirty="0" smtClean="0"/>
                        <a:t>(t))</a:t>
                      </a:r>
                      <a:r>
                        <a:rPr lang="en-US" baseline="30000" dirty="0" smtClean="0"/>
                        <a:t>2</a:t>
                      </a:r>
                      <a:r>
                        <a:rPr lang="en-US" baseline="0" dirty="0" smtClean="0"/>
                        <a:t> = </a:t>
                      </a:r>
                      <a:r>
                        <a:rPr lang="nb-NO" b="1" dirty="0" smtClean="0"/>
                        <a:t>0.99983</a:t>
                      </a:r>
                      <a:endParaRPr lang="en-US" b="1"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 MTBF(15) + 2 * MTBF(7.5)</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15</a:t>
                      </a:r>
                      <a:r>
                        <a:rPr lang="en-US" baseline="0" dirty="0" smtClean="0"/>
                        <a:t>(t))</a:t>
                      </a:r>
                      <a:r>
                        <a:rPr lang="sv-SE" baseline="0" dirty="0" smtClean="0"/>
                        <a:t> * </a:t>
                      </a:r>
                      <a:r>
                        <a:rPr lang="en-US" baseline="0" dirty="0" smtClean="0"/>
                        <a:t>(1 – R</a:t>
                      </a:r>
                      <a:r>
                        <a:rPr lang="en-US" baseline="-25000" dirty="0" smtClean="0"/>
                        <a:t>7.5</a:t>
                      </a:r>
                      <a:r>
                        <a:rPr lang="en-US" baseline="0" dirty="0" smtClean="0"/>
                        <a:t>(t))</a:t>
                      </a:r>
                      <a:r>
                        <a:rPr lang="en-US" baseline="30000" dirty="0" smtClean="0"/>
                        <a:t> 2</a:t>
                      </a:r>
                      <a:r>
                        <a:rPr lang="en-US" baseline="0" dirty="0" smtClean="0"/>
                        <a:t> </a:t>
                      </a:r>
                      <a:r>
                        <a:rPr lang="sv-SE" baseline="0" dirty="0" smtClean="0"/>
                        <a:t>= </a:t>
                      </a:r>
                      <a:r>
                        <a:rPr lang="nb-NO" b="1" baseline="0" dirty="0" smtClean="0"/>
                        <a:t>0.99984</a:t>
                      </a:r>
                      <a:endParaRPr lang="en-US" b="1" dirty="0" smtClean="0"/>
                    </a:p>
                  </a:txBody>
                  <a:tcPr/>
                </a:tc>
              </a:tr>
              <a:tr h="370840">
                <a:tc>
                  <a:txBody>
                    <a:bodyPr/>
                    <a:lstStyle/>
                    <a:p>
                      <a:r>
                        <a:rPr lang="en-US" b="1" dirty="0" smtClean="0"/>
                        <a:t>3</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MTBF(15) + 1 * MTBF(7.5)</a:t>
                      </a:r>
                    </a:p>
                    <a:p>
                      <a:endParaRPr lang="en-US" dirty="0"/>
                    </a:p>
                  </a:txBody>
                  <a:tcPr/>
                </a:tc>
                <a:tc>
                  <a:txBody>
                    <a:bodyPr/>
                    <a:lstStyle/>
                    <a:p>
                      <a:pPr>
                        <a:buFont typeface="Arial" charset="0"/>
                        <a:buNone/>
                      </a:pPr>
                      <a:r>
                        <a:rPr lang="en-US" dirty="0" smtClean="0"/>
                        <a:t>1 –</a:t>
                      </a:r>
                      <a:r>
                        <a:rPr lang="en-US" baseline="0" dirty="0" smtClean="0"/>
                        <a:t> (1 – R</a:t>
                      </a:r>
                      <a:r>
                        <a:rPr lang="en-US" baseline="-25000" dirty="0" smtClean="0"/>
                        <a:t>15</a:t>
                      </a:r>
                      <a:r>
                        <a:rPr lang="en-US" baseline="0" dirty="0" smtClean="0"/>
                        <a:t>(t))</a:t>
                      </a:r>
                      <a:r>
                        <a:rPr lang="en-US" baseline="30000" dirty="0" smtClean="0"/>
                        <a:t>2</a:t>
                      </a:r>
                      <a:r>
                        <a:rPr lang="sv-SE" baseline="0" dirty="0" smtClean="0"/>
                        <a:t> * </a:t>
                      </a:r>
                      <a:r>
                        <a:rPr lang="en-US" baseline="0" dirty="0" smtClean="0"/>
                        <a:t>(1 – R</a:t>
                      </a:r>
                      <a:r>
                        <a:rPr lang="en-US" baseline="-25000" dirty="0" smtClean="0"/>
                        <a:t>7.5</a:t>
                      </a:r>
                      <a:r>
                        <a:rPr lang="en-US" baseline="0" dirty="0" smtClean="0"/>
                        <a:t>(t)) </a:t>
                      </a:r>
                      <a:r>
                        <a:rPr lang="sv-SE" baseline="0" dirty="0" smtClean="0"/>
                        <a:t>= </a:t>
                      </a:r>
                      <a:r>
                        <a:rPr lang="nb-NO" b="1" baseline="0" dirty="0" smtClean="0"/>
                        <a:t>0.99991</a:t>
                      </a:r>
                      <a:endParaRPr lang="en-US" b="1" dirty="0" smtClean="0"/>
                    </a:p>
                  </a:txBody>
                  <a:tcPr/>
                </a:tc>
              </a:tr>
            </a:tbl>
          </a:graphicData>
        </a:graphic>
      </p:graphicFrame>
    </p:spTree>
    <p:extLst>
      <p:ext uri="{BB962C8B-B14F-4D97-AF65-F5344CB8AC3E}">
        <p14:creationId xmlns:p14="http://schemas.microsoft.com/office/powerpoint/2010/main" val="50844762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total number of replicas</a:t>
            </a:r>
            <a:endParaRPr lang="en-US" dirty="0"/>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31309" y="1846263"/>
            <a:ext cx="7389707" cy="4022725"/>
          </a:xfrm>
        </p:spPr>
      </p:pic>
    </p:spTree>
    <p:extLst>
      <p:ext uri="{BB962C8B-B14F-4D97-AF65-F5344CB8AC3E}">
        <p14:creationId xmlns:p14="http://schemas.microsoft.com/office/powerpoint/2010/main" val="8861568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idx="1"/>
          </p:nvPr>
        </p:nvSpPr>
        <p:spPr/>
        <p:txBody>
          <a:bodyPr>
            <a:normAutofit/>
          </a:bodyPr>
          <a:lstStyle/>
          <a:p>
            <a:pPr>
              <a:buFont typeface="Arial" charset="0"/>
              <a:buChar char="•"/>
            </a:pPr>
            <a:r>
              <a:rPr lang="en-US" dirty="0" smtClean="0"/>
              <a:t>Most previous work aims at maximizing the reliability under various constraints such as</a:t>
            </a:r>
            <a:endParaRPr lang="en-US" dirty="0"/>
          </a:p>
          <a:p>
            <a:pPr lvl="1">
              <a:buFont typeface="Arial" charset="0"/>
              <a:buChar char="•"/>
            </a:pPr>
            <a:r>
              <a:rPr lang="en-US" dirty="0"/>
              <a:t>Meeting deadlines</a:t>
            </a:r>
          </a:p>
          <a:p>
            <a:pPr lvl="1">
              <a:buFont typeface="Arial" charset="0"/>
              <a:buChar char="•"/>
            </a:pPr>
            <a:r>
              <a:rPr lang="en-US" dirty="0"/>
              <a:t>Producing the correct </a:t>
            </a:r>
            <a:r>
              <a:rPr lang="en-US" dirty="0" smtClean="0"/>
              <a:t>result</a:t>
            </a:r>
          </a:p>
          <a:p>
            <a:pPr>
              <a:buFont typeface="Arial" charset="0"/>
              <a:buChar char="•"/>
            </a:pPr>
            <a:r>
              <a:rPr lang="en-US" dirty="0" smtClean="0"/>
              <a:t>Some has maximizing reliability as a primary objective, but do not ensure a certain reliability is met</a:t>
            </a:r>
          </a:p>
          <a:p>
            <a:pPr>
              <a:buFont typeface="Arial" charset="0"/>
              <a:buChar char="•"/>
            </a:pPr>
            <a:r>
              <a:rPr lang="en-US" dirty="0" smtClean="0"/>
              <a:t>Other ensures a certain reliability, but do not ensure this reliability is met over time, and failures happen</a:t>
            </a:r>
          </a:p>
          <a:p>
            <a:pPr lvl="1">
              <a:buFont typeface="Arial" charset="0"/>
              <a:buChar char="•"/>
            </a:pPr>
            <a:endParaRPr lang="en-US" dirty="0"/>
          </a:p>
          <a:p>
            <a:pPr>
              <a:buFont typeface="Arial" charset="0"/>
              <a:buChar char="•"/>
            </a:pPr>
            <a:endParaRPr lang="en-US" dirty="0" smtClean="0"/>
          </a:p>
          <a:p>
            <a:pPr>
              <a:buFont typeface="Arial" charset="0"/>
              <a:buChar char="•"/>
            </a:pPr>
            <a:endParaRPr lang="en-US" dirty="0"/>
          </a:p>
        </p:txBody>
      </p:sp>
    </p:spTree>
    <p:extLst>
      <p:ext uri="{BB962C8B-B14F-4D97-AF65-F5344CB8AC3E}">
        <p14:creationId xmlns:p14="http://schemas.microsoft.com/office/powerpoint/2010/main" val="21903584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replicas per node (MTBF 7.5)</a:t>
            </a:r>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5380" y="1988671"/>
            <a:ext cx="7442200" cy="4051300"/>
          </a:xfrm>
          <a:prstGeom prst="rect">
            <a:avLst/>
          </a:prstGeom>
        </p:spPr>
      </p:pic>
    </p:spTree>
    <p:extLst>
      <p:ext uri="{BB962C8B-B14F-4D97-AF65-F5344CB8AC3E}">
        <p14:creationId xmlns:p14="http://schemas.microsoft.com/office/powerpoint/2010/main" val="40364629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replicas per node (MTBF 15)</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5380" y="1988671"/>
            <a:ext cx="7442200" cy="4051300"/>
          </a:xfrm>
          <a:prstGeom prst="rect">
            <a:avLst/>
          </a:prstGeom>
        </p:spPr>
      </p:pic>
    </p:spTree>
    <p:extLst>
      <p:ext uri="{BB962C8B-B14F-4D97-AF65-F5344CB8AC3E}">
        <p14:creationId xmlns:p14="http://schemas.microsoft.com/office/powerpoint/2010/main" val="176673110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replicas per node (MTBF 40)</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5380" y="1988671"/>
            <a:ext cx="7442200" cy="4051300"/>
          </a:xfrm>
          <a:prstGeom prst="rect">
            <a:avLst/>
          </a:prstGeom>
        </p:spPr>
      </p:pic>
    </p:spTree>
    <p:extLst>
      <p:ext uri="{BB962C8B-B14F-4D97-AF65-F5344CB8AC3E}">
        <p14:creationId xmlns:p14="http://schemas.microsoft.com/office/powerpoint/2010/main" val="142570194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unnecessary replicas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One Calvin runtime per server</a:t>
            </a:r>
          </a:p>
          <a:p>
            <a:pPr>
              <a:buFont typeface="Arial" charset="0"/>
              <a:buChar char="•"/>
            </a:pPr>
            <a:r>
              <a:rPr lang="en-US" dirty="0" smtClean="0"/>
              <a:t> Three stable, </a:t>
            </a:r>
            <a:r>
              <a:rPr lang="en-US" i="1" dirty="0" smtClean="0"/>
              <a:t>Dave</a:t>
            </a:r>
            <a:r>
              <a:rPr lang="en-US" dirty="0" smtClean="0"/>
              <a:t>, </a:t>
            </a:r>
            <a:r>
              <a:rPr lang="en-US" i="1" dirty="0" smtClean="0"/>
              <a:t>Tim</a:t>
            </a:r>
            <a:r>
              <a:rPr lang="en-US" dirty="0" smtClean="0"/>
              <a:t>, </a:t>
            </a:r>
            <a:r>
              <a:rPr lang="en-US" i="1" dirty="0" smtClean="0"/>
              <a:t>Mark</a:t>
            </a:r>
            <a:r>
              <a:rPr lang="en-US" dirty="0" smtClean="0"/>
              <a:t>, while </a:t>
            </a:r>
            <a:r>
              <a:rPr lang="en-US" i="1" dirty="0" smtClean="0"/>
              <a:t>Kevin </a:t>
            </a:r>
            <a:r>
              <a:rPr lang="en-US" dirty="0" smtClean="0"/>
              <a:t>and </a:t>
            </a:r>
            <a:r>
              <a:rPr lang="en-US" i="1" dirty="0" smtClean="0"/>
              <a:t>Jerry</a:t>
            </a:r>
            <a:r>
              <a:rPr lang="en-US" dirty="0" smtClean="0"/>
              <a:t> were</a:t>
            </a:r>
            <a:br>
              <a:rPr lang="en-US" dirty="0" smtClean="0"/>
            </a:br>
            <a:r>
              <a:rPr lang="en-US" dirty="0" smtClean="0"/>
              <a:t>given a MTBF of 25 seconds</a:t>
            </a:r>
          </a:p>
          <a:p>
            <a:pPr lvl="1">
              <a:buFont typeface="Arial" charset="0"/>
              <a:buChar char="•"/>
            </a:pPr>
            <a:r>
              <a:rPr lang="en-US" i="1" dirty="0"/>
              <a:t>Dave</a:t>
            </a:r>
            <a:r>
              <a:rPr lang="en-US" dirty="0"/>
              <a:t>, </a:t>
            </a:r>
            <a:r>
              <a:rPr lang="en-US" i="1" dirty="0"/>
              <a:t>Tim</a:t>
            </a:r>
            <a:r>
              <a:rPr lang="en-US" dirty="0"/>
              <a:t>, </a:t>
            </a:r>
            <a:r>
              <a:rPr lang="en-US" dirty="0" smtClean="0"/>
              <a:t>and </a:t>
            </a:r>
            <a:r>
              <a:rPr lang="en-US" i="1" dirty="0" smtClean="0"/>
              <a:t>Mark</a:t>
            </a:r>
            <a:r>
              <a:rPr lang="en-US" dirty="0" smtClean="0"/>
              <a:t>, got default values of 10 seconds</a:t>
            </a:r>
          </a:p>
          <a:p>
            <a:pPr>
              <a:buFont typeface="Arial" charset="0"/>
              <a:buChar char="•"/>
            </a:pPr>
            <a:r>
              <a:rPr lang="en-US" dirty="0" smtClean="0"/>
              <a:t> Required </a:t>
            </a:r>
            <a:r>
              <a:rPr lang="en-US" dirty="0"/>
              <a:t>reliability: </a:t>
            </a:r>
            <a:r>
              <a:rPr lang="en-US" dirty="0" smtClean="0"/>
              <a:t>0.999</a:t>
            </a:r>
          </a:p>
          <a:p>
            <a:pPr>
              <a:buFont typeface="Arial" charset="0"/>
              <a:buChar char="•"/>
            </a:pPr>
            <a:r>
              <a:rPr lang="en-US" dirty="0" smtClean="0"/>
              <a:t> Time </a:t>
            </a:r>
            <a:r>
              <a:rPr lang="en-US" i="1" dirty="0" smtClean="0"/>
              <a:t>t</a:t>
            </a:r>
            <a:r>
              <a:rPr lang="en-US" dirty="0" smtClean="0"/>
              <a:t>: 530 </a:t>
            </a:r>
            <a:r>
              <a:rPr lang="en-US" dirty="0" err="1" smtClean="0"/>
              <a:t>ms</a:t>
            </a:r>
            <a:endParaRPr lang="en-US" dirty="0" smtClean="0"/>
          </a:p>
          <a:p>
            <a:pPr>
              <a:buFont typeface="Arial" charset="0"/>
              <a:buChar char="•"/>
            </a:pPr>
            <a:r>
              <a:rPr lang="en-US" dirty="0" smtClean="0"/>
              <a:t> Reliability of nodes: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586238835"/>
              </p:ext>
            </p:extLst>
          </p:nvPr>
        </p:nvGraphicFramePr>
        <p:xfrm>
          <a:off x="1097280" y="4639210"/>
          <a:ext cx="4706471" cy="1139714"/>
        </p:xfrm>
        <a:graphic>
          <a:graphicData uri="http://schemas.openxmlformats.org/drawingml/2006/table">
            <a:tbl>
              <a:tblPr firstRow="1" bandRow="1">
                <a:tableStyleId>{2D5ABB26-0587-4C30-8999-92F81FD0307C}</a:tableStyleId>
              </a:tblPr>
              <a:tblGrid>
                <a:gridCol w="745005"/>
                <a:gridCol w="3961466"/>
              </a:tblGrid>
              <a:tr h="398034">
                <a:tc>
                  <a:txBody>
                    <a:bodyPr/>
                    <a:lstStyle/>
                    <a:p>
                      <a:r>
                        <a:rPr lang="en-US" b="1" dirty="0" smtClean="0"/>
                        <a:t>MTBF</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10</a:t>
                      </a:r>
                      <a:endParaRPr lang="en-US" dirty="0"/>
                    </a:p>
                  </a:txBody>
                  <a:tcPr/>
                </a:tc>
                <a:tc>
                  <a:txBody>
                    <a:bodyPr/>
                    <a:lstStyle/>
                    <a:p>
                      <a:pPr>
                        <a:buFont typeface="Arial" charset="0"/>
                        <a:buNone/>
                      </a:pPr>
                      <a:r>
                        <a:rPr lang="en-US" dirty="0" smtClean="0"/>
                        <a:t>R(t) = e</a:t>
                      </a:r>
                      <a:r>
                        <a:rPr lang="en-US" baseline="30000" dirty="0" smtClean="0"/>
                        <a:t>-t/MTBF</a:t>
                      </a:r>
                      <a:r>
                        <a:rPr lang="en-US" dirty="0" smtClean="0"/>
                        <a:t> = e</a:t>
                      </a:r>
                      <a:r>
                        <a:rPr lang="en-US" baseline="30000" dirty="0" smtClean="0"/>
                        <a:t>-530/20000</a:t>
                      </a:r>
                      <a:r>
                        <a:rPr lang="en-US" dirty="0" smtClean="0"/>
                        <a:t> = </a:t>
                      </a:r>
                      <a:r>
                        <a:rPr lang="tr-TR" dirty="0" smtClean="0"/>
                        <a:t>0.95123</a:t>
                      </a:r>
                      <a:endParaRPr lang="en-US" dirty="0" smtClean="0"/>
                    </a:p>
                  </a:txBody>
                  <a:tcPr/>
                </a:tc>
              </a:tr>
              <a:tr h="370840">
                <a:tc>
                  <a:txBody>
                    <a:bodyPr/>
                    <a:lstStyle/>
                    <a:p>
                      <a:r>
                        <a:rPr lang="en-US" dirty="0" smtClean="0"/>
                        <a:t>25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R(t) = e</a:t>
                      </a:r>
                      <a:r>
                        <a:rPr lang="en-US" baseline="30000" dirty="0" smtClean="0"/>
                        <a:t>-t/MTBF</a:t>
                      </a:r>
                      <a:r>
                        <a:rPr lang="en-US" dirty="0" smtClean="0"/>
                        <a:t> = e</a:t>
                      </a:r>
                      <a:r>
                        <a:rPr lang="en-US" baseline="30000" dirty="0" smtClean="0"/>
                        <a:t>-530/20000</a:t>
                      </a:r>
                      <a:r>
                        <a:rPr lang="en-US" dirty="0" smtClean="0"/>
                        <a:t> = </a:t>
                      </a:r>
                      <a:r>
                        <a:rPr lang="nb-NO" dirty="0" smtClean="0"/>
                        <a:t>0.98020</a:t>
                      </a:r>
                      <a:endParaRPr lang="en-US" b="1" baseline="30000" dirty="0" smtClean="0"/>
                    </a:p>
                  </a:txBody>
                  <a:tcPr/>
                </a:tc>
              </a:tr>
            </a:tbl>
          </a:graphicData>
        </a:graphic>
      </p:graphicFrame>
    </p:spTree>
    <p:extLst>
      <p:ext uri="{BB962C8B-B14F-4D97-AF65-F5344CB8AC3E}">
        <p14:creationId xmlns:p14="http://schemas.microsoft.com/office/powerpoint/2010/main" val="179495551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unnecessary replicas cont’d.</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Reliability:</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458143161"/>
              </p:ext>
            </p:extLst>
          </p:nvPr>
        </p:nvGraphicFramePr>
        <p:xfrm>
          <a:off x="1097280" y="2283286"/>
          <a:ext cx="9692640" cy="2993914"/>
        </p:xfrm>
        <a:graphic>
          <a:graphicData uri="http://schemas.openxmlformats.org/drawingml/2006/table">
            <a:tbl>
              <a:tblPr firstRow="1" bandRow="1">
                <a:tableStyleId>{2D5ABB26-0587-4C30-8999-92F81FD0307C}</a:tableStyleId>
              </a:tblPr>
              <a:tblGrid>
                <a:gridCol w="2237591"/>
                <a:gridCol w="3039339"/>
                <a:gridCol w="4415710"/>
              </a:tblGrid>
              <a:tr h="3980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Number of replicas</a:t>
                      </a:r>
                    </a:p>
                  </a:txBody>
                  <a:tcPr/>
                </a:tc>
                <a:tc>
                  <a:txBody>
                    <a:bodyPr/>
                    <a:lstStyle/>
                    <a:p>
                      <a:r>
                        <a:rPr lang="en-US" b="1" dirty="0" smtClean="0"/>
                        <a:t>Nodes</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a:t>
                      </a:r>
                      <a:endParaRPr lang="en-US" dirty="0"/>
                    </a:p>
                  </a:txBody>
                  <a:tcPr/>
                </a:tc>
                <a:tc>
                  <a:txBody>
                    <a:bodyPr/>
                    <a:lstStyle/>
                    <a:p>
                      <a:r>
                        <a:rPr lang="en-US" dirty="0" smtClean="0"/>
                        <a:t>1 * MTBF(10)</a:t>
                      </a:r>
                      <a:endParaRPr lang="en-US" dirty="0"/>
                    </a:p>
                  </a:txBody>
                  <a:tcPr/>
                </a:tc>
                <a:tc>
                  <a:txBody>
                    <a:bodyPr/>
                    <a:lstStyle/>
                    <a:p>
                      <a:pPr>
                        <a:buFont typeface="Arial" charset="0"/>
                        <a:buNone/>
                      </a:pPr>
                      <a:r>
                        <a:rPr lang="en-US" dirty="0" smtClean="0"/>
                        <a:t>1 –</a:t>
                      </a:r>
                      <a:r>
                        <a:rPr lang="en-US" baseline="0" dirty="0" smtClean="0"/>
                        <a:t> (1 – R</a:t>
                      </a:r>
                      <a:r>
                        <a:rPr lang="en-US" baseline="-25000" dirty="0" smtClean="0"/>
                        <a:t>10</a:t>
                      </a:r>
                      <a:r>
                        <a:rPr lang="en-US" baseline="0" dirty="0" smtClean="0"/>
                        <a:t>(t))</a:t>
                      </a:r>
                      <a:r>
                        <a:rPr lang="en-US" baseline="30000" dirty="0" smtClean="0"/>
                        <a:t>1</a:t>
                      </a:r>
                      <a:r>
                        <a:rPr lang="sv-SE" baseline="0" dirty="0" smtClean="0"/>
                        <a:t> = </a:t>
                      </a:r>
                      <a:r>
                        <a:rPr lang="tr-TR" baseline="0" dirty="0" smtClean="0"/>
                        <a:t>0.95123</a:t>
                      </a:r>
                      <a:endParaRPr 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MTBF(10)</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10</a:t>
                      </a:r>
                      <a:r>
                        <a:rPr lang="en-US" baseline="0" dirty="0" smtClean="0"/>
                        <a:t>(t))</a:t>
                      </a:r>
                      <a:r>
                        <a:rPr lang="en-US" baseline="30000" dirty="0" smtClean="0"/>
                        <a:t>1</a:t>
                      </a:r>
                      <a:r>
                        <a:rPr lang="sv-SE" baseline="0" dirty="0" smtClean="0"/>
                        <a:t> = </a:t>
                      </a:r>
                      <a:r>
                        <a:rPr lang="nb-NO" baseline="0" dirty="0" smtClean="0"/>
                        <a:t>0.99762</a:t>
                      </a:r>
                      <a:endParaRPr 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 * MTBF(10)</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10</a:t>
                      </a:r>
                      <a:r>
                        <a:rPr lang="en-US" baseline="0" dirty="0" smtClean="0"/>
                        <a:t>(t))</a:t>
                      </a:r>
                      <a:r>
                        <a:rPr lang="en-US" baseline="30000" dirty="0" smtClean="0"/>
                        <a:t>1</a:t>
                      </a:r>
                      <a:r>
                        <a:rPr lang="sv-SE" baseline="0" dirty="0" smtClean="0"/>
                        <a:t> = </a:t>
                      </a:r>
                      <a:r>
                        <a:rPr lang="nb-NO" b="1" dirty="0" smtClean="0"/>
                        <a:t>0.99988</a:t>
                      </a:r>
                      <a:endParaRPr lang="en-US" b="1" dirty="0" smtClean="0"/>
                    </a:p>
                  </a:txBody>
                  <a:tcPr/>
                </a:tc>
              </a:tr>
              <a:tr h="370840">
                <a:tc>
                  <a:txBody>
                    <a:bodyPr/>
                    <a:lstStyle/>
                    <a:p>
                      <a:r>
                        <a:rPr lang="en-US" dirty="0" smtClean="0"/>
                        <a:t>1</a:t>
                      </a:r>
                    </a:p>
                  </a:txBody>
                  <a:tcPr/>
                </a:tc>
                <a:tc>
                  <a:txBody>
                    <a:bodyPr/>
                    <a:lstStyle/>
                    <a:p>
                      <a:r>
                        <a:rPr lang="en-US" dirty="0" smtClean="0"/>
                        <a:t>1 * MTBF(25)</a:t>
                      </a:r>
                    </a:p>
                  </a:txBody>
                  <a:tcPr/>
                </a:tc>
                <a:tc>
                  <a:txBody>
                    <a:bodyPr/>
                    <a:lstStyle/>
                    <a:p>
                      <a:pPr>
                        <a:buFont typeface="Arial" charset="0"/>
                        <a:buNone/>
                      </a:pPr>
                      <a:r>
                        <a:rPr lang="en-US" dirty="0" smtClean="0"/>
                        <a:t>1 –</a:t>
                      </a:r>
                      <a:r>
                        <a:rPr lang="en-US" baseline="0" dirty="0" smtClean="0"/>
                        <a:t> (1 – R</a:t>
                      </a:r>
                      <a:r>
                        <a:rPr lang="en-US" baseline="-25000" dirty="0" smtClean="0"/>
                        <a:t>25</a:t>
                      </a:r>
                      <a:r>
                        <a:rPr lang="en-US" baseline="0" dirty="0" smtClean="0"/>
                        <a:t>(t))</a:t>
                      </a:r>
                      <a:r>
                        <a:rPr lang="en-US" baseline="30000" dirty="0" smtClean="0"/>
                        <a:t>1</a:t>
                      </a:r>
                      <a:r>
                        <a:rPr lang="sv-SE" baseline="0" dirty="0" smtClean="0"/>
                        <a:t> = </a:t>
                      </a:r>
                      <a:r>
                        <a:rPr lang="nb-NO" baseline="0" dirty="0" smtClean="0"/>
                        <a:t>0.98020</a:t>
                      </a:r>
                      <a:endParaRPr 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MTBF(25)</a:t>
                      </a:r>
                    </a:p>
                  </a:txBody>
                  <a:tcPr/>
                </a:tc>
                <a:tc>
                  <a:txBody>
                    <a:bodyPr/>
                    <a:lstStyle/>
                    <a:p>
                      <a:pPr>
                        <a:buFont typeface="Arial" charset="0"/>
                        <a:buNone/>
                      </a:pPr>
                      <a:r>
                        <a:rPr lang="en-US" dirty="0" smtClean="0"/>
                        <a:t>1 –</a:t>
                      </a:r>
                      <a:r>
                        <a:rPr lang="en-US" baseline="0" dirty="0" smtClean="0"/>
                        <a:t> (1 – R</a:t>
                      </a:r>
                      <a:r>
                        <a:rPr lang="en-US" baseline="-25000" dirty="0" smtClean="0"/>
                        <a:t>25</a:t>
                      </a:r>
                      <a:r>
                        <a:rPr lang="en-US" baseline="0" dirty="0" smtClean="0"/>
                        <a:t>(t))</a:t>
                      </a:r>
                      <a:r>
                        <a:rPr lang="en-US" baseline="30000" dirty="0" smtClean="0"/>
                        <a:t>2</a:t>
                      </a:r>
                      <a:r>
                        <a:rPr lang="sv-SE" baseline="0" dirty="0" smtClean="0"/>
                        <a:t> = </a:t>
                      </a:r>
                      <a:r>
                        <a:rPr lang="nb-NO" b="1" baseline="0" dirty="0" smtClean="0"/>
                        <a:t>0.99960</a:t>
                      </a:r>
                      <a:endParaRPr lang="en-US" b="1" dirty="0" smtClean="0"/>
                    </a:p>
                  </a:txBody>
                  <a:tcPr/>
                </a:tc>
              </a:tr>
              <a:tr h="370840">
                <a:tc>
                  <a:txBody>
                    <a:bodyPr/>
                    <a:lstStyle/>
                    <a:p>
                      <a:r>
                        <a:rPr lang="en-US" b="0" dirty="0" smtClean="0"/>
                        <a:t>3</a:t>
                      </a:r>
                      <a:endParaRPr lang="en-US" b="0" dirty="0"/>
                    </a:p>
                  </a:txBody>
                  <a:tcPr/>
                </a:tc>
                <a:tc>
                  <a:txBody>
                    <a:bodyPr/>
                    <a:lstStyle/>
                    <a:p>
                      <a:r>
                        <a:rPr lang="en-US" dirty="0" smtClean="0"/>
                        <a:t>1 * MTBF(25) + 1 *</a:t>
                      </a:r>
                      <a:r>
                        <a:rPr lang="en-US" baseline="0" dirty="0" smtClean="0"/>
                        <a:t> MTBF(10)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25</a:t>
                      </a:r>
                      <a:r>
                        <a:rPr lang="en-US" baseline="0" dirty="0" smtClean="0"/>
                        <a:t>(t))</a:t>
                      </a:r>
                      <a:r>
                        <a:rPr lang="en-US" baseline="30000" dirty="0" smtClean="0"/>
                        <a:t> *</a:t>
                      </a:r>
                      <a:r>
                        <a:rPr lang="en-US" baseline="0" dirty="0" smtClean="0"/>
                        <a:t> (1 – R</a:t>
                      </a:r>
                      <a:r>
                        <a:rPr lang="en-US" baseline="-25000" dirty="0" smtClean="0"/>
                        <a:t>10</a:t>
                      </a:r>
                      <a:r>
                        <a:rPr lang="en-US" baseline="0" dirty="0" smtClean="0"/>
                        <a:t>(t))</a:t>
                      </a:r>
                      <a:r>
                        <a:rPr lang="sv-SE" baseline="0" dirty="0" smtClean="0"/>
                        <a:t> = </a:t>
                      </a:r>
                      <a:r>
                        <a:rPr lang="cs-CZ" baseline="0" dirty="0" smtClean="0"/>
                        <a:t>0.99892</a:t>
                      </a:r>
                      <a:endParaRPr lang="en-US" b="0" dirty="0" smtClean="0"/>
                    </a:p>
                  </a:txBody>
                  <a:tcPr/>
                </a:tc>
              </a:tr>
              <a:tr h="370840">
                <a:tc>
                  <a:txBody>
                    <a:bodyPr/>
                    <a:lstStyle/>
                    <a:p>
                      <a:r>
                        <a:rPr lang="en-US" b="1" dirty="0" smtClean="0"/>
                        <a:t>3</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 MTBF(25) + 2 *</a:t>
                      </a:r>
                      <a:r>
                        <a:rPr lang="en-US" baseline="0" dirty="0" smtClean="0"/>
                        <a:t> MTBF(10)</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25</a:t>
                      </a:r>
                      <a:r>
                        <a:rPr lang="en-US" baseline="0" dirty="0" smtClean="0"/>
                        <a:t>(t))</a:t>
                      </a:r>
                      <a:r>
                        <a:rPr lang="en-US" baseline="30000" dirty="0" smtClean="0"/>
                        <a:t> *</a:t>
                      </a:r>
                      <a:r>
                        <a:rPr lang="en-US" baseline="0" dirty="0" smtClean="0"/>
                        <a:t> (1 – R</a:t>
                      </a:r>
                      <a:r>
                        <a:rPr lang="en-US" baseline="-25000" dirty="0" smtClean="0"/>
                        <a:t>10</a:t>
                      </a:r>
                      <a:r>
                        <a:rPr lang="en-US" baseline="0" dirty="0" smtClean="0"/>
                        <a:t>(t))</a:t>
                      </a:r>
                      <a:r>
                        <a:rPr lang="en-US" baseline="30000" dirty="0" smtClean="0"/>
                        <a:t>2</a:t>
                      </a:r>
                      <a:r>
                        <a:rPr lang="sv-SE" baseline="0" dirty="0" smtClean="0"/>
                        <a:t> = </a:t>
                      </a:r>
                      <a:r>
                        <a:rPr lang="it-IT" b="1" baseline="0" dirty="0" smtClean="0"/>
                        <a:t>0.99994</a:t>
                      </a:r>
                      <a:endParaRPr lang="en-US" b="1" dirty="0" smtClean="0"/>
                    </a:p>
                  </a:txBody>
                  <a:tcPr/>
                </a:tc>
              </a:tr>
            </a:tbl>
          </a:graphicData>
        </a:graphic>
      </p:graphicFrame>
    </p:spTree>
    <p:extLst>
      <p:ext uri="{BB962C8B-B14F-4D97-AF65-F5344CB8AC3E}">
        <p14:creationId xmlns:p14="http://schemas.microsoft.com/office/powerpoint/2010/main" val="214500914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total number of replicas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380" y="1988671"/>
            <a:ext cx="7442200" cy="4051300"/>
          </a:xfrm>
          <a:prstGeom prst="rect">
            <a:avLst/>
          </a:prstGeom>
        </p:spPr>
      </p:pic>
    </p:spTree>
    <p:extLst>
      <p:ext uri="{BB962C8B-B14F-4D97-AF65-F5344CB8AC3E}">
        <p14:creationId xmlns:p14="http://schemas.microsoft.com/office/powerpoint/2010/main" val="36947461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replicas per node (MTBF 10)</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380" y="1988671"/>
            <a:ext cx="7442200" cy="4051300"/>
          </a:xfrm>
          <a:prstGeom prst="rect">
            <a:avLst/>
          </a:prstGeom>
        </p:spPr>
      </p:pic>
    </p:spTree>
    <p:extLst>
      <p:ext uri="{BB962C8B-B14F-4D97-AF65-F5344CB8AC3E}">
        <p14:creationId xmlns:p14="http://schemas.microsoft.com/office/powerpoint/2010/main" val="135752730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replicas per node (MTBF 25)</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380" y="1988670"/>
            <a:ext cx="7442200" cy="4051300"/>
          </a:xfrm>
          <a:prstGeom prst="rect">
            <a:avLst/>
          </a:prstGeom>
        </p:spPr>
      </p:pic>
    </p:spTree>
    <p:extLst>
      <p:ext uri="{BB962C8B-B14F-4D97-AF65-F5344CB8AC3E}">
        <p14:creationId xmlns:p14="http://schemas.microsoft.com/office/powerpoint/2010/main" val="138463082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Self-adapting</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Two Calvin runtimes per server</a:t>
            </a:r>
          </a:p>
          <a:p>
            <a:pPr>
              <a:buFont typeface="Arial" charset="0"/>
              <a:buChar char="•"/>
            </a:pPr>
            <a:r>
              <a:rPr lang="en-US" dirty="0" smtClean="0"/>
              <a:t> Required </a:t>
            </a:r>
            <a:r>
              <a:rPr lang="en-US" dirty="0"/>
              <a:t>reliability: </a:t>
            </a:r>
            <a:r>
              <a:rPr lang="en-US" dirty="0" smtClean="0"/>
              <a:t>0.999</a:t>
            </a:r>
          </a:p>
          <a:p>
            <a:pPr>
              <a:buFont typeface="Arial" charset="0"/>
              <a:buChar char="•"/>
            </a:pPr>
            <a:r>
              <a:rPr lang="en-US" dirty="0" smtClean="0"/>
              <a:t> Time </a:t>
            </a:r>
            <a:r>
              <a:rPr lang="en-US" i="1" dirty="0" smtClean="0"/>
              <a:t>t</a:t>
            </a:r>
            <a:r>
              <a:rPr lang="en-US" dirty="0" smtClean="0"/>
              <a:t>: 530 </a:t>
            </a:r>
            <a:r>
              <a:rPr lang="en-US" dirty="0" err="1" smtClean="0"/>
              <a:t>ms</a:t>
            </a:r>
            <a:endParaRPr lang="en-US" dirty="0" smtClean="0"/>
          </a:p>
          <a:p>
            <a:pPr>
              <a:buFont typeface="Arial" charset="0"/>
              <a:buChar char="•"/>
            </a:pPr>
            <a:r>
              <a:rPr lang="en-US" dirty="0" smtClean="0"/>
              <a:t> Killing nodes: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3544794"/>
            <a:ext cx="6438900" cy="2565400"/>
          </a:xfrm>
          <a:prstGeom prst="rect">
            <a:avLst/>
          </a:prstGeom>
        </p:spPr>
      </p:pic>
    </p:spTree>
    <p:extLst>
      <p:ext uri="{BB962C8B-B14F-4D97-AF65-F5344CB8AC3E}">
        <p14:creationId xmlns:p14="http://schemas.microsoft.com/office/powerpoint/2010/main" val="64964395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node reliabilities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MTBF is based on latest 3 values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6480" y="2214581"/>
            <a:ext cx="7620000" cy="4051300"/>
          </a:xfrm>
          <a:prstGeom prst="rect">
            <a:avLst/>
          </a:prstGeom>
        </p:spPr>
      </p:pic>
    </p:spTree>
    <p:extLst>
      <p:ext uri="{BB962C8B-B14F-4D97-AF65-F5344CB8AC3E}">
        <p14:creationId xmlns:p14="http://schemas.microsoft.com/office/powerpoint/2010/main" val="1810539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model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buFont typeface="Arial" panose="020B0604020202020204" pitchFamily="34" charset="0"/>
              <a:buChar char="•"/>
            </a:pPr>
            <a:r>
              <a:rPr lang="en-US" dirty="0" smtClean="0"/>
              <a:t>We </a:t>
            </a:r>
            <a:r>
              <a:rPr lang="en-US" dirty="0" smtClean="0"/>
              <a:t>assume an interconnected set of computing resources (nodes), providing redundant paths and interconnectivity between all </a:t>
            </a:r>
            <a:r>
              <a:rPr lang="en-US" dirty="0" smtClean="0"/>
              <a:t>nodes</a:t>
            </a:r>
            <a:endParaRPr lang="en-US" dirty="0" smtClean="0"/>
          </a:p>
          <a:p>
            <a:pPr lvl="0">
              <a:buFont typeface="Arial" charset="0"/>
              <a:buChar char="•"/>
            </a:pPr>
            <a:r>
              <a:rPr lang="en-US" dirty="0" smtClean="0"/>
              <a:t>All </a:t>
            </a:r>
            <a:r>
              <a:rPr lang="en-US" dirty="0"/>
              <a:t>nodes are within the same cluster</a:t>
            </a:r>
          </a:p>
          <a:p>
            <a:pPr lvl="1">
              <a:buFont typeface="Arial" charset="0"/>
              <a:buChar char="•"/>
            </a:pPr>
            <a:r>
              <a:rPr lang="en-US" dirty="0"/>
              <a:t>Latency is the same between all nodes</a:t>
            </a:r>
          </a:p>
          <a:p>
            <a:pPr marL="0" indent="0">
              <a:lnSpc>
                <a:spcPct val="100000"/>
              </a:lnSpc>
              <a:spcBef>
                <a:spcPts val="0"/>
              </a:spcBef>
              <a:spcAft>
                <a:spcPts val="0"/>
              </a:spcAft>
              <a:buClrTx/>
              <a:buSzTx/>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5168" y="2531185"/>
            <a:ext cx="3581400" cy="3581400"/>
          </a:xfrm>
          <a:prstGeom prst="rect">
            <a:avLst/>
          </a:prstGeom>
        </p:spPr>
      </p:pic>
    </p:spTree>
    <p:extLst>
      <p:ext uri="{BB962C8B-B14F-4D97-AF65-F5344CB8AC3E}">
        <p14:creationId xmlns:p14="http://schemas.microsoft.com/office/powerpoint/2010/main" val="209588474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number of replicas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1626" y="2212023"/>
            <a:ext cx="7389707" cy="4022725"/>
          </a:xfrm>
        </p:spPr>
      </p:pic>
    </p:spTree>
    <p:extLst>
      <p:ext uri="{BB962C8B-B14F-4D97-AF65-F5344CB8AC3E}">
        <p14:creationId xmlns:p14="http://schemas.microsoft.com/office/powerpoint/2010/main" val="18048983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Replication time</a:t>
            </a:r>
            <a:endParaRPr lang="en-US" dirty="0"/>
          </a:p>
        </p:txBody>
      </p:sp>
      <p:sp>
        <p:nvSpPr>
          <p:cNvPr id="4" name="Content Placeholder 3"/>
          <p:cNvSpPr>
            <a:spLocks noGrp="1"/>
          </p:cNvSpPr>
          <p:nvPr>
            <p:ph idx="1"/>
          </p:nvPr>
        </p:nvSpPr>
        <p:spPr/>
        <p:txBody>
          <a:bodyPr/>
          <a:lstStyle/>
          <a:p>
            <a:pPr>
              <a:buFont typeface="Arial" charset="0"/>
              <a:buChar char="•"/>
            </a:pPr>
            <a:r>
              <a:rPr lang="en-US" dirty="0" smtClean="0"/>
              <a:t> Two runtimes, and one actor with one outgoing port. </a:t>
            </a:r>
          </a:p>
          <a:p>
            <a:pPr>
              <a:buFont typeface="Arial" charset="0"/>
              <a:buChar char="•"/>
            </a:pPr>
            <a:r>
              <a:rPr lang="en-US" dirty="0" smtClean="0"/>
              <a:t> The size of the actor state was measured, as well as the time to replicate the actor from one runtime to another. </a:t>
            </a:r>
          </a:p>
          <a:p>
            <a:pPr>
              <a:buFont typeface="Arial" charset="0"/>
              <a:buChar char="•"/>
            </a:pPr>
            <a:r>
              <a:rPr lang="en-US" dirty="0" smtClean="0"/>
              <a:t> The state was increased by increasing the size of the actors port queue.</a:t>
            </a:r>
          </a:p>
          <a:p>
            <a:pPr>
              <a:buFont typeface="Arial" charset="0"/>
              <a:buChar char="•"/>
            </a:pPr>
            <a:r>
              <a:rPr lang="en-US" dirty="0" smtClean="0"/>
              <a:t> Laptop specifications:</a:t>
            </a:r>
          </a:p>
          <a:p>
            <a:pPr lvl="1">
              <a:buFont typeface="Arial" charset="0"/>
              <a:buChar char="•"/>
            </a:pPr>
            <a:r>
              <a:rPr lang="en-US" dirty="0" smtClean="0"/>
              <a:t>Intel i5, 2.3 GHz</a:t>
            </a:r>
          </a:p>
          <a:p>
            <a:pPr lvl="1">
              <a:buFont typeface="Arial" charset="0"/>
              <a:buChar char="•"/>
            </a:pPr>
            <a:r>
              <a:rPr lang="en-US" dirty="0" smtClean="0"/>
              <a:t>4 GB 1333 MHz RAM </a:t>
            </a:r>
          </a:p>
          <a:p>
            <a:pPr lvl="1">
              <a:buFont typeface="Arial" charset="0"/>
              <a:buChar char="•"/>
            </a:pPr>
            <a:r>
              <a:rPr lang="en-US" dirty="0" smtClean="0"/>
              <a:t>SSD drive</a:t>
            </a:r>
          </a:p>
          <a:p>
            <a:pPr lvl="1">
              <a:buFont typeface="Arial" charset="0"/>
              <a:buChar char="•"/>
            </a:pPr>
            <a:endParaRPr lang="en-US" dirty="0"/>
          </a:p>
        </p:txBody>
      </p:sp>
    </p:spTree>
    <p:extLst>
      <p:ext uri="{BB962C8B-B14F-4D97-AF65-F5344CB8AC3E}">
        <p14:creationId xmlns:p14="http://schemas.microsoft.com/office/powerpoint/2010/main" val="160395784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4437" y="1986112"/>
            <a:ext cx="7604085" cy="4022725"/>
          </a:xfrm>
        </p:spPr>
      </p:pic>
    </p:spTree>
    <p:extLst>
      <p:ext uri="{BB962C8B-B14F-4D97-AF65-F5344CB8AC3E}">
        <p14:creationId xmlns:p14="http://schemas.microsoft.com/office/powerpoint/2010/main" val="193604408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3996" y="1986113"/>
            <a:ext cx="7704968" cy="4022725"/>
          </a:xfrm>
        </p:spPr>
      </p:pic>
    </p:spTree>
    <p:extLst>
      <p:ext uri="{BB962C8B-B14F-4D97-AF65-F5344CB8AC3E}">
        <p14:creationId xmlns:p14="http://schemas.microsoft.com/office/powerpoint/2010/main" val="60829911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smtClean="0"/>
              <a:t>Future</a:t>
            </a:r>
            <a:r>
              <a:rPr lang="sv-SE" dirty="0" smtClean="0"/>
              <a:t> </a:t>
            </a:r>
            <a:r>
              <a:rPr lang="en-US" dirty="0" smtClean="0"/>
              <a:t>work</a:t>
            </a:r>
            <a:endParaRPr lang="en-US" dirty="0"/>
          </a:p>
        </p:txBody>
      </p:sp>
      <p:sp>
        <p:nvSpPr>
          <p:cNvPr id="3" name="Platshållare för innehåll 2"/>
          <p:cNvSpPr>
            <a:spLocks noGrp="1"/>
          </p:cNvSpPr>
          <p:nvPr>
            <p:ph idx="1"/>
          </p:nvPr>
        </p:nvSpPr>
        <p:spPr/>
        <p:txBody>
          <a:bodyPr/>
          <a:lstStyle/>
          <a:p>
            <a:pPr>
              <a:buFont typeface="Arial" panose="020B0604020202020204" pitchFamily="34" charset="0"/>
              <a:buChar char="•"/>
            </a:pPr>
            <a:r>
              <a:rPr lang="sv-SE" dirty="0" smtClean="0"/>
              <a:t> The </a:t>
            </a:r>
            <a:r>
              <a:rPr lang="en-US" dirty="0" smtClean="0"/>
              <a:t>reliability</a:t>
            </a:r>
            <a:r>
              <a:rPr lang="sv-SE" dirty="0" smtClean="0"/>
              <a:t> </a:t>
            </a:r>
            <a:r>
              <a:rPr lang="en-US" dirty="0" smtClean="0"/>
              <a:t>model</a:t>
            </a:r>
            <a:r>
              <a:rPr lang="sv-SE" dirty="0" smtClean="0"/>
              <a:t> is </a:t>
            </a:r>
            <a:r>
              <a:rPr lang="en-US" dirty="0" smtClean="0"/>
              <a:t>exchangeable. It can be extended through:</a:t>
            </a:r>
          </a:p>
          <a:p>
            <a:pPr lvl="1">
              <a:buFont typeface="Arial" panose="020B0604020202020204" pitchFamily="34" charset="0"/>
              <a:buChar char="•"/>
            </a:pPr>
            <a:r>
              <a:rPr lang="en-US" dirty="0" smtClean="0"/>
              <a:t>Adding more parameter, e.g. considering link failures</a:t>
            </a:r>
          </a:p>
          <a:p>
            <a:pPr lvl="1">
              <a:buFont typeface="Arial" panose="020B0604020202020204" pitchFamily="34" charset="0"/>
              <a:buChar char="•"/>
            </a:pPr>
            <a:r>
              <a:rPr lang="en-US" dirty="0" smtClean="0"/>
              <a:t>Applying machine learning</a:t>
            </a:r>
          </a:p>
          <a:p>
            <a:pPr>
              <a:buFont typeface="Arial" panose="020B0604020202020204" pitchFamily="34" charset="0"/>
              <a:buChar char="•"/>
            </a:pPr>
            <a:r>
              <a:rPr lang="sv-SE" dirty="0"/>
              <a:t> </a:t>
            </a:r>
            <a:r>
              <a:rPr lang="en-US" dirty="0"/>
              <a:t>Adding a consensus </a:t>
            </a:r>
            <a:r>
              <a:rPr lang="en-US" dirty="0" smtClean="0"/>
              <a:t>algorithm</a:t>
            </a:r>
          </a:p>
          <a:p>
            <a:pPr lvl="1">
              <a:buFont typeface="Arial" panose="020B0604020202020204" pitchFamily="34" charset="0"/>
              <a:buChar char="•"/>
            </a:pPr>
            <a:r>
              <a:rPr lang="en-US" dirty="0" smtClean="0"/>
              <a:t>Detect nodes producing the wrong result</a:t>
            </a:r>
            <a:endParaRPr lang="en-US" dirty="0"/>
          </a:p>
          <a:p>
            <a:pPr>
              <a:buFont typeface="Arial" panose="020B0604020202020204" pitchFamily="34" charset="0"/>
              <a:buChar char="•"/>
            </a:pPr>
            <a:r>
              <a:rPr lang="en-US" dirty="0" smtClean="0"/>
              <a:t> The scheduling can be extended by</a:t>
            </a:r>
          </a:p>
          <a:p>
            <a:pPr lvl="1">
              <a:buFont typeface="Arial" panose="020B0604020202020204" pitchFamily="34" charset="0"/>
              <a:buChar char="•"/>
            </a:pPr>
            <a:r>
              <a:rPr lang="en-US" dirty="0" smtClean="0"/>
              <a:t>Not placing replicas in the same physical location, e.g. in the same rack.</a:t>
            </a:r>
          </a:p>
          <a:p>
            <a:pPr lvl="1">
              <a:buFont typeface="Arial" panose="020B0604020202020204" pitchFamily="34" charset="0"/>
              <a:buChar char="•"/>
            </a:pPr>
            <a:r>
              <a:rPr lang="en-US" dirty="0" smtClean="0"/>
              <a:t>Include nodes´ load and resources in the scheduling</a:t>
            </a:r>
          </a:p>
        </p:txBody>
      </p:sp>
    </p:spTree>
    <p:extLst>
      <p:ext uri="{BB962C8B-B14F-4D97-AF65-F5344CB8AC3E}">
        <p14:creationId xmlns:p14="http://schemas.microsoft.com/office/powerpoint/2010/main" val="27153889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Considering load in the </a:t>
            </a:r>
            <a:r>
              <a:rPr lang="en-US" dirty="0" smtClean="0"/>
              <a:t>scheduling</a:t>
            </a:r>
            <a:endParaRPr lang="en-US" dirty="0"/>
          </a:p>
        </p:txBody>
      </p:sp>
      <p:sp>
        <p:nvSpPr>
          <p:cNvPr id="3" name="Platshållare för innehåll 2"/>
          <p:cNvSpPr>
            <a:spLocks noGrp="1"/>
          </p:cNvSpPr>
          <p:nvPr>
            <p:ph idx="1"/>
          </p:nvPr>
        </p:nvSpPr>
        <p:spPr/>
        <p:txBody>
          <a:bodyPr/>
          <a:lstStyle/>
          <a:p>
            <a:pPr>
              <a:buFont typeface="Arial" panose="020B0604020202020204" pitchFamily="34" charset="0"/>
              <a:buChar char="•"/>
            </a:pPr>
            <a:r>
              <a:rPr lang="en-US" dirty="0" smtClean="0"/>
              <a:t> We made an experiment where we had </a:t>
            </a:r>
          </a:p>
          <a:p>
            <a:pPr lvl="1">
              <a:buFont typeface="Arial" panose="020B0604020202020204" pitchFamily="34" charset="0"/>
              <a:buChar char="•"/>
            </a:pPr>
            <a:r>
              <a:rPr lang="en-US" dirty="0" smtClean="0"/>
              <a:t>2 reliable nodes (MTBF = 40 s) and </a:t>
            </a:r>
          </a:p>
          <a:p>
            <a:pPr lvl="1">
              <a:buFont typeface="Arial" panose="020B0604020202020204" pitchFamily="34" charset="0"/>
              <a:buChar char="•"/>
            </a:pPr>
            <a:r>
              <a:rPr lang="en-US" dirty="0" smtClean="0"/>
              <a:t>3 less reliable nodes (MTBF = 10 s). </a:t>
            </a:r>
          </a:p>
          <a:p>
            <a:pPr>
              <a:buFont typeface="Arial" panose="020B0604020202020204" pitchFamily="34" charset="0"/>
              <a:buChar char="•"/>
            </a:pPr>
            <a:r>
              <a:rPr lang="en-US" dirty="0" smtClean="0"/>
              <a:t> First all nodes had a low load, then we increased the load on one of the more reliable nodes and later decreased it again.</a:t>
            </a:r>
          </a:p>
          <a:p>
            <a:pPr>
              <a:buFont typeface="Arial" panose="020B0604020202020204" pitchFamily="34" charset="0"/>
              <a:buChar char="•"/>
            </a:pPr>
            <a:r>
              <a:rPr lang="en-US" dirty="0" smtClean="0"/>
              <a:t> We added a condition in the scheduling algorithm</a:t>
            </a:r>
          </a:p>
          <a:p>
            <a:pPr lvl="1">
              <a:buFont typeface="Arial" panose="020B0604020202020204" pitchFamily="34" charset="0"/>
              <a:buChar char="•"/>
            </a:pPr>
            <a:r>
              <a:rPr lang="en-US" dirty="0" smtClean="0"/>
              <a:t>If load &gt; MAX_PREFERRED_LOAD then place the task on another node if possible</a:t>
            </a:r>
            <a:endParaRPr lang="en-US" dirty="0"/>
          </a:p>
        </p:txBody>
      </p:sp>
    </p:spTree>
    <p:extLst>
      <p:ext uri="{BB962C8B-B14F-4D97-AF65-F5344CB8AC3E}">
        <p14:creationId xmlns:p14="http://schemas.microsoft.com/office/powerpoint/2010/main" val="20296721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Considering load in the </a:t>
            </a:r>
            <a:r>
              <a:rPr lang="en-US" dirty="0" smtClean="0"/>
              <a:t>scheduling, </a:t>
            </a:r>
            <a:r>
              <a:rPr lang="en-US" dirty="0"/>
              <a:t>cont’d.</a:t>
            </a:r>
            <a:endParaRPr lang="sv-SE" dirty="0"/>
          </a:p>
        </p:txBody>
      </p:sp>
      <p:sp>
        <p:nvSpPr>
          <p:cNvPr id="7" name="Platshållare för innehåll 6"/>
          <p:cNvSpPr>
            <a:spLocks noGrp="1"/>
          </p:cNvSpPr>
          <p:nvPr>
            <p:ph idx="1"/>
          </p:nvPr>
        </p:nvSpPr>
        <p:spPr/>
        <p:txBody>
          <a:bodyPr/>
          <a:lstStyle/>
          <a:p>
            <a:r>
              <a:rPr lang="sv-SE" dirty="0" smtClean="0"/>
              <a:t>[bild över </a:t>
            </a:r>
            <a:r>
              <a:rPr lang="sv-SE" dirty="0" err="1" smtClean="0"/>
              <a:t>usage</a:t>
            </a:r>
            <a:r>
              <a:rPr lang="sv-SE" dirty="0" smtClean="0"/>
              <a:t>]</a:t>
            </a:r>
            <a:endParaRPr lang="sv-SE" dirty="0"/>
          </a:p>
        </p:txBody>
      </p:sp>
    </p:spTree>
    <p:extLst>
      <p:ext uri="{BB962C8B-B14F-4D97-AF65-F5344CB8AC3E}">
        <p14:creationId xmlns:p14="http://schemas.microsoft.com/office/powerpoint/2010/main" val="420654028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Considering load in the </a:t>
            </a:r>
            <a:r>
              <a:rPr lang="en-US" dirty="0" smtClean="0"/>
              <a:t>scheduling, </a:t>
            </a:r>
            <a:r>
              <a:rPr lang="en-US" dirty="0"/>
              <a:t>cont’d.</a:t>
            </a:r>
            <a:endParaRPr lang="sv-SE" dirty="0"/>
          </a:p>
        </p:txBody>
      </p:sp>
      <p:sp>
        <p:nvSpPr>
          <p:cNvPr id="7" name="Platshållare för innehåll 6"/>
          <p:cNvSpPr>
            <a:spLocks noGrp="1"/>
          </p:cNvSpPr>
          <p:nvPr>
            <p:ph idx="1"/>
          </p:nvPr>
        </p:nvSpPr>
        <p:spPr/>
        <p:txBody>
          <a:bodyPr/>
          <a:lstStyle/>
          <a:p>
            <a:r>
              <a:rPr lang="sv-SE" dirty="0" smtClean="0"/>
              <a:t>[Bild över </a:t>
            </a:r>
            <a:r>
              <a:rPr lang="sv-SE" dirty="0" err="1" smtClean="0"/>
              <a:t>loaded</a:t>
            </a:r>
            <a:r>
              <a:rPr lang="sv-SE" dirty="0" smtClean="0"/>
              <a:t> </a:t>
            </a:r>
            <a:r>
              <a:rPr lang="sv-SE" dirty="0" err="1" smtClean="0"/>
              <a:t>nodes</a:t>
            </a:r>
            <a:r>
              <a:rPr lang="sv-SE" dirty="0" smtClean="0"/>
              <a:t>]</a:t>
            </a:r>
          </a:p>
          <a:p>
            <a:endParaRPr lang="sv-SE" dirty="0"/>
          </a:p>
        </p:txBody>
      </p:sp>
    </p:spTree>
    <p:extLst>
      <p:ext uri="{BB962C8B-B14F-4D97-AF65-F5344CB8AC3E}">
        <p14:creationId xmlns:p14="http://schemas.microsoft.com/office/powerpoint/2010/main" val="324693360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Considering load in the </a:t>
            </a:r>
            <a:r>
              <a:rPr lang="en-US" dirty="0" smtClean="0"/>
              <a:t>scheduling, </a:t>
            </a:r>
            <a:r>
              <a:rPr lang="en-US" dirty="0"/>
              <a:t>cont’d.</a:t>
            </a:r>
            <a:endParaRPr lang="sv-SE" dirty="0"/>
          </a:p>
        </p:txBody>
      </p:sp>
      <p:sp>
        <p:nvSpPr>
          <p:cNvPr id="7" name="Platshållare för innehåll 6"/>
          <p:cNvSpPr>
            <a:spLocks noGrp="1"/>
          </p:cNvSpPr>
          <p:nvPr>
            <p:ph idx="1"/>
          </p:nvPr>
        </p:nvSpPr>
        <p:spPr/>
        <p:txBody>
          <a:bodyPr/>
          <a:lstStyle/>
          <a:p>
            <a:r>
              <a:rPr lang="sv-SE" dirty="0" smtClean="0"/>
              <a:t>[Bild över </a:t>
            </a:r>
            <a:r>
              <a:rPr lang="sv-SE" dirty="0" err="1" smtClean="0"/>
              <a:t>unloaded</a:t>
            </a:r>
            <a:r>
              <a:rPr lang="sv-SE" dirty="0" smtClean="0"/>
              <a:t> </a:t>
            </a:r>
            <a:r>
              <a:rPr lang="sv-SE" dirty="0" err="1" smtClean="0"/>
              <a:t>nodes</a:t>
            </a:r>
            <a:r>
              <a:rPr lang="sv-SE" dirty="0" smtClean="0"/>
              <a:t>]</a:t>
            </a:r>
          </a:p>
          <a:p>
            <a:endParaRPr lang="sv-SE" dirty="0"/>
          </a:p>
        </p:txBody>
      </p:sp>
    </p:spTree>
    <p:extLst>
      <p:ext uri="{BB962C8B-B14F-4D97-AF65-F5344CB8AC3E}">
        <p14:creationId xmlns:p14="http://schemas.microsoft.com/office/powerpoint/2010/main" val="2820870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model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buFont typeface="Arial" panose="020B0604020202020204" pitchFamily="34" charset="0"/>
              <a:buChar char="•"/>
            </a:pPr>
            <a:r>
              <a:rPr lang="en-US" dirty="0" smtClean="0"/>
              <a:t>We limit ourselves by only considering stream processing applications</a:t>
            </a:r>
          </a:p>
          <a:p>
            <a:pPr>
              <a:lnSpc>
                <a:spcPct val="100000"/>
              </a:lnSpc>
              <a:spcBef>
                <a:spcPts val="0"/>
              </a:spcBef>
              <a:spcAft>
                <a:spcPts val="0"/>
              </a:spcAft>
              <a:buSzTx/>
              <a:buFont typeface="Arial" panose="020B0604020202020204" pitchFamily="34" charset="0"/>
              <a:buChar char="•"/>
            </a:pPr>
            <a:r>
              <a:rPr lang="en-US" dirty="0" smtClean="0"/>
              <a:t>A processing task </a:t>
            </a:r>
            <a:r>
              <a:rPr lang="en-US" i="1" dirty="0" smtClean="0"/>
              <a:t>S</a:t>
            </a:r>
            <a:r>
              <a:rPr lang="en-US" dirty="0" smtClean="0"/>
              <a:t> will receive input from a producer, perform some computation on it, and send the result to a consumer</a:t>
            </a:r>
          </a:p>
          <a:p>
            <a:pPr>
              <a:lnSpc>
                <a:spcPct val="100000"/>
              </a:lnSpc>
              <a:spcBef>
                <a:spcPts val="0"/>
              </a:spcBef>
              <a:spcAft>
                <a:spcPts val="0"/>
              </a:spcAft>
              <a:buSzTx/>
              <a:buFont typeface="Arial" panose="020B0604020202020204" pitchFamily="34" charset="0"/>
              <a:buChar char="•"/>
            </a:pPr>
            <a:r>
              <a:rPr lang="en-US" dirty="0" smtClean="0"/>
              <a:t>When replicating the task </a:t>
            </a:r>
            <a:r>
              <a:rPr lang="en-US" i="1" dirty="0" smtClean="0"/>
              <a:t>S</a:t>
            </a:r>
            <a:r>
              <a:rPr lang="en-US" dirty="0" smtClean="0"/>
              <a:t>, the replicas may not be synchronized. To avoid timing issues, it is assumed no external calls are made which depends on when the request is made</a:t>
            </a:r>
          </a:p>
          <a:p>
            <a:pPr>
              <a:lnSpc>
                <a:spcPct val="100000"/>
              </a:lnSpc>
              <a:spcBef>
                <a:spcPts val="0"/>
              </a:spcBef>
              <a:spcAft>
                <a:spcPts val="0"/>
              </a:spcAft>
              <a:buSzTx/>
              <a:buFont typeface="Arial" panose="020B0604020202020204" pitchFamily="34" charset="0"/>
              <a:buChar char="•"/>
            </a:pPr>
            <a:r>
              <a:rPr lang="en-US" dirty="0" smtClean="0"/>
              <a:t>The task </a:t>
            </a:r>
            <a:r>
              <a:rPr lang="en-US" i="1" dirty="0" smtClean="0"/>
              <a:t>S</a:t>
            </a:r>
            <a:r>
              <a:rPr lang="en-US" dirty="0" smtClean="0"/>
              <a:t>, performs deterministic calculations on the input. If the replicas all receive the same input, they will all produce the same result</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6885" y="3997263"/>
            <a:ext cx="3948339" cy="1770430"/>
          </a:xfrm>
          <a:prstGeom prst="rect">
            <a:avLst/>
          </a:prstGeom>
        </p:spPr>
      </p:pic>
    </p:spTree>
    <p:extLst>
      <p:ext uri="{BB962C8B-B14F-4D97-AF65-F5344CB8AC3E}">
        <p14:creationId xmlns:p14="http://schemas.microsoft.com/office/powerpoint/2010/main" val="15705477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 model / </a:t>
            </a:r>
            <a:r>
              <a:rPr lang="en-US" dirty="0" smtClean="0"/>
              <a:t>limitations</a:t>
            </a:r>
            <a:endParaRPr lang="en-US" dirty="0"/>
          </a:p>
        </p:txBody>
      </p:sp>
      <p:sp>
        <p:nvSpPr>
          <p:cNvPr id="3" name="Content Placeholder 2"/>
          <p:cNvSpPr>
            <a:spLocks noGrp="1"/>
          </p:cNvSpPr>
          <p:nvPr>
            <p:ph idx="1"/>
          </p:nvPr>
        </p:nvSpPr>
        <p:spPr/>
        <p:txBody>
          <a:bodyPr/>
          <a:lstStyle/>
          <a:p>
            <a:pPr>
              <a:buFont typeface="Arial" charset="0"/>
              <a:buChar char="•"/>
            </a:pPr>
            <a:r>
              <a:rPr lang="en-US" dirty="0"/>
              <a:t>Common assumptions:</a:t>
            </a:r>
          </a:p>
          <a:p>
            <a:pPr lvl="1">
              <a:buFont typeface="Arial" charset="0"/>
              <a:buChar char="•"/>
            </a:pPr>
            <a:r>
              <a:rPr lang="en-US" dirty="0"/>
              <a:t>Each component in the system has only two states: </a:t>
            </a:r>
            <a:r>
              <a:rPr lang="en-US" i="1" dirty="0"/>
              <a:t>operational</a:t>
            </a:r>
            <a:r>
              <a:rPr lang="en-US" dirty="0"/>
              <a:t> or </a:t>
            </a:r>
            <a:r>
              <a:rPr lang="en-US" i="1" dirty="0"/>
              <a:t>failed</a:t>
            </a:r>
          </a:p>
          <a:p>
            <a:pPr lvl="1">
              <a:buFont typeface="Arial" charset="0"/>
              <a:buChar char="•"/>
            </a:pPr>
            <a:r>
              <a:rPr lang="en-US" dirty="0"/>
              <a:t>Constant failure rates, as well as same failure rates for all nodes and statistically independent failures</a:t>
            </a:r>
          </a:p>
          <a:p>
            <a:pPr lvl="1">
              <a:buFont typeface="Arial" charset="0"/>
              <a:buChar char="•"/>
            </a:pPr>
            <a:r>
              <a:rPr lang="en-US" dirty="0"/>
              <a:t>Known execution time for applications/jobs</a:t>
            </a:r>
          </a:p>
          <a:p>
            <a:pPr lvl="1">
              <a:buFont typeface="Arial" charset="0"/>
              <a:buChar char="•"/>
            </a:pPr>
            <a:r>
              <a:rPr lang="en-US" dirty="0"/>
              <a:t>Fully reliable links</a:t>
            </a:r>
          </a:p>
          <a:p>
            <a:pPr marL="0" lvl="0" indent="0">
              <a:buNone/>
            </a:pPr>
            <a:endParaRPr lang="en-US" dirty="0" smtClean="0"/>
          </a:p>
          <a:p>
            <a:pPr lvl="0">
              <a:buFont typeface="Arial" charset="0"/>
              <a:buChar char="•"/>
            </a:pPr>
            <a:r>
              <a:rPr lang="en-US" dirty="0" smtClean="0"/>
              <a:t>We </a:t>
            </a:r>
            <a:r>
              <a:rPr lang="en-US" dirty="0"/>
              <a:t>make the following </a:t>
            </a:r>
            <a:r>
              <a:rPr lang="en-US" dirty="0" smtClean="0"/>
              <a:t>assumptions:</a:t>
            </a:r>
          </a:p>
          <a:p>
            <a:pPr lvl="1">
              <a:buFont typeface="Arial" charset="0"/>
              <a:buChar char="•"/>
            </a:pPr>
            <a:r>
              <a:rPr lang="en-US" dirty="0" smtClean="0"/>
              <a:t>Fully reliable links, we only consider node failures</a:t>
            </a:r>
          </a:p>
          <a:p>
            <a:pPr lvl="1">
              <a:buFont typeface="Arial" charset="0"/>
              <a:buChar char="•"/>
            </a:pPr>
            <a:r>
              <a:rPr lang="en-US" dirty="0" smtClean="0"/>
              <a:t>Nodes are either </a:t>
            </a:r>
            <a:r>
              <a:rPr lang="en-US" i="1" dirty="0" smtClean="0"/>
              <a:t>operational </a:t>
            </a:r>
            <a:r>
              <a:rPr lang="en-US" dirty="0" smtClean="0"/>
              <a:t>or </a:t>
            </a:r>
            <a:r>
              <a:rPr lang="en-US" i="1" dirty="0" smtClean="0"/>
              <a:t>failed</a:t>
            </a:r>
          </a:p>
          <a:p>
            <a:pPr lvl="1">
              <a:buFont typeface="Arial" charset="0"/>
              <a:buChar char="•"/>
            </a:pPr>
            <a:r>
              <a:rPr lang="en-US" dirty="0" smtClean="0"/>
              <a:t>Node failures do not depend on the jobs running on them and the computations they perform</a:t>
            </a:r>
          </a:p>
          <a:p>
            <a:pPr lvl="1">
              <a:buFont typeface="Arial" charset="0"/>
              <a:buChar char="•"/>
            </a:pPr>
            <a:r>
              <a:rPr lang="en-US" dirty="0" smtClean="0"/>
              <a:t>Statistically independent failures</a:t>
            </a:r>
          </a:p>
        </p:txBody>
      </p:sp>
    </p:spTree>
    <p:extLst>
      <p:ext uri="{BB962C8B-B14F-4D97-AF65-F5344CB8AC3E}">
        <p14:creationId xmlns:p14="http://schemas.microsoft.com/office/powerpoint/2010/main" val="979624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Failure distribution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lvl="0" indent="0">
                  <a:buNone/>
                </a:pPr>
                <a:r>
                  <a:rPr lang="en-US" dirty="0" smtClean="0"/>
                  <a:t>We assume failures follow a Poisson </a:t>
                </a:r>
                <a:r>
                  <a:rPr lang="en-US" dirty="0" smtClean="0"/>
                  <a:t>process, a common assumption when having constant failure rates</a:t>
                </a:r>
                <a:endParaRPr lang="en-US" dirty="0" smtClean="0"/>
              </a:p>
              <a:p>
                <a:pPr marL="0" lvl="0" indent="0">
                  <a:buNone/>
                </a:pPr>
                <a:endParaRPr lang="en-US" dirty="0" smtClean="0"/>
              </a:p>
              <a:p>
                <a:pPr marL="0" lvl="0" indent="0">
                  <a:buNone/>
                </a:pPr>
                <a:r>
                  <a:rPr lang="en-US" dirty="0"/>
                  <a:t>w</a:t>
                </a:r>
                <a:r>
                  <a:rPr lang="en-US" dirty="0" smtClean="0"/>
                  <a:t>here </a:t>
                </a:r>
                <a14:m>
                  <m:oMath xmlns:m="http://schemas.openxmlformats.org/officeDocument/2006/math">
                    <m:r>
                      <a:rPr lang="en-GB" b="0" i="1" smtClean="0">
                        <a:latin typeface="Cambria Math" charset="0"/>
                      </a:rPr>
                      <m:t>𝜆</m:t>
                    </m:r>
                  </m:oMath>
                </a14:m>
                <a:r>
                  <a:rPr lang="en-US" dirty="0" smtClean="0"/>
                  <a:t> is the failure rate, i.e. the average number of failures during a time </a:t>
                </a:r>
                <a:r>
                  <a:rPr lang="en-US" i="1" dirty="0" smtClean="0"/>
                  <a:t>t</a:t>
                </a:r>
                <a:r>
                  <a:rPr lang="en-US" dirty="0" smtClean="0"/>
                  <a:t>.</a:t>
                </a:r>
              </a:p>
              <a:p>
                <a:pPr marL="0" lvl="0" indent="0">
                  <a:buNone/>
                </a:pPr>
                <a:r>
                  <a:rPr lang="en-US" dirty="0" smtClean="0"/>
                  <a:t>From a time </a:t>
                </a:r>
                <a:r>
                  <a:rPr lang="en-US" i="1" dirty="0" smtClean="0"/>
                  <a:t>t</a:t>
                </a:r>
                <a:r>
                  <a:rPr lang="en-US" dirty="0" smtClean="0"/>
                  <a:t> and a </a:t>
                </a:r>
                <a:r>
                  <a:rPr lang="en-US" i="1" dirty="0" smtClean="0"/>
                  <a:t>mean-time-between-failures</a:t>
                </a:r>
                <a:r>
                  <a:rPr lang="en-US" dirty="0" smtClean="0"/>
                  <a:t> (MTBF), </a:t>
                </a:r>
                <a14:m>
                  <m:oMath xmlns:m="http://schemas.openxmlformats.org/officeDocument/2006/math">
                    <m:r>
                      <a:rPr lang="en-GB" i="1">
                        <a:latin typeface="Cambria Math" charset="0"/>
                      </a:rPr>
                      <m:t>𝜆</m:t>
                    </m:r>
                  </m:oMath>
                </a14:m>
                <a:r>
                  <a:rPr lang="en-US" dirty="0" smtClean="0"/>
                  <a:t> can be calculated as </a:t>
                </a:r>
              </a:p>
              <a:p>
                <a:pPr marL="0" lvl="0" indent="0">
                  <a:buNone/>
                </a:pPr>
                <a:endParaRPr lang="en-US" dirty="0" smtClean="0"/>
              </a:p>
              <a:p>
                <a:pPr marL="0" lvl="0" indent="0">
                  <a:buNone/>
                </a:pPr>
                <a:r>
                  <a:rPr lang="en-US" dirty="0" smtClean="0"/>
                  <a:t>Resulting in</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1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Rectangle 3"/>
              <p:cNvSpPr/>
              <p:nvPr/>
            </p:nvSpPr>
            <p:spPr>
              <a:xfrm>
                <a:off x="4811729" y="2372901"/>
                <a:ext cx="2629502" cy="66191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𝑘</m:t>
                          </m:r>
                          <m:r>
                            <a:rPr lang="en-GB" i="1">
                              <a:latin typeface="Cambria Math" charset="0"/>
                            </a:rPr>
                            <m:t> </m:t>
                          </m:r>
                          <m:r>
                            <a:rPr lang="en-GB" i="1">
                              <a:latin typeface="Cambria Math" charset="0"/>
                            </a:rPr>
                            <m:t>𝑓𝑎𝑖𝑙𝑢𝑟𝑒𝑠</m:t>
                          </m:r>
                        </m:e>
                      </m:d>
                      <m:r>
                        <a:rPr lang="en-GB" i="1">
                          <a:latin typeface="Cambria Math" charset="0"/>
                        </a:rPr>
                        <m:t>=</m:t>
                      </m:r>
                      <m:f>
                        <m:fPr>
                          <m:ctrlPr>
                            <a:rPr lang="fi-FI" i="1">
                              <a:latin typeface="Cambria Math" charset="0"/>
                            </a:rPr>
                          </m:ctrlPr>
                        </m:fPr>
                        <m:num>
                          <m:r>
                            <a:rPr lang="en-GB" i="1">
                              <a:latin typeface="Cambria Math" charset="0"/>
                            </a:rPr>
                            <m:t>𝜆</m:t>
                          </m:r>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r>
                                <a:rPr lang="en-GB" i="1">
                                  <a:latin typeface="Cambria Math" charset="0"/>
                                </a:rPr>
                                <m:t>𝜆</m:t>
                              </m:r>
                            </m:sup>
                          </m:sSup>
                        </m:num>
                        <m:den>
                          <m:r>
                            <a:rPr lang="en-GB" i="1">
                              <a:latin typeface="Cambria Math" charset="0"/>
                            </a:rPr>
                            <m:t>𝑘</m:t>
                          </m:r>
                          <m:r>
                            <a:rPr lang="fi-FI" i="1">
                              <a:latin typeface="Cambria Math" charset="0"/>
                            </a:rPr>
                            <m:t>!</m:t>
                          </m:r>
                        </m:den>
                      </m:f>
                    </m:oMath>
                  </m:oMathPara>
                </a14:m>
                <a:endParaRPr lang="en-US" dirty="0"/>
              </a:p>
            </p:txBody>
          </p:sp>
        </mc:Choice>
        <mc:Fallback>
          <p:sp>
            <p:nvSpPr>
              <p:cNvPr id="4" name="Rectangle 3"/>
              <p:cNvSpPr>
                <a:spLocks noRot="1" noChangeAspect="1" noMove="1" noResize="1" noEditPoints="1" noAdjustHandles="1" noChangeArrowheads="1" noChangeShapeType="1" noTextEdit="1"/>
              </p:cNvSpPr>
              <p:nvPr/>
            </p:nvSpPr>
            <p:spPr>
              <a:xfrm>
                <a:off x="4811729" y="2372901"/>
                <a:ext cx="2629502" cy="661912"/>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Rectangle 4"/>
              <p:cNvSpPr/>
              <p:nvPr/>
            </p:nvSpPr>
            <p:spPr>
              <a:xfrm>
                <a:off x="5476206" y="3836294"/>
                <a:ext cx="1300548" cy="59086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𝜆</m:t>
                      </m:r>
                      <m:r>
                        <a:rPr lang="en-GB" i="1">
                          <a:latin typeface="Cambria Math" charset="0"/>
                        </a:rPr>
                        <m:t>=</m:t>
                      </m:r>
                      <m:f>
                        <m:fPr>
                          <m:ctrlPr>
                            <a:rPr lang="fi-FI" i="1">
                              <a:latin typeface="Cambria Math" charset="0"/>
                            </a:rPr>
                          </m:ctrlPr>
                        </m:fPr>
                        <m:num>
                          <m:r>
                            <a:rPr lang="en-GB" i="1">
                              <a:latin typeface="Cambria Math" charset="0"/>
                            </a:rPr>
                            <m:t>𝑡</m:t>
                          </m:r>
                        </m:num>
                        <m:den>
                          <m:r>
                            <a:rPr lang="en-GB" i="1">
                              <a:latin typeface="Cambria Math" charset="0"/>
                            </a:rPr>
                            <m:t>𝑀𝑇𝐵𝐹</m:t>
                          </m:r>
                        </m:den>
                      </m:f>
                    </m:oMath>
                  </m:oMathPara>
                </a14:m>
                <a:endParaRPr lang="en-US" dirty="0"/>
              </a:p>
            </p:txBody>
          </p:sp>
        </mc:Choice>
        <mc:Fallback>
          <p:sp>
            <p:nvSpPr>
              <p:cNvPr id="5" name="Rectangle 4"/>
              <p:cNvSpPr>
                <a:spLocks noRot="1" noChangeAspect="1" noMove="1" noResize="1" noEditPoints="1" noAdjustHandles="1" noChangeArrowheads="1" noChangeShapeType="1" noTextEdit="1"/>
              </p:cNvSpPr>
              <p:nvPr/>
            </p:nvSpPr>
            <p:spPr>
              <a:xfrm>
                <a:off x="5476206" y="3836294"/>
                <a:ext cx="1300548" cy="59086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Rectangle 5"/>
              <p:cNvSpPr/>
              <p:nvPr/>
            </p:nvSpPr>
            <p:spPr>
              <a:xfrm>
                <a:off x="3384736" y="4727723"/>
                <a:ext cx="5483488" cy="840808"/>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𝑘</m:t>
                          </m:r>
                          <m:r>
                            <a:rPr lang="en-GB" i="1">
                              <a:latin typeface="Cambria Math" charset="0"/>
                            </a:rPr>
                            <m:t>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f>
                        <m:fPr>
                          <m:ctrlPr>
                            <a:rPr lang="fi-FI" i="1">
                              <a:latin typeface="Cambria Math" charset="0"/>
                            </a:rPr>
                          </m:ctrlPr>
                        </m:fPr>
                        <m:num>
                          <m:sSup>
                            <m:sSupPr>
                              <m:ctrlPr>
                                <a:rPr lang="is-IS" i="1">
                                  <a:latin typeface="Cambria Math" charset="0"/>
                                </a:rPr>
                              </m:ctrlPr>
                            </m:sSupPr>
                            <m:e>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e>
                            <m:sup>
                              <m:r>
                                <a:rPr lang="en-GB" i="1">
                                  <a:latin typeface="Cambria Math" charset="0"/>
                                </a:rPr>
                                <m:t>𝑘</m:t>
                              </m:r>
                            </m:sup>
                          </m:sSup>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num>
                        <m:den>
                          <m:r>
                            <a:rPr lang="en-GB" i="1">
                              <a:latin typeface="Cambria Math" charset="0"/>
                            </a:rPr>
                            <m:t>𝑘</m:t>
                          </m:r>
                          <m:r>
                            <a:rPr lang="fi-FI" i="1">
                              <a:latin typeface="Cambria Math" charset="0"/>
                            </a:rPr>
                            <m:t>!</m:t>
                          </m:r>
                        </m:den>
                      </m:f>
                    </m:oMath>
                  </m:oMathPara>
                </a14:m>
                <a:endParaRPr lang="en-US" dirty="0"/>
              </a:p>
            </p:txBody>
          </p:sp>
        </mc:Choice>
        <mc:Fallback>
          <p:sp>
            <p:nvSpPr>
              <p:cNvPr id="6" name="Rectangle 5"/>
              <p:cNvSpPr>
                <a:spLocks noRot="1" noChangeAspect="1" noMove="1" noResize="1" noEditPoints="1" noAdjustHandles="1" noChangeArrowheads="1" noChangeShapeType="1" noTextEdit="1"/>
              </p:cNvSpPr>
              <p:nvPr/>
            </p:nvSpPr>
            <p:spPr>
              <a:xfrm>
                <a:off x="3384736" y="4727723"/>
                <a:ext cx="5483488" cy="840808"/>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8393163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2228</TotalTime>
  <Words>4895</Words>
  <Application>Microsoft Macintosh PowerPoint</Application>
  <PresentationFormat>Widescreen</PresentationFormat>
  <Paragraphs>590</Paragraphs>
  <Slides>68</Slides>
  <Notes>40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68</vt:i4>
      </vt:variant>
    </vt:vector>
  </HeadingPairs>
  <TitlesOfParts>
    <vt:vector size="74" baseType="lpstr">
      <vt:lpstr>Calibri</vt:lpstr>
      <vt:lpstr>Calibri Light</vt:lpstr>
      <vt:lpstr>Cambria Math</vt:lpstr>
      <vt:lpstr>Monaco</vt:lpstr>
      <vt:lpstr>Arial</vt:lpstr>
      <vt:lpstr>Retrospect</vt:lpstr>
      <vt:lpstr>Dynamic Fault-Tolerance and Task Scheduling in Distributed Systems</vt:lpstr>
      <vt:lpstr>Agenda</vt:lpstr>
      <vt:lpstr>Introduction</vt:lpstr>
      <vt:lpstr>Goal</vt:lpstr>
      <vt:lpstr>Related work</vt:lpstr>
      <vt:lpstr>System model</vt:lpstr>
      <vt:lpstr>Application model</vt:lpstr>
      <vt:lpstr>Fault model / limitations</vt:lpstr>
      <vt:lpstr>Failure distribution</vt:lpstr>
      <vt:lpstr>Failure distribution</vt:lpstr>
      <vt:lpstr>Mean-time-between-failure</vt:lpstr>
      <vt:lpstr>Reliability definitions</vt:lpstr>
      <vt:lpstr>Reliability model</vt:lpstr>
      <vt:lpstr>Reliability model</vt:lpstr>
      <vt:lpstr>Reliability model cont’d</vt:lpstr>
      <vt:lpstr>Fault-tolerant model</vt:lpstr>
      <vt:lpstr>Ensuring reliability</vt:lpstr>
      <vt:lpstr>Detecting node failure</vt:lpstr>
      <vt:lpstr>Detecting node failure - best and worst case</vt:lpstr>
      <vt:lpstr>Handling node failure</vt:lpstr>
      <vt:lpstr>Handling node failure cont’d</vt:lpstr>
      <vt:lpstr>Handling node failure cont’d.</vt:lpstr>
      <vt:lpstr>Handling node failure cont’d.</vt:lpstr>
      <vt:lpstr>Handling node failure cont’d.</vt:lpstr>
      <vt:lpstr>Handling node failure cont’d.</vt:lpstr>
      <vt:lpstr>Handling node failure cont’d.</vt:lpstr>
      <vt:lpstr>Example – before failure</vt:lpstr>
      <vt:lpstr>Example – after failure</vt:lpstr>
      <vt:lpstr>Expressing time t</vt:lpstr>
      <vt:lpstr>Handling node failure cont’d.</vt:lpstr>
      <vt:lpstr>Handling node failure cont’d.</vt:lpstr>
      <vt:lpstr>Handling node failure cont’d. </vt:lpstr>
      <vt:lpstr>Expressing time t</vt:lpstr>
      <vt:lpstr>Expressing time t cont’d</vt:lpstr>
      <vt:lpstr>Calvin</vt:lpstr>
      <vt:lpstr>Calvin - runtime</vt:lpstr>
      <vt:lpstr>Calvin - actor</vt:lpstr>
      <vt:lpstr>Calvin - application</vt:lpstr>
      <vt:lpstr>Changes made to Calvin</vt:lpstr>
      <vt:lpstr>Experiments</vt:lpstr>
      <vt:lpstr>Experiments setup</vt:lpstr>
      <vt:lpstr>Application used in experiments</vt:lpstr>
      <vt:lpstr>Application used in experiments cont’d.</vt:lpstr>
      <vt:lpstr>Simulating node failures</vt:lpstr>
      <vt:lpstr>Ensuring a certain reliability</vt:lpstr>
      <vt:lpstr>Result</vt:lpstr>
      <vt:lpstr>Optimal number of replicas</vt:lpstr>
      <vt:lpstr>Optimal number of replicas cont’d.</vt:lpstr>
      <vt:lpstr>Result – total number of replicas</vt:lpstr>
      <vt:lpstr>Result – replicas per node (MTBF 7.5)</vt:lpstr>
      <vt:lpstr>Result – replicas per node (MTBF 15)</vt:lpstr>
      <vt:lpstr>Result – replicas per node (MTBF 40)</vt:lpstr>
      <vt:lpstr>Removing unnecessary replicas</vt:lpstr>
      <vt:lpstr>Removing unnecessary replicas cont’d.</vt:lpstr>
      <vt:lpstr>Result – total number of replicas</vt:lpstr>
      <vt:lpstr>Result – replicas per node (MTBF 10)</vt:lpstr>
      <vt:lpstr>Result – replicas per node (MTBF 25)</vt:lpstr>
      <vt:lpstr>Self-adapting</vt:lpstr>
      <vt:lpstr>Result – node reliabilities</vt:lpstr>
      <vt:lpstr>Result – number of replicas</vt:lpstr>
      <vt:lpstr>Replication time</vt:lpstr>
      <vt:lpstr>Result</vt:lpstr>
      <vt:lpstr>Result</vt:lpstr>
      <vt:lpstr>Future work</vt:lpstr>
      <vt:lpstr>Considering load in the scheduling</vt:lpstr>
      <vt:lpstr>Considering load in the scheduling, cont’d.</vt:lpstr>
      <vt:lpstr>Considering load in the scheduling, cont’d.</vt:lpstr>
      <vt:lpstr>Considering load in the scheduling, cont’d.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Fault-Tolerance and Task Scheduling in Distributed Systems</dc:title>
  <dc:creator>Philip Ståhl</dc:creator>
  <cp:lastModifiedBy>Philip Ståhl</cp:lastModifiedBy>
  <cp:revision>101</cp:revision>
  <dcterms:created xsi:type="dcterms:W3CDTF">2016-04-26T11:03:39Z</dcterms:created>
  <dcterms:modified xsi:type="dcterms:W3CDTF">2016-05-05T15:18:35Z</dcterms:modified>
</cp:coreProperties>
</file>