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88" r:id="rId4"/>
    <p:sldId id="329" r:id="rId5"/>
    <p:sldId id="290" r:id="rId6"/>
    <p:sldId id="300" r:id="rId7"/>
    <p:sldId id="331" r:id="rId8"/>
    <p:sldId id="301" r:id="rId9"/>
    <p:sldId id="307" r:id="rId10"/>
    <p:sldId id="309" r:id="rId11"/>
    <p:sldId id="330" r:id="rId12"/>
    <p:sldId id="302" r:id="rId13"/>
    <p:sldId id="322" r:id="rId14"/>
    <p:sldId id="323" r:id="rId15"/>
    <p:sldId id="303" r:id="rId16"/>
    <p:sldId id="310" r:id="rId17"/>
    <p:sldId id="311" r:id="rId18"/>
    <p:sldId id="321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32" r:id="rId28"/>
    <p:sldId id="333" r:id="rId29"/>
    <p:sldId id="334" r:id="rId30"/>
    <p:sldId id="335" r:id="rId31"/>
    <p:sldId id="336" r:id="rId32"/>
    <p:sldId id="337" r:id="rId33"/>
    <p:sldId id="294" r:id="rId34"/>
    <p:sldId id="297" r:id="rId35"/>
    <p:sldId id="298" r:id="rId36"/>
    <p:sldId id="299" r:id="rId37"/>
    <p:sldId id="295" r:id="rId38"/>
    <p:sldId id="258" r:id="rId39"/>
    <p:sldId id="259" r:id="rId40"/>
    <p:sldId id="260" r:id="rId41"/>
    <p:sldId id="261" r:id="rId42"/>
    <p:sldId id="263" r:id="rId43"/>
    <p:sldId id="262" r:id="rId44"/>
    <p:sldId id="264" r:id="rId45"/>
    <p:sldId id="265" r:id="rId46"/>
    <p:sldId id="275" r:id="rId47"/>
    <p:sldId id="266" r:id="rId48"/>
    <p:sldId id="267" r:id="rId49"/>
    <p:sldId id="268" r:id="rId50"/>
    <p:sldId id="269" r:id="rId51"/>
    <p:sldId id="270" r:id="rId52"/>
    <p:sldId id="271" r:id="rId53"/>
    <p:sldId id="272" r:id="rId54"/>
    <p:sldId id="274" r:id="rId55"/>
    <p:sldId id="273" r:id="rId56"/>
    <p:sldId id="276" r:id="rId57"/>
    <p:sldId id="277" r:id="rId58"/>
    <p:sldId id="278" r:id="rId59"/>
    <p:sldId id="279" r:id="rId60"/>
    <p:sldId id="280" r:id="rId61"/>
    <p:sldId id="281" r:id="rId62"/>
    <p:sldId id="324" r:id="rId63"/>
    <p:sldId id="325" r:id="rId64"/>
    <p:sldId id="326" r:id="rId65"/>
    <p:sldId id="327" r:id="rId66"/>
    <p:sldId id="328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7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7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7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8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50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9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8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2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5/5/16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9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6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09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Dynamic Fault-Tolerance and Task Scheduling in Distributed Systems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Masters Thesis by Philip </a:t>
            </a:r>
            <a:r>
              <a:rPr lang="en-US" dirty="0" err="1" smtClean="0"/>
              <a:t>ståhl</a:t>
            </a:r>
            <a:r>
              <a:rPr lang="en-US" dirty="0" smtClean="0"/>
              <a:t> and </a:t>
            </a:r>
            <a:r>
              <a:rPr lang="en-US" dirty="0" err="1" smtClean="0"/>
              <a:t>jonatan</a:t>
            </a:r>
            <a:r>
              <a:rPr lang="en-US" dirty="0" smtClean="0"/>
              <a:t> </a:t>
            </a:r>
            <a:r>
              <a:rPr lang="en-US" dirty="0" err="1" smtClean="0"/>
              <a:t>broberg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are interested in knowing the probability of a node surviving a time </a:t>
            </a:r>
            <a:r>
              <a:rPr lang="en-US" i="1" dirty="0"/>
              <a:t>t</a:t>
            </a:r>
            <a:r>
              <a:rPr lang="en-US" dirty="0"/>
              <a:t>, i.e. no failures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The probability that a failure occurs is thereby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097280" y="3558777"/>
                <a:ext cx="10058400" cy="835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𝑠𝑢𝑟𝑣𝑖𝑣𝑎𝑙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0 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0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  <m:r>
                        <a:rPr lang="en-GB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is-I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i-FI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charset="0"/>
                                    </a:rPr>
                                    <m:t>𝑀𝑇𝐵𝐹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558777"/>
                <a:ext cx="10058400" cy="8350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97280" y="2035349"/>
                <a:ext cx="10058400" cy="840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35349"/>
                <a:ext cx="10058400" cy="8408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467788" y="4946788"/>
                <a:ext cx="3317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𝑓𝑎𝑖𝑙𝑢𝑟𝑒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=1 −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r>
                        <a:rPr lang="en-GB" i="1">
                          <a:latin typeface="Cambria Math" charset="0"/>
                        </a:rPr>
                        <m:t>(</m:t>
                      </m:r>
                      <m:r>
                        <a:rPr lang="en-GB" i="1">
                          <a:latin typeface="Cambria Math" charset="0"/>
                        </a:rPr>
                        <m:t>𝑠𝑢𝑟𝑣𝑖𝑣𝑎𝑙</m:t>
                      </m:r>
                      <m:r>
                        <a:rPr lang="en-GB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788" y="4946788"/>
                <a:ext cx="3317383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00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As mentioned, reliability is usually defined as the probability of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Meeting </a:t>
            </a:r>
            <a:r>
              <a:rPr lang="en-US" dirty="0" smtClean="0"/>
              <a:t>deadlines, or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Producing the correct result</a:t>
            </a:r>
          </a:p>
          <a:p>
            <a:pPr lvl="1"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 Our definition</a:t>
            </a:r>
          </a:p>
          <a:p>
            <a:pPr marL="0" indent="0">
              <a:buNone/>
            </a:pPr>
            <a:r>
              <a:rPr lang="en-US" dirty="0" smtClean="0"/>
              <a:t>Reliability of a task which is serving some kind of requests, is the probability </a:t>
            </a:r>
            <a:r>
              <a:rPr lang="en-US" dirty="0" smtClean="0"/>
              <a:t>that a request can be  served. For a </a:t>
            </a:r>
            <a:r>
              <a:rPr lang="en-US" dirty="0" smtClean="0"/>
              <a:t>process with </a:t>
            </a:r>
            <a:r>
              <a:rPr lang="en-US" i="1" dirty="0" smtClean="0"/>
              <a:t>n </a:t>
            </a:r>
            <a:r>
              <a:rPr lang="en-US" dirty="0" smtClean="0"/>
              <a:t>task replicas, this corresponds to at least one replica is always </a:t>
            </a:r>
            <a:r>
              <a:rPr lang="en-US" dirty="0" smtClean="0"/>
              <a:t>operational.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2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Reliability </a:t>
            </a:r>
            <a:r>
              <a:rPr lang="en-US" dirty="0" smtClean="0"/>
              <a:t>is </a:t>
            </a:r>
            <a:r>
              <a:rPr lang="en-US" i="1" dirty="0" smtClean="0"/>
              <a:t>“</a:t>
            </a:r>
            <a:r>
              <a:rPr lang="is-IS" i="1" dirty="0" smtClean="0"/>
              <a:t>… at least one replica is up and running ...”</a:t>
            </a:r>
          </a:p>
          <a:p>
            <a:pPr marL="0" lvl="0" indent="0">
              <a:buNone/>
            </a:pPr>
            <a:r>
              <a:rPr lang="is-IS" dirty="0" smtClean="0"/>
              <a:t>This corresponds to not all failing. For </a:t>
            </a:r>
            <a:r>
              <a:rPr lang="is-IS" i="1" dirty="0" smtClean="0"/>
              <a:t>n </a:t>
            </a:r>
            <a:r>
              <a:rPr lang="is-IS" dirty="0" smtClean="0"/>
              <a:t>nodes, this is</a:t>
            </a:r>
          </a:p>
          <a:p>
            <a:pPr lvl="0">
              <a:buFont typeface="Arial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97280" y="2811612"/>
                <a:ext cx="10058400" cy="8485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𝑛𝑜𝑡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b="0" i="1" smtClean="0">
                          <a:latin typeface="Cambria Math" charset="0"/>
                        </a:rPr>
                        <m:t>1−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b="0" i="1" smtClean="0">
                          <a:latin typeface="Cambria Math" charset="0"/>
                        </a:rPr>
                        <m:t>1−</m:t>
                      </m:r>
                      <m:nary>
                        <m:naryPr>
                          <m:chr m:val="∏"/>
                          <m:ctrlPr>
                            <a:rPr lang="is-I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i="1">
                              <a:latin typeface="Cambria Math" charset="0"/>
                            </a:rPr>
                            <m:t>(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</m:t>
                          </m:r>
                          <m:r>
                            <a:rPr lang="en-GB" i="1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811612"/>
                <a:ext cx="10058400" cy="8485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3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charset="0"/>
              <a:buChar char="•"/>
            </a:pPr>
            <a:r>
              <a:rPr lang="en-US" dirty="0" smtClean="0"/>
              <a:t>Failures </a:t>
            </a:r>
            <a:r>
              <a:rPr lang="en-US" dirty="0" smtClean="0"/>
              <a:t>will happen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Failures </a:t>
            </a:r>
            <a:r>
              <a:rPr lang="en-US" dirty="0" smtClean="0"/>
              <a:t>must be detected and new replicas be created to fulfill the desired reliability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In </a:t>
            </a:r>
            <a:r>
              <a:rPr lang="en-US" dirty="0" smtClean="0"/>
              <a:t>order to create a new replica, at least one existing replica must be alive during the time it takes to replicate it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reliability can therefore be expressed as </a:t>
            </a:r>
            <a:r>
              <a:rPr lang="en-US" i="1" dirty="0"/>
              <a:t>“</a:t>
            </a:r>
            <a:r>
              <a:rPr lang="is-IS" i="1" dirty="0"/>
              <a:t>… at least one replica is up and </a:t>
            </a:r>
            <a:r>
              <a:rPr lang="is-IS" i="1" dirty="0" smtClean="0"/>
              <a:t>running during a time t...”</a:t>
            </a:r>
            <a:r>
              <a:rPr lang="is-IS" dirty="0" smtClean="0"/>
              <a:t>, where </a:t>
            </a:r>
            <a:r>
              <a:rPr lang="is-IS" i="1" dirty="0" smtClean="0"/>
              <a:t>t</a:t>
            </a:r>
            <a:r>
              <a:rPr lang="is-IS" dirty="0"/>
              <a:t> </a:t>
            </a:r>
            <a:r>
              <a:rPr lang="is-IS" dirty="0" smtClean="0"/>
              <a:t>is the time it takes from that a failure occurs until a new replica is operational</a:t>
            </a:r>
          </a:p>
          <a:p>
            <a:pPr lvl="0">
              <a:buFont typeface="Arial" charset="0"/>
              <a:buChar char="•"/>
            </a:pPr>
            <a:r>
              <a:rPr lang="is-IS" dirty="0" smtClean="0"/>
              <a:t>The </a:t>
            </a:r>
            <a:r>
              <a:rPr lang="is-IS" dirty="0" smtClean="0"/>
              <a:t>time </a:t>
            </a:r>
            <a:r>
              <a:rPr lang="is-IS" i="1" dirty="0" smtClean="0"/>
              <a:t>t</a:t>
            </a:r>
            <a:r>
              <a:rPr lang="is-IS" dirty="0" smtClean="0"/>
              <a:t> consist of the time to detect failure, and the time it takes to create a new replica</a:t>
            </a:r>
            <a:endParaRPr lang="en-US" dirty="0" smtClean="0"/>
          </a:p>
          <a:p>
            <a:pPr lvl="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4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model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i="1" dirty="0"/>
              <a:t>“</a:t>
            </a:r>
            <a:r>
              <a:rPr lang="is-IS" i="1" dirty="0"/>
              <a:t>… at least one replica is up and running during a time t...”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97280" y="2811612"/>
                <a:ext cx="10058400" cy="11255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charset="0"/>
                        </a:rPr>
                        <m:t>𝑅</m:t>
                      </m:r>
                      <m:r>
                        <a:rPr lang="en-GB" b="0" i="1" smtClean="0">
                          <a:latin typeface="Cambria Math" charset="0"/>
                        </a:rPr>
                        <m:t>=</m:t>
                      </m:r>
                      <m:r>
                        <a:rPr lang="en-GB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𝑛𝑜𝑡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b="0" i="1" smtClean="0">
                          <a:latin typeface="Cambria Math" charset="0"/>
                        </a:rPr>
                        <m:t>1−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=1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hr m:val="∏"/>
                          <m:ctrlPr>
                            <a:rPr lang="is-I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𝑓𝑎𝑖𝑙𝑢𝑟𝑒</m:t>
                              </m:r>
                            </m:e>
                          </m:d>
                        </m:e>
                      </m:nary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∏"/>
                          <m:ctrlPr>
                            <a:rPr lang="is-I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1 −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𝑠𝑢𝑟𝑣𝑖𝑣𝑎𝑙</m:t>
                              </m:r>
                            </m:e>
                          </m:d>
                        </m:e>
                      </m:nary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∏"/>
                          <m:ctrlPr>
                            <a:rPr lang="is-I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i="1">
                              <a:latin typeface="Cambria Math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811612"/>
                <a:ext cx="10058400" cy="112550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0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Fault-tolerant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 is to provide a certain level of reliability</a:t>
            </a:r>
          </a:p>
          <a:p>
            <a:pPr marL="0" lvl="0" indent="0">
              <a:buNone/>
            </a:pPr>
            <a:r>
              <a:rPr lang="en-US" dirty="0" smtClean="0"/>
              <a:t>Basic idea: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Create enough replicas to reach the required reliability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Detect failures and create new replicas if needed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Optimize by choosing the most reliable nodes to place replicas on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Update reliability for nodes as failures occur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reliability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dirty="0" smtClean="0"/>
                  <a:t>Desired reliability: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𝜆</m:t>
                    </m:r>
                  </m:oMath>
                </a14:m>
                <a:endParaRPr lang="sv-SE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dirty="0" smtClean="0"/>
                  <a:t>Algorithm: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39956"/>
            <a:ext cx="69469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9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node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Heartbeats are periodically sent between runtimes. If no heartbeat from a node is received within 500 </a:t>
            </a:r>
            <a:r>
              <a:rPr lang="en-US" dirty="0" err="1" smtClean="0"/>
              <a:t>ms</a:t>
            </a:r>
            <a:r>
              <a:rPr lang="en-US" dirty="0" smtClean="0"/>
              <a:t>, it is assumed dead.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Frequency: 200 </a:t>
            </a:r>
            <a:r>
              <a:rPr lang="en-US" dirty="0" err="1" smtClean="0"/>
              <a:t>ms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Timeout: 500 </a:t>
            </a:r>
            <a:r>
              <a:rPr lang="en-US" dirty="0" err="1" smtClean="0"/>
              <a:t>ms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Since we assume high bandwidth low latency connections, the time it takes to send the heartbeat is negligible.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This gives us a worst case scenario of detecting node failures of 500 </a:t>
            </a:r>
            <a:r>
              <a:rPr lang="en-US" dirty="0" err="1" smtClean="0"/>
              <a:t>ms</a:t>
            </a:r>
            <a:r>
              <a:rPr lang="en-US" dirty="0" smtClean="0"/>
              <a:t>, and best case of 300 </a:t>
            </a:r>
            <a:r>
              <a:rPr lang="en-US" dirty="0" err="1" smtClean="0"/>
              <a:t>ms.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159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node failure - best and worst case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8" y="1921567"/>
            <a:ext cx="5050754" cy="4022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801" y="1921567"/>
            <a:ext cx="5620640" cy="4022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46623" y="5940989"/>
            <a:ext cx="190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Worst: </a:t>
            </a:r>
            <a:r>
              <a:rPr lang="en-US" i="1" dirty="0" smtClean="0"/>
              <a:t>t</a:t>
            </a:r>
            <a:r>
              <a:rPr lang="en-US" dirty="0" smtClean="0"/>
              <a:t> = 500’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99751" y="5939605"/>
            <a:ext cx="174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Best: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/>
              <a:t>= </a:t>
            </a:r>
            <a:r>
              <a:rPr lang="en-US" smtClean="0"/>
              <a:t>300’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a node failure is detected, every node take the following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a node among the remaining nodes, select the one with the highest 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Send a lost node message to the selected </a:t>
            </a:r>
            <a:r>
              <a:rPr lang="en-US" dirty="0" smtClean="0"/>
              <a:t>node, including the ID of the lost node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Wait for reply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If no reply is received - start over at 1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f reply – we’re done</a:t>
            </a:r>
          </a:p>
          <a:p>
            <a:pPr marL="0" indent="0">
              <a:buNone/>
            </a:pPr>
            <a:r>
              <a:rPr lang="en-US" dirty="0" smtClean="0"/>
              <a:t>The node receiving the lost node messages will check whether or not new replicas are needed, and if so, send replication request to one of the nodes holding a replica. When done, it will send a reply to everyone it received a lost node message from.</a:t>
            </a:r>
          </a:p>
        </p:txBody>
      </p:sp>
    </p:spTree>
    <p:extLst>
      <p:ext uri="{BB962C8B-B14F-4D97-AF65-F5344CB8AC3E}">
        <p14:creationId xmlns:p14="http://schemas.microsoft.com/office/powerpoint/2010/main" val="195224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 and goal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System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Reliability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Self-adapting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Calvin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Experiments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1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463" y="2066925"/>
            <a:ext cx="3581400" cy="3581400"/>
          </a:xfrm>
        </p:spPr>
      </p:pic>
    </p:spTree>
    <p:extLst>
      <p:ext uri="{BB962C8B-B14F-4D97-AF65-F5344CB8AC3E}">
        <p14:creationId xmlns:p14="http://schemas.microsoft.com/office/powerpoint/2010/main" val="204857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054" y="1846263"/>
            <a:ext cx="2916217" cy="4022725"/>
          </a:xfrm>
        </p:spPr>
      </p:pic>
    </p:spTree>
    <p:extLst>
      <p:ext uri="{BB962C8B-B14F-4D97-AF65-F5344CB8AC3E}">
        <p14:creationId xmlns:p14="http://schemas.microsoft.com/office/powerpoint/2010/main" val="188596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787" y="1846263"/>
            <a:ext cx="3222751" cy="4022725"/>
          </a:xfrm>
        </p:spPr>
      </p:pic>
    </p:spTree>
    <p:extLst>
      <p:ext uri="{BB962C8B-B14F-4D97-AF65-F5344CB8AC3E}">
        <p14:creationId xmlns:p14="http://schemas.microsoft.com/office/powerpoint/2010/main" val="4723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71" y="1846263"/>
            <a:ext cx="3316983" cy="4022725"/>
          </a:xfrm>
        </p:spPr>
      </p:pic>
    </p:spTree>
    <p:extLst>
      <p:ext uri="{BB962C8B-B14F-4D97-AF65-F5344CB8AC3E}">
        <p14:creationId xmlns:p14="http://schemas.microsoft.com/office/powerpoint/2010/main" val="14179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71" y="1846263"/>
            <a:ext cx="3316983" cy="4022725"/>
          </a:xfrm>
        </p:spPr>
      </p:pic>
    </p:spTree>
    <p:extLst>
      <p:ext uri="{BB962C8B-B14F-4D97-AF65-F5344CB8AC3E}">
        <p14:creationId xmlns:p14="http://schemas.microsoft.com/office/powerpoint/2010/main" val="77682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before failure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63" y="2066925"/>
            <a:ext cx="7137400" cy="3581400"/>
          </a:xfrm>
        </p:spPr>
      </p:pic>
    </p:spTree>
    <p:extLst>
      <p:ext uri="{BB962C8B-B14F-4D97-AF65-F5344CB8AC3E}">
        <p14:creationId xmlns:p14="http://schemas.microsoft.com/office/powerpoint/2010/main" val="15944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after failure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63" y="2060575"/>
            <a:ext cx="7137400" cy="3594100"/>
          </a:xfrm>
        </p:spPr>
      </p:pic>
    </p:spTree>
    <p:extLst>
      <p:ext uri="{BB962C8B-B14F-4D97-AF65-F5344CB8AC3E}">
        <p14:creationId xmlns:p14="http://schemas.microsoft.com/office/powerpoint/2010/main" val="106221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Expressing time </a:t>
            </a:r>
            <a:r>
              <a:rPr lang="en-US" i="1" dirty="0" smtClean="0"/>
              <a:t>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sv-SE" dirty="0" smtClean="0"/>
              <a:t>The </a:t>
            </a:r>
            <a:r>
              <a:rPr lang="sv-SE" dirty="0" err="1" smtClean="0"/>
              <a:t>time</a:t>
            </a:r>
            <a:r>
              <a:rPr lang="sv-SE" dirty="0" smtClean="0"/>
              <a:t> </a:t>
            </a:r>
            <a:r>
              <a:rPr lang="sv-SE" i="1" dirty="0" smtClean="0"/>
              <a:t>t</a:t>
            </a:r>
            <a:r>
              <a:rPr lang="sv-SE" dirty="0" smtClean="0"/>
              <a:t> </a:t>
            </a:r>
            <a:r>
              <a:rPr lang="sv-SE" dirty="0" err="1" smtClean="0"/>
              <a:t>consists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</a:t>
            </a:r>
            <a:r>
              <a:rPr lang="sv-SE" dirty="0" err="1" smtClean="0"/>
              <a:t>time</a:t>
            </a:r>
            <a:r>
              <a:rPr lang="sv-SE" dirty="0" smtClean="0"/>
              <a:t> it </a:t>
            </a:r>
            <a:r>
              <a:rPr lang="sv-SE" dirty="0" err="1" smtClean="0"/>
              <a:t>takes</a:t>
            </a:r>
            <a:r>
              <a:rPr lang="sv-SE" dirty="0" smtClean="0"/>
              <a:t> to </a:t>
            </a:r>
            <a:r>
              <a:rPr lang="sv-SE" dirty="0" err="1" smtClean="0"/>
              <a:t>detect</a:t>
            </a:r>
            <a:r>
              <a:rPr lang="sv-SE" dirty="0" smtClean="0"/>
              <a:t> a </a:t>
            </a:r>
            <a:r>
              <a:rPr lang="sv-SE" dirty="0" err="1" smtClean="0"/>
              <a:t>failure</a:t>
            </a:r>
            <a:r>
              <a:rPr lang="sv-SE" dirty="0" smtClean="0"/>
              <a:t>, plus the </a:t>
            </a:r>
            <a:r>
              <a:rPr lang="sv-SE" dirty="0" err="1" smtClean="0"/>
              <a:t>time</a:t>
            </a:r>
            <a:r>
              <a:rPr lang="sv-SE" dirty="0" smtClean="0"/>
              <a:t> it </a:t>
            </a:r>
            <a:r>
              <a:rPr lang="sv-SE" dirty="0" err="1" smtClean="0"/>
              <a:t>takes</a:t>
            </a:r>
            <a:r>
              <a:rPr lang="sv-SE" dirty="0" smtClean="0"/>
              <a:t> to </a:t>
            </a:r>
            <a:r>
              <a:rPr lang="sv-SE" dirty="0" err="1" smtClean="0"/>
              <a:t>create</a:t>
            </a:r>
            <a:r>
              <a:rPr lang="sv-SE" dirty="0" smtClean="0"/>
              <a:t> a new </a:t>
            </a:r>
            <a:r>
              <a:rPr lang="sv-SE" dirty="0" err="1" smtClean="0"/>
              <a:t>replica</a:t>
            </a:r>
            <a:endParaRPr lang="en-US" dirty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Where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f</a:t>
            </a:r>
            <a:r>
              <a:rPr lang="en-US" dirty="0"/>
              <a:t> </a:t>
            </a:r>
            <a:r>
              <a:rPr lang="en-US" dirty="0" smtClean="0"/>
              <a:t>is the time to detect a failure, statically set to 500 </a:t>
            </a:r>
            <a:r>
              <a:rPr lang="en-US" dirty="0" err="1" smtClean="0"/>
              <a:t>ms</a:t>
            </a:r>
            <a:r>
              <a:rPr lang="en-US" dirty="0" smtClean="0"/>
              <a:t>, while T</a:t>
            </a:r>
            <a:r>
              <a:rPr lang="en-US" baseline="-25000" dirty="0" smtClean="0"/>
              <a:t>R</a:t>
            </a:r>
            <a:r>
              <a:rPr lang="en-US" dirty="0" smtClean="0"/>
              <a:t> varies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508234" y="2552252"/>
                <a:ext cx="12364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charset="0"/>
                        </a:rPr>
                        <m:t>𝑡</m:t>
                      </m:r>
                      <m:r>
                        <a:rPr lang="el-GR" i="1" smtClean="0">
                          <a:latin typeface="Cambria Math" charset="0"/>
                        </a:rPr>
                        <m:t>=</m:t>
                      </m:r>
                      <m:r>
                        <a:rPr lang="sv-SE" b="0" i="1" smtClean="0">
                          <a:latin typeface="Cambria Math" charset="0"/>
                        </a:rPr>
                        <m:t>𝑇𝑓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234" y="2552252"/>
                <a:ext cx="1236492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465" t="-4444" r="-148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73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787" y="1846263"/>
            <a:ext cx="3222751" cy="4022725"/>
          </a:xfrm>
        </p:spPr>
      </p:pic>
    </p:spTree>
    <p:extLst>
      <p:ext uri="{BB962C8B-B14F-4D97-AF65-F5344CB8AC3E}">
        <p14:creationId xmlns:p14="http://schemas.microsoft.com/office/powerpoint/2010/main" val="84937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71" y="1846263"/>
            <a:ext cx="3316983" cy="4022725"/>
          </a:xfrm>
        </p:spPr>
      </p:pic>
    </p:spTree>
    <p:extLst>
      <p:ext uri="{BB962C8B-B14F-4D97-AF65-F5344CB8AC3E}">
        <p14:creationId xmlns:p14="http://schemas.microsoft.com/office/powerpoint/2010/main" val="11805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Ensuring reliability </a:t>
            </a:r>
            <a:r>
              <a:rPr lang="en-US" dirty="0" smtClean="0"/>
              <a:t>of applications of services in running in distributed </a:t>
            </a:r>
            <a:r>
              <a:rPr lang="en-US" dirty="0" smtClean="0"/>
              <a:t>environments is a complex task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Problems: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The more resources used, the higher the probability of some of them failing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Difficult to model reliability, infinite numbers of parameters and types of failures to consider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Hardware, network, energy supply, etc.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For stream processing applications, valuable data may be lost if the processing task fails</a:t>
            </a:r>
            <a:endParaRPr lang="en-US" dirty="0" smtClean="0"/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71" y="1846263"/>
            <a:ext cx="3316983" cy="4022725"/>
          </a:xfrm>
        </p:spPr>
      </p:pic>
    </p:spTree>
    <p:extLst>
      <p:ext uri="{BB962C8B-B14F-4D97-AF65-F5344CB8AC3E}">
        <p14:creationId xmlns:p14="http://schemas.microsoft.com/office/powerpoint/2010/main" val="113531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Expressing time </a:t>
            </a:r>
            <a:r>
              <a:rPr lang="en-US" i="1" dirty="0" smtClean="0"/>
              <a:t>t</a:t>
            </a:r>
            <a:r>
              <a:rPr lang="en-US" dirty="0" smtClean="0"/>
              <a:t> cont</a:t>
            </a:r>
            <a:r>
              <a:rPr lang="en-US" dirty="0" smtClean="0"/>
              <a:t>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sv-SE" dirty="0" smtClean="0"/>
              <a:t>The </a:t>
            </a:r>
            <a:r>
              <a:rPr lang="sv-SE" dirty="0" err="1" smtClean="0"/>
              <a:t>first</a:t>
            </a:r>
            <a:r>
              <a:rPr lang="sv-SE" dirty="0" smtClean="0"/>
              <a:t> </a:t>
            </a:r>
            <a:r>
              <a:rPr lang="sv-SE" dirty="0" err="1" smtClean="0"/>
              <a:t>node</a:t>
            </a:r>
            <a:r>
              <a:rPr lang="sv-SE" dirty="0" smtClean="0"/>
              <a:t> </a:t>
            </a:r>
            <a:r>
              <a:rPr lang="sv-SE" dirty="0" err="1" smtClean="0"/>
              <a:t>may</a:t>
            </a:r>
            <a:r>
              <a:rPr lang="sv-SE" dirty="0" smtClean="0"/>
              <a:t> </a:t>
            </a:r>
            <a:r>
              <a:rPr lang="sv-SE" dirty="0" err="1" smtClean="0"/>
              <a:t>die</a:t>
            </a:r>
            <a:r>
              <a:rPr lang="sv-SE" dirty="0" smtClean="0"/>
              <a:t>, in </a:t>
            </a:r>
            <a:r>
              <a:rPr lang="sv-SE" dirty="0" err="1" smtClean="0"/>
              <a:t>case</a:t>
            </a:r>
            <a:r>
              <a:rPr lang="sv-SE" dirty="0" smtClean="0"/>
              <a:t> the </a:t>
            </a:r>
            <a:r>
              <a:rPr lang="sv-SE" dirty="0" err="1" smtClean="0"/>
              <a:t>request</a:t>
            </a:r>
            <a:r>
              <a:rPr lang="sv-SE" dirty="0" smtClean="0"/>
              <a:t> is sent to </a:t>
            </a:r>
            <a:r>
              <a:rPr lang="sv-SE" dirty="0" err="1" smtClean="0"/>
              <a:t>another</a:t>
            </a:r>
            <a:r>
              <a:rPr lang="sv-SE" dirty="0" smtClean="0"/>
              <a:t> </a:t>
            </a:r>
            <a:r>
              <a:rPr lang="sv-SE" dirty="0" err="1" smtClean="0"/>
              <a:t>node</a:t>
            </a:r>
            <a:r>
              <a:rPr lang="sv-SE" dirty="0" smtClean="0"/>
              <a:t>, </a:t>
            </a:r>
            <a:r>
              <a:rPr lang="sv-SE" dirty="0" err="1" smtClean="0"/>
              <a:t>until</a:t>
            </a:r>
            <a:r>
              <a:rPr lang="sv-SE" dirty="0" smtClean="0"/>
              <a:t> </a:t>
            </a:r>
            <a:r>
              <a:rPr lang="sv-SE" dirty="0" err="1" smtClean="0"/>
              <a:t>some</a:t>
            </a:r>
            <a:r>
              <a:rPr lang="sv-SE" dirty="0" smtClean="0"/>
              <a:t> </a:t>
            </a:r>
            <a:r>
              <a:rPr lang="sv-SE" dirty="0" err="1" smtClean="0"/>
              <a:t>succeeds</a:t>
            </a:r>
            <a:r>
              <a:rPr lang="sv-SE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sv-SE" dirty="0" smtClean="0"/>
              <a:t>An experiment </a:t>
            </a:r>
            <a:r>
              <a:rPr lang="sv-SE" dirty="0" err="1" smtClean="0"/>
              <a:t>was</a:t>
            </a:r>
            <a:r>
              <a:rPr lang="sv-SE" dirty="0" smtClean="0"/>
              <a:t> </a:t>
            </a:r>
            <a:r>
              <a:rPr lang="sv-SE" dirty="0" err="1" smtClean="0"/>
              <a:t>conducted</a:t>
            </a:r>
            <a:r>
              <a:rPr lang="sv-SE" dirty="0" smtClean="0"/>
              <a:t> </a:t>
            </a:r>
            <a:r>
              <a:rPr lang="sv-SE" dirty="0" err="1" smtClean="0"/>
              <a:t>during</a:t>
            </a:r>
            <a:r>
              <a:rPr lang="sv-SE" dirty="0" smtClean="0"/>
              <a:t> </a:t>
            </a:r>
            <a:r>
              <a:rPr lang="sv-SE" dirty="0" err="1" smtClean="0"/>
              <a:t>which</a:t>
            </a:r>
            <a:r>
              <a:rPr lang="sv-SE" dirty="0" smtClean="0"/>
              <a:t> </a:t>
            </a:r>
            <a:r>
              <a:rPr lang="sv-SE" dirty="0" err="1" smtClean="0"/>
              <a:t>each</a:t>
            </a:r>
            <a:r>
              <a:rPr lang="sv-SE" dirty="0" smtClean="0"/>
              <a:t> </a:t>
            </a:r>
            <a:r>
              <a:rPr lang="sv-SE" dirty="0" err="1" smtClean="0"/>
              <a:t>time</a:t>
            </a:r>
            <a:r>
              <a:rPr lang="sv-SE" dirty="0" smtClean="0"/>
              <a:t> TR </a:t>
            </a:r>
            <a:r>
              <a:rPr lang="sv-SE" dirty="0" err="1" smtClean="0"/>
              <a:t>was</a:t>
            </a:r>
            <a:r>
              <a:rPr lang="sv-SE" dirty="0" smtClean="0"/>
              <a:t> </a:t>
            </a:r>
            <a:r>
              <a:rPr lang="sv-SE" dirty="0" err="1" smtClean="0"/>
              <a:t>registered</a:t>
            </a:r>
            <a:r>
              <a:rPr lang="sv-SE" dirty="0" smtClean="0"/>
              <a:t>, in order to </a:t>
            </a:r>
            <a:r>
              <a:rPr lang="sv-SE" dirty="0" err="1" smtClean="0"/>
              <a:t>find</a:t>
            </a:r>
            <a:r>
              <a:rPr lang="sv-SE" dirty="0" smtClean="0"/>
              <a:t> a distribution </a:t>
            </a:r>
            <a:r>
              <a:rPr lang="sv-SE" dirty="0" err="1" smtClean="0"/>
              <a:t>fitting</a:t>
            </a:r>
            <a:r>
              <a:rPr lang="sv-SE" dirty="0" smtClean="0"/>
              <a:t> to the data. </a:t>
            </a:r>
            <a:r>
              <a:rPr lang="sv-SE" dirty="0" err="1" smtClean="0"/>
              <a:t>Several</a:t>
            </a:r>
            <a:r>
              <a:rPr lang="sv-SE" dirty="0" smtClean="0"/>
              <a:t> distributions </a:t>
            </a:r>
            <a:r>
              <a:rPr lang="sv-SE" dirty="0" err="1" smtClean="0"/>
              <a:t>was</a:t>
            </a:r>
            <a:r>
              <a:rPr lang="sv-SE" dirty="0" smtClean="0"/>
              <a:t> </a:t>
            </a:r>
            <a:r>
              <a:rPr lang="sv-SE" dirty="0" err="1" smtClean="0"/>
              <a:t>tested</a:t>
            </a:r>
            <a:r>
              <a:rPr lang="sv-SE" dirty="0" smtClean="0"/>
              <a:t>, and log-</a:t>
            </a:r>
            <a:r>
              <a:rPr lang="sv-SE" dirty="0" err="1" smtClean="0"/>
              <a:t>logistic</a:t>
            </a:r>
            <a:r>
              <a:rPr lang="sv-SE" dirty="0" smtClean="0"/>
              <a:t> </a:t>
            </a:r>
            <a:r>
              <a:rPr lang="sv-SE" dirty="0" err="1" smtClean="0"/>
              <a:t>was</a:t>
            </a:r>
            <a:r>
              <a:rPr lang="sv-SE" dirty="0" smtClean="0"/>
              <a:t> </a:t>
            </a:r>
            <a:r>
              <a:rPr lang="sv-SE" dirty="0" err="1" smtClean="0"/>
              <a:t>found</a:t>
            </a:r>
            <a:r>
              <a:rPr lang="sv-SE" dirty="0" smtClean="0"/>
              <a:t> to be the best fit.</a:t>
            </a:r>
          </a:p>
          <a:p>
            <a:pPr>
              <a:buFont typeface="Arial" charset="0"/>
              <a:buChar char="•"/>
            </a:pPr>
            <a:endParaRPr lang="sv-SE" dirty="0"/>
          </a:p>
          <a:p>
            <a:pPr>
              <a:buFont typeface="Arial" charset="0"/>
              <a:buChar char="•"/>
            </a:pPr>
            <a:endParaRPr lang="sv-S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10" y="3151989"/>
            <a:ext cx="3640872" cy="310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4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Expressing time </a:t>
            </a:r>
            <a:r>
              <a:rPr lang="en-US" i="1" dirty="0" smtClean="0"/>
              <a:t>t</a:t>
            </a:r>
            <a:r>
              <a:rPr lang="en-US" dirty="0" smtClean="0"/>
              <a:t> cont</a:t>
            </a:r>
            <a:r>
              <a:rPr lang="en-US" dirty="0" smtClean="0"/>
              <a:t>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sv-SE" dirty="0" smtClean="0"/>
              <a:t>To </a:t>
            </a:r>
            <a:r>
              <a:rPr lang="sv-SE" dirty="0" err="1" smtClean="0"/>
              <a:t>find</a:t>
            </a:r>
            <a:r>
              <a:rPr lang="sv-SE" dirty="0" smtClean="0"/>
              <a:t> a </a:t>
            </a:r>
            <a:r>
              <a:rPr lang="sv-SE" dirty="0" err="1" smtClean="0"/>
              <a:t>value</a:t>
            </a:r>
            <a:r>
              <a:rPr lang="sv-SE" dirty="0" smtClean="0"/>
              <a:t> for TR, the </a:t>
            </a:r>
            <a:r>
              <a:rPr lang="sv-SE" dirty="0" err="1" smtClean="0"/>
              <a:t>previously</a:t>
            </a:r>
            <a:r>
              <a:rPr lang="sv-SE" dirty="0" smtClean="0"/>
              <a:t> </a:t>
            </a:r>
            <a:r>
              <a:rPr lang="sv-SE" dirty="0" err="1" smtClean="0"/>
              <a:t>registered</a:t>
            </a:r>
            <a:r>
              <a:rPr lang="sv-SE" dirty="0" smtClean="0"/>
              <a:t> </a:t>
            </a:r>
            <a:r>
              <a:rPr lang="sv-SE" dirty="0" err="1" smtClean="0"/>
              <a:t>values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used</a:t>
            </a:r>
            <a:r>
              <a:rPr lang="sv-SE" dirty="0" smtClean="0"/>
              <a:t> to </a:t>
            </a:r>
            <a:r>
              <a:rPr lang="sv-SE" dirty="0" err="1" smtClean="0"/>
              <a:t>find</a:t>
            </a:r>
            <a:r>
              <a:rPr lang="sv-SE" dirty="0" smtClean="0"/>
              <a:t> the </a:t>
            </a:r>
            <a:r>
              <a:rPr lang="sv-SE" dirty="0" err="1" smtClean="0"/>
              <a:t>shape</a:t>
            </a:r>
            <a:r>
              <a:rPr lang="sv-SE" dirty="0" smtClean="0"/>
              <a:t> parameters for the log-</a:t>
            </a:r>
            <a:r>
              <a:rPr lang="sv-SE" dirty="0" err="1" smtClean="0"/>
              <a:t>logistic</a:t>
            </a:r>
            <a:r>
              <a:rPr lang="sv-SE" dirty="0" smtClean="0"/>
              <a:t> distribution, </a:t>
            </a:r>
            <a:r>
              <a:rPr lang="sv-SE" dirty="0" err="1" smtClean="0"/>
              <a:t>after</a:t>
            </a:r>
            <a:r>
              <a:rPr lang="sv-SE" dirty="0" smtClean="0"/>
              <a:t> </a:t>
            </a:r>
            <a:r>
              <a:rPr lang="sv-SE" dirty="0" err="1" smtClean="0"/>
              <a:t>which</a:t>
            </a:r>
            <a:r>
              <a:rPr lang="sv-SE" dirty="0" smtClean="0"/>
              <a:t> the 95th </a:t>
            </a:r>
            <a:r>
              <a:rPr lang="sv-SE" dirty="0" err="1" smtClean="0"/>
              <a:t>percentile</a:t>
            </a:r>
            <a:r>
              <a:rPr lang="sv-SE" dirty="0" smtClean="0"/>
              <a:t> </a:t>
            </a:r>
            <a:r>
              <a:rPr lang="sv-SE" dirty="0" err="1" smtClean="0"/>
              <a:t>value</a:t>
            </a:r>
            <a:r>
              <a:rPr lang="sv-SE" dirty="0" smtClean="0"/>
              <a:t> is </a:t>
            </a:r>
            <a:r>
              <a:rPr lang="sv-SE" dirty="0" err="1" smtClean="0"/>
              <a:t>used</a:t>
            </a:r>
            <a:r>
              <a:rPr lang="sv-SE" dirty="0" smtClean="0"/>
              <a:t>.</a:t>
            </a:r>
          </a:p>
          <a:p>
            <a:pPr>
              <a:buFont typeface="Arial" charset="0"/>
              <a:buChar char="•"/>
            </a:pPr>
            <a:endParaRPr lang="sv-SE" dirty="0"/>
          </a:p>
          <a:p>
            <a:pPr>
              <a:buFont typeface="Arial" charset="0"/>
              <a:buChar char="•"/>
            </a:pP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91189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Calvin is an actor-based application environment for light-weight </a:t>
            </a:r>
            <a:r>
              <a:rPr lang="en-US" dirty="0" err="1" smtClean="0"/>
              <a:t>IoT</a:t>
            </a:r>
            <a:r>
              <a:rPr lang="en-US" dirty="0" smtClean="0"/>
              <a:t> applications. Its key components are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runtimes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ctors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pplications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and the use of </a:t>
            </a:r>
            <a:r>
              <a:rPr lang="en-US" dirty="0" err="1" smtClean="0"/>
              <a:t>Kademlia</a:t>
            </a:r>
            <a:r>
              <a:rPr lang="en-US" dirty="0" smtClean="0"/>
              <a:t>, a distributed hash table</a:t>
            </a:r>
          </a:p>
        </p:txBody>
      </p:sp>
    </p:spTree>
    <p:extLst>
      <p:ext uri="{BB962C8B-B14F-4D97-AF65-F5344CB8AC3E}">
        <p14:creationId xmlns:p14="http://schemas.microsoft.com/office/powerpoint/2010/main" val="133755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 -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 Calvin runtime </a:t>
            </a:r>
            <a:r>
              <a:rPr lang="en-US" dirty="0"/>
              <a:t>is a self-managed container for application </a:t>
            </a:r>
            <a:r>
              <a:rPr lang="en-US" dirty="0" smtClean="0"/>
              <a:t>actors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Provides </a:t>
            </a:r>
            <a:r>
              <a:rPr lang="en-US" dirty="0"/>
              <a:t>data transport between actors both within the same runtime and between </a:t>
            </a:r>
            <a:r>
              <a:rPr lang="en-US" dirty="0" smtClean="0"/>
              <a:t>different </a:t>
            </a:r>
            <a:r>
              <a:rPr lang="en-US" dirty="0"/>
              <a:t>runtimes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4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 - 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An actor in Calvin consists of ports, actions, and preconditions under which actions can fire.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For each in-port there is a queue of messages, called tokens, to process. Each out-port has a queue of tokens to send to another actors in-port.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state of an actor is used when migrating or replicating an actor and consists mainly of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The type of actor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Arguments needed to create the actor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Port connections information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Port queues</a:t>
            </a:r>
          </a:p>
        </p:txBody>
      </p:sp>
    </p:spTree>
    <p:extLst>
      <p:ext uri="{BB962C8B-B14F-4D97-AF65-F5344CB8AC3E}">
        <p14:creationId xmlns:p14="http://schemas.microsoft.com/office/powerpoint/2010/main" val="56898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 -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application in Calvin is made up from a set of connected actors.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src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: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std.CountTimer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(sleep=0.5)</a:t>
            </a:r>
          </a:p>
          <a:p>
            <a:pPr marL="0" indent="0">
              <a:buNone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id :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std.Identity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snk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: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io.Print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src.integer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id.token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id.token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snk.token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80" y="5053605"/>
            <a:ext cx="7137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1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885" y="3997263"/>
            <a:ext cx="3948339" cy="17704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made to Calvin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Replication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Fan-in/fan-out model – allowing multiple connections for an </a:t>
            </a:r>
            <a:r>
              <a:rPr lang="en-US" dirty="0" err="1" smtClean="0"/>
              <a:t>inport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Heartbeat system setup by each runtime creating a Heartbeat actor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Listens for heartbeats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Send heartbeats to other runtimes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Resource reporter – reports CPU usage to the other runtimes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Lost node handler – handles lost node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Replicator – replicates actors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005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conducted a set of various tests to prove the usefulness of our model.</a:t>
            </a:r>
          </a:p>
          <a:p>
            <a:r>
              <a:rPr lang="en-US" dirty="0" smtClean="0"/>
              <a:t>The goal was to show our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Dynamically ensures the required reliability is met, despite the event of node failures, by dynamically creating new replicas when old ones die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Uses the optimal number of replicas by choosing the most reliable nodes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Adapts to changing system properties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also measured how the replication time varied depending on the state size, as the replication time is an important part of the reliability model.</a:t>
            </a:r>
          </a:p>
        </p:txBody>
      </p:sp>
    </p:spTree>
    <p:extLst>
      <p:ext uri="{BB962C8B-B14F-4D97-AF65-F5344CB8AC3E}">
        <p14:creationId xmlns:p14="http://schemas.microsoft.com/office/powerpoint/2010/main" val="147801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cluster of 6 servers were used in the experiments.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Server specification: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Intel(R</a:t>
            </a:r>
            <a:r>
              <a:rPr lang="en-US" dirty="0"/>
              <a:t>) Xeon(R) CPU E5-2420 v2 of 2.20 </a:t>
            </a:r>
            <a:r>
              <a:rPr lang="en-US" dirty="0" smtClean="0"/>
              <a:t>GHz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24 </a:t>
            </a:r>
            <a:r>
              <a:rPr lang="en-US" dirty="0"/>
              <a:t>GB </a:t>
            </a:r>
            <a:r>
              <a:rPr lang="en-US" dirty="0" smtClean="0"/>
              <a:t>RAM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Connected </a:t>
            </a:r>
            <a:r>
              <a:rPr lang="en-US" dirty="0"/>
              <a:t>with a 1000 Mb/s link with a latency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less </a:t>
            </a:r>
            <a:r>
              <a:rPr lang="en-US" dirty="0"/>
              <a:t>than 0.2 </a:t>
            </a:r>
            <a:r>
              <a:rPr lang="en-US" dirty="0" err="1"/>
              <a:t>ms.</a:t>
            </a:r>
            <a:r>
              <a:rPr lang="en-US" dirty="0"/>
              <a:t> </a:t>
            </a: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The average time </a:t>
            </a:r>
            <a:r>
              <a:rPr lang="en-US" i="1" dirty="0" smtClean="0"/>
              <a:t>t</a:t>
            </a:r>
            <a:r>
              <a:rPr lang="en-US" dirty="0" smtClean="0"/>
              <a:t> in the experiments were 520 </a:t>
            </a:r>
            <a:r>
              <a:rPr lang="en-US" dirty="0" err="1" smtClean="0"/>
              <a:t>ms.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Of which 500 </a:t>
            </a:r>
            <a:r>
              <a:rPr lang="en-US" dirty="0" err="1" smtClean="0"/>
              <a:t>ms</a:t>
            </a:r>
            <a:r>
              <a:rPr lang="en-US" dirty="0" smtClean="0"/>
              <a:t> were the upper bound for detecting</a:t>
            </a:r>
            <a:br>
              <a:rPr lang="en-US" dirty="0" smtClean="0"/>
            </a:br>
            <a:r>
              <a:rPr lang="en-US" dirty="0" smtClean="0"/>
              <a:t>node failures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68" y="2085764"/>
            <a:ext cx="49022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Devise a method for dynamically ensuring a certain reliability level applications or services running in distributed environments.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Design a model for expressing the reliability for an application running in a distributed environment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Design a framework which dynamically ensures a certain level of reliability by replicating tasks, detecting node failures, and adapting to changing system properties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en-US" dirty="0" smtClean="0"/>
              <a:t>Implement and evaluate model using Calvin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4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used in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 used in the experiment consisted of three actors, a producer, </a:t>
            </a:r>
            <a:r>
              <a:rPr lang="en-US" i="1" dirty="0" smtClean="0"/>
              <a:t>service actor</a:t>
            </a:r>
            <a:r>
              <a:rPr lang="en-US" dirty="0" smtClean="0"/>
              <a:t>, and a consumer.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580" y="3273214"/>
            <a:ext cx="72898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3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used in experiments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093" y="1845734"/>
            <a:ext cx="5588774" cy="40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node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21079"/>
            <a:ext cx="28829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a certain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One Calvin runtime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MTBF for each runtime was 20 seconds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Required reliability: 0.98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Reliability of nodes: R(t) = e</a:t>
            </a:r>
            <a:r>
              <a:rPr lang="en-US" baseline="30000" dirty="0" smtClean="0"/>
              <a:t>-t/MTBF</a:t>
            </a:r>
            <a:r>
              <a:rPr lang="en-US" dirty="0" smtClean="0"/>
              <a:t> = e</a:t>
            </a:r>
            <a:r>
              <a:rPr lang="en-US" baseline="30000" dirty="0" smtClean="0"/>
              <a:t>-530/20000</a:t>
            </a:r>
            <a:r>
              <a:rPr lang="en-US" dirty="0" smtClean="0"/>
              <a:t> = 0.97530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68953"/>
              </p:ext>
            </p:extLst>
          </p:nvPr>
        </p:nvGraphicFramePr>
        <p:xfrm>
          <a:off x="3404795" y="4184724"/>
          <a:ext cx="5443369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6983"/>
                <a:gridCol w="3356386"/>
              </a:tblGrid>
              <a:tr h="35898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Number of replicas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aseline="0" dirty="0" smtClean="0"/>
                        <a:t>0.97530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="1" baseline="0" dirty="0" smtClean="0"/>
                        <a:t>0.99939</a:t>
                      </a:r>
                      <a:endParaRPr lang="en-US" b="1" baseline="30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aseline="0" dirty="0" smtClean="0"/>
                        <a:t>0.99998</a:t>
                      </a:r>
                      <a:endParaRPr lang="en-US" baseline="30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6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62" y="1846263"/>
            <a:ext cx="8713802" cy="4022725"/>
          </a:xfrm>
        </p:spPr>
      </p:pic>
    </p:spTree>
    <p:extLst>
      <p:ext uri="{BB962C8B-B14F-4D97-AF65-F5344CB8AC3E}">
        <p14:creationId xmlns:p14="http://schemas.microsoft.com/office/powerpoint/2010/main" val="15177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number of replicas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Two Calvin runtimes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MTBFs varied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Required </a:t>
            </a:r>
            <a:r>
              <a:rPr lang="en-US" dirty="0"/>
              <a:t>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Reliability of nodes: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888777"/>
              </p:ext>
            </p:extLst>
          </p:nvPr>
        </p:nvGraphicFramePr>
        <p:xfrm>
          <a:off x="1097280" y="4058297"/>
          <a:ext cx="4706471" cy="1510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05"/>
                <a:gridCol w="3961466"/>
              </a:tblGrid>
              <a:tr h="39803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0.93551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0.96722</a:t>
                      </a:r>
                      <a:endParaRPr lang="en-US" b="1" baseline="30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fi-FI" dirty="0" smtClean="0"/>
                        <a:t>0.98758</a:t>
                      </a:r>
                      <a:endParaRPr lang="en-US" baseline="30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6186"/>
              </p:ext>
            </p:extLst>
          </p:nvPr>
        </p:nvGraphicFramePr>
        <p:xfrm>
          <a:off x="7808857" y="1817794"/>
          <a:ext cx="3572734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6367"/>
                <a:gridCol w="17863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Runtime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 (s)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dave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dave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kevin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kevin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jerry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jerry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43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number of </a:t>
            </a:r>
            <a:r>
              <a:rPr lang="en-US" dirty="0" smtClean="0"/>
              <a:t>replicas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Reliability: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04689"/>
              </p:ext>
            </p:extLst>
          </p:nvPr>
        </p:nvGraphicFramePr>
        <p:xfrm>
          <a:off x="1097280" y="2283286"/>
          <a:ext cx="9692640" cy="3633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9106"/>
                <a:gridCol w="3017824"/>
                <a:gridCol w="4415710"/>
              </a:tblGrid>
              <a:tr h="398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Number of replicas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Nodes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0.99534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sv-SE" baseline="0" dirty="0" smtClean="0"/>
                        <a:t> = </a:t>
                      </a:r>
                      <a:r>
                        <a:rPr lang="it-IT" b="1" baseline="0" dirty="0" smtClean="0"/>
                        <a:t>0.99968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fi-FI" baseline="0" dirty="0" smtClean="0"/>
                        <a:t>0.99879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* MTBF(15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baseline="0" dirty="0" smtClean="0"/>
                        <a:t> =  </a:t>
                      </a:r>
                      <a:r>
                        <a:rPr lang="nb-NO" b="1" baseline="0" dirty="0" smtClean="0"/>
                        <a:t>0.99996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* MTBF(40</a:t>
                      </a:r>
                      <a:r>
                        <a:rPr lang="en-US" baseline="0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40</a:t>
                      </a:r>
                      <a:r>
                        <a:rPr lang="en-US" baseline="0" dirty="0" smtClean="0"/>
                        <a:t>(t)) = </a:t>
                      </a:r>
                      <a:r>
                        <a:rPr lang="it-IT" baseline="0" dirty="0" smtClean="0"/>
                        <a:t>0.98683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40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="1" dirty="0" smtClean="0"/>
                        <a:t>0.99983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* MTBF(15) + 2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sv-SE" baseline="0" dirty="0" smtClean="0"/>
                        <a:t> * </a:t>
                      </a:r>
                      <a:r>
                        <a:rPr lang="en-US" baseline="0" dirty="0" smtClean="0"/>
                        <a:t>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2</a:t>
                      </a:r>
                      <a:r>
                        <a:rPr lang="en-US" baseline="0" dirty="0" smtClean="0"/>
                        <a:t> </a:t>
                      </a:r>
                      <a:r>
                        <a:rPr lang="sv-SE" baseline="0" dirty="0" smtClean="0"/>
                        <a:t>= </a:t>
                      </a:r>
                      <a:r>
                        <a:rPr lang="nb-NO" b="1" baseline="0" dirty="0" smtClean="0"/>
                        <a:t>0.99984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MTBF(15) + 1 * MTBF(7.5)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* </a:t>
                      </a:r>
                      <a:r>
                        <a:rPr lang="en-US" baseline="0" dirty="0" smtClean="0"/>
                        <a:t>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 </a:t>
                      </a:r>
                      <a:r>
                        <a:rPr lang="sv-SE" baseline="0" dirty="0" smtClean="0"/>
                        <a:t>= </a:t>
                      </a:r>
                      <a:r>
                        <a:rPr lang="nb-NO" b="1" baseline="0" dirty="0" smtClean="0"/>
                        <a:t>0.99991</a:t>
                      </a: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44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total number of replicas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309" y="1846263"/>
            <a:ext cx="7389707" cy="4022725"/>
          </a:xfrm>
        </p:spPr>
      </p:pic>
    </p:spTree>
    <p:extLst>
      <p:ext uri="{BB962C8B-B14F-4D97-AF65-F5344CB8AC3E}">
        <p14:creationId xmlns:p14="http://schemas.microsoft.com/office/powerpoint/2010/main" val="8861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7.5)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15)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Common assumptions: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Each component in the system has only two states: operational or </a:t>
            </a:r>
            <a:r>
              <a:rPr lang="en-US" dirty="0" smtClean="0"/>
              <a:t>failed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Constant </a:t>
            </a:r>
            <a:r>
              <a:rPr lang="en-US" dirty="0" smtClean="0"/>
              <a:t>failure rates, as well as same failure rates for all </a:t>
            </a:r>
            <a:r>
              <a:rPr lang="en-US" dirty="0" smtClean="0"/>
              <a:t>nodes, and statistically independent failures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Known execution time for applications/jobs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Fully reliable links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Most previous work aims at maximizing the reliability under various constraints such as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/>
              <a:t>Meeting deadlines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Producing the correct </a:t>
            </a:r>
            <a:r>
              <a:rPr lang="en-US" dirty="0" smtClean="0"/>
              <a:t>result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Some has maximizing reliability as a primary objective, but do not ensure a certain reliability is met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Other ensures a certain reliability, but do not ensure this reliability is met over time</a:t>
            </a:r>
          </a:p>
          <a:p>
            <a:pPr lvl="1"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40)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unnecessary replicas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One Calvin runtime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Three stable, </a:t>
            </a:r>
            <a:r>
              <a:rPr lang="en-US" i="1" dirty="0" smtClean="0"/>
              <a:t>Dave</a:t>
            </a:r>
            <a:r>
              <a:rPr lang="en-US" dirty="0" smtClean="0"/>
              <a:t>, </a:t>
            </a:r>
            <a:r>
              <a:rPr lang="en-US" i="1" dirty="0" smtClean="0"/>
              <a:t>Tim</a:t>
            </a:r>
            <a:r>
              <a:rPr lang="en-US" dirty="0" smtClean="0"/>
              <a:t>, </a:t>
            </a:r>
            <a:r>
              <a:rPr lang="en-US" i="1" dirty="0" smtClean="0"/>
              <a:t>Mark</a:t>
            </a:r>
            <a:r>
              <a:rPr lang="en-US" dirty="0" smtClean="0"/>
              <a:t>, while </a:t>
            </a:r>
            <a:r>
              <a:rPr lang="en-US" i="1" dirty="0" smtClean="0"/>
              <a:t>Kevin </a:t>
            </a:r>
            <a:r>
              <a:rPr lang="en-US" dirty="0" smtClean="0"/>
              <a:t>and </a:t>
            </a:r>
            <a:r>
              <a:rPr lang="en-US" i="1" dirty="0" smtClean="0"/>
              <a:t>Jerry</a:t>
            </a:r>
            <a:r>
              <a:rPr lang="en-US" dirty="0" smtClean="0"/>
              <a:t> were</a:t>
            </a:r>
            <a:br>
              <a:rPr lang="en-US" dirty="0" smtClean="0"/>
            </a:br>
            <a:r>
              <a:rPr lang="en-US" dirty="0" smtClean="0"/>
              <a:t>given a MTBF of 25 seconds</a:t>
            </a:r>
          </a:p>
          <a:p>
            <a:pPr lvl="1">
              <a:buFont typeface="Arial" charset="0"/>
              <a:buChar char="•"/>
            </a:pPr>
            <a:r>
              <a:rPr lang="en-US" i="1" dirty="0"/>
              <a:t>Dave</a:t>
            </a:r>
            <a:r>
              <a:rPr lang="en-US" dirty="0"/>
              <a:t>, </a:t>
            </a:r>
            <a:r>
              <a:rPr lang="en-US" i="1" dirty="0"/>
              <a:t>Tim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i="1" dirty="0" smtClean="0"/>
              <a:t>Mark</a:t>
            </a:r>
            <a:r>
              <a:rPr lang="en-US" dirty="0" smtClean="0"/>
              <a:t>, got default values of 10 seconds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Required </a:t>
            </a:r>
            <a:r>
              <a:rPr lang="en-US" dirty="0"/>
              <a:t>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Reliability of nodes: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38835"/>
              </p:ext>
            </p:extLst>
          </p:nvPr>
        </p:nvGraphicFramePr>
        <p:xfrm>
          <a:off x="1097280" y="4639210"/>
          <a:ext cx="4706471" cy="1139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05"/>
                <a:gridCol w="3961466"/>
              </a:tblGrid>
              <a:tr h="39803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tr-TR" dirty="0" smtClean="0"/>
                        <a:t>0.95123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0.98020</a:t>
                      </a:r>
                      <a:endParaRPr lang="en-US" b="1" baseline="30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95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unnecessary replicas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Reliability: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143161"/>
              </p:ext>
            </p:extLst>
          </p:nvPr>
        </p:nvGraphicFramePr>
        <p:xfrm>
          <a:off x="1097280" y="2283286"/>
          <a:ext cx="9692640" cy="2993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7591"/>
                <a:gridCol w="3039339"/>
                <a:gridCol w="4415710"/>
              </a:tblGrid>
              <a:tr h="398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Number of replicas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Nodes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tr-TR" baseline="0" dirty="0" smtClean="0"/>
                        <a:t>0.95123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0.99762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* MTBF(10)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="1" dirty="0" smtClean="0"/>
                        <a:t>0.99988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0.98020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="1" baseline="0" dirty="0" smtClean="0"/>
                        <a:t>0.99960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MTBF(25) + 1 *</a:t>
                      </a:r>
                      <a:r>
                        <a:rPr lang="en-US" baseline="0" dirty="0" smtClean="0"/>
                        <a:t> MTBF(10)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*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sv-SE" baseline="0" dirty="0" smtClean="0"/>
                        <a:t> = </a:t>
                      </a:r>
                      <a:r>
                        <a:rPr lang="cs-CZ" baseline="0" dirty="0" smtClean="0"/>
                        <a:t>0.99892</a:t>
                      </a:r>
                      <a:endParaRPr lang="en-US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* MTBF(25) + 2 *</a:t>
                      </a:r>
                      <a:r>
                        <a:rPr lang="en-US" baseline="0" dirty="0" smtClean="0"/>
                        <a:t> MTBF(10)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*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it-IT" b="1" baseline="0" dirty="0" smtClean="0"/>
                        <a:t>0.99994</a:t>
                      </a: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00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total number of replicas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10)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25)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0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Self-adapting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Two Calvin runtimes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Required </a:t>
            </a:r>
            <a:r>
              <a:rPr lang="en-US" dirty="0"/>
              <a:t>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Killing nodes: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544794"/>
            <a:ext cx="64389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4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node reliabilities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 MTBF is based on latest 3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80" y="2214581"/>
            <a:ext cx="76200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number of replicas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26" y="2212023"/>
            <a:ext cx="7389707" cy="4022725"/>
          </a:xfrm>
        </p:spPr>
      </p:pic>
    </p:spTree>
    <p:extLst>
      <p:ext uri="{BB962C8B-B14F-4D97-AF65-F5344CB8AC3E}">
        <p14:creationId xmlns:p14="http://schemas.microsoft.com/office/powerpoint/2010/main" val="18048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time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Two runtimes, and one actor with one outgoing port.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The size of the actor state was measured, as well as the time to replicate the actor from one runtime to another.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The state was increased by increasing the size of the actors port queue.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Laptop specifications: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Intel i5, 2.3 GHz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4 GB 1333 MHz RAM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SSD drive</a:t>
            </a:r>
          </a:p>
          <a:p>
            <a:pPr lvl="1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5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 smtClean="0"/>
              <a:t>assume an interconnected set of computing resources (nodes), providing redundant paths and interconnectivity between all nodes. 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nodes are within the same cluster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Latency is the same between all nodes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168" y="2531185"/>
            <a:ext cx="3581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8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37" y="1986112"/>
            <a:ext cx="7604085" cy="4022725"/>
          </a:xfrm>
        </p:spPr>
      </p:pic>
    </p:spTree>
    <p:extLst>
      <p:ext uri="{BB962C8B-B14F-4D97-AF65-F5344CB8AC3E}">
        <p14:creationId xmlns:p14="http://schemas.microsoft.com/office/powerpoint/2010/main" val="193604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96" y="1986113"/>
            <a:ext cx="7704968" cy="4022725"/>
          </a:xfrm>
        </p:spPr>
      </p:pic>
    </p:spTree>
    <p:extLst>
      <p:ext uri="{BB962C8B-B14F-4D97-AF65-F5344CB8AC3E}">
        <p14:creationId xmlns:p14="http://schemas.microsoft.com/office/powerpoint/2010/main" val="60829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r>
              <a:rPr lang="sv-SE" dirty="0" smtClean="0"/>
              <a:t>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 The </a:t>
            </a:r>
            <a:r>
              <a:rPr lang="en-US" dirty="0" smtClean="0"/>
              <a:t>reliability</a:t>
            </a:r>
            <a:r>
              <a:rPr lang="sv-SE" dirty="0" smtClean="0"/>
              <a:t> </a:t>
            </a:r>
            <a:r>
              <a:rPr lang="en-US" dirty="0" smtClean="0"/>
              <a:t>model</a:t>
            </a:r>
            <a:r>
              <a:rPr lang="sv-SE" dirty="0" smtClean="0"/>
              <a:t> is </a:t>
            </a:r>
            <a:r>
              <a:rPr lang="en-US" dirty="0" smtClean="0"/>
              <a:t>exchangeable. It can be extended through: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Adding more parameter, e.g. considering link failures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Applying machine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 </a:t>
            </a:r>
            <a:r>
              <a:rPr lang="en-US" dirty="0"/>
              <a:t>Adding a consensus </a:t>
            </a:r>
            <a:r>
              <a:rPr lang="en-US" dirty="0" smtClean="0"/>
              <a:t>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Detect nodes producing the wrong result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scheduling can be extended by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Not placing replicas in the same physical location, e.g. in the same rack.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Include nodes´ load and resources in the scheduling</a:t>
            </a:r>
          </a:p>
        </p:txBody>
      </p:sp>
    </p:spTree>
    <p:extLst>
      <p:ext uri="{BB962C8B-B14F-4D97-AF65-F5344CB8AC3E}">
        <p14:creationId xmlns:p14="http://schemas.microsoft.com/office/powerpoint/2010/main" val="27153889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Considering load in the </a:t>
            </a:r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We made an experiment where we had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2 reliable nodes (MTBF = 40 s) and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3 less reliable nodes (MTBF = 10 s).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First all nodes had a low load, then we increased the load on one of the more reliable nodes and later decreased it again.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We added a condition in the scheduling 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If load &gt; MAX_PREFERRED_LOAD then place the task on another node if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721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Considering load in the </a:t>
            </a:r>
            <a:r>
              <a:rPr lang="en-US" dirty="0" smtClean="0"/>
              <a:t>scheduling, </a:t>
            </a:r>
            <a:r>
              <a:rPr lang="en-US" dirty="0"/>
              <a:t>cont’d.</a:t>
            </a:r>
            <a:endParaRPr lang="sv-SE" dirty="0"/>
          </a:p>
        </p:txBody>
      </p:sp>
      <p:sp>
        <p:nvSpPr>
          <p:cNvPr id="7" name="Platshållare för innehåll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[bild över </a:t>
            </a:r>
            <a:r>
              <a:rPr lang="sv-SE" dirty="0" err="1" smtClean="0"/>
              <a:t>usage</a:t>
            </a:r>
            <a:r>
              <a:rPr lang="sv-SE" dirty="0" smtClean="0"/>
              <a:t>]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0654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Considering load in the </a:t>
            </a:r>
            <a:r>
              <a:rPr lang="en-US" dirty="0" smtClean="0"/>
              <a:t>scheduling, </a:t>
            </a:r>
            <a:r>
              <a:rPr lang="en-US" dirty="0"/>
              <a:t>cont’d.</a:t>
            </a:r>
            <a:endParaRPr lang="sv-SE" dirty="0"/>
          </a:p>
        </p:txBody>
      </p:sp>
      <p:sp>
        <p:nvSpPr>
          <p:cNvPr id="7" name="Platshållare för innehåll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[Bild över </a:t>
            </a:r>
            <a:r>
              <a:rPr lang="sv-SE" dirty="0" err="1" smtClean="0"/>
              <a:t>loaded</a:t>
            </a:r>
            <a:r>
              <a:rPr lang="sv-SE" dirty="0" smtClean="0"/>
              <a:t> </a:t>
            </a:r>
            <a:r>
              <a:rPr lang="sv-SE" dirty="0" err="1" smtClean="0"/>
              <a:t>nodes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4693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Considering load in the </a:t>
            </a:r>
            <a:r>
              <a:rPr lang="en-US" dirty="0" smtClean="0"/>
              <a:t>scheduling, </a:t>
            </a:r>
            <a:r>
              <a:rPr lang="en-US" dirty="0"/>
              <a:t>cont’d.</a:t>
            </a:r>
            <a:endParaRPr lang="sv-SE" dirty="0"/>
          </a:p>
        </p:txBody>
      </p:sp>
      <p:sp>
        <p:nvSpPr>
          <p:cNvPr id="7" name="Platshållare för innehåll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[Bild över </a:t>
            </a:r>
            <a:r>
              <a:rPr lang="sv-SE" dirty="0" err="1" smtClean="0"/>
              <a:t>unloaded</a:t>
            </a:r>
            <a:r>
              <a:rPr lang="sv-SE" dirty="0" smtClean="0"/>
              <a:t> </a:t>
            </a:r>
            <a:r>
              <a:rPr lang="sv-SE" dirty="0" err="1" smtClean="0"/>
              <a:t>nodes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20870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en-US" dirty="0" smtClean="0"/>
              <a:t>We limit ourselves by only considering stream processing applications.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en-US" dirty="0" smtClean="0"/>
              <a:t>A processing task </a:t>
            </a:r>
            <a:r>
              <a:rPr lang="en-US" i="1" dirty="0" smtClean="0"/>
              <a:t>S</a:t>
            </a:r>
            <a:r>
              <a:rPr lang="en-US" dirty="0" smtClean="0"/>
              <a:t> will receive input from a producer, transform it, and send the result to a consumer.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en-US" dirty="0" smtClean="0"/>
              <a:t>When replicating the task </a:t>
            </a:r>
            <a:r>
              <a:rPr lang="en-US" i="1" dirty="0" smtClean="0"/>
              <a:t>S</a:t>
            </a:r>
            <a:r>
              <a:rPr lang="en-US" dirty="0" smtClean="0"/>
              <a:t>, the replicas may not be synchronized. To avoid timing issues, it is assumed no external calls are made which depends on when the request is made.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en-US" dirty="0" smtClean="0"/>
              <a:t>The task </a:t>
            </a:r>
            <a:r>
              <a:rPr lang="en-US" i="1" dirty="0" smtClean="0"/>
              <a:t>S</a:t>
            </a:r>
            <a:r>
              <a:rPr lang="en-US" dirty="0" smtClean="0"/>
              <a:t>, performs deterministic calculations on the input. If the replicas all receive the same input, they will all produce the same result.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885" y="3997263"/>
            <a:ext cx="3948339" cy="177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4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model /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We make the following </a:t>
            </a:r>
            <a:r>
              <a:rPr lang="en-US" dirty="0" smtClean="0"/>
              <a:t>assumptions: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Fully reliable links, we only consider node failures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Nodes are either </a:t>
            </a:r>
            <a:r>
              <a:rPr lang="en-US" i="1" dirty="0" smtClean="0"/>
              <a:t>operational </a:t>
            </a:r>
            <a:r>
              <a:rPr lang="en-US" dirty="0" smtClean="0"/>
              <a:t>or </a:t>
            </a:r>
            <a:r>
              <a:rPr lang="en-US" i="1" dirty="0" smtClean="0"/>
              <a:t>failed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Node failures do not depend on the jobs running on them and the computations they perform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Statistically independent failures</a:t>
            </a:r>
          </a:p>
        </p:txBody>
      </p:sp>
    </p:spTree>
    <p:extLst>
      <p:ext uri="{BB962C8B-B14F-4D97-AF65-F5344CB8AC3E}">
        <p14:creationId xmlns:p14="http://schemas.microsoft.com/office/powerpoint/2010/main" val="979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distribution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 smtClean="0"/>
                  <a:t>We assume failures follow a Poisson </a:t>
                </a:r>
                <a:r>
                  <a:rPr lang="en-US" dirty="0" smtClean="0"/>
                  <a:t>process, which is a common assumption for failure with constant failure rates</a:t>
                </a:r>
                <a:endParaRPr lang="en-US" dirty="0" smtClean="0"/>
              </a:p>
              <a:p>
                <a:pPr marL="0" lvl="0" indent="0">
                  <a:buNone/>
                </a:pPr>
                <a:endParaRPr lang="en-US" dirty="0" smtClean="0"/>
              </a:p>
              <a:p>
                <a:pPr marL="0" lvl="0" indent="0">
                  <a:buNone/>
                </a:pPr>
                <a:r>
                  <a:rPr lang="en-US" dirty="0"/>
                  <a:t>w</a:t>
                </a:r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dirty="0" smtClean="0"/>
                  <a:t> is the failure rate, i.e. the average number of failures during a time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.</a:t>
                </a:r>
              </a:p>
              <a:p>
                <a:pPr marL="0" lvl="0" indent="0">
                  <a:buNone/>
                </a:pPr>
                <a:r>
                  <a:rPr lang="en-US" dirty="0" smtClean="0"/>
                  <a:t>From a time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 and a </a:t>
                </a:r>
                <a:r>
                  <a:rPr lang="en-US" i="1" dirty="0" smtClean="0"/>
                  <a:t>mean-time-between-failures</a:t>
                </a:r>
                <a:r>
                  <a:rPr lang="en-US" dirty="0" smtClean="0"/>
                  <a:t> (MTBF),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dirty="0" smtClean="0"/>
                  <a:t> can be calculated as </a:t>
                </a:r>
              </a:p>
              <a:p>
                <a:pPr marL="0" lvl="0" indent="0">
                  <a:buNone/>
                </a:pPr>
                <a:endParaRPr lang="en-US" dirty="0" smtClean="0"/>
              </a:p>
              <a:p>
                <a:pPr marL="0" lvl="0" indent="0">
                  <a:buNone/>
                </a:pPr>
                <a:r>
                  <a:rPr lang="en-US" dirty="0" smtClean="0"/>
                  <a:t>Resulting in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811729" y="2372901"/>
                <a:ext cx="2629502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charset="0"/>
                            </a:rPr>
                            <m:t>𝜆</m:t>
                          </m:r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729" y="2372901"/>
                <a:ext cx="2629502" cy="6619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476206" y="3836294"/>
                <a:ext cx="1300548" cy="590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𝜆</m:t>
                      </m:r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𝑀𝑇𝐵𝐹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206" y="3836294"/>
                <a:ext cx="1300548" cy="59086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384736" y="4727723"/>
                <a:ext cx="5483488" cy="8408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736" y="4727723"/>
                <a:ext cx="5483488" cy="84080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9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1976</TotalTime>
  <Words>2497</Words>
  <Application>Microsoft Macintosh PowerPoint</Application>
  <PresentationFormat>Widescreen</PresentationFormat>
  <Paragraphs>368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Calibri</vt:lpstr>
      <vt:lpstr>Calibri Light</vt:lpstr>
      <vt:lpstr>Cambria Math</vt:lpstr>
      <vt:lpstr>Monaco</vt:lpstr>
      <vt:lpstr>Arial</vt:lpstr>
      <vt:lpstr>Retrospect</vt:lpstr>
      <vt:lpstr>Dynamic Fault-Tolerance and Task Scheduling in Distributed Systems</vt:lpstr>
      <vt:lpstr>Agenda</vt:lpstr>
      <vt:lpstr>Introduction</vt:lpstr>
      <vt:lpstr>Goal</vt:lpstr>
      <vt:lpstr>Related work</vt:lpstr>
      <vt:lpstr>System model</vt:lpstr>
      <vt:lpstr>Application model</vt:lpstr>
      <vt:lpstr>Fault model / Limitations</vt:lpstr>
      <vt:lpstr>Failure distribution</vt:lpstr>
      <vt:lpstr>Failure distribution</vt:lpstr>
      <vt:lpstr>Reliability definitions</vt:lpstr>
      <vt:lpstr>Reliability model</vt:lpstr>
      <vt:lpstr>Reliability model</vt:lpstr>
      <vt:lpstr>Reliability model cont’d</vt:lpstr>
      <vt:lpstr>Fault-tolerant model</vt:lpstr>
      <vt:lpstr>Ensuring reliability</vt:lpstr>
      <vt:lpstr>Detecting node failure</vt:lpstr>
      <vt:lpstr>Detecting node failure - best and worst case</vt:lpstr>
      <vt:lpstr>Handling node failure</vt:lpstr>
      <vt:lpstr>Handling node failure cont’d.</vt:lpstr>
      <vt:lpstr>Handling node failure cont’d.</vt:lpstr>
      <vt:lpstr>Handling node failure cont’d.</vt:lpstr>
      <vt:lpstr>Handling node failure cont’d.</vt:lpstr>
      <vt:lpstr>Handling node failure cont’d.</vt:lpstr>
      <vt:lpstr>Example – before failure</vt:lpstr>
      <vt:lpstr>Example – after failure</vt:lpstr>
      <vt:lpstr>Expressing time t</vt:lpstr>
      <vt:lpstr>Handling node failure cont’d.</vt:lpstr>
      <vt:lpstr>Handling node failure cont’d.</vt:lpstr>
      <vt:lpstr>Handling node failure cont’d.</vt:lpstr>
      <vt:lpstr>Expressing time t cont’d</vt:lpstr>
      <vt:lpstr>Expressing time t cont’d</vt:lpstr>
      <vt:lpstr>Calvin</vt:lpstr>
      <vt:lpstr>Calvin - runtime</vt:lpstr>
      <vt:lpstr>Calvin - actor</vt:lpstr>
      <vt:lpstr>Calvin - application</vt:lpstr>
      <vt:lpstr>Changes made to Calvin</vt:lpstr>
      <vt:lpstr>Experiments</vt:lpstr>
      <vt:lpstr>Experiments setup</vt:lpstr>
      <vt:lpstr>Application used in experiments</vt:lpstr>
      <vt:lpstr>Application used in experiments cont’d.</vt:lpstr>
      <vt:lpstr>Simulating node failures</vt:lpstr>
      <vt:lpstr>Ensuring a certain reliability</vt:lpstr>
      <vt:lpstr>Result</vt:lpstr>
      <vt:lpstr>Optimal number of replicas</vt:lpstr>
      <vt:lpstr>Optimal number of replicas cont’d.</vt:lpstr>
      <vt:lpstr>Result – total number of replicas</vt:lpstr>
      <vt:lpstr>Result – replicas per node (MTBF 7.5)</vt:lpstr>
      <vt:lpstr>Result – replicas per node (MTBF 15)</vt:lpstr>
      <vt:lpstr>Result – replicas per node (MTBF 40)</vt:lpstr>
      <vt:lpstr>Removing unnecessary replicas</vt:lpstr>
      <vt:lpstr>Removing unnecessary replicas cont’d.</vt:lpstr>
      <vt:lpstr>Result – total number of replicas</vt:lpstr>
      <vt:lpstr>Result – replicas per node (MTBF 10)</vt:lpstr>
      <vt:lpstr>Result – replicas per node (MTBF 25)</vt:lpstr>
      <vt:lpstr>Self-adapting</vt:lpstr>
      <vt:lpstr>Result – node reliabilities</vt:lpstr>
      <vt:lpstr>Result – number of replicas</vt:lpstr>
      <vt:lpstr>Replication time</vt:lpstr>
      <vt:lpstr>Result</vt:lpstr>
      <vt:lpstr>Result</vt:lpstr>
      <vt:lpstr>Future work</vt:lpstr>
      <vt:lpstr>Considering load in the scheduling</vt:lpstr>
      <vt:lpstr>Considering load in the scheduling, cont’d.</vt:lpstr>
      <vt:lpstr>Considering load in the scheduling, cont’d.</vt:lpstr>
      <vt:lpstr>Considering load in the scheduling, cont’d.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Fault-Tolerance and Task Scheduling in Distributed Systems</dc:title>
  <dc:creator>Philip Ståhl</dc:creator>
  <cp:lastModifiedBy>Philip Ståhl</cp:lastModifiedBy>
  <cp:revision>78</cp:revision>
  <dcterms:created xsi:type="dcterms:W3CDTF">2016-04-26T11:03:39Z</dcterms:created>
  <dcterms:modified xsi:type="dcterms:W3CDTF">2016-05-05T11:07:15Z</dcterms:modified>
</cp:coreProperties>
</file>