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7BE8D89-0A0F-46AD-9922-ACB9116D65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765FF75-9214-4FEA-B39D-84B9E3274FE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5089BB-F76D-4C3F-8E0A-BDA17F7850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55D7215-FB47-4AD6-BC62-40F70AC4879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ED5374-B9C0-4232-80D3-8D071CDB0DF6}" type="slidenum">
              <a:t>‹#›</a:t>
            </a:fld>
            <a:endParaRPr lang="pl-PL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0895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20D8E05-8B57-41DF-99A1-39A7F126A0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D2082E8-AA5B-477C-A6F0-FDF1EC39ABF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8747FC05-98A7-4433-B7C7-1BB14BED5C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l-PL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9BFD792-5BFA-4159-ACBB-DA4DE787E25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l-PL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C91AB4-85D5-4ABD-9FB4-AF5725BDF53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l-PL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AB8956-C568-402B-A733-D3684BDCBA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l-PL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C23DA17-E67D-4907-ACF8-B3E2949DDA7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42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l-PL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FAAC00-0351-42A3-B01D-AEE7BA918F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93A4F7-6DFB-4E49-89D7-4813CD8E25EB}" type="slidenum">
              <a:t>1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38E3CE7-6DDC-4126-9EA5-F97BB80FC4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D93B8D4-9244-4334-A782-C1B32FF4D7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25171C3-F7C2-4B9D-A8A6-386D415DD6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078990-9281-4C70-9120-58F8D01DDE1C}" type="slidenum">
              <a:t>2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84B735E-6BD6-4DA3-8E56-E931E707A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AD4E4AC-D73E-4561-BEC7-A064549268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EAB20A-900B-4C15-BC03-38E36AC4B1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F90133-EBAF-46C0-BEC3-D6AB012FA6B3}" type="slidenum">
              <a:t>3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6146506-56B5-45B6-883A-AE709D0B12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7E92303-FFFA-47BD-AEFD-7ED9FE21D2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A48CA7-76CF-4EC6-9BD7-4FFAFEF682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5515D6-4989-4381-93D6-4A1388E097DC}" type="slidenum">
              <a:t>4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1B633D9-76D7-48B3-9608-46DB585D3B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73D430B-C107-424F-8E2D-A4D5F206ED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490FDA-8DE3-4A34-ADE3-5F87729E1F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626C43-C932-4BD1-AF77-611ED089A7DC}" type="slidenum">
              <a:t>5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8793100-7436-4FD9-95FA-D0DA92B9B6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2812C27-4DED-4722-9BFE-99F1673407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376039-C733-432C-86CB-47B11E68F2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CF929C-05C7-42A3-90E4-CA5782D76610}" type="slidenum">
              <a:t>6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32B7FD6-28EA-4598-8480-FAF3B4E7BD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AEE7F2F-4480-453B-9F43-DFBC4E318A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F39B3CD-3F83-45DC-B0A0-3FB234005A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D55C99-7329-4DAE-95C8-E31F10EDA8BD}" type="slidenum">
              <a:t>7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66119DA-1285-4078-9D94-D3A1F9A19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6FAA416-82F4-4ACD-9894-92411A65EF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332E8-055F-4815-BC22-48A18D8F3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884698-9CA3-4099-ACCC-CD413D2E1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E04824-C9DB-40A7-8CC5-82BA7818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F0DDB8-D01A-4AF5-A419-CB5E4FF2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913807-CEF7-4FF4-98C6-631D6B67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803BB-3B27-47D1-807D-C9979CB062F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6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039C-EBDA-4D2A-9E7C-0C719DC0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A4615C-9FCA-41E7-A6B4-24E583C6D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A19885-9662-4985-99F1-FC5CE27E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E95DC5-44D0-4603-A8A1-B7910A0F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2EFE5B-61FB-4817-829B-08780084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10B6E5-D403-421A-BAAD-55C1C8901D9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6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0DCFE0-A518-4AE1-8183-6411980B1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3200" cy="500856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6BFB59-7578-483D-B5A0-2BB1F412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5008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3CFB62-2B0F-49B9-94BA-BCE2052D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747F45-1E60-46DE-B4C8-0E6F1635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38D9F8-E224-4EC8-8826-0A2AFF86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DABCE1-FD91-4B52-B8E2-046340DBA8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80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71E8A-2858-4AAB-9A1D-F3248438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99D48-358F-4276-ADC5-3F09F8907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F6DC7F-2F5C-4C77-BDA5-DD6E495D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F06EAE-0E89-4DE9-BEAF-1929ED89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89E276-7AF8-4934-AE68-6D80EA55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6BEADA-BCC8-43DD-A0D4-630C8E45BAA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52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B3C6F3-DD70-4B2B-B0E8-07451F18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68EE3C-1676-4CF0-9A3F-34FEECFE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9B169B-DB5F-49D3-83E9-422C19CE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C4948A-3282-4B2A-A0E4-8F0476F2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E6BB06-DD95-4A17-8911-EC5EF052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D67DBB-1B25-434E-BF15-6820DA5A72C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72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0CE38-DF09-4CBA-9182-3CBEE4C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ADCCC8-007D-412F-A5C1-E4C89435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CF2611-F043-4A6A-AFD3-2D641DB9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C0D861-F328-4F26-9E72-B5712EC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0FC1D7-D22E-4C0A-9AEF-52A51641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8A8517-3605-4B23-A577-10AAFC57113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31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29A587-4FA1-4B5A-AD37-59C06AE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A7B40B-2089-4679-A88C-4CA1AF55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FFBF388-2F85-4F39-B824-0028F59C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A7D3B4-A235-45DC-91C1-2FEF84BC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573D60-C7E6-48FE-849F-AD710E22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EC2B44-7D7A-4FF9-9605-5AA896B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63FBB-3471-4156-BB23-C95F290E3F0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78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55BF9B-9D08-4F06-AF10-CB1FA16C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25FBFB-5298-49E1-9D3A-C67C56D7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9930FE-026B-46E7-B489-C82AE6CC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56EF27F-5960-4919-AF88-E81FB4727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A6695A-7D84-4C70-BBF7-1CF668B99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7B5A4FA-A69C-49AE-B1DC-9CF62B23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4B5E434-5791-44DD-B283-84651C39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040368-ADC2-4C24-8BF0-CB07F657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70951-150F-4AA0-BF66-856B81F103D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58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E66EC-67C9-4E75-A69F-1795DB55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01DFF23-409F-4ABF-9074-53B2B4A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3761AC-5405-4714-A93C-94D0AD49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F9E6DC3-7E85-48BF-B882-D1D5D26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4B1AA-484A-4194-A89D-763A889FC47E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185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3D0DB31-8B20-4F56-A5B1-05E5E710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A217AB-DF68-4880-8FF9-41FCDAC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A46888-711F-4E07-BBA8-F41D0604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D8AA2-0B62-44B9-8959-9970EF9FE2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01453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793BB-7CA8-4693-867E-CF847EE8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6E0C4D-9D00-4381-805F-5B910F4A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C69B717-8C06-457C-861E-60B6C616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7961B0-6B3F-4AD8-861A-048529FF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32CE0F-0837-4F01-A6A0-C987C848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AD7C2D-055D-43FE-9AC6-9FA723A3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2E0D16-07B1-4F8C-9BA0-D93262ED8F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4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C8DABF-9893-4363-BEBF-B77666DF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F7761-90C6-4465-8733-D592A4A8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1B331E-3261-45ED-9211-5CBB7077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9BEA4D-E407-4639-8122-F98D640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0A3E03-72D0-4A2A-9350-115D6748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0BF3FB-1F0B-4AF4-BCC7-D9AE6BF5549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427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0EFCE-9AB9-4297-A8ED-CD866F49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117A288-A9F7-4AC3-8EE1-50C32AC3C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E2FC72D-A13C-449C-8285-E848E9603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F9D05F-81EA-4916-891B-A6AEC420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57E6CC-DBFA-4F2D-A654-2D5887B0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E18BBB-F619-4247-8EA4-05E8F40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BEC506-FF7E-44C2-A335-F51467FBE44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18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7E3109-DB61-4506-842D-E139A33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2F9FD6-7DEE-4423-8F3C-7F471035B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E41921-9584-4C3B-AF68-8270FE4E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9C1AA3-9ADC-4980-81AA-86E6D163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C1A444-3137-45D2-BF82-3997EC8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98ADE6-3CD3-423F-BC4E-B6D4D330C69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99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A76E713-9FD4-408F-AD03-9873D85BD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AFE0D4-604E-4E60-BD2E-64DEBA1B5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A7FDA2-E200-43D1-8243-4975FD78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617930-6CE3-4DE1-B31B-6241AFE5D979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426E3B-19D3-402F-A601-623D048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4DEC2-F7A3-4874-A93F-26BC00B7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2538BF-F17C-4114-BB50-9829400E2D4E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1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280DF3-CE14-4AF2-B2D6-93BD416E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3C467D-C514-4EE3-83AB-84230385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F40C11-CA69-4940-A5EE-197511B0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D9036D-1BBB-40F9-B432-72D50DE5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45BC0-9EE2-4534-82DE-6474444D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8A2B57-3DF8-4F1B-AFD6-A763BA67749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8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CAB8DD-6AA4-4605-8CA6-29E9CAE7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051CDA-2BE2-43F3-8A0F-40C27F3F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0E7CC-6711-4029-BE43-919DD7A59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EFF500-8432-40E6-BDAB-CBB83849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F0D514-7788-41A2-9716-EAEBA2E2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5B7D47-757A-4C64-8B88-C2E05AE4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99E020-DD1B-403D-B556-11A29674119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1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9E58A-1056-4DE6-8AA1-96ABF87E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B67F66-AB67-4A14-977F-F3C71886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440AB6-A627-44D0-A863-65437727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B95ECA9-39E8-453B-BC89-73FAD908C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F58A94A-818A-4F24-BB22-A1C64065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DD02FD1-6A4B-4945-97DF-A719A89B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7482AF6-EF96-4EE0-B1A4-96C7C2FC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061CDCC-6C38-44C6-B7C9-C7819195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B81CF4-86B8-45FF-A77C-60A845EA48F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DB29D-E3B9-4327-9936-E5E39528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1A93B6F-DEA4-4D11-9DD7-37E33503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CB91C9D-EC0A-4D93-BF97-B4EA73AB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71AC050-7AF7-493E-9AEB-9850F647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EF1B81-4DAC-47E6-8938-424588294E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11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12D29B8-54BB-42C3-9C69-D6AD59CA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C4B16E4-5715-431E-8133-5982C1A1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69F525-F3B4-47ED-90D5-FBE347D5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CD9918-9F78-4FC2-942C-388BB912B4B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3636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8BA411-8FE6-4F15-9059-8FECAB94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CBAE79-BD0F-4693-ADA6-1EA7BF1E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314E2A-EA79-46C8-82DF-C5DF25D8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428283-810D-4E28-83B2-20D9F639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CA6418-9C2D-4201-834C-A7D32BFC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6F3EDA-AE9C-4C07-8FC1-B0689008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364C7-3475-48FA-A679-CDD2339A18B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3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0F7FA-9747-4473-BD3B-D773548F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36E912E-5DDB-48EE-A46D-1BC6FBB40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71D8BE-5673-4408-B8AD-4AEC6DE4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7F26F8-146A-4F96-98C4-8CB21BFE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B8CD85-9EA5-4132-B63C-938508F478B5}" type="datetime1">
              <a:rPr lang="pl-PL" smtClean="0"/>
              <a:pPr lvl="0"/>
              <a:t>09.04.2018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2911E6-D534-47C8-AA8C-2A450447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AF258F-AF61-4E34-8B20-72542904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3D6A41-FB87-4DA9-86CA-AC6318E6547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50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B46-40BB-415D-86B8-37289A7A6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b">
            <a:noAutofit/>
          </a:bodyPr>
          <a:lstStyle/>
          <a:p>
            <a:pPr lvl="0"/>
            <a:r>
              <a:rPr lang="en-US"/>
              <a:t>Kliknij, aby edytować format tekstu tytułuKliknij, aby edytować styl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967914-95AC-423C-A683-244214666B6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DB8CD85-9EA5-4132-B63C-938508F478B5}" type="datetime1">
              <a:rPr lang="pl-PL"/>
              <a:pPr lvl="0"/>
              <a:t>2018/4/9</a:t>
            </a:fld>
            <a:endParaRPr lang="pl-PL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5DFF42-A7B6-4E2B-95ED-6F5338C5A83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pl-PL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588CC-3D34-49E6-967A-6170CA0CEA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36D5E3F-97A0-4428-AA1B-BAB48DD89453}" type="slidenum">
              <a:t>‹#›</a:t>
            </a:fld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9292D53-1F75-40AA-A3F5-F353A5FB5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Mangal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7290-8D1B-46B1-903D-1B75AF051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/>
              <a:t>Kliknij, aby edytować format tekstu tytułuKliknij, aby edytować styl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4CD7-0C64-4C9C-B639-CEFD89F76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/>
              <a:t>Kliknij, aby edytować format tekstu konspektu</a:t>
            </a:r>
          </a:p>
          <a:p>
            <a:pPr lvl="1"/>
            <a:r>
              <a:rPr lang="en-US"/>
              <a:t>Drugi poziom konspektu</a:t>
            </a:r>
          </a:p>
          <a:p>
            <a:pPr lvl="2"/>
            <a:r>
              <a:rPr lang="en-US"/>
              <a:t>Trzeci poziom konspektu</a:t>
            </a:r>
          </a:p>
          <a:p>
            <a:pPr lvl="3"/>
            <a:r>
              <a:rPr lang="en-US"/>
              <a:t>Czwarty poziom konspektu</a:t>
            </a:r>
          </a:p>
          <a:p>
            <a:pPr lvl="4"/>
            <a:r>
              <a:rPr lang="en-US"/>
              <a:t>Piąty poziom konspektu</a:t>
            </a:r>
          </a:p>
          <a:p>
            <a:pPr lvl="5"/>
            <a:r>
              <a:rPr lang="en-US"/>
              <a:t>Szósty poziom konspektu</a:t>
            </a:r>
          </a:p>
          <a:p>
            <a:pPr lvl="6"/>
            <a:r>
              <a:rPr lang="en-US"/>
              <a:t>Siódmy poziom konspektu</a:t>
            </a:r>
          </a:p>
          <a:p>
            <a:pPr lvl="7"/>
            <a:r>
              <a:rPr lang="en-US"/>
              <a:t>Ósmy poziom konspektu</a:t>
            </a:r>
          </a:p>
          <a:p>
            <a:pPr lvl="0"/>
            <a:r>
              <a:rPr lang="en-US"/>
              <a:t>Dziewiąty poziom konspektuEdytuj style wzorca tekstu</a:t>
            </a:r>
          </a:p>
          <a:p>
            <a:pPr lvl="1"/>
            <a:r>
              <a:rPr lang="en-US"/>
              <a:t>Drugi poziom</a:t>
            </a:r>
          </a:p>
          <a:p>
            <a:pPr lvl="2"/>
            <a:r>
              <a:rPr lang="en-US"/>
              <a:t>Trzeci poziom</a:t>
            </a:r>
          </a:p>
          <a:p>
            <a:pPr lvl="3"/>
            <a:r>
              <a:rPr lang="en-US"/>
              <a:t>Czwarty poziom</a:t>
            </a:r>
          </a:p>
          <a:p>
            <a:pPr lvl="4"/>
            <a:r>
              <a:rPr lang="en-US"/>
              <a:t>Piąty poziom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B335-C396-487B-A5DE-30A3434FCC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4617930-6CE3-4DE1-B31B-6241AFE5D979}" type="datetime1">
              <a:rPr lang="pl-PL"/>
              <a:pPr lvl="0"/>
              <a:t>2018/4/9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C6F0-DF62-4A4D-9A58-C5707A3C109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pl-PL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7CDC-E7E4-4154-8285-0FFF2D9760B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63BC636-86A0-4B84-ACB7-D75E117A4FD2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Mangal" pitchFamily="2"/>
        </a:defRPr>
      </a:lvl1pPr>
    </p:titleStyle>
    <p:bodyStyle>
      <a:lvl1pPr lvl="0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lvl="1" algn="l" rtl="0" hangingPunct="1">
        <a:lnSpc>
          <a:spcPct val="90000"/>
        </a:lnSpc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2pPr>
      <a:lvl3pPr lvl="2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3pPr>
      <a:lvl4pPr lvl="3" algn="l" rtl="0" hangingPunct="1">
        <a:lnSpc>
          <a:spcPct val="90000"/>
        </a:lnSpc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4pPr>
      <a:lvl5pPr lvl="4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5pPr>
      <a:lvl6pPr lvl="5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6pPr>
      <a:lvl7pPr lvl="6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7pPr>
      <a:lvl8pPr lvl="7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8pPr>
      <a:lvl9pPr marL="0" marR="0" lvl="0" indent="0" algn="l" rtl="0" hangingPunct="1">
        <a:lnSpc>
          <a:spcPct val="90000"/>
        </a:lnSpc>
        <a:spcBef>
          <a:spcPts val="1001"/>
        </a:spcBef>
        <a:spcAft>
          <a:spcPts val="1417"/>
        </a:spcAft>
        <a:buSzPct val="45000"/>
        <a:buFont typeface="Arial" pitchFamily="32"/>
        <a:buChar char="•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Nanomet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ikomet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l.wikipedia.org/wiki/Nanomet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kator.pl/fale-elektromagnetyczne,1410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bryk.pl/wypracowania/fizyka/oddzialywania-w-przyrodzie/13364-natura-fal-elektromagnetycznych.html" TargetMode="External"/><Relationship Id="rId5" Type="http://schemas.openxmlformats.org/officeDocument/2006/relationships/hyperlink" Target="http://saper.of19.net/zst&amp;/fiz/PODHTML/wlazprox.htm" TargetMode="External"/><Relationship Id="rId4" Type="http://schemas.openxmlformats.org/officeDocument/2006/relationships/hyperlink" Target="https://encyklopedia.pwn.pl/haslo/fale-elektromagnetyczne;389972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4ACC-7E19-4F43-BF4A-F5275F7DE4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62720" y="1080"/>
            <a:ext cx="9797760" cy="3134879"/>
          </a:xfrm>
        </p:spPr>
        <p:txBody>
          <a:bodyPr anchor="t"/>
          <a:lstStyle/>
          <a:p>
            <a:pPr lvl="0"/>
            <a:r>
              <a:rPr lang="en-US" sz="5400"/>
              <a:t>RODZAJE, WŁAŚCIWOŚCI I PRAKTYCZNE WYKORZYSTANIE FAL ELEKTROMAGNETYCZNYCH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58972-5AB6-4304-BF59-41B0379E22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23880" y="3602160"/>
            <a:ext cx="9143640" cy="1655280"/>
          </a:xfrm>
        </p:spPr>
        <p:txBody>
          <a:bodyPr wrap="square" lIns="91440" tIns="45720" rIns="91440" bIns="45720" anchor="t">
            <a:noAutofit/>
          </a:bodyPr>
          <a:lstStyle/>
          <a:p>
            <a:pPr lvl="0">
              <a:spcAft>
                <a:spcPts val="0"/>
              </a:spcAft>
            </a:pPr>
            <a:r>
              <a:rPr lang="pl-PL">
                <a:latin typeface="Calibri Light" pitchFamily="18"/>
              </a:rPr>
              <a:t>AGNIESZKA ZERA 3D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5EAB1DD4-10B2-4D84-A9B3-A6120C4DD3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7600" y="107280"/>
            <a:ext cx="9905760" cy="3541320"/>
          </a:xfrm>
        </p:spPr>
        <p:txBody>
          <a:bodyPr lIns="91440" tIns="45720" rIns="91440" bIns="45720"/>
          <a:lstStyle/>
          <a:p>
            <a:pPr lvl="0" algn="just">
              <a:spcBef>
                <a:spcPts val="1001"/>
              </a:spcBef>
              <a:buNone/>
            </a:pPr>
            <a:r>
              <a:rPr lang="en-US" sz="3600" b="1"/>
              <a:t>fale elektromagnetyczne </a:t>
            </a:r>
            <a:r>
              <a:rPr lang="en-US" sz="3600" i="1"/>
              <a:t>to</a:t>
            </a:r>
            <a:r>
              <a:rPr lang="en-US" sz="3600" b="1"/>
              <a:t> </a:t>
            </a:r>
            <a:r>
              <a:rPr lang="en-US" sz="3600" i="1"/>
              <a:t>rozchodzące się w przestrzeni zaburzenia pola elektromagnetycznego, prawo o ich istnieniu sformułował James Maxwell</a:t>
            </a:r>
          </a:p>
        </p:txBody>
      </p:sp>
      <p:sp>
        <p:nvSpPr>
          <p:cNvPr id="3" name="pole tekstowe 3">
            <a:extLst>
              <a:ext uri="{FF2B5EF4-FFF2-40B4-BE49-F238E27FC236}">
                <a16:creationId xmlns:a16="http://schemas.microsoft.com/office/drawing/2014/main" id="{985CBD68-F180-4BC5-9C1B-98E5A6D87D67}"/>
              </a:ext>
            </a:extLst>
          </p:cNvPr>
          <p:cNvSpPr/>
          <p:nvPr/>
        </p:nvSpPr>
        <p:spPr>
          <a:xfrm>
            <a:off x="152280" y="2316240"/>
            <a:ext cx="6251040" cy="1554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pl-PL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*powstają wokół drgających ładunków i prądów o natężeniu zależnym od czasu</a:t>
            </a:r>
          </a:p>
        </p:txBody>
      </p:sp>
      <p:sp>
        <p:nvSpPr>
          <p:cNvPr id="4" name="pole tekstowe 5">
            <a:extLst>
              <a:ext uri="{FF2B5EF4-FFF2-40B4-BE49-F238E27FC236}">
                <a16:creationId xmlns:a16="http://schemas.microsoft.com/office/drawing/2014/main" id="{522BF534-F942-4532-86C4-E4A449A00DF3}"/>
              </a:ext>
            </a:extLst>
          </p:cNvPr>
          <p:cNvSpPr/>
          <p:nvPr/>
        </p:nvSpPr>
        <p:spPr>
          <a:xfrm>
            <a:off x="6881040" y="2316240"/>
            <a:ext cx="3907440" cy="1554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pl-PL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*mogą rozchodzić się w każdym ośrodku, także w próżni</a:t>
            </a:r>
          </a:p>
        </p:txBody>
      </p:sp>
      <p:cxnSp>
        <p:nvCxnSpPr>
          <p:cNvPr id="5" name="Łącznik prosty ze strzałką 8">
            <a:extLst>
              <a:ext uri="{FF2B5EF4-FFF2-40B4-BE49-F238E27FC236}">
                <a16:creationId xmlns:a16="http://schemas.microsoft.com/office/drawing/2014/main" id="{3E99A625-D77F-49BE-B72F-054C19629130}"/>
              </a:ext>
            </a:extLst>
          </p:cNvPr>
          <p:cNvCxnSpPr/>
          <p:nvPr/>
        </p:nvCxnSpPr>
        <p:spPr>
          <a:xfrm flipV="1">
            <a:off x="405360" y="2297160"/>
            <a:ext cx="11294640" cy="5760"/>
          </a:xfrm>
          <a:prstGeom prst="bentConnector3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</p:cxnSp>
      <p:pic>
        <p:nvPicPr>
          <p:cNvPr id="6" name="Obraz 22">
            <a:extLst>
              <a:ext uri="{FF2B5EF4-FFF2-40B4-BE49-F238E27FC236}">
                <a16:creationId xmlns:a16="http://schemas.microsoft.com/office/drawing/2014/main" id="{A54CF279-8BD1-444D-B467-58A9D9DF78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27159" y="3954960"/>
            <a:ext cx="5488919" cy="2743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ole tekstowe 23">
            <a:extLst>
              <a:ext uri="{FF2B5EF4-FFF2-40B4-BE49-F238E27FC236}">
                <a16:creationId xmlns:a16="http://schemas.microsoft.com/office/drawing/2014/main" id="{27F648CC-C450-4CF1-B032-B4B34450EA9E}"/>
              </a:ext>
            </a:extLst>
          </p:cNvPr>
          <p:cNvSpPr/>
          <p:nvPr/>
        </p:nvSpPr>
        <p:spPr>
          <a:xfrm>
            <a:off x="1538280" y="6377760"/>
            <a:ext cx="6095519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pl-PL" sz="1800" b="0" i="0" u="none" strike="noStrike" kern="1200" spc="0">
                <a:ln>
                  <a:noFill/>
                </a:ln>
                <a:solidFill>
                  <a:srgbClr val="A5A5A5"/>
                </a:solidFill>
                <a:latin typeface="Calibri" pitchFamily="18"/>
                <a:ea typeface="Microsoft YaHei" pitchFamily="2"/>
                <a:cs typeface="Mangal" pitchFamily="2"/>
              </a:rPr>
              <a:t>http://fizyka.net.pl/ciekawostki/ciekawostki_wn3.html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DZAJE FAL ELEKTROMAGNETYCZN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3DB94-0EA1-481C-93D8-589F5C0D4F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/>
              <a:t>RODZAJE FAL ELEKTROMAGNETYCZNYCH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3715C-4EAC-456F-BDED-9AABD86297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lvl="0">
              <a:spcBef>
                <a:spcPts val="1001"/>
              </a:spcBef>
              <a:buNone/>
            </a:pPr>
            <a:r>
              <a:rPr lang="en-US" sz="3200"/>
              <a:t>1. Fale radiowe (od 10^-4 do 10^5m</a:t>
            </a:r>
            <a:r>
              <a:rPr lang="en-US" sz="3600"/>
              <a:t>)</a:t>
            </a:r>
            <a:r>
              <a:rPr lang="en-US" sz="3200"/>
              <a:t> - komunikacja radiowa, przesyłanie sygnałów telewizyjnych; nie są szkodliwe dla organizmu człowieka; mała energia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8E6AE8A-2E51-4419-B8E0-314B23403121}"/>
              </a:ext>
            </a:extLst>
          </p:cNvPr>
          <p:cNvSpPr/>
          <p:nvPr/>
        </p:nvSpPr>
        <p:spPr>
          <a:xfrm>
            <a:off x="834119" y="3822840"/>
            <a:ext cx="9457200" cy="1554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pl-PL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2. Mikrofale (od 10^-4 do 10^-1m) - radary, telewizja satelitarna, telefony komórkowe, kuchenki mikrofalowe; mogą powodować oparzenia skóry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ABD4ABBB-21A0-4EF7-9882-C43FE4F74F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7239" y="1117800"/>
            <a:ext cx="10955160" cy="5482440"/>
          </a:xfrm>
        </p:spPr>
        <p:txBody>
          <a:bodyPr lIns="91440" tIns="45720" rIns="91440" bIns="45720"/>
          <a:lstStyle/>
          <a:p>
            <a:pPr lvl="0">
              <a:spcBef>
                <a:spcPts val="1001"/>
              </a:spcBef>
              <a:buNone/>
            </a:pPr>
            <a:r>
              <a:rPr lang="en-US" sz="3200"/>
              <a:t>3. Podczerwień (od  780 nm do 1 mm) - noktowizja, czujniki ruchu; emituje ciepło</a:t>
            </a:r>
          </a:p>
          <a:p>
            <a:pPr lvl="0">
              <a:spcBef>
                <a:spcPts val="1001"/>
              </a:spcBef>
              <a:buNone/>
            </a:pPr>
            <a:endParaRPr lang="en-US" sz="3200"/>
          </a:p>
          <a:p>
            <a:pPr lvl="0">
              <a:spcBef>
                <a:spcPts val="1001"/>
              </a:spcBef>
              <a:buNone/>
            </a:pPr>
            <a:r>
              <a:rPr lang="en-US" sz="3200"/>
              <a:t>4. Światło widzialne (380-780nm) - żarówki, Słońce; to promieniowanie można zobaczyć gołym okiem</a:t>
            </a:r>
          </a:p>
          <a:p>
            <a:pPr lvl="0">
              <a:spcBef>
                <a:spcPts val="1001"/>
              </a:spcBef>
              <a:buNone/>
            </a:pPr>
            <a:endParaRPr lang="en-US" sz="3200"/>
          </a:p>
          <a:p>
            <a:pPr lvl="0">
              <a:spcBef>
                <a:spcPts val="1001"/>
              </a:spcBef>
              <a:buNone/>
            </a:pPr>
            <a:r>
              <a:rPr lang="en-US" sz="3200"/>
              <a:t>5. Promieniowanie nadfioletowe [ultrafioletowe(od 10 </a:t>
            </a:r>
            <a:r>
              <a:rPr lang="en-US" sz="3200">
                <a:hlinkClick r:id="rId3"/>
              </a:rPr>
              <a:t>nm</a:t>
            </a:r>
            <a:r>
              <a:rPr lang="en-US" sz="3200"/>
              <a:t> do 400 nm)] - lampy w solarium, sprawdzanie banknotów; główne źródło to słońce, może powodować raka skóry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E5A9E2F0-5B6B-48C3-B3C3-BD3032B3D9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8360" y="1056240"/>
            <a:ext cx="10681920" cy="5352840"/>
          </a:xfrm>
        </p:spPr>
        <p:txBody>
          <a:bodyPr lIns="91440" tIns="45720" rIns="91440" bIns="45720"/>
          <a:lstStyle/>
          <a:p>
            <a:pPr lvl="0">
              <a:spcBef>
                <a:spcPts val="1001"/>
              </a:spcBef>
              <a:buNone/>
            </a:pPr>
            <a:r>
              <a:rPr lang="en-US" sz="3200"/>
              <a:t>6. Promieniowanie rentegnowskie (10 </a:t>
            </a:r>
            <a:r>
              <a:rPr lang="en-US" sz="1400"/>
              <a:t>piko</a:t>
            </a:r>
            <a:r>
              <a:rPr lang="en-US" sz="3200">
                <a:hlinkClick r:id="rId3"/>
              </a:rPr>
              <a:t>pm</a:t>
            </a:r>
            <a:r>
              <a:rPr lang="en-US" sz="3200"/>
              <a:t> do 10 </a:t>
            </a:r>
            <a:r>
              <a:rPr lang="en-US" sz="3200">
                <a:hlinkClick r:id="rId4"/>
              </a:rPr>
              <a:t>nm</a:t>
            </a:r>
            <a:r>
              <a:rPr lang="en-US" sz="3200"/>
              <a:t>) - zdjęcia rentegnowskie, sprawdzanie izolacji i uszkodzeń; może wywołać choroby krwi, niewidzialne dla ludzkiego oka</a:t>
            </a:r>
          </a:p>
          <a:p>
            <a:pPr lvl="0">
              <a:spcBef>
                <a:spcPts val="1001"/>
              </a:spcBef>
              <a:buNone/>
            </a:pPr>
            <a:endParaRPr lang="en-US" sz="3200"/>
          </a:p>
          <a:p>
            <a:pPr lvl="0">
              <a:spcBef>
                <a:spcPts val="1001"/>
              </a:spcBef>
              <a:buNone/>
            </a:pPr>
            <a:r>
              <a:rPr lang="en-US" sz="3200"/>
              <a:t>7. Promieniowanie gamma (poniżej 1nm) – radioterapia, sterylizacja narzędzi medycznych; przyczyna powstawania nowotworów, niszczy komórki i bakterie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IDMO FAL ELEKTROMAGNETYCZN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753023-3D95-4A27-9488-CAFA5E63B7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1959" y="374040"/>
            <a:ext cx="9905760" cy="1478160"/>
          </a:xfrm>
        </p:spPr>
        <p:txBody>
          <a:bodyPr/>
          <a:lstStyle/>
          <a:p>
            <a:pPr lvl="0" algn="ctr"/>
            <a:r>
              <a:rPr lang="en-US"/>
              <a:t>WIDMO FAL ELEKTROMAGNETYCZNYCH</a:t>
            </a: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EAFD9A1C-64E4-477C-8A36-A8E900B2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0920" y="1260000"/>
            <a:ext cx="10404360" cy="428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ole tekstowe 2">
            <a:extLst>
              <a:ext uri="{FF2B5EF4-FFF2-40B4-BE49-F238E27FC236}">
                <a16:creationId xmlns:a16="http://schemas.microsoft.com/office/drawing/2014/main" id="{EC4B135E-4A02-4387-A989-7EAEDA6EAF32}"/>
              </a:ext>
            </a:extLst>
          </p:cNvPr>
          <p:cNvSpPr/>
          <p:nvPr/>
        </p:nvSpPr>
        <p:spPr>
          <a:xfrm>
            <a:off x="80640" y="5407200"/>
            <a:ext cx="12059280" cy="57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pl-PL" sz="1600" b="0" i="0" u="none" strike="noStrike" kern="1200" spc="0">
                <a:ln>
                  <a:noFill/>
                </a:ln>
                <a:solidFill>
                  <a:srgbClr val="BFBFBF"/>
                </a:solidFill>
                <a:latin typeface="Calibri" pitchFamily="18"/>
                <a:ea typeface="Microsoft YaHei" pitchFamily="2"/>
                <a:cs typeface="Mangal" pitchFamily="2"/>
              </a:rPr>
              <a:t>https://www.khanacademy.org/test-prep/mcat/physical-processes/light-and-electromagnetic-radiation-questions/a/diffraction-and-constructive-and-destructive-interference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BLI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C6EE45-29B3-4A4A-A68E-E8B1A11474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01F1FE-9876-44D5-B65C-82DA522340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560" y="2249640"/>
            <a:ext cx="9905760" cy="3943800"/>
          </a:xfrm>
        </p:spPr>
        <p:txBody>
          <a:bodyPr lIns="91440" tIns="45720" rIns="91440" bIns="45720"/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>
                <a:hlinkClick r:id="rId3"/>
              </a:rPr>
              <a:t>https://www.edukator.pl/fale-elektromagnetyczne,1410.html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>
                <a:hlinkClick r:id="rId4"/>
              </a:rPr>
              <a:t>https://encyklopedia.pwn.pl/haslo/fale-elektromagnetyczne;3899720.html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>
                <a:hlinkClick r:id="rId5"/>
              </a:rPr>
              <a:t>http://saper.of19.net/zst&amp;/fiz/PODHTML/wlazprox.htm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>
                <a:hlinkClick r:id="rId6"/>
              </a:rPr>
              <a:t>https://www.bryk.pl/wypracowania/fizyka/oddzialywania-w-przyrodzie/13364-natura-fal-elektromagnetycznych.html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/>
              <a:t>"Spotkania z fizyką" Nowa era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/>
              <a:t>"Fizyka z astronomią" Vademeceum maturzysty</a:t>
            </a:r>
          </a:p>
          <a:p>
            <a:pPr lvl="0">
              <a:spcBef>
                <a:spcPts val="1001"/>
              </a:spcBef>
              <a:buNone/>
            </a:pPr>
            <a:endParaRPr lang="en-US"/>
          </a:p>
          <a:p>
            <a:pPr lvl="0">
              <a:spcBef>
                <a:spcPts val="1001"/>
              </a:spcBef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myśl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omyślnie 1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Panoramiczny</PresentationFormat>
  <Paragraphs>33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Lucida Sans Unicode</vt:lpstr>
      <vt:lpstr>Mangal</vt:lpstr>
      <vt:lpstr>StarSymbol</vt:lpstr>
      <vt:lpstr>Tahoma</vt:lpstr>
      <vt:lpstr>Times New Roman</vt:lpstr>
      <vt:lpstr>Domyślnie</vt:lpstr>
      <vt:lpstr>Domyślnie 1</vt:lpstr>
      <vt:lpstr>RODZAJE, WŁAŚCIWOŚCI I PRAKTYCZNE WYKORZYSTANIE FAL ELEKTROMAGNETYCZNYCH</vt:lpstr>
      <vt:lpstr>Prezentacja programu PowerPoint</vt:lpstr>
      <vt:lpstr>RODZAJE FAL ELEKTROMAGNETYCZNYCH</vt:lpstr>
      <vt:lpstr>Prezentacja programu PowerPoint</vt:lpstr>
      <vt:lpstr>Prezentacja programu PowerPoint</vt:lpstr>
      <vt:lpstr>WIDMO FAL ELEKTROMAGNETYCZNYCH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RODZAJE, WŁAŚCIWOŚCI I PRAKTYCZNE WYKORZYSTANIE FAL ELEKTROMAGNETYCZNYCH</dc:title>
  <dc:creator>Paweł Staszczuk</dc:creator>
  <cp:lastModifiedBy>Paweł Staszczuk</cp:lastModifiedBy>
  <cp:revision>1</cp:revision>
  <dcterms:modified xsi:type="dcterms:W3CDTF">2018-04-08T22:52:48Z</dcterms:modified>
</cp:coreProperties>
</file>