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0" r:id="rId2"/>
    <p:sldId id="406" r:id="rId3"/>
    <p:sldId id="410" r:id="rId4"/>
    <p:sldId id="411" r:id="rId5"/>
    <p:sldId id="408" r:id="rId6"/>
    <p:sldId id="404" r:id="rId7"/>
    <p:sldId id="405" r:id="rId8"/>
    <p:sldId id="409" r:id="rId9"/>
    <p:sldId id="403" r:id="rId10"/>
  </p:sldIdLst>
  <p:sldSz cx="9144000" cy="6858000" type="screen4x3"/>
  <p:notesSz cx="6781800" cy="9918700"/>
  <p:embeddedFontLst>
    <p:embeddedFont>
      <p:font typeface="Tahoma" pitchFamily="34" charset="0"/>
      <p:regular r:id="rId13"/>
      <p:bold r:id="rId14"/>
    </p:embeddedFont>
    <p:embeddedFont>
      <p:font typeface="Wingdings 2" pitchFamily="18" charset="2"/>
      <p:regular r:id="rId15"/>
    </p:embeddedFont>
  </p:embeddedFontLst>
  <p:custDataLst>
    <p:tags r:id="rId16"/>
  </p:custDataLst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19FF19"/>
    <a:srgbClr val="00CC00"/>
    <a:srgbClr val="FF3300"/>
    <a:srgbClr val="EC8C9C"/>
    <a:srgbClr val="4D4D4D"/>
    <a:srgbClr val="B2B2B2"/>
    <a:srgbClr val="5F5F5F"/>
    <a:srgbClr val="D2142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541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-516" y="-78"/>
      </p:cViewPr>
      <p:guideLst>
        <p:guide orient="horz" pos="2160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-3168" y="-90"/>
      </p:cViewPr>
      <p:guideLst>
        <p:guide orient="horz" pos="3124"/>
        <p:guide pos="2136"/>
      </p:guideLst>
    </p:cSldViewPr>
  </p:notes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C25658-68F5-4284-980D-BE72D4C61D8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Klicken Sie, um die Formate des Vorlagentextes zu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1813"/>
            <a:ext cx="29384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7D633E-BDE3-412F-88B6-655B4915ABCF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AC7CC-26B7-45FB-9E5F-3AF14F939DF5}" type="slidenum">
              <a:rPr lang="de-AT" smtClean="0"/>
              <a:pPr/>
              <a:t>1</a:t>
            </a:fld>
            <a:endParaRPr lang="de-AT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AT" smtClean="0"/>
              <a:t>This slide replaces the first slilde in order to provide additional contact details if the presentation is handed out to the audience on paper.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U notext - col - 300dpi -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228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9050">
            <a:solidFill>
              <a:srgbClr val="BA122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Acin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96863"/>
            <a:ext cx="21939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9"/>
          <p:cNvSpPr txBox="1">
            <a:spLocks noChangeArrowheads="1"/>
          </p:cNvSpPr>
          <p:nvPr userDrawn="1"/>
        </p:nvSpPr>
        <p:spPr bwMode="auto">
          <a:xfrm>
            <a:off x="2525713" y="223838"/>
            <a:ext cx="55943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AT" sz="1200" b="1">
                <a:solidFill>
                  <a:srgbClr val="7C7C7C"/>
                </a:solidFill>
                <a:latin typeface="Arial" charset="0"/>
              </a:rPr>
              <a:t>AUTOMATION &amp; CONTROL INSTITUTE</a:t>
            </a:r>
            <a:br>
              <a:rPr lang="de-AT" sz="1200" b="1">
                <a:solidFill>
                  <a:srgbClr val="7C7C7C"/>
                </a:solidFill>
                <a:latin typeface="Arial" charset="0"/>
              </a:rPr>
            </a:br>
            <a:r>
              <a:rPr lang="de-AT" sz="1200" b="1">
                <a:solidFill>
                  <a:srgbClr val="7C7C7C"/>
                </a:solidFill>
                <a:latin typeface="Arial" charset="0"/>
              </a:rPr>
              <a:t>INSTITUT FÜR AUTOMATISIERUNGS-</a:t>
            </a:r>
            <a:br>
              <a:rPr lang="de-AT" sz="1200" b="1">
                <a:solidFill>
                  <a:srgbClr val="7C7C7C"/>
                </a:solidFill>
                <a:latin typeface="Arial" charset="0"/>
              </a:rPr>
            </a:br>
            <a:r>
              <a:rPr lang="de-AT" sz="1200" b="1">
                <a:solidFill>
                  <a:srgbClr val="7C7C7C"/>
                </a:solidFill>
                <a:latin typeface="Arial" charset="0"/>
              </a:rPr>
              <a:t>&amp; REGELUNGSTECHNIK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2895600"/>
            <a:ext cx="5943600" cy="2362200"/>
          </a:xfrm>
        </p:spPr>
        <p:txBody>
          <a:bodyPr anchor="t"/>
          <a:lstStyle>
            <a:lvl1pPr>
              <a:defRPr sz="5100"/>
            </a:lvl1pPr>
          </a:lstStyle>
          <a:p>
            <a:r>
              <a:rPr lang="de-AT"/>
              <a:t>TITEL DER </a:t>
            </a:r>
            <a:br>
              <a:rPr lang="de-AT"/>
            </a:br>
            <a:r>
              <a:rPr lang="de-AT"/>
              <a:t>PRÄSENTATION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362200"/>
            <a:ext cx="5943600" cy="457200"/>
          </a:xfrm>
        </p:spPr>
        <p:txBody>
          <a:bodyPr anchor="b"/>
          <a:lstStyle>
            <a:lvl1pPr marL="0" indent="0">
              <a:buFont typeface="Wingdings 2" pitchFamily="18" charset="2"/>
              <a:buNone/>
              <a:defRPr sz="1600" b="1">
                <a:solidFill>
                  <a:srgbClr val="7B7B7B"/>
                </a:solidFill>
              </a:defRPr>
            </a:lvl1pPr>
          </a:lstStyle>
          <a:p>
            <a:r>
              <a:rPr lang="de-AT"/>
              <a:t>NAME DES AUTORS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7625"/>
            <a:ext cx="2171700" cy="5895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7625"/>
            <a:ext cx="6362700" cy="5895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7625"/>
            <a:ext cx="8686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7625"/>
            <a:ext cx="8686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672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7625"/>
            <a:ext cx="8686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2672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7625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Titel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die Formate des Vorlagentextes zu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</p:txBody>
      </p:sp>
      <p:pic>
        <p:nvPicPr>
          <p:cNvPr id="8196" name="Picture 9" descr="TU notext - col - 300dpi - 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8600" y="64389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372100" y="6416675"/>
            <a:ext cx="31337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de-DE" sz="1100" dirty="0" smtClean="0">
                <a:solidFill>
                  <a:schemeClr val="bg2"/>
                </a:solidFill>
                <a:latin typeface="Tahoma" pitchFamily="34" charset="0"/>
              </a:rPr>
              <a:t>Lego </a:t>
            </a:r>
            <a:r>
              <a:rPr lang="de-DE" sz="1100" dirty="0" err="1" smtClean="0">
                <a:solidFill>
                  <a:schemeClr val="bg2"/>
                </a:solidFill>
                <a:latin typeface="Tahoma" pitchFamily="34" charset="0"/>
              </a:rPr>
              <a:t>Mindstorms</a:t>
            </a:r>
            <a:r>
              <a:rPr lang="de-DE" sz="1100" dirty="0" smtClean="0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de-DE" sz="1100" dirty="0" err="1" smtClean="0">
                <a:solidFill>
                  <a:schemeClr val="bg2"/>
                </a:solidFill>
                <a:latin typeface="Tahoma" pitchFamily="34" charset="0"/>
              </a:rPr>
              <a:t>nxt</a:t>
            </a:r>
            <a:r>
              <a:rPr lang="de-DE" sz="1100" dirty="0" smtClean="0">
                <a:solidFill>
                  <a:schemeClr val="bg2"/>
                </a:solidFill>
                <a:latin typeface="Tahoma" pitchFamily="34" charset="0"/>
              </a:rPr>
              <a:t>(</a:t>
            </a:r>
            <a:r>
              <a:rPr lang="de-DE" sz="1100" dirty="0" err="1" smtClean="0">
                <a:solidFill>
                  <a:schemeClr val="bg2"/>
                </a:solidFill>
                <a:latin typeface="Tahoma" pitchFamily="34" charset="0"/>
              </a:rPr>
              <a:t>tm</a:t>
            </a:r>
            <a:r>
              <a:rPr lang="de-DE" sz="1100" dirty="0" smtClean="0">
                <a:solidFill>
                  <a:schemeClr val="bg2"/>
                </a:solidFill>
                <a:latin typeface="Tahoma" pitchFamily="34" charset="0"/>
              </a:rPr>
              <a:t>)  </a:t>
            </a:r>
            <a:r>
              <a:rPr lang="de-DE" sz="1100" dirty="0" err="1" smtClean="0">
                <a:solidFill>
                  <a:schemeClr val="bg2"/>
                </a:solidFill>
                <a:latin typeface="Tahoma" pitchFamily="34" charset="0"/>
              </a:rPr>
              <a:t>with</a:t>
            </a:r>
            <a:r>
              <a:rPr lang="de-DE" sz="1100" dirty="0" smtClean="0">
                <a:solidFill>
                  <a:schemeClr val="bg2"/>
                </a:solidFill>
                <a:latin typeface="Tahoma" pitchFamily="34" charset="0"/>
              </a:rPr>
              <a:t> 4DIAC</a:t>
            </a:r>
            <a:endParaRPr lang="de-AT" sz="11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690688" y="6418263"/>
            <a:ext cx="2066925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US" sz="1200" b="1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042" name="Rectangle 18"/>
          <p:cNvSpPr>
            <a:spLocks noChangeAspect="1" noChangeArrowheads="1"/>
          </p:cNvSpPr>
          <p:nvPr/>
        </p:nvSpPr>
        <p:spPr bwMode="auto">
          <a:xfrm>
            <a:off x="8572500" y="6457950"/>
            <a:ext cx="349250" cy="3492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8505825" y="6480175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fld id="{7A1761DF-A00C-4ED0-9CC3-4A0EFE85DD98}" type="slidenum">
              <a:rPr lang="de-AT" sz="1400" b="1">
                <a:solidFill>
                  <a:srgbClr val="BA122B"/>
                </a:solidFill>
                <a:latin typeface="Tahoma" pitchFamily="34" charset="0"/>
              </a:rPr>
              <a:pPr algn="ctr">
                <a:defRPr/>
              </a:pPr>
              <a:t>‹#›</a:t>
            </a:fld>
            <a:endParaRPr lang="de-AT" sz="1400" b="1">
              <a:solidFill>
                <a:srgbClr val="BA122B"/>
              </a:solidFill>
              <a:latin typeface="Tahoma" pitchFamily="34" charset="0"/>
            </a:endParaRP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0" y="676275"/>
            <a:ext cx="9144000" cy="0"/>
          </a:xfrm>
          <a:prstGeom prst="line">
            <a:avLst/>
          </a:prstGeom>
          <a:noFill/>
          <a:ln w="19050">
            <a:solidFill>
              <a:srgbClr val="BA122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227138" y="6416675"/>
            <a:ext cx="25352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de-DE" sz="1100" dirty="0" smtClean="0">
                <a:solidFill>
                  <a:schemeClr val="bg2"/>
                </a:solidFill>
                <a:latin typeface="Tahoma" pitchFamily="34" charset="0"/>
              </a:rPr>
              <a:t>September 16, 2010</a:t>
            </a:r>
            <a:endParaRPr lang="de-AT" sz="1100" dirty="0">
              <a:solidFill>
                <a:schemeClr val="bg2"/>
              </a:solidFill>
              <a:latin typeface="Tahoma" pitchFamily="34" charset="0"/>
            </a:endParaRPr>
          </a:p>
        </p:txBody>
      </p:sp>
      <p:pic>
        <p:nvPicPr>
          <p:cNvPr id="8204" name="Picture 23" descr="AcinLogo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87788" y="6473825"/>
            <a:ext cx="13779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BA122B"/>
        </a:buClr>
        <a:buSzPct val="95000"/>
        <a:buFont typeface="Wingdings 2" pitchFamily="18" charset="2"/>
        <a:buChar char="¾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folHlink"/>
        </a:buClr>
        <a:buSzPct val="95000"/>
        <a:buFont typeface="Wingdings 2" pitchFamily="18" charset="2"/>
        <a:buChar char="¾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az-offlinework\pubs\ETFA2010\4DIAC_Users_workshop_slides\LF1%20Movie.wmv" TargetMode="External"/><Relationship Id="rId1" Type="http://schemas.openxmlformats.org/officeDocument/2006/relationships/video" Target="file:///C:\az-offlinework\pubs\ETFA2010\4DIAC_Users_workshop_slides\OnOffLtDark.wmv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apps/mediawiki/fordia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125" y="1617663"/>
            <a:ext cx="8686800" cy="1543050"/>
          </a:xfrm>
        </p:spPr>
        <p:txBody>
          <a:bodyPr/>
          <a:lstStyle/>
          <a:p>
            <a:pPr algn="ctr" eaLnBrk="1" hangingPunct="1"/>
            <a:r>
              <a:rPr lang="en-US" sz="3500" noProof="0" smtClean="0"/>
              <a:t>Utilizing Lego Mindstorms nxt(tm) as Teaching and Training Platform for IEC 61499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38125" y="3429000"/>
            <a:ext cx="86868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spcAft>
                <a:spcPct val="100000"/>
              </a:spcAft>
              <a:buClr>
                <a:srgbClr val="BA122B"/>
              </a:buClr>
              <a:buSzPct val="95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7B7B7B"/>
                </a:solidFill>
                <a:latin typeface="Tahoma" pitchFamily="34" charset="0"/>
              </a:rPr>
              <a:t>4DIAC Users’ Workshop</a:t>
            </a:r>
            <a:br>
              <a:rPr lang="en-US" sz="2800" b="1" dirty="0" smtClean="0">
                <a:solidFill>
                  <a:srgbClr val="7B7B7B"/>
                </a:solidFill>
                <a:latin typeface="Tahoma" pitchFamily="34" charset="0"/>
              </a:rPr>
            </a:br>
            <a:r>
              <a:rPr lang="en-US" sz="2800" b="1" dirty="0" smtClean="0">
                <a:solidFill>
                  <a:srgbClr val="7B7B7B"/>
                </a:solidFill>
                <a:latin typeface="Tahoma" pitchFamily="34" charset="0"/>
              </a:rPr>
              <a:t>ETFA, Bilbao, Spain</a:t>
            </a:r>
            <a:r>
              <a:rPr lang="en-US" sz="2800" dirty="0" smtClean="0">
                <a:solidFill>
                  <a:srgbClr val="7B7B7B"/>
                </a:solidFill>
                <a:latin typeface="Tahoma" pitchFamily="34" charset="0"/>
              </a:rPr>
              <a:t/>
            </a:r>
            <a:br>
              <a:rPr lang="en-US" sz="2800" dirty="0" smtClean="0">
                <a:solidFill>
                  <a:srgbClr val="7B7B7B"/>
                </a:solidFill>
                <a:latin typeface="Tahoma" pitchFamily="34" charset="0"/>
              </a:rPr>
            </a:br>
            <a:r>
              <a:rPr lang="en-US" sz="2800" dirty="0" smtClean="0">
                <a:solidFill>
                  <a:srgbClr val="7B7B7B"/>
                </a:solidFill>
                <a:latin typeface="Tahoma" pitchFamily="34" charset="0"/>
              </a:rPr>
              <a:t>September 16, 2010</a:t>
            </a:r>
          </a:p>
          <a:p>
            <a:pPr algn="ctr">
              <a:spcBef>
                <a:spcPct val="20000"/>
              </a:spcBef>
              <a:spcAft>
                <a:spcPct val="100000"/>
              </a:spcAft>
              <a:buClr>
                <a:srgbClr val="BA122B"/>
              </a:buClr>
              <a:buSzPct val="95000"/>
              <a:buFont typeface="Wingdings 2" pitchFamily="18" charset="2"/>
              <a:buNone/>
            </a:pPr>
            <a:r>
              <a:rPr lang="en-US" sz="2800" dirty="0" smtClean="0">
                <a:solidFill>
                  <a:srgbClr val="7B7B7B"/>
                </a:solidFill>
                <a:latin typeface="Tahoma" pitchFamily="34" charset="0"/>
              </a:rPr>
              <a:t>Alois Zoitl</a:t>
            </a:r>
            <a:br>
              <a:rPr lang="en-US" sz="2800" dirty="0" smtClean="0">
                <a:solidFill>
                  <a:srgbClr val="7B7B7B"/>
                </a:solidFill>
                <a:latin typeface="Tahoma" pitchFamily="34" charset="0"/>
              </a:rPr>
            </a:br>
            <a:r>
              <a:rPr lang="en-US" sz="2800" dirty="0" smtClean="0">
                <a:solidFill>
                  <a:srgbClr val="7B7B7B"/>
                </a:solidFill>
                <a:latin typeface="Tahoma" pitchFamily="34" charset="0"/>
              </a:rPr>
              <a:t>zoitl@acin.tuwien.ac.at</a:t>
            </a:r>
            <a:endParaRPr lang="en-US" sz="2800" dirty="0">
              <a:solidFill>
                <a:srgbClr val="7B7B7B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smtClean="0"/>
              <a:t>Motivation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Inexpensive starting kits (~300€):</a:t>
            </a:r>
          </a:p>
          <a:p>
            <a:pPr lvl="1"/>
            <a:r>
              <a:rPr lang="en-US" sz="2000" noProof="0" dirty="0" smtClean="0"/>
              <a:t>Processor (Arm 7)</a:t>
            </a:r>
          </a:p>
          <a:p>
            <a:pPr lvl="1"/>
            <a:r>
              <a:rPr lang="en-US" sz="2000" noProof="0" dirty="0" smtClean="0"/>
              <a:t>64kB Ram, 256kB Flash</a:t>
            </a:r>
          </a:p>
          <a:p>
            <a:pPr lvl="1"/>
            <a:r>
              <a:rPr lang="en-US" sz="2000" noProof="0" dirty="0" smtClean="0"/>
              <a:t>3 Motors</a:t>
            </a:r>
          </a:p>
          <a:p>
            <a:pPr lvl="1"/>
            <a:r>
              <a:rPr lang="en-US" sz="2000" noProof="0" dirty="0" smtClean="0"/>
              <a:t>Sensors (color, 2 push-button, ultrasonic) </a:t>
            </a:r>
          </a:p>
          <a:p>
            <a:pPr lvl="1"/>
            <a:r>
              <a:rPr lang="en-US" sz="2000" noProof="0" dirty="0" smtClean="0"/>
              <a:t>~600 Lego-Blocks</a:t>
            </a:r>
          </a:p>
          <a:p>
            <a:r>
              <a:rPr lang="en-US" sz="2400" noProof="0" dirty="0" smtClean="0"/>
              <a:t>ECOS port available (open source real-time </a:t>
            </a:r>
            <a:br>
              <a:rPr lang="en-US" sz="2400" noProof="0" dirty="0" smtClean="0"/>
            </a:br>
            <a:r>
              <a:rPr lang="en-US" sz="2400" noProof="0" dirty="0" smtClean="0"/>
              <a:t>operating system)</a:t>
            </a:r>
          </a:p>
          <a:p>
            <a:r>
              <a:rPr lang="en-US" sz="2400" noProof="0" dirty="0" smtClean="0"/>
              <a:t>FORTE port included on </a:t>
            </a:r>
            <a:r>
              <a:rPr lang="en-US" sz="2400" noProof="0" dirty="0" err="1" smtClean="0"/>
              <a:t>SourceForge</a:t>
            </a:r>
            <a:endParaRPr lang="en-US" sz="2400" noProof="0" dirty="0" smtClean="0"/>
          </a:p>
        </p:txBody>
      </p:sp>
      <p:pic>
        <p:nvPicPr>
          <p:cNvPr id="18439" name="Picture 15" descr="mo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4464050"/>
            <a:ext cx="2209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4" descr="colorsens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181600"/>
            <a:ext cx="1524000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3" descr="bri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473200"/>
            <a:ext cx="2179638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250202" y="5769299"/>
            <a:ext cx="8642974" cy="36004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USB</a:t>
            </a:r>
            <a:endParaRPr lang="de-DE" dirty="0"/>
          </a:p>
        </p:txBody>
      </p:sp>
      <p:sp>
        <p:nvSpPr>
          <p:cNvPr id="72" name="Down Arrow 71"/>
          <p:cNvSpPr/>
          <p:nvPr/>
        </p:nvSpPr>
        <p:spPr>
          <a:xfrm>
            <a:off x="4325938" y="4960620"/>
            <a:ext cx="487680" cy="86963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AutoShape 19"/>
          <p:cNvSpPr>
            <a:spLocks noChangeArrowheads="1"/>
          </p:cNvSpPr>
          <p:nvPr/>
        </p:nvSpPr>
        <p:spPr bwMode="auto">
          <a:xfrm>
            <a:off x="3228886" y="4518922"/>
            <a:ext cx="2681784" cy="761475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72000" tIns="36000" rIns="72000" bIns="36000" anchor="ctr">
            <a:spAutoFit/>
          </a:bodyPr>
          <a:lstStyle/>
          <a:p>
            <a:pPr algn="ctr" eaLnBrk="0" hangingPunct="0"/>
            <a:r>
              <a:rPr lang="de-DE" sz="2000" dirty="0" smtClean="0">
                <a:latin typeface="+mn-lt"/>
              </a:rPr>
              <a:t>ATMEL </a:t>
            </a:r>
            <a:br>
              <a:rPr lang="de-DE" sz="2000" dirty="0" smtClean="0">
                <a:latin typeface="+mn-lt"/>
              </a:rPr>
            </a:br>
            <a:r>
              <a:rPr lang="de-DE" sz="2000" dirty="0" smtClean="0">
                <a:latin typeface="+mn-lt"/>
              </a:rPr>
              <a:t>AT91 ISP/SAM-BA®</a:t>
            </a:r>
            <a:endParaRPr lang="en-US" sz="2000" dirty="0" smtClean="0">
              <a:latin typeface="+mn-lt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4325938" y="3641190"/>
            <a:ext cx="487680" cy="99203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Vision</a:t>
            </a:r>
            <a:endParaRPr lang="en-US" noProof="0"/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3240722" y="3206750"/>
            <a:ext cx="2658113" cy="48906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72000" tIns="36000" rIns="72000" bIns="36000" anchor="ctr">
            <a:spAutoFit/>
          </a:bodyPr>
          <a:lstStyle/>
          <a:p>
            <a:pPr algn="ctr" eaLnBrk="0" hangingPunct="0"/>
            <a:r>
              <a:rPr lang="en-US" dirty="0" smtClean="0">
                <a:latin typeface="+mn-lt"/>
              </a:rPr>
              <a:t>arm-elf-</a:t>
            </a:r>
            <a:r>
              <a:rPr lang="en-US" dirty="0" err="1" smtClean="0">
                <a:latin typeface="+mn-lt"/>
              </a:rPr>
              <a:t>gcc</a:t>
            </a:r>
            <a:endParaRPr lang="en-US" dirty="0">
              <a:latin typeface="+mn-lt"/>
            </a:endParaRPr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387351" y="2850522"/>
            <a:ext cx="1257300" cy="946152"/>
            <a:chOff x="767" y="1827"/>
            <a:chExt cx="792" cy="596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767" y="1827"/>
              <a:ext cx="792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2000" tIns="36000" rIns="72000" bIns="36000">
              <a:spAutoFit/>
            </a:bodyPr>
            <a:lstStyle/>
            <a:p>
              <a:pPr algn="ctr" eaLnBrk="0" hangingPunct="0"/>
              <a:r>
                <a:rPr lang="en-GB" sz="1800" dirty="0">
                  <a:latin typeface="+mn-lt"/>
                </a:rPr>
                <a:t>Application</a:t>
              </a:r>
              <a:br>
                <a:rPr lang="en-GB" sz="1800" dirty="0">
                  <a:latin typeface="+mn-lt"/>
                </a:rPr>
              </a:br>
              <a:r>
                <a:rPr lang="en-GB" sz="1800" dirty="0">
                  <a:latin typeface="+mn-lt"/>
                </a:rPr>
                <a:t>download</a:t>
              </a:r>
            </a:p>
          </p:txBody>
        </p:sp>
        <p:pic>
          <p:nvPicPr>
            <p:cNvPr id="47" name="Picture 3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8" y="2213"/>
              <a:ext cx="58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6438900" y="1001713"/>
            <a:ext cx="2454275" cy="1396967"/>
            <a:chOff x="855663" y="4056063"/>
            <a:chExt cx="3659187" cy="2082800"/>
          </a:xfrm>
        </p:grpSpPr>
        <p:grpSp>
          <p:nvGrpSpPr>
            <p:cNvPr id="28" name="Group 45"/>
            <p:cNvGrpSpPr>
              <a:grpSpLocks/>
            </p:cNvGrpSpPr>
            <p:nvPr/>
          </p:nvGrpSpPr>
          <p:grpSpPr bwMode="auto">
            <a:xfrm>
              <a:off x="855663" y="4056063"/>
              <a:ext cx="3659187" cy="2082800"/>
              <a:chOff x="315" y="2688"/>
              <a:chExt cx="2305" cy="1312"/>
            </a:xfrm>
          </p:grpSpPr>
          <p:pic>
            <p:nvPicPr>
              <p:cNvPr id="29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5" y="2688"/>
                <a:ext cx="2305" cy="1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42"/>
              <p:cNvPicPr>
                <a:picLocks noChangeAspect="1" noChangeArrowheads="1"/>
              </p:cNvPicPr>
              <p:nvPr/>
            </p:nvPicPr>
            <p:blipFill>
              <a:blip r:embed="rId4"/>
              <a:srcRect l="64145" t="62427" r="3911" b="28003"/>
              <a:stretch>
                <a:fillRect/>
              </a:stretch>
            </p:blipFill>
            <p:spPr bwMode="auto">
              <a:xfrm>
                <a:off x="1785" y="3517"/>
                <a:ext cx="721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8" name="Picture 3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24075" y="4237038"/>
              <a:ext cx="1516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3233340" y="930275"/>
            <a:ext cx="2672877" cy="1631947"/>
            <a:chOff x="3339307" y="896938"/>
            <a:chExt cx="2672877" cy="1631947"/>
          </a:xfrm>
        </p:grpSpPr>
        <p:grpSp>
          <p:nvGrpSpPr>
            <p:cNvPr id="59" name="Group 58"/>
            <p:cNvGrpSpPr/>
            <p:nvPr/>
          </p:nvGrpSpPr>
          <p:grpSpPr>
            <a:xfrm>
              <a:off x="3339307" y="896938"/>
              <a:ext cx="1437299" cy="1631947"/>
              <a:chOff x="3339307" y="896938"/>
              <a:chExt cx="1437299" cy="1631947"/>
            </a:xfrm>
          </p:grpSpPr>
          <p:sp>
            <p:nvSpPr>
              <p:cNvPr id="39" name="Text Box 18"/>
              <p:cNvSpPr txBox="1">
                <a:spLocks noChangeArrowheads="1"/>
              </p:cNvSpPr>
              <p:nvPr/>
            </p:nvSpPr>
            <p:spPr bwMode="auto">
              <a:xfrm>
                <a:off x="3339307" y="896938"/>
                <a:ext cx="1437299" cy="8113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72000" tIns="36000" rIns="72000" bIns="36000">
                <a:spAutoFit/>
              </a:bodyPr>
              <a:lstStyle/>
              <a:p>
                <a:pPr algn="ctr" eaLnBrk="0" hangingPunct="0"/>
                <a:r>
                  <a:rPr lang="en-GB" sz="1600" dirty="0">
                    <a:latin typeface="+mn-lt"/>
                  </a:rPr>
                  <a:t>FORTE</a:t>
                </a:r>
              </a:p>
              <a:p>
                <a:pPr algn="ctr" eaLnBrk="0" hangingPunct="0"/>
                <a:r>
                  <a:rPr lang="en-GB" sz="1600" dirty="0">
                    <a:latin typeface="+mn-lt"/>
                  </a:rPr>
                  <a:t>firmware type</a:t>
                </a:r>
              </a:p>
              <a:p>
                <a:pPr algn="ctr" eaLnBrk="0" hangingPunct="0"/>
                <a:r>
                  <a:rPr lang="en-GB" sz="1600" dirty="0">
                    <a:latin typeface="+mn-lt"/>
                  </a:rPr>
                  <a:t>file generation</a:t>
                </a:r>
              </a:p>
            </p:txBody>
          </p:sp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3518206" y="1741485"/>
                <a:ext cx="1079500" cy="787400"/>
                <a:chOff x="5025" y="1936"/>
                <a:chExt cx="680" cy="496"/>
              </a:xfrm>
            </p:grpSpPr>
            <p:sp>
              <p:nvSpPr>
                <p:cNvPr id="41" name="AutoShape 31"/>
                <p:cNvSpPr>
                  <a:spLocks noChangeArrowheads="1"/>
                </p:cNvSpPr>
                <p:nvPr/>
              </p:nvSpPr>
              <p:spPr bwMode="auto">
                <a:xfrm>
                  <a:off x="5025" y="1936"/>
                  <a:ext cx="680" cy="496"/>
                </a:xfrm>
                <a:prstGeom prst="flowChartMultidocumen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72000" tIns="36000" rIns="72000" bIns="36000" anchor="ctr">
                  <a:spAutoFit/>
                </a:bodyPr>
                <a:lstStyle/>
                <a:p>
                  <a:endParaRPr lang="en-GB"/>
                </a:p>
              </p:txBody>
            </p: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5156" y="2084"/>
                  <a:ext cx="323" cy="257"/>
                  <a:chOff x="5116" y="2130"/>
                  <a:chExt cx="323" cy="257"/>
                </a:xfrm>
              </p:grpSpPr>
              <p:sp>
                <p:nvSpPr>
                  <p:cNvPr id="43" name="Freeform 33"/>
                  <p:cNvSpPr>
                    <a:spLocks/>
                  </p:cNvSpPr>
                  <p:nvPr/>
                </p:nvSpPr>
                <p:spPr bwMode="auto">
                  <a:xfrm>
                    <a:off x="5148" y="2130"/>
                    <a:ext cx="260" cy="228"/>
                  </a:xfrm>
                  <a:custGeom>
                    <a:avLst/>
                    <a:gdLst>
                      <a:gd name="T0" fmla="*/ 0 w 480"/>
                      <a:gd name="T1" fmla="*/ 0 h 750"/>
                      <a:gd name="T2" fmla="*/ 1 w 480"/>
                      <a:gd name="T3" fmla="*/ 0 h 750"/>
                      <a:gd name="T4" fmla="*/ 1 w 480"/>
                      <a:gd name="T5" fmla="*/ 0 h 750"/>
                      <a:gd name="T6" fmla="*/ 1 w 480"/>
                      <a:gd name="T7" fmla="*/ 0 h 750"/>
                      <a:gd name="T8" fmla="*/ 1 w 480"/>
                      <a:gd name="T9" fmla="*/ 0 h 750"/>
                      <a:gd name="T10" fmla="*/ 1 w 480"/>
                      <a:gd name="T11" fmla="*/ 0 h 750"/>
                      <a:gd name="T12" fmla="*/ 1 w 480"/>
                      <a:gd name="T13" fmla="*/ 0 h 750"/>
                      <a:gd name="T14" fmla="*/ 0 w 480"/>
                      <a:gd name="T15" fmla="*/ 0 h 750"/>
                      <a:gd name="T16" fmla="*/ 0 w 480"/>
                      <a:gd name="T17" fmla="*/ 0 h 750"/>
                      <a:gd name="T18" fmla="*/ 1 w 480"/>
                      <a:gd name="T19" fmla="*/ 0 h 750"/>
                      <a:gd name="T20" fmla="*/ 1 w 480"/>
                      <a:gd name="T21" fmla="*/ 0 h 750"/>
                      <a:gd name="T22" fmla="*/ 0 w 480"/>
                      <a:gd name="T23" fmla="*/ 0 h 750"/>
                      <a:gd name="T24" fmla="*/ 0 w 480"/>
                      <a:gd name="T25" fmla="*/ 0 h 75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480"/>
                      <a:gd name="T40" fmla="*/ 0 h 750"/>
                      <a:gd name="T41" fmla="*/ 480 w 480"/>
                      <a:gd name="T42" fmla="*/ 750 h 75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480" h="750">
                        <a:moveTo>
                          <a:pt x="0" y="0"/>
                        </a:moveTo>
                        <a:lnTo>
                          <a:pt x="480" y="0"/>
                        </a:lnTo>
                        <a:lnTo>
                          <a:pt x="480" y="168"/>
                        </a:lnTo>
                        <a:lnTo>
                          <a:pt x="417" y="168"/>
                        </a:lnTo>
                        <a:lnTo>
                          <a:pt x="417" y="273"/>
                        </a:lnTo>
                        <a:lnTo>
                          <a:pt x="480" y="273"/>
                        </a:lnTo>
                        <a:lnTo>
                          <a:pt x="480" y="750"/>
                        </a:lnTo>
                        <a:lnTo>
                          <a:pt x="0" y="750"/>
                        </a:lnTo>
                        <a:lnTo>
                          <a:pt x="0" y="276"/>
                        </a:lnTo>
                        <a:lnTo>
                          <a:pt x="60" y="276"/>
                        </a:lnTo>
                        <a:lnTo>
                          <a:pt x="60" y="171"/>
                        </a:lnTo>
                        <a:lnTo>
                          <a:pt x="0" y="1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rgbClr val="0033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de-DE"/>
                  </a:p>
                </p:txBody>
              </p:sp>
              <p:sp>
                <p:nvSpPr>
                  <p:cNvPr id="4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6" y="2231"/>
                    <a:ext cx="323" cy="15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lnSpc>
                        <a:spcPct val="85000"/>
                      </a:lnSpc>
                      <a:spcBef>
                        <a:spcPct val="50000"/>
                      </a:spcBef>
                    </a:pPr>
                    <a:r>
                      <a:rPr lang="de-DE" sz="1200" dirty="0" err="1">
                        <a:latin typeface="+mn-lt"/>
                      </a:rPr>
                      <a:t>FB.h</a:t>
                    </a:r>
                    <a:endParaRPr lang="de-DE" sz="1200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4605468" y="1160689"/>
              <a:ext cx="1406716" cy="1104444"/>
              <a:chOff x="4605468" y="1244418"/>
              <a:chExt cx="1406716" cy="1104444"/>
            </a:xfrm>
          </p:grpSpPr>
          <p:sp>
            <p:nvSpPr>
              <p:cNvPr id="55" name="AutoShape 21"/>
              <p:cNvSpPr>
                <a:spLocks noChangeArrowheads="1"/>
              </p:cNvSpPr>
              <p:nvPr/>
            </p:nvSpPr>
            <p:spPr bwMode="auto">
              <a:xfrm>
                <a:off x="4942113" y="2045649"/>
                <a:ext cx="733425" cy="303213"/>
              </a:xfrm>
              <a:prstGeom prst="flowChartMultidocumen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72000" tIns="36000" rIns="72000" bIns="36000" anchor="ctr">
                <a:spAutoFit/>
              </a:bodyPr>
              <a:lstStyle/>
              <a:p>
                <a:pPr algn="ctr" eaLnBrk="0" hangingPunct="0"/>
                <a:r>
                  <a:rPr lang="en-US" sz="1100" dirty="0">
                    <a:latin typeface="+mn-lt"/>
                  </a:rPr>
                  <a:t>.h /.</a:t>
                </a:r>
                <a:r>
                  <a:rPr lang="en-US" sz="1100" dirty="0" err="1">
                    <a:latin typeface="+mn-lt"/>
                  </a:rPr>
                  <a:t>cpp</a:t>
                </a:r>
                <a:endParaRPr lang="en-US" sz="1100" dirty="0">
                  <a:latin typeface="+mn-lt"/>
                </a:endParaRPr>
              </a:p>
            </p:txBody>
          </p:sp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4605468" y="1244418"/>
                <a:ext cx="1406716" cy="81136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72000" tIns="36000" rIns="72000" bIns="36000">
                <a:spAutoFit/>
              </a:bodyPr>
              <a:lstStyle/>
              <a:p>
                <a:pPr algn="ctr" eaLnBrk="0" hangingPunct="0"/>
                <a:r>
                  <a:rPr lang="en-GB" sz="1600" dirty="0">
                    <a:latin typeface="+mn-lt"/>
                  </a:rPr>
                  <a:t>FORTE </a:t>
                </a:r>
                <a:r>
                  <a:rPr lang="en-GB" sz="1600" dirty="0" smtClean="0">
                    <a:latin typeface="+mn-lt"/>
                  </a:rPr>
                  <a:t/>
                </a:r>
                <a:br>
                  <a:rPr lang="en-GB" sz="1600" dirty="0" smtClean="0">
                    <a:latin typeface="+mn-lt"/>
                  </a:rPr>
                </a:br>
                <a:r>
                  <a:rPr lang="en-GB" sz="1600" dirty="0" smtClean="0">
                    <a:latin typeface="+mn-lt"/>
                  </a:rPr>
                  <a:t>source files /</a:t>
                </a:r>
                <a:br>
                  <a:rPr lang="en-GB" sz="1600" dirty="0" smtClean="0">
                    <a:latin typeface="+mn-lt"/>
                  </a:rPr>
                </a:br>
                <a:r>
                  <a:rPr lang="en-GB" sz="1600" dirty="0" err="1" smtClean="0">
                    <a:latin typeface="+mn-lt"/>
                  </a:rPr>
                  <a:t>eCos</a:t>
                </a:r>
                <a:r>
                  <a:rPr lang="en-GB" sz="1600" dirty="0" smtClean="0">
                    <a:latin typeface="+mn-lt"/>
                  </a:rPr>
                  <a:t> libraries</a:t>
                </a:r>
                <a:endParaRPr lang="en-GB" sz="1600" dirty="0">
                  <a:latin typeface="+mn-lt"/>
                </a:endParaRPr>
              </a:p>
            </p:txBody>
          </p:sp>
        </p:grpSp>
      </p:grpSp>
      <p:sp>
        <p:nvSpPr>
          <p:cNvPr id="64" name="AutoShape 19"/>
          <p:cNvSpPr>
            <a:spLocks noChangeArrowheads="1"/>
          </p:cNvSpPr>
          <p:nvPr/>
        </p:nvSpPr>
        <p:spPr bwMode="auto">
          <a:xfrm>
            <a:off x="586739" y="3961710"/>
            <a:ext cx="2453642" cy="7614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72000" tIns="36000" rIns="72000" bIns="36000" anchor="ctr">
            <a:spAutoFit/>
          </a:bodyPr>
          <a:lstStyle/>
          <a:p>
            <a:pPr algn="ctr" eaLnBrk="0" hangingPunct="0"/>
            <a:r>
              <a:rPr lang="en-US" sz="2000" dirty="0" smtClean="0">
                <a:latin typeface="+mn-lt"/>
              </a:rPr>
              <a:t>IEC 61499 Ethernet to USB Converter </a:t>
            </a:r>
            <a:endParaRPr lang="en-US" sz="2000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1149" y="4899660"/>
            <a:ext cx="138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+mn-lt"/>
              </a:rPr>
              <a:t>USB </a:t>
            </a:r>
            <a:r>
              <a:rPr lang="de-DE" sz="2000" dirty="0" err="1" smtClean="0">
                <a:latin typeface="+mn-lt"/>
              </a:rPr>
              <a:t>serial</a:t>
            </a:r>
            <a:r>
              <a:rPr lang="de-DE" sz="2000" dirty="0" smtClean="0">
                <a:latin typeface="+mn-lt"/>
              </a:rPr>
              <a:t> </a:t>
            </a:r>
            <a:r>
              <a:rPr lang="de-DE" sz="2000" dirty="0" err="1" smtClean="0">
                <a:latin typeface="+mn-lt"/>
              </a:rPr>
              <a:t>profile</a:t>
            </a:r>
            <a:endParaRPr lang="de-DE" sz="2000" dirty="0">
              <a:latin typeface="+mn-lt"/>
            </a:endParaRPr>
          </a:p>
        </p:txBody>
      </p:sp>
      <p:sp>
        <p:nvSpPr>
          <p:cNvPr id="68" name="Down Arrow 67"/>
          <p:cNvSpPr/>
          <p:nvPr/>
        </p:nvSpPr>
        <p:spPr>
          <a:xfrm rot="17332297">
            <a:off x="2669340" y="1437756"/>
            <a:ext cx="487680" cy="133505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3206" y="1166813"/>
            <a:ext cx="2339975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Down Arrow 68"/>
          <p:cNvSpPr/>
          <p:nvPr/>
        </p:nvSpPr>
        <p:spPr>
          <a:xfrm rot="20306820">
            <a:off x="3927522" y="2488692"/>
            <a:ext cx="487680" cy="8152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Down Arrow 69"/>
          <p:cNvSpPr/>
          <p:nvPr/>
        </p:nvSpPr>
        <p:spPr>
          <a:xfrm rot="1102676">
            <a:off x="4728705" y="2343555"/>
            <a:ext cx="487680" cy="96933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806984" y="3811036"/>
            <a:ext cx="138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+mn-lt"/>
              </a:rPr>
              <a:t>forte.bin</a:t>
            </a:r>
            <a:endParaRPr lang="de-DE" sz="2000" dirty="0">
              <a:latin typeface="+mn-lt"/>
            </a:endParaRPr>
          </a:p>
        </p:txBody>
      </p:sp>
      <p:sp>
        <p:nvSpPr>
          <p:cNvPr id="37" name="Up-Down Arrow 36"/>
          <p:cNvSpPr/>
          <p:nvPr/>
        </p:nvSpPr>
        <p:spPr>
          <a:xfrm>
            <a:off x="1567181" y="2619328"/>
            <a:ext cx="505261" cy="140334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Up-Down Arrow 37"/>
          <p:cNvSpPr/>
          <p:nvPr/>
        </p:nvSpPr>
        <p:spPr>
          <a:xfrm>
            <a:off x="1567181" y="4632066"/>
            <a:ext cx="505261" cy="1296294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t="12607"/>
          <a:stretch>
            <a:fillRect/>
          </a:stretch>
        </p:blipFill>
        <p:spPr bwMode="auto">
          <a:xfrm>
            <a:off x="6173488" y="2923674"/>
            <a:ext cx="2948905" cy="242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Up-Down Arrow 48"/>
          <p:cNvSpPr/>
          <p:nvPr/>
        </p:nvSpPr>
        <p:spPr>
          <a:xfrm>
            <a:off x="7647941" y="3477586"/>
            <a:ext cx="505261" cy="2291713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Straight Connector 52"/>
          <p:cNvCxnSpPr/>
          <p:nvPr/>
        </p:nvCxnSpPr>
        <p:spPr>
          <a:xfrm>
            <a:off x="6438900" y="2371722"/>
            <a:ext cx="1370076" cy="755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8238496" y="2552693"/>
            <a:ext cx="857886" cy="450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Planned Training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 applications in industrial automation</a:t>
            </a:r>
          </a:p>
          <a:p>
            <a:r>
              <a:rPr lang="en-US" smtClean="0"/>
              <a:t>Built on each other</a:t>
            </a:r>
          </a:p>
          <a:p>
            <a:r>
              <a:rPr lang="en-US" smtClean="0"/>
              <a:t>Increasing difficulty</a:t>
            </a:r>
          </a:p>
          <a:p>
            <a:r>
              <a:rPr lang="en-US" smtClean="0"/>
              <a:t>Deepening main IEC 61499 concepts</a:t>
            </a:r>
          </a:p>
          <a:p>
            <a:r>
              <a:rPr lang="en-US" smtClean="0"/>
              <a:t>Currently tutorials are </a:t>
            </a:r>
            <a:br>
              <a:rPr lang="en-US" smtClean="0"/>
            </a:br>
            <a:r>
              <a:rPr lang="en-US" smtClean="0"/>
              <a:t>beeing developed</a:t>
            </a:r>
          </a:p>
          <a:p>
            <a:endParaRPr lang="en-US" dirty="0"/>
          </a:p>
        </p:txBody>
      </p:sp>
      <p:pic>
        <p:nvPicPr>
          <p:cNvPr id="4" name="Picture 9" descr="Capture0320_01_Line1_4abstra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1" y="3506163"/>
            <a:ext cx="4343400" cy="2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Tutorials Under Development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noProof="0" dirty="0" smtClean="0"/>
              <a:t>Light blinking application</a:t>
            </a:r>
          </a:p>
          <a:p>
            <a:pPr lvl="1"/>
            <a:r>
              <a:rPr lang="en-US" sz="2000" noProof="0" dirty="0" smtClean="0"/>
              <a:t>Goal: usage of sensors and actuators (light); understand application timing</a:t>
            </a:r>
          </a:p>
          <a:p>
            <a:r>
              <a:rPr lang="en-US" sz="2400" noProof="0" dirty="0" smtClean="0"/>
              <a:t>Line following robot</a:t>
            </a:r>
          </a:p>
          <a:p>
            <a:pPr lvl="1"/>
            <a:r>
              <a:rPr lang="en-US" sz="2000" noProof="0" dirty="0" smtClean="0"/>
              <a:t>Goal: understand Basic Function Blocks; Closed Loop Control (Motors); Management of resources</a:t>
            </a:r>
          </a:p>
          <a:p>
            <a:r>
              <a:rPr lang="en-US" sz="2400" noProof="0" dirty="0" smtClean="0"/>
              <a:t>Car Wash</a:t>
            </a:r>
          </a:p>
          <a:p>
            <a:pPr lvl="1"/>
            <a:r>
              <a:rPr lang="en-US" sz="2000" noProof="0" dirty="0" smtClean="0"/>
              <a:t>Goal: develop Service Interface Function Blocks; Improved Closed Loop Control (e.g., PID)</a:t>
            </a:r>
          </a:p>
          <a:p>
            <a:r>
              <a:rPr lang="en-US" sz="2400" noProof="0" dirty="0" smtClean="0"/>
              <a:t>Part Sorting and Packaging</a:t>
            </a:r>
          </a:p>
          <a:p>
            <a:pPr lvl="1"/>
            <a:r>
              <a:rPr lang="en-US" sz="2000" noProof="0" dirty="0" smtClean="0"/>
              <a:t>Goal: timed buffers; Position control (Pick and Place); Monitoring of conveyor belt</a:t>
            </a:r>
            <a:endParaRPr lang="en-US" sz="24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Current State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FORTE runs on Lego Controller</a:t>
            </a:r>
          </a:p>
          <a:p>
            <a:r>
              <a:rPr lang="en-US" noProof="0" dirty="0" smtClean="0"/>
              <a:t>4DIAC-IDE can download via </a:t>
            </a:r>
            <a:br>
              <a:rPr lang="en-US" noProof="0" dirty="0" smtClean="0"/>
            </a:br>
            <a:r>
              <a:rPr lang="en-US" noProof="0" dirty="0" smtClean="0"/>
              <a:t>Java-proxy and USB</a:t>
            </a:r>
          </a:p>
          <a:p>
            <a:r>
              <a:rPr lang="en-US" noProof="0" dirty="0" smtClean="0"/>
              <a:t>FBs for </a:t>
            </a:r>
          </a:p>
          <a:p>
            <a:pPr lvl="1"/>
            <a:r>
              <a:rPr lang="en-US" noProof="0" dirty="0" smtClean="0"/>
              <a:t>Push-Sensor</a:t>
            </a:r>
          </a:p>
          <a:p>
            <a:pPr lvl="1"/>
            <a:r>
              <a:rPr lang="en-US" noProof="0" dirty="0" smtClean="0"/>
              <a:t>Buttons</a:t>
            </a:r>
          </a:p>
          <a:p>
            <a:pPr lvl="1"/>
            <a:r>
              <a:rPr lang="en-US" noProof="0" dirty="0" smtClean="0"/>
              <a:t>LED / Light-Sensor</a:t>
            </a:r>
          </a:p>
          <a:p>
            <a:pPr lvl="1"/>
            <a:r>
              <a:rPr lang="en-US" dirty="0" smtClean="0"/>
              <a:t>Sound Sensor</a:t>
            </a:r>
            <a:endParaRPr lang="en-US" noProof="0" dirty="0" smtClean="0"/>
          </a:p>
          <a:p>
            <a:pPr lvl="1"/>
            <a:r>
              <a:rPr lang="en-US" noProof="0" dirty="0" smtClean="0"/>
              <a:t>Motors</a:t>
            </a:r>
          </a:p>
          <a:p>
            <a:r>
              <a:rPr lang="en-US" noProof="0" dirty="0" smtClean="0"/>
              <a:t>Needs JTAG connector for </a:t>
            </a:r>
            <a:br>
              <a:rPr lang="en-US" noProof="0" dirty="0" smtClean="0"/>
            </a:br>
            <a:r>
              <a:rPr lang="en-US" noProof="0" dirty="0" smtClean="0"/>
              <a:t>debugging </a:t>
            </a:r>
            <a:r>
              <a:rPr lang="en-US" noProof="0" dirty="0" smtClean="0">
                <a:sym typeface="Wingdings" pitchFamily="2" charset="2"/>
              </a:rPr>
              <a:t> voids guarantee</a:t>
            </a:r>
            <a:endParaRPr lang="en-US" noProof="0" dirty="0"/>
          </a:p>
        </p:txBody>
      </p:sp>
      <p:pic>
        <p:nvPicPr>
          <p:cNvPr id="2051" name="Picture 3" descr="C:\az-offlinework\pubs\ETFA2010\4DIAC_Lego\imgs\IMG_04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658734" y="1827415"/>
            <a:ext cx="4864882" cy="3648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Example Line Following Robot</a:t>
            </a:r>
            <a:endParaRPr lang="en-US" noProof="0"/>
          </a:p>
        </p:txBody>
      </p:sp>
      <p:pic>
        <p:nvPicPr>
          <p:cNvPr id="7" name="OnOffLtDark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" y="1143000"/>
            <a:ext cx="4343400" cy="3257550"/>
          </a:xfrm>
          <a:prstGeom prst="rect">
            <a:avLst/>
          </a:prstGeom>
        </p:spPr>
      </p:pic>
      <p:pic>
        <p:nvPicPr>
          <p:cNvPr id="8" name="LF1 Movie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698403" y="3032910"/>
            <a:ext cx="4194772" cy="3146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Next Steps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Develop FBs for</a:t>
            </a:r>
          </a:p>
          <a:p>
            <a:pPr lvl="1"/>
            <a:r>
              <a:rPr lang="en-US" noProof="0" dirty="0" smtClean="0"/>
              <a:t>Ultra-sonic sensor</a:t>
            </a:r>
          </a:p>
          <a:p>
            <a:pPr lvl="1"/>
            <a:r>
              <a:rPr lang="en-US" noProof="0" dirty="0" smtClean="0"/>
              <a:t>Display</a:t>
            </a:r>
          </a:p>
          <a:p>
            <a:pPr lvl="1"/>
            <a:r>
              <a:rPr lang="en-US" noProof="0" dirty="0" smtClean="0"/>
              <a:t>Sound</a:t>
            </a:r>
          </a:p>
          <a:p>
            <a:r>
              <a:rPr lang="en-US" noProof="0" dirty="0" smtClean="0"/>
              <a:t>Testing and improvements </a:t>
            </a:r>
          </a:p>
          <a:p>
            <a:pPr lvl="1"/>
            <a:r>
              <a:rPr lang="en-US" noProof="0" dirty="0" smtClean="0">
                <a:sym typeface="Wingdings" pitchFamily="2" charset="2"/>
              </a:rPr>
              <a:t>Work without JTAG</a:t>
            </a:r>
          </a:p>
          <a:p>
            <a:pPr lvl="1"/>
            <a:r>
              <a:rPr lang="en-US" noProof="0" dirty="0" smtClean="0">
                <a:sym typeface="Wingdings" pitchFamily="2" charset="2"/>
              </a:rPr>
              <a:t>Use binary XML for improving performance and memory usage</a:t>
            </a:r>
            <a:endParaRPr lang="en-US" noProof="0" dirty="0" smtClean="0"/>
          </a:p>
          <a:p>
            <a:r>
              <a:rPr lang="en-US" noProof="0" dirty="0" smtClean="0"/>
              <a:t>Will be released to public via 4DIAC-Wiki: </a:t>
            </a:r>
            <a:r>
              <a:rPr lang="en-US" noProof="0" dirty="0" smtClean="0">
                <a:hlinkClick r:id="rId2"/>
              </a:rPr>
              <a:t>http://sourceforge.net/apps/mediawiki/fordiac</a:t>
            </a:r>
            <a:endParaRPr lang="en-US" noProof="0" dirty="0" smtClean="0"/>
          </a:p>
          <a:p>
            <a:r>
              <a:rPr lang="en-US" noProof="0" dirty="0" smtClean="0"/>
              <a:t>Additional tutorials, examples and suggestions are warmly welcome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Further Developments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Utilizing Lego’s Bluetooth for distributed applications</a:t>
            </a:r>
          </a:p>
          <a:p>
            <a:r>
              <a:rPr lang="en-US" noProof="0" dirty="0" smtClean="0"/>
              <a:t>Connecting 4DIAC with </a:t>
            </a:r>
            <a:br>
              <a:rPr lang="en-US" noProof="0" dirty="0" smtClean="0"/>
            </a:br>
            <a:r>
              <a:rPr lang="en-US" noProof="0" dirty="0" smtClean="0"/>
              <a:t>Virtual Lego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2600" y="2456198"/>
            <a:ext cx="4500575" cy="348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74485" b="79768"/>
          <a:stretch>
            <a:fillRect/>
          </a:stretch>
        </p:blipFill>
        <p:spPr bwMode="auto">
          <a:xfrm>
            <a:off x="611494" y="3429000"/>
            <a:ext cx="3498460" cy="277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 \pagestyle{empty}&#10;\usepackage{amsmath} \usepackage{amsfonts} \usepackage{amssymb}&#10;\begin{document}&#10;$$&#10;\end{document}"/>
  <p:tag name="TEX2PS" val="latex $(base).tex; dvips -D $(res) -E -o $(base).ps $(base).dvi"/>
  <p:tag name="EXTERNALEDITCOMMAND" val="notepad %"/>
  <p:tag name="GHOSTSCRIPTCOMMAND" val="C:\Programme\latex\gs\gs8.56\bin\gswin32c.exe"/>
  <p:tag name="DEFAULTFONTSIZE" val="10"/>
  <p:tag name="DEFAULTBITMAP" val="pngmono"/>
  <p:tag name="DEFAULTBLEND" val="Falsch"/>
  <p:tag name="DEFAULTTRANSPARENT" val="Wahr"/>
  <p:tag name="DEFAULTWORKAROUNDTRANSPARENCYBUG" val="Falsch"/>
  <p:tag name="DEFAULTRESOLUTION" val="1200"/>
  <p:tag name="DEFAULTMAGNIFICATION" val="2"/>
  <p:tag name="DEFAULTWIDTH" val="483"/>
  <p:tag name="DEFAULTHEIGHT" val="405"/>
</p:tagLst>
</file>

<file path=ppt/theme/theme1.xml><?xml version="1.0" encoding="utf-8"?>
<a:theme xmlns:a="http://schemas.openxmlformats.org/drawingml/2006/main" name="ACIN_Präsentation">
  <a:themeElements>
    <a:clrScheme name="ACIN_Präsentation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C0C0C0"/>
      </a:folHlink>
    </a:clrScheme>
    <a:fontScheme name="ACIN_Prä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IN_Prä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IN_Prä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IN_Präsentation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ACIN_Präsentation</Template>
  <TotalTime>0</TotalTime>
  <Words>277</Words>
  <Application>Microsoft Office PowerPoint</Application>
  <PresentationFormat>On-screen Show (4:3)</PresentationFormat>
  <Paragraphs>67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Tahoma</vt:lpstr>
      <vt:lpstr>Wingdings 2</vt:lpstr>
      <vt:lpstr>Times New Roman</vt:lpstr>
      <vt:lpstr>Wingdings</vt:lpstr>
      <vt:lpstr>ACIN_Präsentation</vt:lpstr>
      <vt:lpstr>Utilizing Lego Mindstorms nxt(tm) as Teaching and Training Platform for IEC 61499 </vt:lpstr>
      <vt:lpstr>Motivation</vt:lpstr>
      <vt:lpstr>Vision</vt:lpstr>
      <vt:lpstr>Planned Training Scenarios</vt:lpstr>
      <vt:lpstr>Tutorials Under Development</vt:lpstr>
      <vt:lpstr>Current State</vt:lpstr>
      <vt:lpstr>Example Line Following Robot</vt:lpstr>
      <vt:lpstr>Next Steps</vt:lpstr>
      <vt:lpstr>Further Developments</vt:lpstr>
    </vt:vector>
  </TitlesOfParts>
  <Company>TU - Wien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ACIN</dc:creator>
  <cp:lastModifiedBy> </cp:lastModifiedBy>
  <cp:revision>266</cp:revision>
  <dcterms:created xsi:type="dcterms:W3CDTF">2006-08-10T12:52:06Z</dcterms:created>
  <dcterms:modified xsi:type="dcterms:W3CDTF">2010-09-15T21:04:55Z</dcterms:modified>
</cp:coreProperties>
</file>