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256" r:id="rId2"/>
    <p:sldId id="540" r:id="rId3"/>
    <p:sldId id="546" r:id="rId4"/>
    <p:sldId id="557" r:id="rId5"/>
    <p:sldId id="558" r:id="rId6"/>
    <p:sldId id="559" r:id="rId7"/>
    <p:sldId id="554" r:id="rId8"/>
    <p:sldId id="560" r:id="rId9"/>
    <p:sldId id="551" r:id="rId10"/>
    <p:sldId id="567" r:id="rId11"/>
    <p:sldId id="561" r:id="rId12"/>
    <p:sldId id="562" r:id="rId13"/>
    <p:sldId id="563" r:id="rId14"/>
    <p:sldId id="566" r:id="rId15"/>
    <p:sldId id="552" r:id="rId16"/>
    <p:sldId id="564" r:id="rId17"/>
    <p:sldId id="541" r:id="rId18"/>
    <p:sldId id="542" r:id="rId19"/>
    <p:sldId id="543" r:id="rId20"/>
    <p:sldId id="486" r:id="rId21"/>
  </p:sldIdLst>
  <p:sldSz cx="9144000" cy="6858000" type="screen4x3"/>
  <p:notesSz cx="6797675" cy="99250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35690E"/>
    <a:srgbClr val="33CC33"/>
    <a:srgbClr val="336699"/>
    <a:srgbClr val="003366"/>
    <a:srgbClr val="FFFFCC"/>
    <a:srgbClr val="4D4D4D"/>
    <a:srgbClr val="FF7D80"/>
    <a:srgbClr val="B2CCE6"/>
    <a:srgbClr val="FFBBBD"/>
    <a:srgbClr val="FFFF7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8" autoAdjust="0"/>
    <p:restoredTop sz="95714" autoAdjust="0"/>
  </p:normalViewPr>
  <p:slideViewPr>
    <p:cSldViewPr snapToGrid="0">
      <p:cViewPr>
        <p:scale>
          <a:sx n="80" d="100"/>
          <a:sy n="80" d="100"/>
        </p:scale>
        <p:origin x="-1188" y="-192"/>
      </p:cViewPr>
      <p:guideLst>
        <p:guide orient="horz" pos="1293"/>
        <p:guide pos="1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2064" y="1476"/>
      </p:cViewPr>
      <p:guideLst>
        <p:guide orient="horz" pos="3125"/>
        <p:guide pos="2142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389" y="1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196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389" y="9429196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16893F1-1733-4850-8394-9FCD7F7FE8A4}" type="slidenum">
              <a:rPr lang="ru-RU"/>
              <a:pPr>
                <a:defRPr/>
              </a:pPr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45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104" y="4714599"/>
            <a:ext cx="4983468" cy="446587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9" y="1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196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9" y="9429196"/>
            <a:ext cx="2945286" cy="4958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961" tIns="45981" rIns="91961" bIns="4598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6E437F3-E0C8-4FD1-8BA0-43D6771ECFB4}" type="slidenum">
              <a:rPr lang="ru-RU"/>
              <a:pPr>
                <a:defRPr/>
              </a:pPr>
              <a:t>‹Nr.›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B1299-236A-4132-82A6-5B5C290ED0FE}" type="slidenum">
              <a:rPr lang="ru-RU" smtClean="0"/>
              <a:pPr/>
              <a:t>1</a:t>
            </a:fld>
            <a:endParaRPr lang="ru-RU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4572000"/>
            <a:ext cx="9144000" cy="1828800"/>
            <a:chOff x="0" y="4572000"/>
            <a:chExt cx="9144000" cy="1828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0" y="4572000"/>
              <a:ext cx="9144000" cy="1828800"/>
            </a:xfrm>
            <a:prstGeom prst="rect">
              <a:avLst/>
            </a:prstGeom>
            <a:solidFill>
              <a:srgbClr val="35690E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4014C9E1-4877-4DC3-9276-511BD08932D1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764" y="5867400"/>
            <a:ext cx="7976958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639" y="4648200"/>
            <a:ext cx="7947561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de-DE" smtClean="0"/>
              <a:t>Titelmasterformat durch Klicken bearbeiten</a:t>
            </a:r>
            <a:endParaRPr/>
          </a:p>
        </p:txBody>
      </p:sp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9748" y="228600"/>
            <a:ext cx="2808288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feld 16"/>
          <p:cNvSpPr txBox="1"/>
          <p:nvPr userDrawn="1"/>
        </p:nvSpPr>
        <p:spPr>
          <a:xfrm>
            <a:off x="4951601" y="318158"/>
            <a:ext cx="40719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tx1"/>
                </a:solidFill>
              </a:rPr>
              <a:t>Martin-Luther-Universität Halle-Wittenberg</a:t>
            </a:r>
          </a:p>
          <a:p>
            <a:r>
              <a:rPr lang="de-DE" sz="1400" dirty="0" smtClean="0">
                <a:solidFill>
                  <a:schemeClr val="tx1"/>
                </a:solidFill>
              </a:rPr>
              <a:t>Institute </a:t>
            </a:r>
            <a:r>
              <a:rPr lang="de-DE" sz="1400" dirty="0" err="1" smtClean="0">
                <a:solidFill>
                  <a:schemeClr val="tx1"/>
                </a:solidFill>
              </a:rPr>
              <a:t>of</a:t>
            </a:r>
            <a:r>
              <a:rPr lang="de-DE" sz="1400" dirty="0" smtClean="0">
                <a:solidFill>
                  <a:schemeClr val="tx1"/>
                </a:solidFill>
              </a:rPr>
              <a:t> Computer Science</a:t>
            </a:r>
          </a:p>
          <a:p>
            <a:r>
              <a:rPr lang="de-DE" sz="1400" dirty="0" err="1" smtClean="0">
                <a:solidFill>
                  <a:schemeClr val="tx1"/>
                </a:solidFill>
              </a:rPr>
              <a:t>Chair</a:t>
            </a:r>
            <a:r>
              <a:rPr lang="de-DE" sz="1400" baseline="0" dirty="0" smtClean="0">
                <a:solidFill>
                  <a:schemeClr val="tx1"/>
                </a:solidFill>
              </a:rPr>
              <a:t> </a:t>
            </a:r>
            <a:r>
              <a:rPr lang="de-DE" sz="1400" baseline="0" dirty="0" err="1" smtClean="0">
                <a:solidFill>
                  <a:schemeClr val="tx1"/>
                </a:solidFill>
              </a:rPr>
              <a:t>of</a:t>
            </a:r>
            <a:r>
              <a:rPr lang="de-DE" sz="1400" baseline="0" dirty="0" smtClean="0">
                <a:solidFill>
                  <a:schemeClr val="tx1"/>
                </a:solidFill>
              </a:rPr>
              <a:t>  Automation Technology</a:t>
            </a:r>
            <a:endParaRPr lang="de-DE" sz="1400" dirty="0" smtClean="0">
              <a:solidFill>
                <a:schemeClr val="tx1"/>
              </a:solidFill>
            </a:endParaRPr>
          </a:p>
          <a:p>
            <a:r>
              <a:rPr lang="de-DE" sz="1400" baseline="0" dirty="0" smtClean="0">
                <a:solidFill>
                  <a:schemeClr val="tx1"/>
                </a:solidFill>
              </a:rPr>
              <a:t>Prof. Dr.-Ing. Hans-Michael Hanisch</a:t>
            </a:r>
            <a:endParaRPr lang="de-DE" sz="1400" baseline="0" dirty="0">
              <a:solidFill>
                <a:schemeClr val="tx1"/>
              </a:solidFill>
            </a:endParaRPr>
          </a:p>
        </p:txBody>
      </p:sp>
      <p:sp>
        <p:nvSpPr>
          <p:cNvPr id="18" name="Untertitel 2"/>
          <p:cNvSpPr>
            <a:spLocks noGrp="1"/>
          </p:cNvSpPr>
          <p:nvPr>
            <p:ph type="subTitle" idx="1"/>
          </p:nvPr>
        </p:nvSpPr>
        <p:spPr>
          <a:xfrm>
            <a:off x="685800" y="2352822"/>
            <a:ext cx="7772400" cy="1199704"/>
          </a:xfrm>
        </p:spPr>
        <p:txBody>
          <a:bodyPr>
            <a:normAutofit lnSpcReduction="10000"/>
          </a:bodyPr>
          <a:lstStyle>
            <a:lvl1pPr algn="r">
              <a:buNone/>
              <a:defRPr/>
            </a:lvl1pPr>
          </a:lstStyle>
          <a:p>
            <a:endParaRPr lang="de-DE" sz="1600" dirty="0" smtClean="0"/>
          </a:p>
          <a:p>
            <a:r>
              <a:rPr lang="de-DE" sz="1600" dirty="0" smtClean="0"/>
              <a:t>Name </a:t>
            </a:r>
            <a:r>
              <a:rPr lang="de-DE" sz="1600" dirty="0" err="1" smtClean="0"/>
              <a:t>Name</a:t>
            </a:r>
            <a:endParaRPr lang="de-DE" sz="1600" dirty="0" smtClean="0"/>
          </a:p>
          <a:p>
            <a:r>
              <a:rPr lang="de-DE" sz="1600" dirty="0" smtClean="0"/>
              <a:t>AG Automatisierungstechnik</a:t>
            </a:r>
          </a:p>
          <a:p>
            <a:r>
              <a:rPr lang="de-DE" sz="1600" dirty="0" smtClean="0"/>
              <a:t>10.12.2007</a:t>
            </a:r>
            <a:endParaRPr lang="de-DE" sz="16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609B8-7D99-4500-B402-9177C140EF64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7315200" y="0"/>
            <a:ext cx="1828800" cy="6858000"/>
            <a:chOff x="6872288" y="457200"/>
            <a:chExt cx="1828800" cy="6858000"/>
          </a:xfrm>
        </p:grpSpPr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rgbClr val="3569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rgbClr val="33CC3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pPr>
              <a:defRPr/>
            </a:pPr>
            <a:fld id="{60F85395-C44D-4D3C-88AC-04C3F362A872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300"/>
              </a:spcBef>
              <a:defRPr/>
            </a:lvl4pPr>
            <a:lvl5pPr>
              <a:spcBef>
                <a:spcPts val="300"/>
              </a:spcBef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46A4BA-A264-4266-90A9-D68AE2B1D7A9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 userDrawn="1"/>
        </p:nvGrpSpPr>
        <p:grpSpPr>
          <a:xfrm>
            <a:off x="0" y="2514600"/>
            <a:ext cx="9144000" cy="1828800"/>
            <a:chOff x="0" y="2514600"/>
            <a:chExt cx="9144000" cy="18288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rgbClr val="35690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rgbClr val="35690E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fld id="{394C3EFA-CFD7-420F-B798-79A512FB2B74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3" y="261257"/>
            <a:ext cx="8383587" cy="55814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3886650" cy="4938631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7409" y="1187532"/>
            <a:ext cx="4176215" cy="4938631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2AFCD-A281-4DB4-86D1-4E7489631169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273132"/>
            <a:ext cx="8840787" cy="57001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1173817"/>
            <a:ext cx="2971800" cy="878821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2232561"/>
            <a:ext cx="2971800" cy="390431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1173817"/>
            <a:ext cx="2971800" cy="87882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2231737"/>
            <a:ext cx="2971800" cy="390787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E11EE9-FEAB-416E-B3FA-A377875E7503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831273"/>
          </a:xfrm>
          <a:prstGeom prst="rect">
            <a:avLst/>
          </a:prstGeom>
          <a:solidFill>
            <a:srgbClr val="35690E"/>
          </a:solidFill>
          <a:ln>
            <a:noFill/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91B880-63B1-4BEC-A06A-2B25DB3F0D8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110A98-1B82-4152-8C07-A5F9AEAF32AA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228600"/>
            <a:ext cx="8383587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BA6B94-DC8E-4142-82F1-9F43E70997A5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213" y="228600"/>
            <a:ext cx="8383587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A4D9E-BADA-418C-8784-1577D1D4DA73}" type="slidenum">
              <a:rPr lang="de-DE" smtClean="0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213" y="1223158"/>
            <a:ext cx="8383587" cy="4903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0413" y="261257"/>
            <a:ext cx="8383587" cy="581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00821" y="635037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3213" y="6356350"/>
            <a:ext cx="5030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7725" y="6377721"/>
            <a:ext cx="463137" cy="2998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FE9B086A-DA43-4F1D-A762-363FDBC6A0B5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0" y="0"/>
            <a:ext cx="9144000" cy="2731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General     Control Approaches     </a:t>
            </a:r>
            <a:r>
              <a:rPr lang="en-GB" sz="1600" dirty="0" err="1" smtClean="0"/>
              <a:t>Workpiece</a:t>
            </a:r>
            <a:r>
              <a:rPr lang="en-GB" sz="1600" dirty="0" smtClean="0"/>
              <a:t> Controller</a:t>
            </a:r>
            <a:r>
              <a:rPr lang="en-GB" sz="1600" baseline="0" dirty="0" smtClean="0"/>
              <a:t>     3DSimulation     Instant Start-Up     Verification</a:t>
            </a:r>
            <a:endParaRPr lang="en-GB" sz="1600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0" y="273132"/>
            <a:ext cx="9144000" cy="570016"/>
          </a:xfrm>
          <a:prstGeom prst="rect">
            <a:avLst/>
          </a:prstGeom>
          <a:solidFill>
            <a:srgbClr val="35690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 cap="small" spc="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6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3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3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3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aut.informatik.uni-halle.de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5"/>
          <p:cNvSpPr>
            <a:spLocks noGrp="1" noChangeArrowheads="1"/>
          </p:cNvSpPr>
          <p:nvPr>
            <p:ph type="ctrTitle"/>
          </p:nvPr>
        </p:nvSpPr>
        <p:spPr/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de-DE" sz="2400" dirty="0" err="1" smtClean="0"/>
              <a:t>Implementation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control</a:t>
            </a:r>
            <a:r>
              <a:rPr lang="de-DE" sz="2400" dirty="0" smtClean="0"/>
              <a:t> </a:t>
            </a:r>
            <a:r>
              <a:rPr lang="de-DE" sz="2400" dirty="0" err="1" smtClean="0"/>
              <a:t>systems</a:t>
            </a:r>
            <a:r>
              <a:rPr lang="de-DE" sz="2400" dirty="0" smtClean="0"/>
              <a:t> and </a:t>
            </a:r>
            <a:r>
              <a:rPr lang="de-DE" sz="2400" dirty="0" err="1" smtClean="0"/>
              <a:t>future</a:t>
            </a:r>
            <a:r>
              <a:rPr lang="de-DE" sz="2400" dirty="0" smtClean="0"/>
              <a:t> </a:t>
            </a:r>
            <a:r>
              <a:rPr lang="de-DE" sz="2400" dirty="0" err="1" smtClean="0"/>
              <a:t>trends</a:t>
            </a:r>
            <a:r>
              <a:rPr lang="de-DE" sz="2400" dirty="0" smtClean="0"/>
              <a:t> </a:t>
            </a:r>
            <a:r>
              <a:rPr lang="de-DE" sz="2400" dirty="0" err="1" smtClean="0"/>
              <a:t>at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Martin-Luther-University </a:t>
            </a:r>
            <a:r>
              <a:rPr lang="de-DE" sz="2400" dirty="0" err="1" smtClean="0"/>
              <a:t>using</a:t>
            </a:r>
            <a:r>
              <a:rPr lang="de-DE" sz="2400" dirty="0" smtClean="0"/>
              <a:t> 4DIAC</a:t>
            </a:r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>
          <a:xfrm>
            <a:off x="1585822" y="3408872"/>
            <a:ext cx="6570722" cy="457200"/>
          </a:xfrm>
        </p:spPr>
        <p:txBody>
          <a:bodyPr>
            <a:normAutofit/>
          </a:bodyPr>
          <a:lstStyle/>
          <a:p>
            <a:pPr algn="ctr"/>
            <a:r>
              <a:rPr lang="de-DE" dirty="0" smtClean="0">
                <a:solidFill>
                  <a:schemeClr val="folHlink"/>
                </a:solidFill>
              </a:rPr>
              <a:t>Scientific </a:t>
            </a:r>
            <a:r>
              <a:rPr lang="de-DE" dirty="0" err="1" smtClean="0">
                <a:solidFill>
                  <a:schemeClr val="folHlink"/>
                </a:solidFill>
              </a:rPr>
              <a:t>work</a:t>
            </a:r>
            <a:r>
              <a:rPr lang="de-DE" dirty="0" smtClean="0">
                <a:solidFill>
                  <a:schemeClr val="folHlink"/>
                </a:solidFill>
              </a:rPr>
              <a:t> </a:t>
            </a:r>
            <a:r>
              <a:rPr lang="de-DE" dirty="0" err="1" smtClean="0">
                <a:solidFill>
                  <a:schemeClr val="folHlink"/>
                </a:solidFill>
              </a:rPr>
              <a:t>of</a:t>
            </a:r>
            <a:r>
              <a:rPr lang="de-DE" dirty="0" smtClean="0">
                <a:solidFill>
                  <a:schemeClr val="folHlink"/>
                </a:solidFill>
              </a:rPr>
              <a:t> Dipl.-Ing. Christian Gerber</a:t>
            </a:r>
          </a:p>
        </p:txBody>
      </p:sp>
      <p:pic>
        <p:nvPicPr>
          <p:cNvPr id="4103" name="Grafik 10" descr="fest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90580" y="1708151"/>
            <a:ext cx="1943100" cy="34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623" y="264226"/>
            <a:ext cx="2808288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Grafik 6" descr="bmw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31322" y="1317887"/>
            <a:ext cx="1460664" cy="7347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Automatic Generation of the I/O-Adapter</a:t>
            </a:r>
            <a:endParaRPr lang="en-GB" sz="28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199" y="1481329"/>
            <a:ext cx="8325293" cy="1713134"/>
          </a:xfrm>
        </p:spPr>
        <p:txBody>
          <a:bodyPr>
            <a:normAutofit/>
          </a:bodyPr>
          <a:lstStyle/>
          <a:p>
            <a:r>
              <a:rPr lang="en-GB" dirty="0" smtClean="0"/>
              <a:t>Generated I/O-Adapter</a:t>
            </a:r>
          </a:p>
          <a:p>
            <a:pPr lvl="1"/>
            <a:r>
              <a:rPr lang="en-GB" dirty="0" smtClean="0"/>
              <a:t>Textual representation eases maintenance (data connection results from  </a:t>
            </a:r>
            <a:r>
              <a:rPr lang="en-GB" dirty="0" err="1" smtClean="0"/>
              <a:t>adress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Reconnection by providing  a new </a:t>
            </a:r>
            <a:r>
              <a:rPr lang="en-GB" dirty="0" err="1" smtClean="0"/>
              <a:t>adress</a:t>
            </a:r>
            <a:endParaRPr lang="en-GB" dirty="0" smtClean="0"/>
          </a:p>
          <a:p>
            <a:pPr lvl="1"/>
            <a:r>
              <a:rPr lang="en-GB" dirty="0" smtClean="0"/>
              <a:t>Export to </a:t>
            </a:r>
            <a:r>
              <a:rPr lang="en-GB" dirty="0" err="1" smtClean="0"/>
              <a:t>LaTex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 PDF generation for documentation</a:t>
            </a:r>
            <a:endParaRPr lang="en-GB" dirty="0" smtClean="0"/>
          </a:p>
          <a:p>
            <a:endParaRPr lang="en-GB" dirty="0"/>
          </a:p>
        </p:txBody>
      </p:sp>
      <p:pic>
        <p:nvPicPr>
          <p:cNvPr id="5" name="Inhaltsplatzhalter 4" descr="DataDeclaration-I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221" y="3387704"/>
            <a:ext cx="8983779" cy="3470296"/>
          </a:xfrm>
        </p:spPr>
      </p:pic>
      <p:cxnSp>
        <p:nvCxnSpPr>
          <p:cNvPr id="8" name="Gerade Verbindung 7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Developing a Production Scenario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3886650" cy="5355772"/>
          </a:xfrm>
        </p:spPr>
        <p:txBody>
          <a:bodyPr>
            <a:normAutofit/>
          </a:bodyPr>
          <a:lstStyle/>
          <a:p>
            <a:r>
              <a:rPr lang="en-GB" dirty="0" err="1" smtClean="0"/>
              <a:t>SysML</a:t>
            </a:r>
            <a:r>
              <a:rPr lang="en-GB" dirty="0" smtClean="0"/>
              <a:t> Activity Diagram</a:t>
            </a:r>
          </a:p>
          <a:p>
            <a:pPr lvl="1"/>
            <a:r>
              <a:rPr lang="en-GB" dirty="0" smtClean="0"/>
              <a:t>Partition for each control of a mechanical component</a:t>
            </a:r>
          </a:p>
          <a:p>
            <a:pPr lvl="1"/>
            <a:r>
              <a:rPr lang="en-GB" dirty="0" smtClean="0"/>
              <a:t>Pallet 1 – blue</a:t>
            </a:r>
          </a:p>
          <a:p>
            <a:pPr lvl="1"/>
            <a:r>
              <a:rPr lang="en-GB" dirty="0" smtClean="0"/>
              <a:t>Pallet 2- red</a:t>
            </a:r>
          </a:p>
          <a:p>
            <a:pPr lvl="1"/>
            <a:r>
              <a:rPr lang="en-GB" dirty="0" smtClean="0"/>
              <a:t>Pallet 3 – green</a:t>
            </a:r>
          </a:p>
          <a:p>
            <a:r>
              <a:rPr lang="en-GB" dirty="0" smtClean="0"/>
              <a:t>Note the actions to be performed</a:t>
            </a:r>
          </a:p>
          <a:p>
            <a:r>
              <a:rPr lang="en-GB" dirty="0" smtClean="0"/>
              <a:t>Array of Actions</a:t>
            </a:r>
          </a:p>
          <a:p>
            <a:pPr lvl="1"/>
            <a:r>
              <a:rPr lang="en-GB" dirty="0" smtClean="0"/>
              <a:t>From top to down</a:t>
            </a:r>
          </a:p>
          <a:p>
            <a:pPr lvl="1"/>
            <a:r>
              <a:rPr lang="en-GB" dirty="0" smtClean="0"/>
              <a:t>Translate to numbers according to the tables</a:t>
            </a:r>
          </a:p>
          <a:p>
            <a:r>
              <a:rPr lang="en-GB" dirty="0" smtClean="0"/>
              <a:t>Parameterize new </a:t>
            </a:r>
            <a:r>
              <a:rPr lang="en-GB" dirty="0" err="1" smtClean="0"/>
              <a:t>productoin</a:t>
            </a:r>
            <a:r>
              <a:rPr lang="en-GB" dirty="0" smtClean="0"/>
              <a:t> scenario via HMI</a:t>
            </a:r>
          </a:p>
          <a:p>
            <a:r>
              <a:rPr lang="en-GB" dirty="0" smtClean="0"/>
              <a:t>Complexity shifted from the development of the Master-Controller to the production scenario</a:t>
            </a:r>
            <a:endParaRPr lang="en-GB" dirty="0"/>
          </a:p>
        </p:txBody>
      </p:sp>
      <p:pic>
        <p:nvPicPr>
          <p:cNvPr id="5" name="Inhaltsplatzhalter 4" descr="Beispiel Martin(engl)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916385" y="916255"/>
            <a:ext cx="3515096" cy="5702871"/>
          </a:xfrm>
        </p:spPr>
      </p:pic>
      <p:cxnSp>
        <p:nvCxnSpPr>
          <p:cNvPr id="7" name="Gerade Verbindung 6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- </a:t>
            </a:r>
            <a:r>
              <a:rPr lang="en-GB" dirty="0" err="1" smtClean="0"/>
              <a:t>Workpiece</a:t>
            </a:r>
            <a:r>
              <a:rPr lang="en-GB" dirty="0" smtClean="0"/>
              <a:t>-Controller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3886650" cy="56704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Improvement of the Parameterized Master-Task Controller approach with an additional coordination layer </a:t>
            </a:r>
            <a:r>
              <a:rPr lang="en-GB" dirty="0" smtClean="0">
                <a:sym typeface="Wingdings" pitchFamily="2" charset="2"/>
              </a:rPr>
              <a:t> The </a:t>
            </a:r>
            <a:r>
              <a:rPr lang="en-GB" dirty="0" err="1" smtClean="0">
                <a:sym typeface="Wingdings" pitchFamily="2" charset="2"/>
              </a:rPr>
              <a:t>Workpiece</a:t>
            </a:r>
            <a:r>
              <a:rPr lang="en-GB" dirty="0" smtClean="0">
                <a:sym typeface="Wingdings" pitchFamily="2" charset="2"/>
              </a:rPr>
              <a:t>-Controller</a:t>
            </a:r>
          </a:p>
          <a:p>
            <a:r>
              <a:rPr lang="en-GB" dirty="0" err="1" smtClean="0">
                <a:sym typeface="Wingdings" pitchFamily="2" charset="2"/>
              </a:rPr>
              <a:t>Workpiece</a:t>
            </a:r>
            <a:r>
              <a:rPr lang="en-GB" dirty="0" smtClean="0">
                <a:sym typeface="Wingdings" pitchFamily="2" charset="2"/>
              </a:rPr>
              <a:t> Controller </a:t>
            </a:r>
            <a:r>
              <a:rPr lang="en-GB" i="1" dirty="0" smtClean="0">
                <a:sym typeface="Wingdings" pitchFamily="2" charset="2"/>
              </a:rPr>
              <a:t>allocates /</a:t>
            </a:r>
            <a:r>
              <a:rPr lang="en-GB" i="1" dirty="0" err="1" smtClean="0">
                <a:sym typeface="Wingdings" pitchFamily="2" charset="2"/>
              </a:rPr>
              <a:t>deallocates</a:t>
            </a:r>
            <a:r>
              <a:rPr lang="en-GB" dirty="0" smtClean="0">
                <a:sym typeface="Wingdings" pitchFamily="2" charset="2"/>
              </a:rPr>
              <a:t> Master controller</a:t>
            </a:r>
          </a:p>
          <a:p>
            <a:r>
              <a:rPr lang="en-GB" dirty="0" smtClean="0">
                <a:sym typeface="Wingdings" pitchFamily="2" charset="2"/>
              </a:rPr>
              <a:t>Master-Controller is a kind of event multiplexer (see ECC)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Additional Inputs</a:t>
            </a:r>
          </a:p>
          <a:p>
            <a:pPr lvl="1"/>
            <a:r>
              <a:rPr lang="en-GB" dirty="0" smtClean="0"/>
              <a:t>Actions - [INT] </a:t>
            </a:r>
            <a:r>
              <a:rPr lang="en-GB" dirty="0" smtClean="0">
                <a:sym typeface="Wingdings" pitchFamily="2" charset="2"/>
              </a:rPr>
              <a:t> Action INT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Assign – INT</a:t>
            </a:r>
          </a:p>
          <a:p>
            <a:r>
              <a:rPr lang="en-GB" dirty="0" smtClean="0"/>
              <a:t>Additional Outputs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Available – BOOL</a:t>
            </a:r>
          </a:p>
          <a:p>
            <a:pPr lvl="1"/>
            <a:r>
              <a:rPr lang="en-GB" dirty="0" err="1" smtClean="0">
                <a:sym typeface="Wingdings" pitchFamily="2" charset="2"/>
              </a:rPr>
              <a:t>AssignedTo</a:t>
            </a:r>
            <a:r>
              <a:rPr lang="en-GB" dirty="0" smtClean="0">
                <a:sym typeface="Wingdings" pitchFamily="2" charset="2"/>
              </a:rPr>
              <a:t> – INT</a:t>
            </a:r>
          </a:p>
          <a:p>
            <a:r>
              <a:rPr lang="en-GB" dirty="0" smtClean="0">
                <a:sym typeface="Wingdings" pitchFamily="2" charset="2"/>
              </a:rPr>
              <a:t>Additional Algorithms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Allocate</a:t>
            </a:r>
            <a:br>
              <a:rPr lang="en-GB" dirty="0" smtClean="0">
                <a:sym typeface="Wingdings" pitchFamily="2" charset="2"/>
              </a:rPr>
            </a:br>
            <a:r>
              <a:rPr lang="en-GB" sz="1400" dirty="0" smtClean="0">
                <a:latin typeface="Courier" pitchFamily="49" charset="0"/>
                <a:sym typeface="Wingdings" pitchFamily="2" charset="2"/>
              </a:rPr>
              <a:t>Available := False;</a:t>
            </a:r>
            <a:br>
              <a:rPr lang="en-GB" sz="1400" dirty="0" smtClean="0">
                <a:latin typeface="Courier" pitchFamily="49" charset="0"/>
                <a:sym typeface="Wingdings" pitchFamily="2" charset="2"/>
              </a:rPr>
            </a:br>
            <a:r>
              <a:rPr lang="en-GB" sz="1400" dirty="0" err="1" smtClean="0">
                <a:latin typeface="Courier" pitchFamily="49" charset="0"/>
                <a:sym typeface="Wingdings" pitchFamily="2" charset="2"/>
              </a:rPr>
              <a:t>AssignedTo</a:t>
            </a:r>
            <a:r>
              <a:rPr lang="en-GB" sz="1400" dirty="0" smtClean="0">
                <a:latin typeface="Courier" pitchFamily="49" charset="0"/>
                <a:sym typeface="Wingdings" pitchFamily="2" charset="2"/>
              </a:rPr>
              <a:t> := Assign;</a:t>
            </a:r>
            <a:endParaRPr lang="en-GB" dirty="0" smtClean="0">
              <a:latin typeface="Courier" pitchFamily="49" charset="0"/>
              <a:sym typeface="Wingdings" pitchFamily="2" charset="2"/>
            </a:endParaRPr>
          </a:p>
          <a:p>
            <a:pPr lvl="1"/>
            <a:r>
              <a:rPr lang="en-GB" dirty="0" err="1" smtClean="0">
                <a:sym typeface="Wingdings" pitchFamily="2" charset="2"/>
              </a:rPr>
              <a:t>Deallocate</a:t>
            </a:r>
            <a:r>
              <a:rPr lang="en-GB" dirty="0" smtClean="0">
                <a:sym typeface="Wingdings" pitchFamily="2" charset="2"/>
              </a:rPr>
              <a:t/>
            </a:r>
            <a:br>
              <a:rPr lang="en-GB" dirty="0" smtClean="0">
                <a:sym typeface="Wingdings" pitchFamily="2" charset="2"/>
              </a:rPr>
            </a:br>
            <a:r>
              <a:rPr lang="en-GB" sz="1400" dirty="0" smtClean="0">
                <a:latin typeface="Courier" pitchFamily="49" charset="0"/>
                <a:sym typeface="Wingdings" pitchFamily="2" charset="2"/>
              </a:rPr>
              <a:t>Available := True;</a:t>
            </a:r>
            <a:br>
              <a:rPr lang="en-GB" sz="1400" dirty="0" smtClean="0">
                <a:latin typeface="Courier" pitchFamily="49" charset="0"/>
                <a:sym typeface="Wingdings" pitchFamily="2" charset="2"/>
              </a:rPr>
            </a:br>
            <a:r>
              <a:rPr lang="en-GB" sz="1400" dirty="0" err="1" smtClean="0">
                <a:latin typeface="Courier" pitchFamily="49" charset="0"/>
                <a:sym typeface="Wingdings" pitchFamily="2" charset="2"/>
              </a:rPr>
              <a:t>AssignedTo</a:t>
            </a:r>
            <a:r>
              <a:rPr lang="en-GB" sz="1400" dirty="0" smtClean="0">
                <a:latin typeface="Courier" pitchFamily="49" charset="0"/>
                <a:sym typeface="Wingdings" pitchFamily="2" charset="2"/>
              </a:rPr>
              <a:t> := 0;</a:t>
            </a:r>
          </a:p>
        </p:txBody>
      </p:sp>
      <p:pic>
        <p:nvPicPr>
          <p:cNvPr id="5" name="Inhaltsplatzhalter 4" descr="Jack_CTL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292667" y="1197013"/>
            <a:ext cx="4652262" cy="2662468"/>
          </a:xfrm>
        </p:spPr>
      </p:pic>
      <p:pic>
        <p:nvPicPr>
          <p:cNvPr id="6" name="Grafik 5" descr="WPC-Jack_Mas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753" y="4028803"/>
            <a:ext cx="4049486" cy="2668056"/>
          </a:xfrm>
          <a:prstGeom prst="rect">
            <a:avLst/>
          </a:prstGeom>
        </p:spPr>
      </p:pic>
      <p:cxnSp>
        <p:nvCxnSpPr>
          <p:cNvPr id="7" name="Gerade Verbindung 6"/>
          <p:cNvCxnSpPr/>
          <p:nvPr/>
        </p:nvCxnSpPr>
        <p:spPr>
          <a:xfrm flipV="1">
            <a:off x="3012097" y="266700"/>
            <a:ext cx="1813903" cy="3029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– </a:t>
            </a:r>
            <a:r>
              <a:rPr lang="en-GB" dirty="0" err="1" smtClean="0"/>
              <a:t>Workpiece</a:t>
            </a:r>
            <a:r>
              <a:rPr lang="en-GB" dirty="0" smtClean="0"/>
              <a:t>-Controller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3663145" cy="5462650"/>
          </a:xfrm>
        </p:spPr>
        <p:txBody>
          <a:bodyPr>
            <a:normAutofit lnSpcReduction="10000"/>
          </a:bodyPr>
          <a:lstStyle/>
          <a:p>
            <a:r>
              <a:rPr lang="en-GB" dirty="0" err="1" smtClean="0"/>
              <a:t>Digi-Connect-Wi-Me</a:t>
            </a:r>
            <a:endParaRPr lang="en-GB" dirty="0" smtClean="0"/>
          </a:p>
          <a:p>
            <a:pPr lvl="1"/>
            <a:r>
              <a:rPr lang="en-GB" dirty="0" err="1" smtClean="0"/>
              <a:t>Workpiece</a:t>
            </a:r>
            <a:r>
              <a:rPr lang="en-GB" dirty="0" smtClean="0"/>
              <a:t>-Controller at the pallet</a:t>
            </a:r>
          </a:p>
          <a:p>
            <a:pPr lvl="1"/>
            <a:r>
              <a:rPr lang="en-GB" dirty="0" smtClean="0"/>
              <a:t>Energy supply ?</a:t>
            </a:r>
          </a:p>
          <a:p>
            <a:r>
              <a:rPr lang="en-GB" dirty="0" err="1" smtClean="0"/>
              <a:t>Beckhoff</a:t>
            </a:r>
            <a:r>
              <a:rPr lang="en-GB" dirty="0" smtClean="0"/>
              <a:t> </a:t>
            </a:r>
            <a:r>
              <a:rPr lang="en-GB" dirty="0" smtClean="0"/>
              <a:t>CX8000</a:t>
            </a:r>
          </a:p>
          <a:p>
            <a:pPr lvl="1"/>
            <a:r>
              <a:rPr lang="en-GB" dirty="0" smtClean="0"/>
              <a:t>Jack, Slide and Gripper Station through the wireless </a:t>
            </a:r>
            <a:r>
              <a:rPr lang="en-GB" dirty="0" err="1" smtClean="0"/>
              <a:t>auctuator</a:t>
            </a:r>
            <a:r>
              <a:rPr lang="en-GB" dirty="0" smtClean="0"/>
              <a:t> sensor system</a:t>
            </a:r>
          </a:p>
          <a:p>
            <a:r>
              <a:rPr lang="en-GB" dirty="0" err="1" smtClean="0"/>
              <a:t>Wago</a:t>
            </a:r>
            <a:r>
              <a:rPr lang="en-GB" dirty="0" smtClean="0"/>
              <a:t> IPC 750-860</a:t>
            </a:r>
          </a:p>
          <a:p>
            <a:pPr lvl="1"/>
            <a:r>
              <a:rPr lang="en-GB" dirty="0" smtClean="0"/>
              <a:t>Jack and Slide Station</a:t>
            </a:r>
          </a:p>
          <a:p>
            <a:r>
              <a:rPr lang="en-GB" dirty="0" err="1" smtClean="0"/>
              <a:t>Auvis.pro</a:t>
            </a:r>
            <a:endParaRPr lang="en-GB" dirty="0" smtClean="0"/>
          </a:p>
          <a:p>
            <a:pPr lvl="1"/>
            <a:r>
              <a:rPr lang="en-GB" dirty="0" smtClean="0"/>
              <a:t>All 3 left conveyors</a:t>
            </a:r>
          </a:p>
          <a:p>
            <a:r>
              <a:rPr lang="en-GB" dirty="0" err="1" smtClean="0"/>
              <a:t>Auvis.box</a:t>
            </a:r>
            <a:endParaRPr lang="en-GB" dirty="0" smtClean="0"/>
          </a:p>
          <a:p>
            <a:pPr lvl="1"/>
            <a:r>
              <a:rPr lang="en-GB" dirty="0" smtClean="0"/>
              <a:t>1 conveyor each as well as the Gripper Station</a:t>
            </a:r>
          </a:p>
          <a:p>
            <a:r>
              <a:rPr lang="en-GB" dirty="0" err="1" smtClean="0"/>
              <a:t>WebServer</a:t>
            </a:r>
            <a:r>
              <a:rPr lang="en-GB" dirty="0" smtClean="0"/>
              <a:t> </a:t>
            </a:r>
            <a:r>
              <a:rPr lang="en-GB" dirty="0" smtClean="0"/>
              <a:t>at all of them</a:t>
            </a:r>
          </a:p>
          <a:p>
            <a:pPr lvl="1"/>
            <a:r>
              <a:rPr lang="en-GB" dirty="0" smtClean="0"/>
              <a:t>Linked websites between all</a:t>
            </a:r>
          </a:p>
          <a:p>
            <a:endParaRPr lang="en-GB" dirty="0"/>
          </a:p>
        </p:txBody>
      </p:sp>
      <p:pic>
        <p:nvPicPr>
          <p:cNvPr id="5" name="Inhaltsplatzhalter 4" descr="Workpiece-Controller-EnAS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30743" y="1305904"/>
            <a:ext cx="5113257" cy="4739990"/>
          </a:xfrm>
        </p:spPr>
      </p:pic>
      <p:cxnSp>
        <p:nvCxnSpPr>
          <p:cNvPr id="7" name="Gerade Verbindung 6"/>
          <p:cNvCxnSpPr/>
          <p:nvPr/>
        </p:nvCxnSpPr>
        <p:spPr>
          <a:xfrm flipV="1">
            <a:off x="3012097" y="266700"/>
            <a:ext cx="1813903" cy="3029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nAS-VRML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79203" y="2052638"/>
            <a:ext cx="5464797" cy="3991896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 – Closed-Loop 3d Simulation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8300960" cy="567046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Export CAD – Data of non-moving and moving parts as 3D Models</a:t>
            </a:r>
          </a:p>
          <a:p>
            <a:pPr lvl="1"/>
            <a:r>
              <a:rPr lang="en-GB" dirty="0" smtClean="0"/>
              <a:t>3ds files– AutoCAD, </a:t>
            </a:r>
            <a:r>
              <a:rPr lang="en-GB" dirty="0" err="1" smtClean="0"/>
              <a:t>Autodesk</a:t>
            </a:r>
            <a:endParaRPr lang="en-GB" dirty="0" smtClean="0"/>
          </a:p>
          <a:p>
            <a:pPr lvl="1"/>
            <a:r>
              <a:rPr lang="en-GB" dirty="0" smtClean="0"/>
              <a:t>VRML files – Solid Edge, Solid Works</a:t>
            </a:r>
          </a:p>
          <a:p>
            <a:r>
              <a:rPr lang="en-GB" dirty="0" smtClean="0"/>
              <a:t>Simulation Tool - Enterprise Dynamics</a:t>
            </a:r>
          </a:p>
          <a:p>
            <a:pPr lvl="1"/>
            <a:r>
              <a:rPr lang="en-GB" dirty="0" smtClean="0"/>
              <a:t>Modelling of process flows (Sources, Servers, Sinks)</a:t>
            </a:r>
          </a:p>
          <a:p>
            <a:pPr lvl="1"/>
            <a:r>
              <a:rPr lang="en-GB" dirty="0" smtClean="0"/>
              <a:t>Based on atoms and </a:t>
            </a:r>
            <a:r>
              <a:rPr lang="en-GB" dirty="0" err="1" smtClean="0"/>
              <a:t>subatoms</a:t>
            </a:r>
            <a:endParaRPr lang="en-GB" dirty="0" smtClean="0"/>
          </a:p>
          <a:p>
            <a:pPr lvl="2"/>
            <a:r>
              <a:rPr lang="en-GB" dirty="0" smtClean="0"/>
              <a:t>e.g. Pallet is a </a:t>
            </a:r>
            <a:r>
              <a:rPr lang="en-GB" dirty="0" err="1" smtClean="0"/>
              <a:t>subatom</a:t>
            </a:r>
            <a:r>
              <a:rPr lang="en-GB" dirty="0" smtClean="0"/>
              <a:t> of the conveyor</a:t>
            </a:r>
          </a:p>
          <a:p>
            <a:pPr lvl="1"/>
            <a:r>
              <a:rPr lang="en-GB" dirty="0" smtClean="0"/>
              <a:t>Communication between atoms via</a:t>
            </a:r>
            <a:br>
              <a:rPr lang="en-GB" dirty="0" smtClean="0"/>
            </a:br>
            <a:r>
              <a:rPr lang="en-GB" dirty="0" smtClean="0"/>
              <a:t>channels (listen to events, exchange</a:t>
            </a:r>
            <a:br>
              <a:rPr lang="en-GB" dirty="0" smtClean="0"/>
            </a:br>
            <a:r>
              <a:rPr lang="en-GB" dirty="0" err="1" smtClean="0"/>
              <a:t>subatoms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2D and 3D models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Extendable by external libraries </a:t>
            </a:r>
            <a:br>
              <a:rPr lang="en-GB" dirty="0" smtClean="0"/>
            </a:br>
            <a:r>
              <a:rPr lang="en-GB" dirty="0" smtClean="0"/>
              <a:t>e.g. communication</a:t>
            </a:r>
            <a:br>
              <a:rPr lang="en-GB" dirty="0" smtClean="0"/>
            </a:br>
            <a:r>
              <a:rPr lang="en-GB" dirty="0" smtClean="0"/>
              <a:t>via </a:t>
            </a:r>
            <a:r>
              <a:rPr lang="en-GB" dirty="0" err="1" smtClean="0"/>
              <a:t>Profibus</a:t>
            </a:r>
            <a:r>
              <a:rPr lang="en-GB" dirty="0" smtClean="0"/>
              <a:t> to a Siemens PLC</a:t>
            </a:r>
            <a:br>
              <a:rPr lang="en-GB" dirty="0" smtClean="0"/>
            </a:br>
            <a:r>
              <a:rPr lang="en-GB" dirty="0" smtClean="0">
                <a:sym typeface="Wingdings" pitchFamily="2" charset="2"/>
              </a:rPr>
              <a:t> new library to communicate with 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a distributed control system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e.g. TCP-Socket encoding and decoding messages according to the compliance profile</a:t>
            </a:r>
          </a:p>
          <a:p>
            <a:pPr lvl="1"/>
            <a:endParaRPr lang="en-GB" dirty="0" smtClean="0"/>
          </a:p>
        </p:txBody>
      </p:sp>
      <p:cxnSp>
        <p:nvCxnSpPr>
          <p:cNvPr id="6" name="Gerade Verbindung 5"/>
          <p:cNvCxnSpPr/>
          <p:nvPr/>
        </p:nvCxnSpPr>
        <p:spPr>
          <a:xfrm rot="5400000" flipH="1" flipV="1">
            <a:off x="5560184" y="-330006"/>
            <a:ext cx="3205" cy="117932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Communication with a Siemens PLC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Create a </a:t>
            </a:r>
            <a:r>
              <a:rPr lang="en-GB" sz="2000" dirty="0" err="1" smtClean="0"/>
              <a:t>DataFB</a:t>
            </a:r>
            <a:r>
              <a:rPr lang="en-GB" sz="2000" dirty="0" smtClean="0"/>
              <a:t> (definition of a </a:t>
            </a:r>
            <a:r>
              <a:rPr lang="en-GB" sz="2000" dirty="0" err="1" smtClean="0"/>
              <a:t>Struct</a:t>
            </a:r>
            <a:r>
              <a:rPr lang="en-GB" sz="2000" dirty="0" smtClean="0"/>
              <a:t> to save data)</a:t>
            </a:r>
          </a:p>
          <a:p>
            <a:pPr lvl="1"/>
            <a:r>
              <a:rPr lang="en-GB" sz="1600" dirty="0" smtClean="0"/>
              <a:t>Read and writing to the </a:t>
            </a:r>
            <a:r>
              <a:rPr lang="en-GB" sz="1600" dirty="0" err="1" smtClean="0"/>
              <a:t>struct</a:t>
            </a:r>
            <a:endParaRPr lang="en-GB" sz="1600" dirty="0" smtClean="0"/>
          </a:p>
          <a:p>
            <a:pPr lvl="1"/>
            <a:r>
              <a:rPr lang="en-GB" sz="1600" dirty="0" smtClean="0"/>
              <a:t>Data encoding</a:t>
            </a:r>
          </a:p>
          <a:p>
            <a:pPr lvl="1"/>
            <a:r>
              <a:rPr lang="en-GB" sz="1600" dirty="0" smtClean="0"/>
              <a:t>Data decoding</a:t>
            </a:r>
            <a:br>
              <a:rPr lang="en-GB" sz="1600" dirty="0" smtClean="0"/>
            </a:br>
            <a:r>
              <a:rPr lang="en-GB" sz="1600" dirty="0" smtClean="0"/>
              <a:t>(Compliance profile of the IEC 61499)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Provide a Server Socket</a:t>
            </a:r>
          </a:p>
          <a:p>
            <a:endParaRPr lang="en-GB" sz="2000" dirty="0" smtClean="0"/>
          </a:p>
          <a:p>
            <a:r>
              <a:rPr lang="en-GB" sz="2000" dirty="0" smtClean="0"/>
              <a:t>Call “</a:t>
            </a:r>
            <a:r>
              <a:rPr lang="en-GB" sz="2000" dirty="0" err="1" smtClean="0"/>
              <a:t>AG_Send</a:t>
            </a:r>
            <a:r>
              <a:rPr lang="en-GB" sz="2000" dirty="0" smtClean="0"/>
              <a:t>” with </a:t>
            </a:r>
            <a:r>
              <a:rPr lang="en-GB" sz="2000" dirty="0" err="1" smtClean="0"/>
              <a:t>startposition</a:t>
            </a:r>
            <a:r>
              <a:rPr lang="en-GB" sz="2000" dirty="0" smtClean="0"/>
              <a:t> at the </a:t>
            </a:r>
            <a:r>
              <a:rPr lang="en-GB" sz="2000" dirty="0" err="1" smtClean="0"/>
              <a:t>DataFB</a:t>
            </a:r>
            <a:r>
              <a:rPr lang="en-GB" sz="2000" dirty="0" smtClean="0"/>
              <a:t> and the length</a:t>
            </a:r>
          </a:p>
          <a:p>
            <a:endParaRPr lang="en-GB" sz="2000" dirty="0" smtClean="0"/>
          </a:p>
          <a:p>
            <a:r>
              <a:rPr lang="en-GB" sz="2000" dirty="0" smtClean="0"/>
              <a:t>Call “</a:t>
            </a:r>
            <a:r>
              <a:rPr lang="en-GB" sz="2000" dirty="0" err="1" smtClean="0"/>
              <a:t>AG_Recv</a:t>
            </a:r>
            <a:r>
              <a:rPr lang="en-GB" sz="2000" dirty="0" smtClean="0"/>
              <a:t>” with </a:t>
            </a:r>
            <a:r>
              <a:rPr lang="en-GB" sz="2000" dirty="0" err="1" smtClean="0"/>
              <a:t>startposition</a:t>
            </a:r>
            <a:r>
              <a:rPr lang="en-GB" sz="2000" dirty="0" smtClean="0"/>
              <a:t> at the </a:t>
            </a:r>
            <a:r>
              <a:rPr lang="en-GB" sz="2000" dirty="0" err="1" smtClean="0"/>
              <a:t>DataFB</a:t>
            </a:r>
            <a:r>
              <a:rPr lang="en-GB" sz="2000" dirty="0" smtClean="0"/>
              <a:t> and the length</a:t>
            </a:r>
            <a:endParaRPr lang="en-GB" sz="2000" dirty="0"/>
          </a:p>
        </p:txBody>
      </p:sp>
      <p:pic>
        <p:nvPicPr>
          <p:cNvPr id="5" name="Inhaltsplatzhalter 4" descr="PLC-Communication-DB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199" y="1655798"/>
            <a:ext cx="4325679" cy="391670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Instant-StartUp-DM_KRN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59" y="4370635"/>
            <a:ext cx="4952381" cy="219641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Future Work – Instant Start-Up after Power Down</a:t>
            </a:r>
            <a:endParaRPr lang="en-GB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3886650" cy="567046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Extension of the management resource with the FB </a:t>
            </a:r>
            <a:r>
              <a:rPr lang="en-GB" dirty="0" err="1" smtClean="0"/>
              <a:t>StartUp</a:t>
            </a:r>
            <a:r>
              <a:rPr lang="en-GB" dirty="0" smtClean="0"/>
              <a:t> of the type </a:t>
            </a:r>
            <a:r>
              <a:rPr lang="en-GB" dirty="0" err="1" smtClean="0"/>
              <a:t>DEV_StartUp</a:t>
            </a:r>
            <a:endParaRPr lang="en-GB" dirty="0" smtClean="0"/>
          </a:p>
          <a:p>
            <a:r>
              <a:rPr lang="en-GB" dirty="0" smtClean="0"/>
              <a:t>Initialized after the MGR FB</a:t>
            </a:r>
          </a:p>
          <a:p>
            <a:endParaRPr lang="en-GB" dirty="0" smtClean="0"/>
          </a:p>
          <a:p>
            <a:r>
              <a:rPr lang="en-GB" dirty="0" smtClean="0"/>
              <a:t>Checks if the File exists</a:t>
            </a:r>
            <a:endParaRPr lang="en-GB" dirty="0" smtClean="0">
              <a:sym typeface="Wingdings" pitchFamily="2" charset="2"/>
            </a:endParaRPr>
          </a:p>
          <a:p>
            <a:pPr lvl="1"/>
            <a:r>
              <a:rPr lang="en-GB" dirty="0" smtClean="0">
                <a:sym typeface="Wingdings" pitchFamily="2" charset="2"/>
              </a:rPr>
              <a:t>If true - while EOF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read xml-element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encode it to a destination and request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wait for response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Check response</a:t>
            </a:r>
          </a:p>
          <a:p>
            <a:pPr marL="342900" indent="-342900"/>
            <a:r>
              <a:rPr lang="en-GB" dirty="0" smtClean="0"/>
              <a:t>publish INITO+ </a:t>
            </a:r>
            <a:r>
              <a:rPr lang="en-GB" dirty="0" smtClean="0">
                <a:sym typeface="Wingdings" pitchFamily="2" charset="2"/>
              </a:rPr>
              <a:t> initialize the SVR</a:t>
            </a:r>
          </a:p>
          <a:p>
            <a:pPr marL="342900" indent="-342900"/>
            <a:endParaRPr lang="en-GB" dirty="0" smtClean="0">
              <a:sym typeface="Wingdings" pitchFamily="2" charset="2"/>
            </a:endParaRPr>
          </a:p>
          <a:p>
            <a:pPr marL="342900" indent="-342900"/>
            <a:r>
              <a:rPr lang="en-GB" dirty="0" err="1" smtClean="0">
                <a:sym typeface="Wingdings" pitchFamily="2" charset="2"/>
              </a:rPr>
              <a:t>REQ_Server</a:t>
            </a:r>
            <a:r>
              <a:rPr lang="en-GB" dirty="0" smtClean="0">
                <a:sym typeface="Wingdings" pitchFamily="2" charset="2"/>
              </a:rPr>
              <a:t>(DST, RQST) 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Store DST and RQST at the File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itchFamily="2" charset="2"/>
              </a:rPr>
              <a:t>CNF(DSTO, RQSTO)</a:t>
            </a:r>
          </a:p>
          <a:p>
            <a:pPr marL="342900" indent="-342900"/>
            <a:endParaRPr lang="en-GB" dirty="0" smtClean="0">
              <a:sym typeface="Wingdings" pitchFamily="2" charset="2"/>
            </a:endParaRPr>
          </a:p>
          <a:p>
            <a:pPr marL="342900" indent="-342900"/>
            <a:r>
              <a:rPr lang="en-GB" dirty="0" smtClean="0">
                <a:sym typeface="Wingdings" pitchFamily="2" charset="2"/>
              </a:rPr>
              <a:t>Device still has the management interface as well as a Start-Up configuration up to the last change</a:t>
            </a:r>
          </a:p>
        </p:txBody>
      </p:sp>
      <p:pic>
        <p:nvPicPr>
          <p:cNvPr id="5" name="Inhaltsplatzhalter 4" descr="Instant-StartUp-DEV-StartUp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259938" y="1270659"/>
            <a:ext cx="3445088" cy="2956956"/>
          </a:xfrm>
        </p:spPr>
      </p:pic>
      <p:cxnSp>
        <p:nvCxnSpPr>
          <p:cNvPr id="8" name="Gerade Verbindung 7"/>
          <p:cNvCxnSpPr/>
          <p:nvPr/>
        </p:nvCxnSpPr>
        <p:spPr>
          <a:xfrm>
            <a:off x="6332561" y="266133"/>
            <a:ext cx="1334584" cy="293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12" descr="gripper_ta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301" y="3253562"/>
            <a:ext cx="1503983" cy="1029754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Formal Controller Modelling</a:t>
            </a:r>
            <a:endParaRPr lang="en-GB" sz="32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/>
              <a:t>Definition of several rules to </a:t>
            </a:r>
            <a:br>
              <a:rPr lang="en-GB" sz="2400" dirty="0" smtClean="0"/>
            </a:br>
            <a:r>
              <a:rPr lang="en-GB" sz="2400" dirty="0" smtClean="0"/>
              <a:t>transform</a:t>
            </a:r>
          </a:p>
          <a:p>
            <a:pPr lvl="1"/>
            <a:r>
              <a:rPr lang="en-GB" sz="2000" dirty="0" smtClean="0"/>
              <a:t>simple and basic </a:t>
            </a:r>
            <a:r>
              <a:rPr lang="en-GB" sz="2000" dirty="0" err="1" smtClean="0"/>
              <a:t>FBs</a:t>
            </a:r>
            <a:endParaRPr lang="en-GB" sz="2000" dirty="0" smtClean="0"/>
          </a:p>
          <a:p>
            <a:pPr lvl="1"/>
            <a:r>
              <a:rPr lang="en-GB" sz="2000" dirty="0" smtClean="0"/>
              <a:t>Function networks and </a:t>
            </a:r>
            <a:br>
              <a:rPr lang="en-GB" sz="2000" dirty="0" smtClean="0"/>
            </a:br>
            <a:r>
              <a:rPr lang="en-GB" sz="2000" dirty="0" smtClean="0"/>
              <a:t>composite </a:t>
            </a:r>
            <a:r>
              <a:rPr lang="en-GB" sz="2000" dirty="0" err="1" smtClean="0"/>
              <a:t>FBs</a:t>
            </a:r>
            <a:r>
              <a:rPr lang="en-GB" sz="2000" dirty="0" smtClean="0"/>
              <a:t> as well as </a:t>
            </a:r>
            <a:br>
              <a:rPr lang="en-GB" sz="2000" dirty="0" smtClean="0"/>
            </a:br>
            <a:r>
              <a:rPr lang="en-GB" sz="2000" dirty="0" smtClean="0"/>
              <a:t>application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Modelling of </a:t>
            </a:r>
            <a:r>
              <a:rPr lang="en-GB" sz="2400" dirty="0" smtClean="0"/>
              <a:t>Process and Communication</a:t>
            </a:r>
            <a:br>
              <a:rPr lang="en-GB" sz="2400" dirty="0" smtClean="0"/>
            </a:br>
            <a:r>
              <a:rPr lang="en-GB" sz="2400" dirty="0" smtClean="0"/>
              <a:t>Interface (SIFB)</a:t>
            </a:r>
            <a:endParaRPr lang="en-GB" sz="2400" dirty="0" smtClean="0"/>
          </a:p>
          <a:p>
            <a:pPr lvl="1"/>
            <a:r>
              <a:rPr lang="en-GB" sz="2000" dirty="0" smtClean="0"/>
              <a:t>Service primitives (ISO-IEC 10731)</a:t>
            </a:r>
          </a:p>
          <a:p>
            <a:pPr lvl="1"/>
            <a:endParaRPr lang="en-GB" sz="2000" dirty="0" smtClean="0"/>
          </a:p>
          <a:p>
            <a:r>
              <a:rPr lang="en-GB" sz="2400" dirty="0" smtClean="0"/>
              <a:t>Modelling of resources</a:t>
            </a:r>
          </a:p>
          <a:p>
            <a:pPr lvl="1"/>
            <a:r>
              <a:rPr lang="en-GB" sz="2000" dirty="0" smtClean="0"/>
              <a:t>Include the different </a:t>
            </a:r>
            <a:r>
              <a:rPr lang="en-GB" sz="2000" dirty="0" err="1" smtClean="0"/>
              <a:t>schedulings</a:t>
            </a:r>
            <a:r>
              <a:rPr lang="en-GB" sz="2000" dirty="0" smtClean="0"/>
              <a:t> of </a:t>
            </a:r>
            <a:r>
              <a:rPr lang="en-GB" sz="2000" dirty="0" err="1" smtClean="0"/>
              <a:t>FBs</a:t>
            </a: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(Scheduling Function)</a:t>
            </a:r>
            <a:endParaRPr lang="en-GB" sz="2000" dirty="0" smtClean="0"/>
          </a:p>
          <a:p>
            <a:endParaRPr lang="en-GB" sz="2400" dirty="0" smtClean="0"/>
          </a:p>
          <a:p>
            <a:r>
              <a:rPr lang="en-GB" sz="2400" dirty="0" smtClean="0"/>
              <a:t>Modelling of devices</a:t>
            </a:r>
          </a:p>
        </p:txBody>
      </p:sp>
      <p:pic>
        <p:nvPicPr>
          <p:cNvPr id="4" name="Inhaltsplatzhalter 5" descr="Layout-of-transformed-FB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22543" y="1032189"/>
            <a:ext cx="2657251" cy="1658125"/>
          </a:xfrm>
          <a:prstGeom prst="rect">
            <a:avLst/>
          </a:prstGeom>
        </p:spPr>
      </p:pic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339919" y="3662509"/>
            <a:ext cx="178294" cy="157569"/>
          </a:xfrm>
          <a:prstGeom prst="rightArrow">
            <a:avLst>
              <a:gd name="adj1" fmla="val 50000"/>
              <a:gd name="adj2" fmla="val 35547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Grafik 6" descr="GripperNCE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56954" y="2853410"/>
            <a:ext cx="780769" cy="1715978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5922335" y="4770627"/>
            <a:ext cx="3010999" cy="149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Gerade Verbindung 8"/>
          <p:cNvCxnSpPr/>
          <p:nvPr/>
        </p:nvCxnSpPr>
        <p:spPr>
          <a:xfrm flipV="1">
            <a:off x="7853273" y="265719"/>
            <a:ext cx="985630" cy="259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Formal Plant and Closed-Loop Modelling</a:t>
            </a:r>
            <a:endParaRPr lang="en-GB" sz="3200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Modelling of the mechanical </a:t>
            </a:r>
            <a:br>
              <a:rPr lang="en-GB" sz="2000" dirty="0" smtClean="0"/>
            </a:br>
            <a:r>
              <a:rPr lang="en-GB" sz="2000" dirty="0" smtClean="0"/>
              <a:t>components</a:t>
            </a:r>
          </a:p>
          <a:p>
            <a:endParaRPr lang="en-GB" sz="2000" dirty="0" smtClean="0"/>
          </a:p>
          <a:p>
            <a:r>
              <a:rPr lang="en-GB" sz="2000" dirty="0" smtClean="0"/>
              <a:t>Modelling of the </a:t>
            </a:r>
            <a:br>
              <a:rPr lang="en-GB" sz="2000" dirty="0" smtClean="0"/>
            </a:br>
            <a:r>
              <a:rPr lang="en-GB" sz="2000" dirty="0" err="1" smtClean="0"/>
              <a:t>workpiece</a:t>
            </a:r>
            <a:r>
              <a:rPr lang="en-GB" sz="2000" dirty="0" smtClean="0"/>
              <a:t> behaviour</a:t>
            </a:r>
          </a:p>
          <a:p>
            <a:endParaRPr lang="en-GB" sz="2000" dirty="0" smtClean="0"/>
          </a:p>
          <a:p>
            <a:r>
              <a:rPr lang="en-GB" sz="2000" dirty="0" smtClean="0"/>
              <a:t>Establishing the Closed-Loop</a:t>
            </a:r>
            <a:endParaRPr lang="en-GB" sz="2000" dirty="0"/>
          </a:p>
        </p:txBody>
      </p:sp>
      <p:pic>
        <p:nvPicPr>
          <p:cNvPr id="4" name="Inhaltsplatzhalter 3" descr="Gripper_Reu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6874" y="3863743"/>
            <a:ext cx="3728881" cy="2761237"/>
          </a:xfrm>
          <a:prstGeom prst="rect">
            <a:avLst/>
          </a:prstGeom>
        </p:spPr>
      </p:pic>
      <p:pic>
        <p:nvPicPr>
          <p:cNvPr id="7" name="Grafik 6" descr="Gripper_NCEM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2016" y="1115726"/>
            <a:ext cx="3815388" cy="2464741"/>
          </a:xfrm>
          <a:prstGeom prst="rect">
            <a:avLst/>
          </a:prstGeom>
        </p:spPr>
      </p:pic>
      <p:pic>
        <p:nvPicPr>
          <p:cNvPr id="6" name="Grafik 5" descr="Jack_MD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40136" y="3242770"/>
            <a:ext cx="2386938" cy="3377725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 flipV="1">
            <a:off x="7853273" y="265719"/>
            <a:ext cx="985630" cy="259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 descr="TNCES_Workben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493" y="1103075"/>
            <a:ext cx="3401452" cy="2709823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Verification of the Closed-Loop System</a:t>
            </a:r>
            <a:endParaRPr lang="en-GB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SWI-</a:t>
            </a:r>
            <a:r>
              <a:rPr lang="en-GB" sz="2000" dirty="0" err="1" smtClean="0"/>
              <a:t>Prolog</a:t>
            </a:r>
            <a:r>
              <a:rPr lang="en-GB" sz="2000" dirty="0" smtClean="0"/>
              <a:t> based</a:t>
            </a:r>
            <a:br>
              <a:rPr lang="en-GB" sz="2000" dirty="0" smtClean="0"/>
            </a:br>
            <a:r>
              <a:rPr lang="en-GB" sz="2000" dirty="0" smtClean="0"/>
              <a:t>TNCES-Workbench</a:t>
            </a:r>
          </a:p>
          <a:p>
            <a:pPr lvl="1"/>
            <a:r>
              <a:rPr lang="en-GB" sz="1800" dirty="0" smtClean="0"/>
              <a:t>Model-Checker</a:t>
            </a:r>
          </a:p>
          <a:p>
            <a:pPr lvl="1"/>
            <a:r>
              <a:rPr lang="en-GB" sz="1800" dirty="0" smtClean="0"/>
              <a:t>FB </a:t>
            </a:r>
            <a:r>
              <a:rPr lang="en-GB" sz="1800" dirty="0" err="1" smtClean="0"/>
              <a:t>Transformator</a:t>
            </a:r>
            <a:endParaRPr lang="en-GB" sz="1800" dirty="0" smtClean="0"/>
          </a:p>
          <a:p>
            <a:pPr lvl="1"/>
            <a:r>
              <a:rPr lang="en-GB" sz="1800" dirty="0" smtClean="0"/>
              <a:t>Search for trajectories and</a:t>
            </a:r>
            <a:br>
              <a:rPr lang="en-GB" sz="1800" dirty="0" smtClean="0"/>
            </a:br>
            <a:r>
              <a:rPr lang="en-GB" sz="1800" dirty="0" smtClean="0"/>
              <a:t>Gantt-Chart Visualisation</a:t>
            </a:r>
            <a:br>
              <a:rPr lang="en-GB" sz="1800" dirty="0" smtClean="0"/>
            </a:br>
            <a:r>
              <a:rPr lang="en-GB" sz="1800" dirty="0" smtClean="0"/>
              <a:t>…</a:t>
            </a:r>
          </a:p>
          <a:p>
            <a:r>
              <a:rPr lang="en-GB" sz="2000" dirty="0" smtClean="0"/>
              <a:t>Analysis of different FB schedules</a:t>
            </a:r>
          </a:p>
          <a:p>
            <a:r>
              <a:rPr lang="en-GB" sz="2000" dirty="0" smtClean="0"/>
              <a:t>Analysis of counter examples and</a:t>
            </a:r>
            <a:br>
              <a:rPr lang="en-GB" sz="2000" dirty="0" smtClean="0"/>
            </a:br>
            <a:r>
              <a:rPr lang="en-GB" sz="2000" dirty="0" smtClean="0"/>
              <a:t>modifying the control</a:t>
            </a:r>
            <a:endParaRPr lang="en-GB" sz="2000" dirty="0"/>
          </a:p>
        </p:txBody>
      </p:sp>
      <p:pic>
        <p:nvPicPr>
          <p:cNvPr id="6" name="Inhaltsplatzhalter 4" descr="EnAS_Central_Scheduling-FBR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96267" y="3802739"/>
            <a:ext cx="2298352" cy="1558282"/>
          </a:xfrm>
          <a:prstGeom prst="rect">
            <a:avLst/>
          </a:prstGeom>
        </p:spPr>
      </p:pic>
      <p:pic>
        <p:nvPicPr>
          <p:cNvPr id="7" name="Inhaltsplatzhalter 6" descr="EnAS_Central_RG-Traj-0-767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7883" y="4846844"/>
            <a:ext cx="3662731" cy="1761774"/>
          </a:xfrm>
          <a:prstGeom prst="rect">
            <a:avLst/>
          </a:prstGeom>
        </p:spPr>
      </p:pic>
      <p:pic>
        <p:nvPicPr>
          <p:cNvPr id="5" name="Inhaltsplatzhalter 4" descr="EnAS_Central_Scheduling-FBR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29842" y="4876921"/>
            <a:ext cx="2265849" cy="1558904"/>
          </a:xfrm>
          <a:prstGeom prst="rect">
            <a:avLst/>
          </a:prstGeom>
        </p:spPr>
      </p:pic>
      <p:cxnSp>
        <p:nvCxnSpPr>
          <p:cNvPr id="9" name="Gerade Verbindung 8"/>
          <p:cNvCxnSpPr/>
          <p:nvPr/>
        </p:nvCxnSpPr>
        <p:spPr>
          <a:xfrm flipV="1">
            <a:off x="7853273" y="265719"/>
            <a:ext cx="985630" cy="2598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dirty="0" smtClean="0"/>
              <a:t>Implementation of Distributed Control Systems</a:t>
            </a:r>
            <a:endParaRPr lang="en-GB" dirty="0"/>
          </a:p>
        </p:txBody>
      </p:sp>
      <p:sp>
        <p:nvSpPr>
          <p:cNvPr id="10" name="Inhaltsplatzhalter 9"/>
          <p:cNvSpPr>
            <a:spLocks noGrp="1"/>
          </p:cNvSpPr>
          <p:nvPr>
            <p:ph idx="1"/>
          </p:nvPr>
        </p:nvSpPr>
        <p:spPr>
          <a:xfrm>
            <a:off x="303213" y="985651"/>
            <a:ext cx="8383587" cy="5676405"/>
          </a:xfrm>
        </p:spPr>
        <p:txBody>
          <a:bodyPr>
            <a:noAutofit/>
          </a:bodyPr>
          <a:lstStyle/>
          <a:p>
            <a:r>
              <a:rPr lang="en-GB" sz="1400" dirty="0" smtClean="0"/>
              <a:t>Using several </a:t>
            </a:r>
            <a:r>
              <a:rPr lang="en-GB" sz="1400" dirty="0" err="1" smtClean="0"/>
              <a:t>testbeds</a:t>
            </a:r>
            <a:endParaRPr lang="en-GB" sz="1400" dirty="0" smtClean="0"/>
          </a:p>
          <a:p>
            <a:pPr lvl="1"/>
            <a:r>
              <a:rPr lang="en-GB" sz="1200" dirty="0" err="1" smtClean="0"/>
              <a:t>Festo</a:t>
            </a:r>
            <a:r>
              <a:rPr lang="en-GB" sz="1200" dirty="0" smtClean="0"/>
              <a:t> Manufacturing System</a:t>
            </a:r>
          </a:p>
          <a:p>
            <a:pPr lvl="1"/>
            <a:r>
              <a:rPr lang="en-GB" sz="1200" dirty="0" err="1" smtClean="0"/>
              <a:t>EnAS</a:t>
            </a:r>
            <a:r>
              <a:rPr lang="en-GB" sz="1200" dirty="0" smtClean="0"/>
              <a:t>-Demonstrator</a:t>
            </a:r>
          </a:p>
          <a:p>
            <a:pPr lvl="1"/>
            <a:r>
              <a:rPr lang="en-GB" sz="1200" dirty="0" smtClean="0"/>
              <a:t>Simulation of a Servo-Control-System</a:t>
            </a:r>
          </a:p>
          <a:p>
            <a:pPr lvl="1"/>
            <a:endParaRPr lang="en-GB" sz="1200" dirty="0" smtClean="0"/>
          </a:p>
          <a:p>
            <a:r>
              <a:rPr lang="en-GB" sz="1400" dirty="0" smtClean="0"/>
              <a:t>Using different Engineering Environments</a:t>
            </a:r>
            <a:br>
              <a:rPr lang="en-GB" sz="1400" dirty="0" smtClean="0"/>
            </a:br>
            <a:r>
              <a:rPr lang="en-GB" sz="1400" dirty="0" smtClean="0"/>
              <a:t>and Hardware</a:t>
            </a:r>
          </a:p>
          <a:p>
            <a:pPr lvl="1"/>
            <a:r>
              <a:rPr lang="en-GB" sz="1400" dirty="0" smtClean="0"/>
              <a:t>Function Block Development Kid (FBDK)</a:t>
            </a:r>
          </a:p>
          <a:p>
            <a:pPr lvl="1"/>
            <a:r>
              <a:rPr lang="en-GB" sz="1400" dirty="0" smtClean="0"/>
              <a:t>Framework for Distributed Industrial </a:t>
            </a:r>
            <a:br>
              <a:rPr lang="en-GB" sz="1400" dirty="0" smtClean="0"/>
            </a:br>
            <a:r>
              <a:rPr lang="en-GB" sz="1400" dirty="0" smtClean="0"/>
              <a:t>Automation and Control (4DIAC)</a:t>
            </a:r>
          </a:p>
          <a:p>
            <a:pPr lvl="1"/>
            <a:r>
              <a:rPr lang="en-GB" sz="1400" dirty="0" err="1" smtClean="0"/>
              <a:t>FBench</a:t>
            </a:r>
            <a:endParaRPr lang="en-GB" sz="1400" dirty="0" smtClean="0"/>
          </a:p>
          <a:p>
            <a:pPr lvl="1"/>
            <a:r>
              <a:rPr lang="en-GB" sz="1400" dirty="0" smtClean="0"/>
              <a:t>Corfu ESS</a:t>
            </a:r>
          </a:p>
          <a:p>
            <a:pPr lvl="1"/>
            <a:r>
              <a:rPr lang="en-GB" sz="1400" dirty="0" err="1" smtClean="0"/>
              <a:t>ISAGraph</a:t>
            </a:r>
            <a:endParaRPr lang="en-GB" sz="1400" dirty="0" smtClean="0"/>
          </a:p>
          <a:p>
            <a:endParaRPr lang="en-GB" sz="1600" dirty="0" smtClean="0"/>
          </a:p>
          <a:p>
            <a:r>
              <a:rPr lang="en-GB" sz="1600" dirty="0" smtClean="0"/>
              <a:t>Usability test of several control </a:t>
            </a:r>
            <a:br>
              <a:rPr lang="en-GB" sz="1600" dirty="0" smtClean="0"/>
            </a:br>
            <a:r>
              <a:rPr lang="en-GB" sz="1600" dirty="0" smtClean="0"/>
              <a:t>implementation approaches</a:t>
            </a:r>
          </a:p>
          <a:p>
            <a:pPr lvl="1"/>
            <a:r>
              <a:rPr lang="en-GB" sz="1400" dirty="0" smtClean="0"/>
              <a:t>Central-Controller</a:t>
            </a:r>
          </a:p>
          <a:p>
            <a:pPr lvl="1"/>
            <a:r>
              <a:rPr lang="en-GB" sz="1400" dirty="0" smtClean="0"/>
              <a:t>Master-Task-Controller</a:t>
            </a:r>
          </a:p>
          <a:p>
            <a:pPr lvl="1"/>
            <a:r>
              <a:rPr lang="en-GB" sz="1400" dirty="0" err="1" smtClean="0"/>
              <a:t>Parametrised</a:t>
            </a:r>
            <a:r>
              <a:rPr lang="en-GB" sz="1400" dirty="0" smtClean="0"/>
              <a:t> Master-Task-Controller</a:t>
            </a:r>
          </a:p>
          <a:p>
            <a:pPr lvl="1"/>
            <a:r>
              <a:rPr lang="en-GB" sz="1400" dirty="0" err="1" smtClean="0"/>
              <a:t>Workpiece</a:t>
            </a:r>
            <a:r>
              <a:rPr lang="en-GB" sz="1400" dirty="0" smtClean="0"/>
              <a:t>-Controller</a:t>
            </a:r>
          </a:p>
          <a:p>
            <a:pPr lvl="1"/>
            <a:endParaRPr lang="en-GB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17477" y="1581728"/>
            <a:ext cx="1109007" cy="94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3317" y="2052638"/>
            <a:ext cx="1184382" cy="1013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57723" y="2551008"/>
            <a:ext cx="1151887" cy="1254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8246" y="3182587"/>
            <a:ext cx="1743625" cy="54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Inhaltsplatzhalter 9" descr="gripper_reusable_fb_4diac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548" y="4132614"/>
            <a:ext cx="4875354" cy="2555266"/>
          </a:xfrm>
          <a:prstGeom prst="rect">
            <a:avLst/>
          </a:prstGeom>
        </p:spPr>
      </p:pic>
      <p:cxnSp>
        <p:nvCxnSpPr>
          <p:cNvPr id="14" name="Gerade Verbindung 13"/>
          <p:cNvCxnSpPr/>
          <p:nvPr/>
        </p:nvCxnSpPr>
        <p:spPr>
          <a:xfrm>
            <a:off x="303213" y="263731"/>
            <a:ext cx="611187" cy="674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0639" y="4648200"/>
            <a:ext cx="7947561" cy="671945"/>
          </a:xfrm>
        </p:spPr>
        <p:txBody>
          <a:bodyPr/>
          <a:lstStyle/>
          <a:p>
            <a:pPr algn="l"/>
            <a:r>
              <a:rPr lang="en-GB" dirty="0" smtClean="0"/>
              <a:t>Thanks for your attention!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8764" y="5308270"/>
            <a:ext cx="7976958" cy="1016330"/>
          </a:xfrm>
        </p:spPr>
        <p:txBody>
          <a:bodyPr>
            <a:noAutofit/>
          </a:bodyPr>
          <a:lstStyle/>
          <a:p>
            <a:r>
              <a:rPr lang="en-GB" sz="1400" dirty="0" smtClean="0"/>
              <a:t>Christian Gerber</a:t>
            </a:r>
          </a:p>
          <a:p>
            <a:r>
              <a:rPr lang="en-GB" sz="1400" dirty="0" smtClean="0"/>
              <a:t>Chair of Automation Technology</a:t>
            </a:r>
          </a:p>
          <a:p>
            <a:r>
              <a:rPr lang="en-GB" sz="1400" dirty="0" smtClean="0"/>
              <a:t>30.08.2010</a:t>
            </a:r>
            <a:endParaRPr lang="de-DE" sz="1400" dirty="0" smtClean="0"/>
          </a:p>
          <a:p>
            <a:pPr algn="l"/>
            <a:r>
              <a:rPr lang="de-DE" sz="1400" dirty="0" smtClean="0">
                <a:hlinkClick r:id="rId2"/>
              </a:rPr>
              <a:t>http://aut.informatik.uni-halle.de</a:t>
            </a:r>
            <a:endParaRPr lang="en-GB" sz="1400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>
          <a:xfrm>
            <a:off x="486889" y="2052638"/>
            <a:ext cx="7976958" cy="1258783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Supported by:</a:t>
            </a:r>
          </a:p>
          <a:p>
            <a:pPr lvl="1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German Ministry for Commerce and Industry (BMWI) </a:t>
            </a:r>
          </a:p>
          <a:p>
            <a:pPr lvl="1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Deutsche </a:t>
            </a:r>
            <a:r>
              <a:rPr lang="en-GB" dirty="0" err="1" smtClean="0">
                <a:solidFill>
                  <a:schemeClr val="tx1"/>
                </a:solidFill>
              </a:rPr>
              <a:t>Forschungsgemeinschaft</a:t>
            </a:r>
            <a:r>
              <a:rPr lang="en-GB" dirty="0" smtClean="0">
                <a:solidFill>
                  <a:schemeClr val="tx1"/>
                </a:solidFill>
              </a:rPr>
              <a:t> (DFG)</a:t>
            </a:r>
          </a:p>
          <a:p>
            <a:pPr lvl="1" algn="l">
              <a:buFont typeface="Arial" pitchFamily="34" charset="0"/>
              <a:buChar char="•"/>
            </a:pP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Festo</a:t>
            </a:r>
            <a:r>
              <a:rPr lang="en-GB" dirty="0" smtClean="0">
                <a:solidFill>
                  <a:schemeClr val="tx1"/>
                </a:solidFill>
              </a:rPr>
              <a:t> AG &amp; Co. KG)</a:t>
            </a: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03213" y="261257"/>
            <a:ext cx="8840787" cy="558140"/>
          </a:xfrm>
        </p:spPr>
        <p:txBody>
          <a:bodyPr/>
          <a:lstStyle/>
          <a:p>
            <a:r>
              <a:rPr lang="en-GB" sz="2400" dirty="0" smtClean="0"/>
              <a:t>Energy autarkic Actuator Sensor System Demonstrator</a:t>
            </a:r>
            <a:endParaRPr lang="en-GB" sz="2400" dirty="0"/>
          </a:p>
        </p:txBody>
      </p:sp>
      <p:sp>
        <p:nvSpPr>
          <p:cNvPr id="6" name="Inhaltsplatzhalter 5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3886650" cy="5486400"/>
          </a:xfrm>
        </p:spPr>
        <p:txBody>
          <a:bodyPr>
            <a:normAutofit fontScale="92500" lnSpcReduction="10000"/>
          </a:bodyPr>
          <a:lstStyle/>
          <a:p>
            <a:r>
              <a:rPr lang="en-GB" smtClean="0"/>
              <a:t>testbed</a:t>
            </a:r>
            <a:r>
              <a:rPr lang="en-GB" dirty="0" smtClean="0"/>
              <a:t>, equipped with a wireless actuator/sensor system (2007-09)</a:t>
            </a:r>
            <a:br>
              <a:rPr lang="en-GB" dirty="0" smtClean="0"/>
            </a:br>
            <a:r>
              <a:rPr lang="en-GB" dirty="0" smtClean="0">
                <a:sym typeface="Wingdings" pitchFamily="2" charset="2"/>
              </a:rPr>
              <a:t> new SIFB</a:t>
            </a:r>
          </a:p>
          <a:p>
            <a:r>
              <a:rPr lang="en-GB" dirty="0" smtClean="0">
                <a:sym typeface="Wingdings" pitchFamily="2" charset="2"/>
              </a:rPr>
              <a:t>Base Station + Sensor-Actuator Modules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2,4 GHz with frequency adaptation to the gaps of WLAN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1</a:t>
            </a:r>
            <a:r>
              <a:rPr lang="en-GB" baseline="30000" dirty="0" smtClean="0">
                <a:sym typeface="Wingdings" pitchFamily="2" charset="2"/>
              </a:rPr>
              <a:t>st</a:t>
            </a:r>
            <a:r>
              <a:rPr lang="en-GB" dirty="0" smtClean="0">
                <a:sym typeface="Wingdings" pitchFamily="2" charset="2"/>
              </a:rPr>
              <a:t> phase – initialisation, get all Sensor-Actuator Modules</a:t>
            </a:r>
          </a:p>
          <a:p>
            <a:pPr lvl="1"/>
            <a:r>
              <a:rPr lang="en-GB" dirty="0" smtClean="0">
                <a:sym typeface="Wingdings" pitchFamily="2" charset="2"/>
              </a:rPr>
              <a:t>2</a:t>
            </a:r>
            <a:r>
              <a:rPr lang="en-GB" baseline="30000" dirty="0" smtClean="0">
                <a:sym typeface="Wingdings" pitchFamily="2" charset="2"/>
              </a:rPr>
              <a:t>nd</a:t>
            </a:r>
            <a:r>
              <a:rPr lang="en-GB" dirty="0" smtClean="0">
                <a:sym typeface="Wingdings" pitchFamily="2" charset="2"/>
              </a:rPr>
              <a:t> phase – real time wireless communication – time sliced</a:t>
            </a:r>
          </a:p>
          <a:p>
            <a:r>
              <a:rPr lang="en-GB" dirty="0" smtClean="0"/>
              <a:t>Control and Base Station exchange messages as follow:</a:t>
            </a:r>
            <a:br>
              <a:rPr lang="en-GB" dirty="0" smtClean="0"/>
            </a:br>
            <a:r>
              <a:rPr lang="en-GB" dirty="0" smtClean="0"/>
              <a:t>76 00 03 52 FF 00 FF 00 FF 00</a:t>
            </a:r>
          </a:p>
          <a:p>
            <a:pPr lvl="1"/>
            <a:r>
              <a:rPr lang="en-US" sz="1300" dirty="0" smtClean="0"/>
              <a:t>1. Byte - Identifier the following data is an array (76)</a:t>
            </a:r>
          </a:p>
          <a:p>
            <a:pPr lvl="1"/>
            <a:r>
              <a:rPr lang="en-US" sz="1300" dirty="0" smtClean="0"/>
              <a:t>2. &amp; 3. Byte - Length of the array (data values)</a:t>
            </a:r>
          </a:p>
          <a:p>
            <a:pPr lvl="1"/>
            <a:r>
              <a:rPr lang="en-US" sz="1300" dirty="0" smtClean="0"/>
              <a:t>4. Byte - </a:t>
            </a:r>
            <a:r>
              <a:rPr lang="en-US" sz="1300" dirty="0" err="1" smtClean="0"/>
              <a:t>datatype</a:t>
            </a:r>
            <a:r>
              <a:rPr lang="en-US" sz="1300" dirty="0" smtClean="0"/>
              <a:t> of the contained values (52)</a:t>
            </a:r>
          </a:p>
          <a:p>
            <a:pPr lvl="1"/>
            <a:r>
              <a:rPr lang="en-US" sz="1300" dirty="0" smtClean="0"/>
              <a:t>5. &amp; 6. Byte - Low and </a:t>
            </a:r>
            <a:r>
              <a:rPr lang="en-US" sz="1300" dirty="0" err="1" smtClean="0"/>
              <a:t>HighByte</a:t>
            </a:r>
            <a:r>
              <a:rPr lang="en-US" sz="1300" dirty="0" smtClean="0"/>
              <a:t> SAM0 (FF 00)</a:t>
            </a:r>
          </a:p>
          <a:p>
            <a:pPr lvl="1"/>
            <a:r>
              <a:rPr lang="en-US" sz="1300" dirty="0" smtClean="0"/>
              <a:t>7. &amp; 8. Byte - Low and </a:t>
            </a:r>
            <a:r>
              <a:rPr lang="en-US" sz="1300" dirty="0" err="1" smtClean="0"/>
              <a:t>HighByte</a:t>
            </a:r>
            <a:r>
              <a:rPr lang="en-US" sz="1300" dirty="0" smtClean="0"/>
              <a:t> SAM1 (FF 00)</a:t>
            </a:r>
          </a:p>
          <a:p>
            <a:pPr lvl="1"/>
            <a:r>
              <a:rPr lang="en-US" sz="1300" dirty="0" smtClean="0"/>
              <a:t>9. &amp; 10. Byte - Low and </a:t>
            </a:r>
            <a:r>
              <a:rPr lang="en-US" sz="1300" dirty="0" err="1" smtClean="0"/>
              <a:t>HighByte</a:t>
            </a:r>
            <a:r>
              <a:rPr lang="en-US" sz="1300" dirty="0" smtClean="0"/>
              <a:t> SAM2 (FF 00)</a:t>
            </a:r>
            <a:endParaRPr lang="en-GB" sz="1300" dirty="0"/>
          </a:p>
        </p:txBody>
      </p:sp>
      <p:pic>
        <p:nvPicPr>
          <p:cNvPr id="8" name="Inhaltsplatzhalter 7" descr="festo-demonstrator+wago_en_klein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78976" y="1617989"/>
            <a:ext cx="4432515" cy="4379325"/>
          </a:xfrm>
        </p:spPr>
      </p:pic>
      <p:cxnSp>
        <p:nvCxnSpPr>
          <p:cNvPr id="9" name="Gerade Verbindung 8"/>
          <p:cNvCxnSpPr/>
          <p:nvPr/>
        </p:nvCxnSpPr>
        <p:spPr>
          <a:xfrm>
            <a:off x="303213" y="263731"/>
            <a:ext cx="611187" cy="674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Handling-Task-Gripper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265390" y="2361111"/>
            <a:ext cx="7878610" cy="4045667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Central-Controller Approach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03213" y="1162351"/>
            <a:ext cx="8410353" cy="2792704"/>
          </a:xfrm>
        </p:spPr>
        <p:txBody>
          <a:bodyPr>
            <a:noAutofit/>
          </a:bodyPr>
          <a:lstStyle/>
          <a:p>
            <a:r>
              <a:rPr lang="en-GB" sz="1600" dirty="0" smtClean="0"/>
              <a:t>Central-Controller of the left plant part</a:t>
            </a:r>
          </a:p>
          <a:p>
            <a:pPr lvl="1"/>
            <a:r>
              <a:rPr lang="en-GB" sz="1400" dirty="0" smtClean="0"/>
              <a:t>No reconfiguration possibility or reusability (one monolithic FB)</a:t>
            </a:r>
          </a:p>
          <a:p>
            <a:pPr lvl="1"/>
            <a:endParaRPr lang="en-GB" sz="1400" dirty="0" smtClean="0"/>
          </a:p>
          <a:p>
            <a:pPr lvl="1"/>
            <a:r>
              <a:rPr lang="en-GB" sz="1400" dirty="0" smtClean="0"/>
              <a:t>Load </a:t>
            </a:r>
            <a:r>
              <a:rPr lang="en-GB" sz="1400" dirty="0" err="1" smtClean="0"/>
              <a:t>Workpiece</a:t>
            </a:r>
            <a:r>
              <a:rPr lang="en-GB" sz="1400" dirty="0" smtClean="0"/>
              <a:t> into tin– green</a:t>
            </a:r>
            <a:br>
              <a:rPr lang="en-GB" sz="1400" dirty="0" smtClean="0"/>
            </a:br>
            <a:endParaRPr lang="en-GB" sz="1400" dirty="0" smtClean="0"/>
          </a:p>
          <a:p>
            <a:pPr lvl="1"/>
            <a:r>
              <a:rPr lang="en-GB" sz="1400" dirty="0" smtClean="0"/>
              <a:t>Unload </a:t>
            </a:r>
            <a:r>
              <a:rPr lang="en-GB" sz="1400" dirty="0" err="1" smtClean="0"/>
              <a:t>Workpiece</a:t>
            </a:r>
            <a:r>
              <a:rPr lang="en-GB" sz="1400" dirty="0" smtClean="0"/>
              <a:t> from tin – red</a:t>
            </a:r>
          </a:p>
          <a:p>
            <a:pPr lvl="1"/>
            <a:endParaRPr lang="en-GB" sz="1400" dirty="0" smtClean="0"/>
          </a:p>
          <a:p>
            <a:pPr lvl="1"/>
            <a:r>
              <a:rPr lang="en-GB" sz="1400" dirty="0" smtClean="0"/>
              <a:t>Close a tin - blue</a:t>
            </a:r>
            <a:br>
              <a:rPr lang="en-GB" sz="1400" dirty="0" smtClean="0"/>
            </a:br>
            <a:endParaRPr lang="en-GB" sz="1400" dirty="0" smtClean="0"/>
          </a:p>
          <a:p>
            <a:pPr lvl="1"/>
            <a:r>
              <a:rPr lang="en-GB" sz="1400" dirty="0" smtClean="0"/>
              <a:t>Move conveyor - brown</a:t>
            </a:r>
            <a:endParaRPr lang="en-GB" sz="1400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Handling-Task-Gripp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7967" y="2762802"/>
            <a:ext cx="8219712" cy="3670102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Parameterized Master-Task-Controller</a:t>
            </a:r>
            <a:endParaRPr lang="en-GB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03213" y="1162351"/>
            <a:ext cx="8410353" cy="242082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Task-Controller of the Jack Station</a:t>
            </a:r>
          </a:p>
          <a:p>
            <a:pPr lvl="1"/>
            <a:r>
              <a:rPr lang="en-GB" sz="2000" dirty="0" err="1" smtClean="0"/>
              <a:t>Reuseable</a:t>
            </a:r>
            <a:r>
              <a:rPr lang="en-GB" sz="2000" dirty="0" smtClean="0"/>
              <a:t>, if the component is used again</a:t>
            </a:r>
          </a:p>
          <a:p>
            <a:pPr lvl="1"/>
            <a:r>
              <a:rPr lang="en-GB" sz="1800" dirty="0" smtClean="0"/>
              <a:t>Load </a:t>
            </a:r>
            <a:r>
              <a:rPr lang="en-GB" sz="1800" dirty="0" err="1" smtClean="0"/>
              <a:t>Workpiece</a:t>
            </a:r>
            <a:r>
              <a:rPr lang="en-GB" sz="1800" dirty="0" smtClean="0"/>
              <a:t> into tin – green</a:t>
            </a:r>
            <a:br>
              <a:rPr lang="en-GB" sz="1800" dirty="0" smtClean="0"/>
            </a:br>
            <a:endParaRPr lang="en-GB" sz="1800" dirty="0" smtClean="0"/>
          </a:p>
          <a:p>
            <a:pPr lvl="1"/>
            <a:r>
              <a:rPr lang="en-GB" sz="1800" dirty="0" smtClean="0"/>
              <a:t>Unload </a:t>
            </a:r>
            <a:r>
              <a:rPr lang="en-GB" sz="1800" dirty="0" err="1" smtClean="0"/>
              <a:t>Workpiece</a:t>
            </a:r>
            <a:r>
              <a:rPr lang="en-GB" sz="1800" dirty="0" smtClean="0"/>
              <a:t> from tin – red</a:t>
            </a:r>
            <a:endParaRPr lang="en-GB" sz="1800" dirty="0"/>
          </a:p>
        </p:txBody>
      </p:sp>
      <p:pic>
        <p:nvPicPr>
          <p:cNvPr id="7" name="Grafik 6" descr="VRML-JakcStatio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4858" y="903695"/>
            <a:ext cx="1399142" cy="1990466"/>
          </a:xfrm>
          <a:prstGeom prst="rect">
            <a:avLst/>
          </a:prstGeom>
        </p:spPr>
      </p:pic>
      <p:cxnSp>
        <p:nvCxnSpPr>
          <p:cNvPr id="8" name="Gerade Verbindung 7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Handling-Task-Gripp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122" y="2446317"/>
            <a:ext cx="7771736" cy="4073313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 smtClean="0"/>
              <a:t>Parameterized Master-Task-Controller</a:t>
            </a:r>
            <a:endParaRPr lang="en-GB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03213" y="1162351"/>
            <a:ext cx="8410353" cy="242082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Function Block Network of the Master and Task-Controller controlling the Jack-Station</a:t>
            </a:r>
          </a:p>
          <a:p>
            <a:pPr lvl="1"/>
            <a:r>
              <a:rPr lang="en-GB" sz="2000" dirty="0" smtClean="0"/>
              <a:t>Using Adapter Interfaces as Sockets</a:t>
            </a:r>
          </a:p>
          <a:p>
            <a:pPr lvl="1"/>
            <a:endParaRPr lang="en-GB" sz="2000" dirty="0" smtClean="0"/>
          </a:p>
        </p:txBody>
      </p:sp>
      <p:cxnSp>
        <p:nvCxnSpPr>
          <p:cNvPr id="7" name="Gerade Verbindung 6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 smtClean="0"/>
              <a:t>Parameterized Master-Task-Controller</a:t>
            </a:r>
            <a:endParaRPr lang="en-GB" sz="320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303213" y="1187532"/>
            <a:ext cx="3673876" cy="4938631"/>
          </a:xfrm>
        </p:spPr>
        <p:txBody>
          <a:bodyPr/>
          <a:lstStyle/>
          <a:p>
            <a:r>
              <a:rPr lang="en-GB" dirty="0" smtClean="0"/>
              <a:t>Master-Controller</a:t>
            </a:r>
          </a:p>
          <a:p>
            <a:pPr lvl="1"/>
            <a:r>
              <a:rPr lang="en-GB" dirty="0" smtClean="0"/>
              <a:t>Reconfiguration by implementing all production possibilities and parameterize the production scenario</a:t>
            </a:r>
          </a:p>
          <a:p>
            <a:pPr lvl="1"/>
            <a:r>
              <a:rPr lang="en-GB" dirty="0" smtClean="0"/>
              <a:t>Actions – Array (sequence) of actions to perform</a:t>
            </a:r>
          </a:p>
          <a:p>
            <a:pPr lvl="1"/>
            <a:r>
              <a:rPr lang="en-GB" dirty="0" smtClean="0"/>
              <a:t>Length – amount of sequenced actions</a:t>
            </a:r>
            <a:endParaRPr lang="en-GB" dirty="0"/>
          </a:p>
        </p:txBody>
      </p:sp>
      <p:pic>
        <p:nvPicPr>
          <p:cNvPr id="8" name="Inhaltsplatzhalter 7" descr="Jack_Master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3194462" y="3647718"/>
            <a:ext cx="5587342" cy="3034167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3236" y="1040794"/>
            <a:ext cx="4322617" cy="2342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Gerade Verbindung 6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 smtClean="0"/>
              <a:t>Parameterized Master-Task-Controller – Resource Mapping</a:t>
            </a:r>
            <a:endParaRPr lang="en-GB" sz="2000" dirty="0"/>
          </a:p>
        </p:txBody>
      </p:sp>
      <p:pic>
        <p:nvPicPr>
          <p:cNvPr id="6" name="Inhaltsplatzhalter 5" descr="ENAS-System-Parametrized-Master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31778" y="4302087"/>
            <a:ext cx="5412222" cy="2379643"/>
          </a:xfrm>
        </p:spPr>
      </p:pic>
      <p:sp>
        <p:nvSpPr>
          <p:cNvPr id="11" name="Inhaltsplatzhalter 10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Without Adapter Interfaces</a:t>
            </a:r>
          </a:p>
          <a:p>
            <a:pPr lvl="1"/>
            <a:r>
              <a:rPr lang="en-GB" dirty="0" smtClean="0"/>
              <a:t>Reconfiguration is missing due to a better visualisation of the FBN</a:t>
            </a:r>
          </a:p>
          <a:p>
            <a:pPr lvl="1"/>
            <a:r>
              <a:rPr lang="en-GB" dirty="0" err="1" smtClean="0"/>
              <a:t>Subapplication</a:t>
            </a:r>
            <a:r>
              <a:rPr lang="en-GB" dirty="0" smtClean="0"/>
              <a:t> encapsulates the Master and Task-Controller</a:t>
            </a:r>
          </a:p>
          <a:p>
            <a:pPr lvl="1"/>
            <a:r>
              <a:rPr lang="en-GB" dirty="0" smtClean="0"/>
              <a:t>SIFB to the right and left</a:t>
            </a:r>
          </a:p>
          <a:p>
            <a:pPr lvl="1"/>
            <a:r>
              <a:rPr lang="en-GB" dirty="0" err="1" smtClean="0"/>
              <a:t>Everytime</a:t>
            </a:r>
            <a:r>
              <a:rPr lang="en-GB" dirty="0" smtClean="0"/>
              <a:t> a FB is changed, update data connections</a:t>
            </a:r>
          </a:p>
          <a:p>
            <a:endParaRPr lang="en-GB" dirty="0" smtClean="0"/>
          </a:p>
          <a:p>
            <a:r>
              <a:rPr lang="en-GB" dirty="0" smtClean="0"/>
              <a:t>With Adapter Interfaces</a:t>
            </a:r>
          </a:p>
          <a:p>
            <a:pPr lvl="1"/>
            <a:r>
              <a:rPr lang="en-GB" dirty="0" smtClean="0"/>
              <a:t>Each FB provides an adapter </a:t>
            </a:r>
            <a:br>
              <a:rPr lang="en-GB" dirty="0" smtClean="0"/>
            </a:br>
            <a:r>
              <a:rPr lang="en-GB" dirty="0" smtClean="0"/>
              <a:t>corresponding to the one of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 smtClean="0"/>
              <a:t>I/O-Adapter FB </a:t>
            </a:r>
            <a:br>
              <a:rPr lang="en-GB" dirty="0" smtClean="0"/>
            </a:br>
            <a:r>
              <a:rPr lang="en-GB" smtClean="0"/>
              <a:t>(Process Interface)</a:t>
            </a:r>
            <a:br>
              <a:rPr lang="en-GB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ym typeface="Wingdings" pitchFamily="2" charset="2"/>
              </a:rPr>
              <a:t> only one Adapter Connection</a:t>
            </a:r>
            <a:br>
              <a:rPr lang="en-GB" dirty="0" smtClean="0">
                <a:sym typeface="Wingdings" pitchFamily="2" charset="2"/>
              </a:rPr>
            </a:br>
            <a:r>
              <a:rPr lang="en-GB" dirty="0" smtClean="0">
                <a:sym typeface="Wingdings" pitchFamily="2" charset="2"/>
              </a:rPr>
              <a:t>if a FB is changed</a:t>
            </a:r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12" name="Grafik 11" descr="ENAS-System-without-Adap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166" y="914400"/>
            <a:ext cx="4656294" cy="3338111"/>
          </a:xfrm>
          <a:prstGeom prst="rect">
            <a:avLst/>
          </a:prstGeom>
        </p:spPr>
      </p:pic>
      <p:cxnSp>
        <p:nvCxnSpPr>
          <p:cNvPr id="13" name="Gerade Verbindung 12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Automatic Generation of the I/O-Adapter</a:t>
            </a:r>
            <a:endParaRPr lang="en-GB" sz="2800" dirty="0"/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xfrm>
            <a:off x="457199" y="1481328"/>
            <a:ext cx="8325293" cy="5205911"/>
          </a:xfrm>
        </p:spPr>
        <p:txBody>
          <a:bodyPr>
            <a:normAutofit/>
          </a:bodyPr>
          <a:lstStyle/>
          <a:p>
            <a:r>
              <a:rPr lang="en-GB" dirty="0" smtClean="0"/>
              <a:t>Eclipse-</a:t>
            </a:r>
            <a:r>
              <a:rPr lang="en-GB" dirty="0" err="1" smtClean="0"/>
              <a:t>PlugIn</a:t>
            </a:r>
            <a:r>
              <a:rPr lang="en-GB" dirty="0" smtClean="0"/>
              <a:t> for 4DIAC</a:t>
            </a:r>
          </a:p>
          <a:p>
            <a:r>
              <a:rPr lang="en-GB" dirty="0" err="1" smtClean="0"/>
              <a:t>Apdapter</a:t>
            </a:r>
            <a:r>
              <a:rPr lang="en-GB" dirty="0" smtClean="0"/>
              <a:t> inserted from the</a:t>
            </a:r>
            <a:br>
              <a:rPr lang="en-GB" dirty="0" smtClean="0"/>
            </a:br>
            <a:r>
              <a:rPr lang="en-GB" dirty="0" smtClean="0"/>
              <a:t>pallet as new group (grey </a:t>
            </a:r>
            <a:br>
              <a:rPr lang="en-GB" dirty="0" smtClean="0"/>
            </a:br>
            <a:r>
              <a:rPr lang="en-GB" dirty="0" smtClean="0"/>
              <a:t>headline)</a:t>
            </a:r>
          </a:p>
          <a:p>
            <a:pPr lvl="1"/>
            <a:r>
              <a:rPr lang="en-GB" dirty="0" smtClean="0"/>
              <a:t>Inputs and Outputs</a:t>
            </a:r>
          </a:p>
          <a:p>
            <a:pPr lvl="1"/>
            <a:r>
              <a:rPr lang="en-GB" dirty="0" smtClean="0"/>
              <a:t>Comment</a:t>
            </a:r>
          </a:p>
          <a:p>
            <a:pPr lvl="1"/>
            <a:r>
              <a:rPr lang="en-GB" dirty="0" err="1" smtClean="0"/>
              <a:t>DataType</a:t>
            </a:r>
            <a:endParaRPr lang="en-GB" dirty="0" smtClean="0"/>
          </a:p>
          <a:p>
            <a:r>
              <a:rPr lang="en-GB" dirty="0" smtClean="0"/>
              <a:t>General</a:t>
            </a:r>
          </a:p>
          <a:p>
            <a:pPr lvl="1"/>
            <a:r>
              <a:rPr lang="en-GB" dirty="0" smtClean="0"/>
              <a:t>Define used SIFB</a:t>
            </a:r>
          </a:p>
          <a:p>
            <a:pPr lvl="1"/>
            <a:r>
              <a:rPr lang="en-GB" dirty="0" err="1" smtClean="0"/>
              <a:t>PubInputs</a:t>
            </a:r>
            <a:endParaRPr lang="en-GB" dirty="0" smtClean="0"/>
          </a:p>
          <a:p>
            <a:pPr lvl="1"/>
            <a:r>
              <a:rPr lang="en-GB" dirty="0" err="1" smtClean="0"/>
              <a:t>PubOutputs</a:t>
            </a:r>
            <a:endParaRPr lang="en-GB" dirty="0" smtClean="0"/>
          </a:p>
          <a:p>
            <a:pPr lvl="1"/>
            <a:r>
              <a:rPr lang="en-GB" dirty="0" smtClean="0"/>
              <a:t>Time to </a:t>
            </a:r>
            <a:r>
              <a:rPr lang="en-GB" dirty="0" err="1" smtClean="0"/>
              <a:t>ReRead</a:t>
            </a:r>
            <a:r>
              <a:rPr lang="en-GB" dirty="0" smtClean="0"/>
              <a:t> the inputs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Define </a:t>
            </a:r>
            <a:r>
              <a:rPr lang="en-GB" dirty="0" err="1" smtClean="0"/>
              <a:t>Adress</a:t>
            </a:r>
            <a:endParaRPr lang="en-GB" dirty="0" smtClean="0"/>
          </a:p>
        </p:txBody>
      </p:sp>
      <p:pic>
        <p:nvPicPr>
          <p:cNvPr id="5" name="Inhaltsplatzhalter 4" descr="DataDeclaration-I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716275" y="1013553"/>
            <a:ext cx="5427725" cy="3808680"/>
          </a:xfrm>
        </p:spPr>
      </p:pic>
      <p:pic>
        <p:nvPicPr>
          <p:cNvPr id="6" name="Grafik 5" descr="Handling-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44" y="3756238"/>
            <a:ext cx="3568399" cy="3101762"/>
          </a:xfrm>
          <a:prstGeom prst="rect">
            <a:avLst/>
          </a:prstGeom>
        </p:spPr>
      </p:pic>
      <p:cxnSp>
        <p:nvCxnSpPr>
          <p:cNvPr id="8" name="Gerade Verbindung 7"/>
          <p:cNvCxnSpPr/>
          <p:nvPr/>
        </p:nvCxnSpPr>
        <p:spPr>
          <a:xfrm>
            <a:off x="1169719" y="261257"/>
            <a:ext cx="1635092" cy="1112"/>
          </a:xfrm>
          <a:prstGeom prst="line">
            <a:avLst/>
          </a:prstGeom>
          <a:ln w="25400" cap="rnd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Theme_Mod_theme</Template>
  <TotalTime>0</TotalTime>
  <Words>675</Words>
  <PresentationFormat>Bildschirmpräsentation (4:3)</PresentationFormat>
  <Paragraphs>198</Paragraphs>
  <Slides>20</Slides>
  <Notes>1</Notes>
  <HiddenSlides>1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Mod</vt:lpstr>
      <vt:lpstr>Implementation of control systems and future trends at the Martin-Luther-University using 4DIAC</vt:lpstr>
      <vt:lpstr>Implementation of Distributed Control Systems</vt:lpstr>
      <vt:lpstr>Energy autarkic Actuator Sensor System Demonstrator</vt:lpstr>
      <vt:lpstr>Central-Controller Approach</vt:lpstr>
      <vt:lpstr>Parameterized Master-Task-Controller</vt:lpstr>
      <vt:lpstr>Parameterized Master-Task-Controller</vt:lpstr>
      <vt:lpstr>Parameterized Master-Task-Controller</vt:lpstr>
      <vt:lpstr>Parameterized Master-Task-Controller – Resource Mapping</vt:lpstr>
      <vt:lpstr>Automatic Generation of the I/O-Adapter</vt:lpstr>
      <vt:lpstr>Automatic Generation of the I/O-Adapter</vt:lpstr>
      <vt:lpstr>Developing a Production Scenario</vt:lpstr>
      <vt:lpstr>Future Work - Workpiece-Controller</vt:lpstr>
      <vt:lpstr>Future Work – Workpiece-Controller</vt:lpstr>
      <vt:lpstr>Future Work – Closed-Loop 3d Simulation</vt:lpstr>
      <vt:lpstr>Communication with a Siemens PLC</vt:lpstr>
      <vt:lpstr>Future Work – Instant Start-Up after Power Down</vt:lpstr>
      <vt:lpstr>Formal Controller Modelling</vt:lpstr>
      <vt:lpstr>Formal Plant and Closed-Loop Modelling</vt:lpstr>
      <vt:lpstr>Verification of the Closed-Loop System</vt:lpstr>
      <vt:lpstr>Thanks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Model-based verification of IEC61499 function blocks</dc:title>
  <cp:lastModifiedBy>gerber</cp:lastModifiedBy>
  <cp:revision>626</cp:revision>
  <dcterms:modified xsi:type="dcterms:W3CDTF">2010-09-16T06:48:09Z</dcterms:modified>
</cp:coreProperties>
</file>