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Proxima Nova"/>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44f409eb0_0_5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44f409eb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4f409eb0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4f409eb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44f409eb0_0_5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44f409eb0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44f409eb0_0_5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44f409eb0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4f409eb0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4f409eb0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4f409eb0_0_5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4f409eb0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44f409eb0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44f409eb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44f409eb0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44f409eb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2104533"/>
            <a:ext cx="5017500" cy="21051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3524166"/>
            <a:ext cx="4776000" cy="162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37185" lvl="0" marL="457200" rtl="0" algn="l">
              <a:spcBef>
                <a:spcPts val="360"/>
              </a:spcBef>
              <a:spcAft>
                <a:spcPts val="0"/>
              </a:spcAft>
              <a:buSzPts val="1710"/>
              <a:buChar char="●"/>
              <a:defRPr/>
            </a:lvl1pPr>
            <a:lvl2pPr indent="-325755" lvl="1" marL="914400" rtl="0" algn="l">
              <a:spcBef>
                <a:spcPts val="1200"/>
              </a:spcBef>
              <a:spcAft>
                <a:spcPts val="0"/>
              </a:spcAft>
              <a:buSzPts val="1530"/>
              <a:buChar char="○"/>
              <a:defRPr/>
            </a:lvl2pPr>
            <a:lvl3pPr indent="-308610" lvl="2" marL="1371600" rtl="0" algn="l">
              <a:spcBef>
                <a:spcPts val="1200"/>
              </a:spcBef>
              <a:spcAft>
                <a:spcPts val="0"/>
              </a:spcAft>
              <a:buSzPts val="1260"/>
              <a:buChar char="■"/>
              <a:defRPr/>
            </a:lvl3pPr>
            <a:lvl4pPr indent="-302894" lvl="3" marL="1828800" rtl="0" algn="l">
              <a:spcBef>
                <a:spcPts val="1200"/>
              </a:spcBef>
              <a:spcAft>
                <a:spcPts val="0"/>
              </a:spcAft>
              <a:buSzPts val="1170"/>
              <a:buChar char="●"/>
              <a:defRPr/>
            </a:lvl4pPr>
            <a:lvl5pPr indent="-302895" lvl="4" marL="2286000" rtl="0" algn="l">
              <a:spcBef>
                <a:spcPts val="1200"/>
              </a:spcBef>
              <a:spcAft>
                <a:spcPts val="0"/>
              </a:spcAft>
              <a:buSzPts val="1170"/>
              <a:buChar char="○"/>
              <a:defRPr/>
            </a:lvl5pPr>
            <a:lvl6pPr indent="-320039" lvl="5" marL="2743200" rtl="0" algn="l">
              <a:spcBef>
                <a:spcPts val="1200"/>
              </a:spcBef>
              <a:spcAft>
                <a:spcPts val="0"/>
              </a:spcAft>
              <a:buSzPts val="1440"/>
              <a:buChar char="■"/>
              <a:defRPr/>
            </a:lvl6pPr>
            <a:lvl7pPr indent="-320039" lvl="6" marL="3200400" rtl="0" algn="l">
              <a:spcBef>
                <a:spcPts val="1200"/>
              </a:spcBef>
              <a:spcAft>
                <a:spcPts val="0"/>
              </a:spcAft>
              <a:buSzPts val="144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133" name="Google Shape;133;p13"/>
          <p:cNvSpPr txBox="1"/>
          <p:nvPr>
            <p:ph idx="10" type="dt"/>
          </p:nvPr>
        </p:nvSpPr>
        <p:spPr>
          <a:xfrm>
            <a:off x="457200" y="6356350"/>
            <a:ext cx="21336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2667000" y="6356350"/>
            <a:ext cx="3352800" cy="36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7924800" y="6356350"/>
            <a:ext cx="762000" cy="365100"/>
          </a:xfrm>
          <a:prstGeom prst="rect">
            <a:avLst/>
          </a:prstGeom>
          <a:noFill/>
          <a:ln>
            <a:noFill/>
          </a:ln>
        </p:spPr>
        <p:txBody>
          <a:bodyPr anchorCtr="0" anchor="b" bIns="0" lIns="0" spcFirstLastPara="1" rIns="0" wrap="square" tIns="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737333"/>
            <a:ext cx="4587000" cy="15315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525000"/>
            <a:ext cx="3798900" cy="19908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2630067"/>
            <a:ext cx="3798900" cy="322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1155700"/>
            <a:ext cx="4587000" cy="4694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2211100"/>
            <a:ext cx="3036300" cy="2335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4717333"/>
            <a:ext cx="30363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2262133"/>
            <a:ext cx="3676800" cy="3129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5740500"/>
            <a:ext cx="6936000" cy="698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533400" y="1371600"/>
            <a:ext cx="7851648" cy="2771780"/>
          </a:xfrm>
          <a:prstGeom prst="rect">
            <a:avLst/>
          </a:prstGeom>
          <a:noFill/>
          <a:ln>
            <a:noFill/>
          </a:ln>
        </p:spPr>
        <p:txBody>
          <a:bodyPr anchorCtr="0" anchor="b" bIns="0" lIns="0" spcFirstLastPara="1" rIns="18275" wrap="square" tIns="0">
            <a:normAutofit/>
          </a:bodyPr>
          <a:lstStyle/>
          <a:p>
            <a:pPr indent="0" lvl="0" marL="0" rtl="0" algn="ctr">
              <a:spcBef>
                <a:spcPts val="0"/>
              </a:spcBef>
              <a:spcAft>
                <a:spcPts val="0"/>
              </a:spcAft>
              <a:buClr>
                <a:srgbClr val="4CE0EA"/>
              </a:buClr>
              <a:buSzPts val="5600"/>
              <a:buFont typeface="Calibri"/>
              <a:buNone/>
            </a:pPr>
            <a:r>
              <a:rPr lang="en-IN"/>
              <a:t>Blockchain based E-voting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ctrTitle"/>
          </p:nvPr>
        </p:nvSpPr>
        <p:spPr>
          <a:xfrm>
            <a:off x="3617500" y="2879833"/>
            <a:ext cx="5017500" cy="21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525000"/>
            <a:ext cx="7038900" cy="12189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000"/>
              <a:buFont typeface="Calibri"/>
              <a:buNone/>
            </a:pPr>
            <a:r>
              <a:rPr lang="en-IN" sz="4000"/>
              <a:t>Team Members</a:t>
            </a:r>
            <a:endParaRPr sz="4000"/>
          </a:p>
        </p:txBody>
      </p:sp>
      <p:sp>
        <p:nvSpPr>
          <p:cNvPr id="146" name="Google Shape;146;p15"/>
          <p:cNvSpPr txBox="1"/>
          <p:nvPr>
            <p:ph idx="1" type="body"/>
          </p:nvPr>
        </p:nvSpPr>
        <p:spPr>
          <a:xfrm>
            <a:off x="1230550" y="2090067"/>
            <a:ext cx="3403200" cy="38817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r>
              <a:t/>
            </a:r>
            <a:endParaRPr sz="4000">
              <a:latin typeface="Montserrat"/>
              <a:ea typeface="Montserrat"/>
              <a:cs typeface="Montserrat"/>
              <a:sym typeface="Montserrat"/>
            </a:endParaRPr>
          </a:p>
          <a:p>
            <a:pPr indent="0" lvl="0" marL="0" rtl="0" algn="ctr">
              <a:lnSpc>
                <a:spcPct val="100000"/>
              </a:lnSpc>
              <a:spcBef>
                <a:spcPts val="0"/>
              </a:spcBef>
              <a:spcAft>
                <a:spcPts val="0"/>
              </a:spcAft>
              <a:buNone/>
            </a:pPr>
            <a:r>
              <a:t/>
            </a:r>
            <a:endParaRPr sz="4000">
              <a:latin typeface="Montserrat"/>
              <a:ea typeface="Montserrat"/>
              <a:cs typeface="Montserrat"/>
              <a:sym typeface="Montserrat"/>
            </a:endParaRPr>
          </a:p>
          <a:p>
            <a:pPr indent="0" lvl="0" marL="0" rtl="0" algn="ctr">
              <a:lnSpc>
                <a:spcPct val="100000"/>
              </a:lnSpc>
              <a:spcBef>
                <a:spcPts val="0"/>
              </a:spcBef>
              <a:spcAft>
                <a:spcPts val="0"/>
              </a:spcAft>
              <a:buClr>
                <a:schemeClr val="dk2"/>
              </a:buClr>
              <a:buSzPts val="4000"/>
              <a:buFont typeface="Calibri"/>
              <a:buNone/>
            </a:pPr>
            <a:r>
              <a:rPr lang="en-IN" sz="1800">
                <a:latin typeface="Times New Roman"/>
                <a:ea typeface="Times New Roman"/>
                <a:cs typeface="Times New Roman"/>
                <a:sym typeface="Times New Roman"/>
              </a:rPr>
              <a:t>Group 1</a:t>
            </a:r>
            <a:endParaRPr sz="100">
              <a:latin typeface="Times New Roman"/>
              <a:ea typeface="Times New Roman"/>
              <a:cs typeface="Times New Roman"/>
              <a:sym typeface="Times New Roman"/>
            </a:endParaRPr>
          </a:p>
        </p:txBody>
      </p:sp>
      <p:sp>
        <p:nvSpPr>
          <p:cNvPr id="147" name="Google Shape;147;p15"/>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sz="1400">
              <a:latin typeface="Times New Roman"/>
              <a:ea typeface="Times New Roman"/>
              <a:cs typeface="Times New Roman"/>
              <a:sym typeface="Times New Roman"/>
            </a:endParaRPr>
          </a:p>
          <a:p>
            <a:pPr indent="0" lvl="0" marL="0" rtl="0" algn="ctr">
              <a:spcBef>
                <a:spcPts val="0"/>
              </a:spcBef>
              <a:spcAft>
                <a:spcPts val="0"/>
              </a:spcAft>
              <a:buNone/>
            </a:pPr>
            <a:r>
              <a:rPr lang="en-IN" sz="1400">
                <a:latin typeface="Times New Roman"/>
                <a:ea typeface="Times New Roman"/>
                <a:cs typeface="Times New Roman"/>
                <a:sym typeface="Times New Roman"/>
              </a:rPr>
              <a:t>Pusarapu Sujith </a:t>
            </a:r>
            <a:endParaRPr sz="1400">
              <a:latin typeface="Times New Roman"/>
              <a:ea typeface="Times New Roman"/>
              <a:cs typeface="Times New Roman"/>
              <a:sym typeface="Times New Roman"/>
            </a:endParaRPr>
          </a:p>
          <a:p>
            <a:pPr indent="0" lvl="0" marL="0" rtl="0" algn="ctr">
              <a:spcBef>
                <a:spcPts val="0"/>
              </a:spcBef>
              <a:spcAft>
                <a:spcPts val="0"/>
              </a:spcAft>
              <a:buNone/>
            </a:pPr>
            <a:r>
              <a:rPr lang="en-IN" sz="1400">
                <a:latin typeface="Times New Roman"/>
                <a:ea typeface="Times New Roman"/>
                <a:cs typeface="Times New Roman"/>
                <a:sym typeface="Times New Roman"/>
              </a:rPr>
              <a:t>(2019AAPS0246H)</a:t>
            </a:r>
            <a:endParaRPr sz="1400">
              <a:latin typeface="Times New Roman"/>
              <a:ea typeface="Times New Roman"/>
              <a:cs typeface="Times New Roman"/>
              <a:sym typeface="Times New Roman"/>
            </a:endParaRPr>
          </a:p>
          <a:p>
            <a:pPr indent="0" lvl="0" marL="0" rtl="0" algn="ctr">
              <a:spcBef>
                <a:spcPts val="520"/>
              </a:spcBef>
              <a:spcAft>
                <a:spcPts val="0"/>
              </a:spcAft>
              <a:buNone/>
            </a:pPr>
            <a:r>
              <a:t/>
            </a:r>
            <a:endParaRPr sz="1400">
              <a:latin typeface="Times New Roman"/>
              <a:ea typeface="Times New Roman"/>
              <a:cs typeface="Times New Roman"/>
              <a:sym typeface="Times New Roman"/>
            </a:endParaRPr>
          </a:p>
          <a:p>
            <a:pPr indent="0" lvl="0" marL="0" rtl="0" algn="ctr">
              <a:spcBef>
                <a:spcPts val="520"/>
              </a:spcBef>
              <a:spcAft>
                <a:spcPts val="0"/>
              </a:spcAft>
              <a:buNone/>
            </a:pPr>
            <a:r>
              <a:rPr lang="en-IN" sz="1400">
                <a:latin typeface="Times New Roman"/>
                <a:ea typeface="Times New Roman"/>
                <a:cs typeface="Times New Roman"/>
                <a:sym typeface="Times New Roman"/>
              </a:rPr>
              <a:t>Chinimilli Gita Krishna </a:t>
            </a:r>
            <a:endParaRPr sz="1400">
              <a:latin typeface="Times New Roman"/>
              <a:ea typeface="Times New Roman"/>
              <a:cs typeface="Times New Roman"/>
              <a:sym typeface="Times New Roman"/>
            </a:endParaRPr>
          </a:p>
          <a:p>
            <a:pPr indent="0" lvl="0" marL="0" rtl="0" algn="ctr">
              <a:spcBef>
                <a:spcPts val="520"/>
              </a:spcBef>
              <a:spcAft>
                <a:spcPts val="0"/>
              </a:spcAft>
              <a:buNone/>
            </a:pPr>
            <a:r>
              <a:rPr lang="en-IN" sz="1400">
                <a:latin typeface="Times New Roman"/>
                <a:ea typeface="Times New Roman"/>
                <a:cs typeface="Times New Roman"/>
                <a:sym typeface="Times New Roman"/>
              </a:rPr>
              <a:t>(2019AAPS0314H)</a:t>
            </a:r>
            <a:endParaRPr sz="1400">
              <a:latin typeface="Times New Roman"/>
              <a:ea typeface="Times New Roman"/>
              <a:cs typeface="Times New Roman"/>
              <a:sym typeface="Times New Roman"/>
            </a:endParaRPr>
          </a:p>
          <a:p>
            <a:pPr indent="0" lvl="0" marL="0" rtl="0" algn="ctr">
              <a:spcBef>
                <a:spcPts val="520"/>
              </a:spcBef>
              <a:spcAft>
                <a:spcPts val="0"/>
              </a:spcAft>
              <a:buNone/>
            </a:pPr>
            <a:r>
              <a:t/>
            </a:r>
            <a:endParaRPr sz="1400">
              <a:latin typeface="Times New Roman"/>
              <a:ea typeface="Times New Roman"/>
              <a:cs typeface="Times New Roman"/>
              <a:sym typeface="Times New Roman"/>
            </a:endParaRPr>
          </a:p>
          <a:p>
            <a:pPr indent="0" lvl="0" marL="0" rtl="0" algn="ctr">
              <a:spcBef>
                <a:spcPts val="520"/>
              </a:spcBef>
              <a:spcAft>
                <a:spcPts val="0"/>
              </a:spcAft>
              <a:buNone/>
            </a:pPr>
            <a:r>
              <a:rPr lang="en-IN" sz="1400">
                <a:latin typeface="Times New Roman"/>
                <a:ea typeface="Times New Roman"/>
                <a:cs typeface="Times New Roman"/>
                <a:sym typeface="Times New Roman"/>
              </a:rPr>
              <a:t>Pugalenthi Selvan S</a:t>
            </a:r>
            <a:endParaRPr sz="1400">
              <a:latin typeface="Times New Roman"/>
              <a:ea typeface="Times New Roman"/>
              <a:cs typeface="Times New Roman"/>
              <a:sym typeface="Times New Roman"/>
            </a:endParaRPr>
          </a:p>
          <a:p>
            <a:pPr indent="0" lvl="0" marL="0" rtl="0" algn="ctr">
              <a:spcBef>
                <a:spcPts val="520"/>
              </a:spcBef>
              <a:spcAft>
                <a:spcPts val="0"/>
              </a:spcAft>
              <a:buNone/>
            </a:pPr>
            <a:r>
              <a:rPr lang="en-IN" sz="1400">
                <a:latin typeface="Times New Roman"/>
                <a:ea typeface="Times New Roman"/>
                <a:cs typeface="Times New Roman"/>
                <a:sym typeface="Times New Roman"/>
              </a:rPr>
              <a:t>(2019AAPS1284H)</a:t>
            </a:r>
            <a:endParaRPr sz="1400">
              <a:latin typeface="Times New Roman"/>
              <a:ea typeface="Times New Roman"/>
              <a:cs typeface="Times New Roman"/>
              <a:sym typeface="Times New Roman"/>
            </a:endParaRPr>
          </a:p>
          <a:p>
            <a:pPr indent="0" lvl="0" marL="0" rtl="0" algn="ctr">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IN" sz="2600"/>
              <a:t>TABLE OF CONTENTS:</a:t>
            </a:r>
            <a:endParaRPr sz="2600"/>
          </a:p>
        </p:txBody>
      </p:sp>
      <p:sp>
        <p:nvSpPr>
          <p:cNvPr id="153" name="Google Shape;153;p16"/>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IN" sz="2000"/>
              <a:t>Introduction</a:t>
            </a:r>
            <a:endParaRPr sz="2000"/>
          </a:p>
          <a:p>
            <a:pPr indent="-355600" lvl="0" marL="457200" rtl="0" algn="l">
              <a:spcBef>
                <a:spcPts val="0"/>
              </a:spcBef>
              <a:spcAft>
                <a:spcPts val="0"/>
              </a:spcAft>
              <a:buSzPts val="2000"/>
              <a:buAutoNum type="arabicPeriod"/>
            </a:pPr>
            <a:r>
              <a:rPr lang="en-IN" sz="2000"/>
              <a:t>Problems</a:t>
            </a:r>
            <a:endParaRPr sz="2000"/>
          </a:p>
          <a:p>
            <a:pPr indent="-355600" lvl="0" marL="457200" rtl="0" algn="l">
              <a:spcBef>
                <a:spcPts val="0"/>
              </a:spcBef>
              <a:spcAft>
                <a:spcPts val="0"/>
              </a:spcAft>
              <a:buSzPts val="2000"/>
              <a:buAutoNum type="arabicPeriod"/>
            </a:pPr>
            <a:r>
              <a:rPr lang="en-IN" sz="2000"/>
              <a:t>Solution</a:t>
            </a:r>
            <a:endParaRPr sz="2000"/>
          </a:p>
          <a:p>
            <a:pPr indent="-355600" lvl="0" marL="457200" rtl="0" algn="l">
              <a:spcBef>
                <a:spcPts val="0"/>
              </a:spcBef>
              <a:spcAft>
                <a:spcPts val="0"/>
              </a:spcAft>
              <a:buSzPts val="2000"/>
              <a:buAutoNum type="arabicPeriod"/>
            </a:pPr>
            <a:r>
              <a:rPr lang="en-IN" sz="2000"/>
              <a:t>Implementation</a:t>
            </a:r>
            <a:endParaRPr sz="2000"/>
          </a:p>
          <a:p>
            <a:pPr indent="-355600" lvl="0" marL="457200" rtl="0" algn="l">
              <a:spcBef>
                <a:spcPts val="0"/>
              </a:spcBef>
              <a:spcAft>
                <a:spcPts val="0"/>
              </a:spcAft>
              <a:buSzPts val="2000"/>
              <a:buAutoNum type="arabicPeriod"/>
            </a:pPr>
            <a:r>
              <a:rPr lang="en-IN" sz="2000"/>
              <a:t>Work Progress</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59" name="Google Shape;159;p17"/>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500"/>
          </a:p>
          <a:p>
            <a:pPr indent="0" lvl="0" marL="0" rtl="0" algn="just">
              <a:spcBef>
                <a:spcPts val="1200"/>
              </a:spcBef>
              <a:spcAft>
                <a:spcPts val="0"/>
              </a:spcAft>
              <a:buNone/>
            </a:pPr>
            <a:r>
              <a:rPr lang="en-IN" sz="1500"/>
              <a:t>E-voting systems will benefit everyone who participates in elections. Transparency, completeness (only voters have the right to vote and their votes are correctly counted), and verifiability (voters can check that their vote is correctly counted) are all characteristics of ideal e-voting systems, making them superior to existing voting systems.</a:t>
            </a:r>
            <a:endParaRPr sz="1500"/>
          </a:p>
          <a:p>
            <a:pPr indent="0" lvl="0" marL="0" rtl="0" algn="just">
              <a:spcBef>
                <a:spcPts val="1200"/>
              </a:spcBef>
              <a:spcAft>
                <a:spcPts val="0"/>
              </a:spcAft>
              <a:buNone/>
            </a:pPr>
            <a:r>
              <a:rPr lang="en-IN" sz="1500"/>
              <a:t>When considering the implementation of a digital voting system, the security of digital voting is always the primary concern. With such significant decisions on the line, there can be no doubt about the system's ability to secure data and defend against potential attacks. Blockchain technology has the potential to solve some of the security issues.</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IN"/>
              <a:t>Problems</a:t>
            </a:r>
            <a:endParaRPr/>
          </a:p>
        </p:txBody>
      </p:sp>
      <p:sp>
        <p:nvSpPr>
          <p:cNvPr id="165" name="Google Shape;165;p18"/>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IN" sz="1700"/>
              <a:t>Whether we are talking about traditional paper-based voting, digital voting machines, or an online voting system, many such conditions must be met:</a:t>
            </a:r>
            <a:endParaRPr sz="1700"/>
          </a:p>
          <a:p>
            <a:pPr indent="-330200" lvl="0" marL="457200" rtl="0" algn="just">
              <a:spcBef>
                <a:spcPts val="1200"/>
              </a:spcBef>
              <a:spcAft>
                <a:spcPts val="0"/>
              </a:spcAft>
              <a:buSzPts val="1600"/>
              <a:buChar char="●"/>
            </a:pPr>
            <a:r>
              <a:rPr lang="en-IN" sz="1600"/>
              <a:t>Unreusability: Evey citizen may only vote once.</a:t>
            </a:r>
            <a:endParaRPr sz="1600"/>
          </a:p>
          <a:p>
            <a:pPr indent="-330200" lvl="0" marL="457200" rtl="0" algn="just">
              <a:spcBef>
                <a:spcPts val="0"/>
              </a:spcBef>
              <a:spcAft>
                <a:spcPts val="0"/>
              </a:spcAft>
              <a:buSzPts val="1600"/>
              <a:buChar char="●"/>
            </a:pPr>
            <a:r>
              <a:rPr lang="en-IN" sz="1600"/>
              <a:t>Eligibility: Only the legitimate voters must be allowed to vote.</a:t>
            </a:r>
            <a:endParaRPr sz="1600"/>
          </a:p>
          <a:p>
            <a:pPr indent="-330200" lvl="0" marL="457200" rtl="0" algn="just">
              <a:spcBef>
                <a:spcPts val="0"/>
              </a:spcBef>
              <a:spcAft>
                <a:spcPts val="0"/>
              </a:spcAft>
              <a:buSzPts val="1600"/>
              <a:buChar char="●"/>
            </a:pPr>
            <a:r>
              <a:rPr lang="en-IN" sz="1600"/>
              <a:t>Privacy: Nobody except the voter has access to the information about their choice.</a:t>
            </a:r>
            <a:endParaRPr sz="1600"/>
          </a:p>
          <a:p>
            <a:pPr indent="-330200" lvl="0" marL="457200" rtl="0" algn="just">
              <a:spcBef>
                <a:spcPts val="0"/>
              </a:spcBef>
              <a:spcAft>
                <a:spcPts val="0"/>
              </a:spcAft>
              <a:buSzPts val="1600"/>
              <a:buChar char="●"/>
            </a:pPr>
            <a:r>
              <a:rPr lang="en-IN" sz="1600"/>
              <a:t> Objectivity: No one can obtain intermediate voting results.</a:t>
            </a:r>
            <a:endParaRPr sz="1600"/>
          </a:p>
          <a:p>
            <a:pPr indent="-330200" lvl="0" marL="457200" rtl="0" algn="just">
              <a:spcBef>
                <a:spcPts val="0"/>
              </a:spcBef>
              <a:spcAft>
                <a:spcPts val="0"/>
              </a:spcAft>
              <a:buSzPts val="1600"/>
              <a:buChar char="●"/>
            </a:pPr>
            <a:r>
              <a:rPr lang="en-IN" sz="1600"/>
              <a:t> Accuracy: All valid ballots must be tallied correctly.</a:t>
            </a:r>
            <a:endParaRPr sz="1600"/>
          </a:p>
          <a:p>
            <a:pPr indent="-330200" lvl="0" marL="457200" rtl="0" algn="just">
              <a:spcBef>
                <a:spcPts val="0"/>
              </a:spcBef>
              <a:spcAft>
                <a:spcPts val="0"/>
              </a:spcAft>
              <a:buSzPts val="1600"/>
              <a:buChar char="●"/>
            </a:pPr>
            <a:r>
              <a:rPr lang="en-IN" sz="1600"/>
              <a:t> Validity: Invalid ballots must be identified and not counted during the voting process.</a:t>
            </a:r>
            <a:endParaRPr sz="1500"/>
          </a:p>
          <a:p>
            <a:pPr indent="0" lvl="0" marL="0" rtl="0" algn="just">
              <a:spcBef>
                <a:spcPts val="1200"/>
              </a:spcBef>
              <a:spcAft>
                <a:spcPts val="1200"/>
              </a:spcAft>
              <a:buNone/>
            </a:pPr>
            <a:r>
              <a:rPr lang="en-IN" sz="1500">
                <a:solidFill>
                  <a:srgbClr val="FFFFFF"/>
                </a:solidFill>
              </a:rPr>
              <a:t>Security problem of e-voting can be succeeded by blockchain technology.</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IN"/>
              <a:t>Solution:</a:t>
            </a:r>
            <a:endParaRPr/>
          </a:p>
        </p:txBody>
      </p:sp>
      <p:sp>
        <p:nvSpPr>
          <p:cNvPr id="171" name="Google Shape;171;p19"/>
          <p:cNvSpPr txBox="1"/>
          <p:nvPr>
            <p:ph idx="1" type="body"/>
          </p:nvPr>
        </p:nvSpPr>
        <p:spPr>
          <a:xfrm>
            <a:off x="1297500" y="1530925"/>
            <a:ext cx="7038900" cy="5036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IN" sz="2200"/>
              <a:t>How actually blockchain help?</a:t>
            </a:r>
            <a:endParaRPr sz="1700"/>
          </a:p>
          <a:p>
            <a:pPr indent="-336550" lvl="0" marL="457200" rtl="0" algn="just">
              <a:spcBef>
                <a:spcPts val="1200"/>
              </a:spcBef>
              <a:spcAft>
                <a:spcPts val="0"/>
              </a:spcAft>
              <a:buSzPts val="1700"/>
              <a:buAutoNum type="arabicParenR"/>
            </a:pPr>
            <a:r>
              <a:rPr lang="en-IN" sz="1700"/>
              <a:t>Blockchain technology provides decentralised nodes for electronic voting. It is utilised to create electronic voting systems primarily due to its end-to-end verification benefits. </a:t>
            </a:r>
            <a:endParaRPr sz="1700"/>
          </a:p>
          <a:p>
            <a:pPr indent="-336550" lvl="0" marL="457200" rtl="0" algn="just">
              <a:spcBef>
                <a:spcPts val="0"/>
              </a:spcBef>
              <a:spcAft>
                <a:spcPts val="0"/>
              </a:spcAft>
              <a:buSzPts val="1700"/>
              <a:buAutoNum type="arabicParenR"/>
            </a:pPr>
            <a:r>
              <a:rPr lang="en-IN" sz="1700"/>
              <a:t>With dispersed, non-repudiation, and security protection features, this technology is a lovely replacement for traditional electronic voting solutions. The blockchain is a decentralised and distributed ledger in which all additions and changes are made through a consensus procedure. </a:t>
            </a:r>
            <a:endParaRPr sz="1700"/>
          </a:p>
          <a:p>
            <a:pPr indent="-361950" lvl="0" marL="457200" rtl="0" algn="just">
              <a:spcBef>
                <a:spcPts val="0"/>
              </a:spcBef>
              <a:spcAft>
                <a:spcPts val="0"/>
              </a:spcAft>
              <a:buSzPts val="2100"/>
              <a:buAutoNum type="arabicParenR"/>
            </a:pPr>
            <a:r>
              <a:rPr lang="en-IN" sz="1800">
                <a:latin typeface="Proxima Nova"/>
                <a:ea typeface="Proxima Nova"/>
                <a:cs typeface="Proxima Nova"/>
                <a:sym typeface="Proxima Nova"/>
              </a:rPr>
              <a:t>Hence, Blockchain can be used very effectively in storing data that should not be edited once it is being recorded</a:t>
            </a:r>
            <a:endParaRPr sz="1800">
              <a:latin typeface="Proxima Nova"/>
              <a:ea typeface="Proxima Nova"/>
              <a:cs typeface="Proxima Nova"/>
              <a:sym typeface="Proxima Nova"/>
            </a:endParaRPr>
          </a:p>
          <a:p>
            <a:pPr indent="0" lvl="0" marL="0" rtl="0" algn="just">
              <a:spcBef>
                <a:spcPts val="1600"/>
              </a:spcBef>
              <a:spcAft>
                <a:spcPts val="0"/>
              </a:spcAft>
              <a:buNone/>
            </a:pPr>
            <a:r>
              <a:t/>
            </a:r>
            <a:endParaRPr sz="1700"/>
          </a:p>
          <a:p>
            <a:pPr indent="0" lvl="0" marL="457200" rtl="0" algn="just">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IN"/>
              <a:t>Implementation</a:t>
            </a:r>
            <a:endParaRPr/>
          </a:p>
        </p:txBody>
      </p:sp>
      <p:sp>
        <p:nvSpPr>
          <p:cNvPr id="177" name="Google Shape;177;p20"/>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IN" sz="1500"/>
              <a:t>We create blocks that contain information such as the previous block hash code, the current block hash code, and voting information (i.e. to whom they vote).</a:t>
            </a:r>
            <a:endParaRPr sz="1500"/>
          </a:p>
          <a:p>
            <a:pPr indent="0" lvl="0" marL="0" rtl="0" algn="just">
              <a:spcBef>
                <a:spcPts val="1200"/>
              </a:spcBef>
              <a:spcAft>
                <a:spcPts val="0"/>
              </a:spcAft>
              <a:buNone/>
            </a:pPr>
            <a:r>
              <a:rPr lang="en-IN" sz="1500"/>
              <a:t>These blocks are linked together using an array list. In order to implement e-voting via blockchain, we will use the following functions:</a:t>
            </a:r>
            <a:endParaRPr sz="1500"/>
          </a:p>
          <a:p>
            <a:pPr indent="-323850" lvl="0" marL="457200" rtl="0" algn="just">
              <a:spcBef>
                <a:spcPts val="1200"/>
              </a:spcBef>
              <a:spcAft>
                <a:spcPts val="0"/>
              </a:spcAft>
              <a:buSzPts val="1500"/>
              <a:buChar char="●"/>
            </a:pPr>
            <a:r>
              <a:rPr lang="en-IN" sz="1500"/>
              <a:t>c</a:t>
            </a:r>
            <a:r>
              <a:rPr lang="en-IN" sz="1500"/>
              <a:t>reateBlock() : </a:t>
            </a:r>
            <a:r>
              <a:rPr lang="en-IN" sz="1500">
                <a:solidFill>
                  <a:srgbClr val="FFFFFF"/>
                </a:solidFill>
              </a:rPr>
              <a:t>This function is used to create the blocks and connect them through array list. The hash codes are generated using mineBlock() function and it gets stored in the current hash variable.</a:t>
            </a:r>
            <a:endParaRPr sz="1500">
              <a:solidFill>
                <a:srgbClr val="FFFFFF"/>
              </a:solidFill>
            </a:endParaRPr>
          </a:p>
          <a:p>
            <a:pPr indent="-323850" lvl="0" marL="457200" rtl="0" algn="just">
              <a:spcBef>
                <a:spcPts val="0"/>
              </a:spcBef>
              <a:spcAft>
                <a:spcPts val="0"/>
              </a:spcAft>
              <a:buSzPts val="1500"/>
              <a:buChar char="●"/>
            </a:pPr>
            <a:r>
              <a:rPr lang="en-IN" sz="1500"/>
              <a:t>verifyTransaction() : </a:t>
            </a:r>
            <a:r>
              <a:rPr lang="en-IN" sz="1500">
                <a:solidFill>
                  <a:srgbClr val="FFFFFF"/>
                </a:solidFill>
              </a:rPr>
              <a:t>This function is used to verify the voter details using zero knowledge proof.</a:t>
            </a:r>
            <a:endParaRPr sz="1500">
              <a:solidFill>
                <a:srgbClr val="FFFFFF"/>
              </a:solidFill>
            </a:endParaRPr>
          </a:p>
          <a:p>
            <a:pPr indent="-323850" lvl="0" marL="457200" rtl="0" algn="just">
              <a:spcBef>
                <a:spcPts val="0"/>
              </a:spcBef>
              <a:spcAft>
                <a:spcPts val="0"/>
              </a:spcAft>
              <a:buSzPts val="1500"/>
              <a:buChar char="●"/>
            </a:pPr>
            <a:r>
              <a:rPr lang="en-IN" sz="1500"/>
              <a:t>mineBlock() : </a:t>
            </a:r>
            <a:r>
              <a:rPr lang="en-IN" sz="1500">
                <a:solidFill>
                  <a:srgbClr val="FFFFFF"/>
                </a:solidFill>
              </a:rPr>
              <a:t>This function is used to create the hash codes</a:t>
            </a:r>
            <a:endParaRPr sz="15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1"/>
          <p:cNvPicPr preferRelativeResize="0"/>
          <p:nvPr/>
        </p:nvPicPr>
        <p:blipFill rotWithShape="1">
          <a:blip r:embed="rId3">
            <a:alphaModFix/>
          </a:blip>
          <a:srcRect b="3049" l="0" r="0" t="3423"/>
          <a:stretch/>
        </p:blipFill>
        <p:spPr>
          <a:xfrm>
            <a:off x="1297500" y="1343250"/>
            <a:ext cx="6824523" cy="5059324"/>
          </a:xfrm>
          <a:prstGeom prst="rect">
            <a:avLst/>
          </a:prstGeom>
          <a:noFill/>
          <a:ln>
            <a:noFill/>
          </a:ln>
        </p:spPr>
      </p:pic>
      <p:sp>
        <p:nvSpPr>
          <p:cNvPr id="183" name="Google Shape;183;p21"/>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IN"/>
              <a:t>Work Progress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rotWithShape="1">
          <a:blip r:embed="rId3">
            <a:alphaModFix/>
          </a:blip>
          <a:srcRect b="2553" l="0" r="0" t="0"/>
          <a:stretch/>
        </p:blipFill>
        <p:spPr>
          <a:xfrm>
            <a:off x="834825" y="620725"/>
            <a:ext cx="7562951" cy="5714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