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handoutMasterIdLst>
    <p:handoutMasterId r:id="rId21"/>
  </p:handoutMasterIdLst>
  <p:sldIdLst>
    <p:sldId id="265" r:id="rId2"/>
    <p:sldId id="310" r:id="rId3"/>
    <p:sldId id="311" r:id="rId4"/>
    <p:sldId id="313" r:id="rId5"/>
    <p:sldId id="322" r:id="rId6"/>
    <p:sldId id="312" r:id="rId7"/>
    <p:sldId id="326" r:id="rId8"/>
    <p:sldId id="324" r:id="rId9"/>
    <p:sldId id="318" r:id="rId10"/>
    <p:sldId id="323" r:id="rId11"/>
    <p:sldId id="325" r:id="rId12"/>
    <p:sldId id="315" r:id="rId13"/>
    <p:sldId id="316" r:id="rId14"/>
    <p:sldId id="317" r:id="rId15"/>
    <p:sldId id="319" r:id="rId16"/>
    <p:sldId id="327" r:id="rId17"/>
    <p:sldId id="320" r:id="rId18"/>
    <p:sldId id="328" r:id="rId19"/>
  </p:sldIdLst>
  <p:sldSz cx="12188825" cy="6858000"/>
  <p:notesSz cx="6858000" cy="9144000"/>
  <p:custDataLst>
    <p:tags r:id="rId2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29" autoAdjust="0"/>
  </p:normalViewPr>
  <p:slideViewPr>
    <p:cSldViewPr showGuides="1">
      <p:cViewPr>
        <p:scale>
          <a:sx n="66" d="100"/>
          <a:sy n="66" d="100"/>
        </p:scale>
        <p:origin x="672" y="44"/>
      </p:cViewPr>
      <p:guideLst>
        <p:guide pos="3839"/>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3" d="100"/>
          <a:sy n="63" d="100"/>
        </p:scale>
        <p:origin x="1986"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88EAF-6ECA-4616-85EF-35AA19C641F3}" type="datetimeFigureOut">
              <a:rPr lang="en-US"/>
              <a:t>10/14/2023</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F912AB-2776-42F2-A957-313FC7EFEDB9}" type="slidenum">
              <a:rPr/>
              <a:t>‹#›</a:t>
            </a:fld>
            <a:endParaRPr/>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a:t>10/14/2023</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a:t>‹#›</a:t>
            </a:fld>
            <a:endParaRPr/>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1828800"/>
            <a:ext cx="8229600" cy="2895600"/>
          </a:xfrm>
        </p:spPr>
        <p:txBody>
          <a:bodyPr anchor="b">
            <a:normAutofit/>
          </a:bodyPr>
          <a:lstStyle>
            <a:lvl1pPr>
              <a:lnSpc>
                <a:spcPct val="80000"/>
              </a:lnSpc>
              <a:defRPr sz="6600">
                <a:solidFill>
                  <a:schemeClr val="tx1"/>
                </a:solidFill>
              </a:defRPr>
            </a:lvl1pPr>
          </a:lstStyle>
          <a:p>
            <a:r>
              <a:rPr lang="en-US"/>
              <a:t>Click to edit Master title style</a:t>
            </a:r>
            <a:endParaRPr/>
          </a:p>
        </p:txBody>
      </p:sp>
      <p:sp>
        <p:nvSpPr>
          <p:cNvPr id="3" name="Subtitle 2"/>
          <p:cNvSpPr>
            <a:spLocks noGrp="1"/>
          </p:cNvSpPr>
          <p:nvPr>
            <p:ph type="subTitle" idx="1"/>
          </p:nvPr>
        </p:nvSpPr>
        <p:spPr>
          <a:xfrm>
            <a:off x="1065213" y="4800600"/>
            <a:ext cx="8229600" cy="1219200"/>
          </a:xfrm>
        </p:spPr>
        <p:txBody>
          <a:bodyPr>
            <a:normAutofit/>
          </a:bodyPr>
          <a:lstStyle>
            <a:lvl1pPr marL="0" indent="0" algn="l">
              <a:spcBef>
                <a:spcPts val="0"/>
              </a:spcBef>
              <a:buNone/>
              <a:defRPr sz="2000" cap="all" spc="200" baseline="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9499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03F41C87-7AD9-4845-A077-840E4A0F3F06}" type="datetimeFigureOut">
              <a:rPr lang="en-US"/>
              <a:t>10/14/2023</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6009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2412" y="381001"/>
            <a:ext cx="1524001" cy="56388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522412" y="381001"/>
            <a:ext cx="7391399"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03F41C87-7AD9-4845-A077-840E4A0F3F06}" type="datetimeFigureOut">
              <a:rPr lang="en-US"/>
              <a:t>10/14/2023</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07903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03F41C87-7AD9-4845-A077-840E4A0F3F06}" type="datetimeFigureOut">
              <a:rPr lang="en-US"/>
              <a:t>10/14/2023</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73825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9614" y="2514600"/>
            <a:ext cx="8692399" cy="2819400"/>
          </a:xfrm>
        </p:spPr>
        <p:txBody>
          <a:bodyPr anchor="b">
            <a:normAutofit/>
          </a:bodyPr>
          <a:lstStyle>
            <a:lvl1pPr algn="l">
              <a:lnSpc>
                <a:spcPct val="80000"/>
              </a:lnSpc>
              <a:defRPr sz="4800" b="0" cap="none" baseline="0"/>
            </a:lvl1pPr>
          </a:lstStyle>
          <a:p>
            <a:r>
              <a:rPr lang="en-US"/>
              <a:t>Click to edit Master title style</a:t>
            </a:r>
            <a:endParaRPr/>
          </a:p>
        </p:txBody>
      </p:sp>
      <p:sp>
        <p:nvSpPr>
          <p:cNvPr id="3" name="Text Placeholder 2"/>
          <p:cNvSpPr>
            <a:spLocks noGrp="1"/>
          </p:cNvSpPr>
          <p:nvPr>
            <p:ph type="body" idx="1"/>
          </p:nvPr>
        </p:nvSpPr>
        <p:spPr>
          <a:xfrm>
            <a:off x="1065213" y="5410200"/>
            <a:ext cx="8687333" cy="609601"/>
          </a:xfrm>
        </p:spPr>
        <p:txBody>
          <a:bodyPr anchor="t">
            <a:normAutofit/>
          </a:bodyPr>
          <a:lstStyle>
            <a:lvl1pPr marL="0" indent="0">
              <a:spcBef>
                <a:spcPts val="0"/>
              </a:spcBef>
              <a:buNone/>
              <a:defRPr sz="2000" cap="all" spc="200" baseline="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03F41C87-7AD9-4845-A077-840E4A0F3F06}" type="datetimeFigureOut">
              <a:rPr lang="en-US"/>
              <a:t>10/14/2023</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76181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504781" y="1905001"/>
            <a:ext cx="4419599"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29183" y="1905001"/>
            <a:ext cx="4419600"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03F41C87-7AD9-4845-A077-840E4A0F3F06}" type="datetimeFigureOut">
              <a:rPr lang="en-US"/>
              <a:t>10/14/2023</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82534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41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986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dirty="0"/>
          </a:p>
        </p:txBody>
      </p:sp>
      <p:sp>
        <p:nvSpPr>
          <p:cNvPr id="7" name="Date Placeholder 6"/>
          <p:cNvSpPr>
            <a:spLocks noGrp="1"/>
          </p:cNvSpPr>
          <p:nvPr>
            <p:ph type="dt" sz="half" idx="10"/>
          </p:nvPr>
        </p:nvSpPr>
        <p:spPr/>
        <p:txBody>
          <a:bodyPr/>
          <a:lstStyle/>
          <a:p>
            <a:fld id="{03F41C87-7AD9-4845-A077-840E4A0F3F06}" type="datetimeFigureOut">
              <a:rPr lang="en-US"/>
              <a:t>10/14/2023</a:t>
            </a:fld>
            <a:endParaRPr/>
          </a:p>
        </p:txBody>
      </p:sp>
      <p:sp>
        <p:nvSpPr>
          <p:cNvPr id="9" name="Slide Number Placeholder 8"/>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20841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03F41C87-7AD9-4845-A077-840E4A0F3F06}" type="datetimeFigureOut">
              <a:rPr lang="en-US"/>
              <a:t>10/14/2023</a:t>
            </a:fld>
            <a:endParaRPr/>
          </a:p>
        </p:txBody>
      </p:sp>
      <p:sp>
        <p:nvSpPr>
          <p:cNvPr id="5" name="Slide Number Placeholder 4"/>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62663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03F41C87-7AD9-4845-A077-840E4A0F3F06}" type="datetimeFigureOut">
              <a:rPr lang="en-US"/>
              <a:t>10/14/2023</a:t>
            </a:fld>
            <a:endParaRPr/>
          </a:p>
        </p:txBody>
      </p:sp>
      <p:sp>
        <p:nvSpPr>
          <p:cNvPr id="4" name="Slide Number Placeholder 3"/>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360754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Autofit/>
          </a:bodyPr>
          <a:lstStyle>
            <a:lvl1pPr algn="l">
              <a:lnSpc>
                <a:spcPct val="90000"/>
              </a:lnSpc>
              <a:defRPr sz="3600" b="0" baseline="0">
                <a:solidFill>
                  <a:schemeClr val="tx1"/>
                </a:solidFill>
              </a:defRPr>
            </a:lvl1pPr>
          </a:lstStyle>
          <a:p>
            <a:r>
              <a:rPr lang="en-US"/>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4951414" y="685800"/>
            <a:ext cx="6400800" cy="53340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03F41C87-7AD9-4845-A077-840E4A0F3F06}" type="datetimeFigureOut">
              <a:rPr lang="en-US"/>
              <a:t>10/14/2023</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54498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rmAutofit/>
          </a:bodyPr>
          <a:lstStyle>
            <a:lvl1pPr algn="l">
              <a:lnSpc>
                <a:spcPct val="90000"/>
              </a:lnSpc>
              <a:defRPr sz="3600" b="0" i="0" baseline="0">
                <a:solidFill>
                  <a:schemeClr val="tx1"/>
                </a:solidFill>
              </a:defRPr>
            </a:lvl1pPr>
          </a:lstStyle>
          <a:p>
            <a:r>
              <a:rPr lang="en-US"/>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951414" y="685800"/>
            <a:ext cx="6400799" cy="5334000"/>
          </a:xfrm>
          <a:solidFill>
            <a:schemeClr val="bg2"/>
          </a:solidFill>
          <a:ln w="76200">
            <a:solidFill>
              <a:schemeClr val="tx1"/>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03F41C87-7AD9-4845-A077-840E4A0F3F06}" type="datetimeFigureOut">
              <a:rPr lang="en-US"/>
              <a:pPr/>
              <a:t>10/14/2023</a:t>
            </a:fld>
            <a:endParaRPr/>
          </a:p>
        </p:txBody>
      </p:sp>
      <p:sp>
        <p:nvSpPr>
          <p:cNvPr id="7" name="Slide Number Placeholder 6"/>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p14="http://schemas.microsoft.com/office/powerpoint/2010/main" val="224917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3" y="381000"/>
            <a:ext cx="9144001" cy="13716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3" y="1904999"/>
            <a:ext cx="9134391" cy="41148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22413" y="6400800"/>
            <a:ext cx="6553199" cy="276228"/>
          </a:xfrm>
          <a:prstGeom prst="rect">
            <a:avLst/>
          </a:prstGeom>
        </p:spPr>
        <p:txBody>
          <a:bodyPr vert="horz" lIns="91440" tIns="45720" rIns="91440" bIns="45720" rtlCol="0" anchor="ctr"/>
          <a:lstStyle>
            <a:lvl1pPr algn="l">
              <a:defRPr sz="1100">
                <a:solidFill>
                  <a:schemeClr val="tx1">
                    <a:tint val="75000"/>
                  </a:schemeClr>
                </a:solidFill>
              </a:defRPr>
            </a:lvl1pPr>
          </a:lstStyle>
          <a:p>
            <a:endParaRPr lang="en-US" dirty="0"/>
          </a:p>
        </p:txBody>
      </p:sp>
      <p:sp>
        <p:nvSpPr>
          <p:cNvPr id="4" name="Date Placeholder 3"/>
          <p:cNvSpPr>
            <a:spLocks noGrp="1"/>
          </p:cNvSpPr>
          <p:nvPr>
            <p:ph type="dt" sz="half" idx="2"/>
          </p:nvPr>
        </p:nvSpPr>
        <p:spPr>
          <a:xfrm>
            <a:off x="8226422" y="6400800"/>
            <a:ext cx="1449389"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03F41C87-7AD9-4845-A077-840E4A0F3F06}" type="datetimeFigureOut">
              <a:rPr lang="en-US" smtClean="0"/>
              <a:pPr/>
              <a:t>10/14/2023</a:t>
            </a:fld>
            <a:endParaRPr lang="en-US"/>
          </a:p>
        </p:txBody>
      </p:sp>
      <p:sp>
        <p:nvSpPr>
          <p:cNvPr id="6" name="Slide Number Placeholder 5"/>
          <p:cNvSpPr>
            <a:spLocks noGrp="1"/>
          </p:cNvSpPr>
          <p:nvPr>
            <p:ph type="sldNum" sz="quarter" idx="4"/>
          </p:nvPr>
        </p:nvSpPr>
        <p:spPr>
          <a:xfrm>
            <a:off x="9828211" y="6400800"/>
            <a:ext cx="838201"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2A013F82-EE5E-44EE-A61D-E31C6657F26F}" type="slidenum">
              <a:rPr lang="en-US" smtClean="0"/>
              <a:pPr/>
              <a:t>‹#›</a:t>
            </a:fld>
            <a:endParaRPr lang="en-US"/>
          </a:p>
        </p:txBody>
      </p:sp>
    </p:spTree>
    <p:extLst>
      <p:ext uri="{BB962C8B-B14F-4D97-AF65-F5344CB8AC3E}">
        <p14:creationId xmlns:p14="http://schemas.microsoft.com/office/powerpoint/2010/main" val="140305999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p:titleStyle>
    <p:body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6.xml"/><Relationship Id="rId5" Type="http://schemas.openxmlformats.org/officeDocument/2006/relationships/image" Target="../media/image16.jpg"/><Relationship Id="rId4" Type="http://schemas.openxmlformats.org/officeDocument/2006/relationships/image" Target="../media/image15.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837828" y="1412776"/>
            <a:ext cx="8229600" cy="2895600"/>
          </a:xfrm>
        </p:spPr>
        <p:txBody>
          <a:bodyPr/>
          <a:lstStyle/>
          <a:p>
            <a:r>
              <a:rPr lang="en-US" dirty="0">
                <a:latin typeface="Times New Roman" panose="02020603050405020304" pitchFamily="18" charset="0"/>
                <a:cs typeface="Times New Roman" panose="02020603050405020304" pitchFamily="18" charset="0"/>
              </a:rPr>
              <a:t>ESTIMATION OF BUSINESS EXPENSES</a:t>
            </a:r>
          </a:p>
        </p:txBody>
      </p:sp>
      <p:sp>
        <p:nvSpPr>
          <p:cNvPr id="4" name="Subtitle 3"/>
          <p:cNvSpPr>
            <a:spLocks noGrp="1"/>
          </p:cNvSpPr>
          <p:nvPr>
            <p:ph type="subTitle" idx="1"/>
          </p:nvPr>
        </p:nvSpPr>
        <p:spPr>
          <a:xfrm>
            <a:off x="837828" y="4653136"/>
            <a:ext cx="8229600" cy="1219200"/>
          </a:xfrm>
        </p:spPr>
        <p:txBody>
          <a:bodyPr/>
          <a:lstStyle/>
          <a:p>
            <a:r>
              <a:rPr lang="it-IT" b="1" dirty="0">
                <a:solidFill>
                  <a:srgbClr val="FFFF00"/>
                </a:solidFill>
                <a:latin typeface="Times New Roman" panose="02020603050405020304" pitchFamily="18" charset="0"/>
                <a:cs typeface="Times New Roman" panose="02020603050405020304" pitchFamily="18" charset="0"/>
              </a:rPr>
              <a:t>PROJECT</a:t>
            </a:r>
            <a:r>
              <a:rPr lang="it-IT" dirty="0">
                <a:latin typeface="Times New Roman" panose="02020603050405020304" pitchFamily="18" charset="0"/>
                <a:cs typeface="Times New Roman" panose="02020603050405020304" pitchFamily="18" charset="0"/>
              </a:rPr>
              <a:t> </a:t>
            </a:r>
            <a:r>
              <a:rPr lang="it-IT" b="1" dirty="0">
                <a:solidFill>
                  <a:srgbClr val="FFFF00"/>
                </a:solidFill>
                <a:latin typeface="Times New Roman" panose="02020603050405020304" pitchFamily="18" charset="0"/>
                <a:cs typeface="Times New Roman" panose="02020603050405020304" pitchFamily="18" charset="0"/>
              </a:rPr>
              <a:t>REPORT</a:t>
            </a:r>
          </a:p>
        </p:txBody>
      </p:sp>
    </p:spTree>
    <p:extLst>
      <p:ext uri="{BB962C8B-B14F-4D97-AF65-F5344CB8AC3E}">
        <p14:creationId xmlns:p14="http://schemas.microsoft.com/office/powerpoint/2010/main" val="2808920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1B31734-8C61-8246-34B5-34D1C7EF32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5087" y="691976"/>
            <a:ext cx="10378649" cy="5474047"/>
          </a:xfrm>
          <a:prstGeom prst="rect">
            <a:avLst/>
          </a:prstGeom>
        </p:spPr>
      </p:pic>
    </p:spTree>
    <p:extLst>
      <p:ext uri="{BB962C8B-B14F-4D97-AF65-F5344CB8AC3E}">
        <p14:creationId xmlns:p14="http://schemas.microsoft.com/office/powerpoint/2010/main" val="206071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8246E6A-4986-E2BF-5AAA-55D17CD1C2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7948" y="260648"/>
            <a:ext cx="8712968" cy="6336704"/>
          </a:xfrm>
          <a:prstGeom prst="rect">
            <a:avLst/>
          </a:prstGeom>
        </p:spPr>
      </p:pic>
    </p:spTree>
    <p:extLst>
      <p:ext uri="{BB962C8B-B14F-4D97-AF65-F5344CB8AC3E}">
        <p14:creationId xmlns:p14="http://schemas.microsoft.com/office/powerpoint/2010/main" val="2818794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- 2</a:t>
            </a:r>
          </a:p>
        </p:txBody>
      </p:sp>
      <p:sp>
        <p:nvSpPr>
          <p:cNvPr id="3" name="Text Placeholder 2"/>
          <p:cNvSpPr>
            <a:spLocks noGrp="1"/>
          </p:cNvSpPr>
          <p:nvPr>
            <p:ph type="body" idx="1"/>
          </p:nvPr>
        </p:nvSpPr>
        <p:spPr/>
        <p:txBody>
          <a:bodyPr/>
          <a:lstStyle/>
          <a:p>
            <a:endParaRPr lang="en-US"/>
          </a:p>
        </p:txBody>
      </p:sp>
      <p:pic>
        <p:nvPicPr>
          <p:cNvPr id="8" name="Content Placeholder 7">
            <a:extLst>
              <a:ext uri="{FF2B5EF4-FFF2-40B4-BE49-F238E27FC236}">
                <a16:creationId xmlns:a16="http://schemas.microsoft.com/office/drawing/2014/main" id="{60BC231C-9A17-E69A-DCBC-445A133075BD}"/>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551593" y="189864"/>
            <a:ext cx="9396535" cy="5856312"/>
          </a:xfrm>
        </p:spPr>
      </p:pic>
      <p:sp>
        <p:nvSpPr>
          <p:cNvPr id="5" name="Text Placeholder 4"/>
          <p:cNvSpPr>
            <a:spLocks noGrp="1"/>
          </p:cNvSpPr>
          <p:nvPr>
            <p:ph type="body" sz="quarter" idx="3"/>
          </p:nvPr>
        </p:nvSpPr>
        <p:spPr/>
        <p:txBody>
          <a:bodyPr/>
          <a:lstStyle/>
          <a:p>
            <a:endParaRPr lang="en-US"/>
          </a:p>
        </p:txBody>
      </p:sp>
      <p:sp>
        <p:nvSpPr>
          <p:cNvPr id="6" name="Content Placeholder 5"/>
          <p:cNvSpPr>
            <a:spLocks noGrp="1"/>
          </p:cNvSpPr>
          <p:nvPr>
            <p:ph sz="quarter" idx="4"/>
          </p:nvPr>
        </p:nvSpPr>
        <p:spPr/>
        <p:txBody>
          <a:bodyPr/>
          <a:lstStyle/>
          <a:p>
            <a:endParaRPr lang="en-US"/>
          </a:p>
        </p:txBody>
      </p:sp>
    </p:spTree>
    <p:extLst>
      <p:ext uri="{BB962C8B-B14F-4D97-AF65-F5344CB8AC3E}">
        <p14:creationId xmlns:p14="http://schemas.microsoft.com/office/powerpoint/2010/main" val="2681425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- 3</a:t>
            </a:r>
          </a:p>
        </p:txBody>
      </p:sp>
      <p:pic>
        <p:nvPicPr>
          <p:cNvPr id="4" name="Picture 3">
            <a:extLst>
              <a:ext uri="{FF2B5EF4-FFF2-40B4-BE49-F238E27FC236}">
                <a16:creationId xmlns:a16="http://schemas.microsoft.com/office/drawing/2014/main" id="{D15E7867-82D0-5A18-7DCD-C7DA7B37A1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6401" y="188640"/>
            <a:ext cx="5501987" cy="3240360"/>
          </a:xfrm>
          <a:prstGeom prst="rect">
            <a:avLst/>
          </a:prstGeom>
        </p:spPr>
      </p:pic>
      <p:pic>
        <p:nvPicPr>
          <p:cNvPr id="6" name="Picture 5">
            <a:extLst>
              <a:ext uri="{FF2B5EF4-FFF2-40B4-BE49-F238E27FC236}">
                <a16:creationId xmlns:a16="http://schemas.microsoft.com/office/drawing/2014/main" id="{F9BA6566-F3B6-B439-87F3-83E23A88F7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26548" y="188640"/>
            <a:ext cx="5639867" cy="3240360"/>
          </a:xfrm>
          <a:prstGeom prst="rect">
            <a:avLst/>
          </a:prstGeom>
        </p:spPr>
      </p:pic>
      <p:pic>
        <p:nvPicPr>
          <p:cNvPr id="11" name="Picture 10">
            <a:extLst>
              <a:ext uri="{FF2B5EF4-FFF2-40B4-BE49-F238E27FC236}">
                <a16:creationId xmlns:a16="http://schemas.microsoft.com/office/drawing/2014/main" id="{26AF1C71-FB90-BEE4-B0B3-92E0BF87C7B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7788" y="3606969"/>
            <a:ext cx="5256584" cy="2863798"/>
          </a:xfrm>
          <a:prstGeom prst="rect">
            <a:avLst/>
          </a:prstGeom>
        </p:spPr>
      </p:pic>
      <p:pic>
        <p:nvPicPr>
          <p:cNvPr id="12" name="Picture 11">
            <a:extLst>
              <a:ext uri="{FF2B5EF4-FFF2-40B4-BE49-F238E27FC236}">
                <a16:creationId xmlns:a16="http://schemas.microsoft.com/office/drawing/2014/main" id="{7FCE6B0B-F258-BE06-55EA-FD9B16D138F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122368" y="3649463"/>
            <a:ext cx="5588669" cy="2821304"/>
          </a:xfrm>
          <a:prstGeom prst="rect">
            <a:avLst/>
          </a:prstGeom>
        </p:spPr>
      </p:pic>
    </p:spTree>
    <p:extLst>
      <p:ext uri="{BB962C8B-B14F-4D97-AF65-F5344CB8AC3E}">
        <p14:creationId xmlns:p14="http://schemas.microsoft.com/office/powerpoint/2010/main" val="2590506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90378E1D-32C3-210A-3CE3-23A51E75B74F}"/>
              </a:ext>
            </a:extLst>
          </p:cNvPr>
          <p:cNvSpPr>
            <a:spLocks noGrp="1"/>
          </p:cNvSpPr>
          <p:nvPr>
            <p:ph type="title"/>
          </p:nvPr>
        </p:nvSpPr>
        <p:spPr>
          <a:xfrm>
            <a:off x="1522411" y="123523"/>
            <a:ext cx="9144001" cy="1371600"/>
          </a:xfrm>
        </p:spPr>
        <p:txBody>
          <a:bodyPr/>
          <a:lstStyle/>
          <a:p>
            <a:r>
              <a:rPr lang="en-US" dirty="0">
                <a:latin typeface="Times New Roman" panose="02020603050405020304" pitchFamily="18" charset="0"/>
                <a:cs typeface="Times New Roman" panose="02020603050405020304" pitchFamily="18" charset="0"/>
              </a:rPr>
              <a:t>ESTIMATION OF BUSINESS EXPENSES</a:t>
            </a:r>
            <a:endParaRPr lang="en-IN" dirty="0">
              <a:latin typeface="Times New Roman" panose="02020603050405020304" pitchFamily="18" charset="0"/>
              <a:cs typeface="Times New Roman" panose="02020603050405020304" pitchFamily="18" charset="0"/>
            </a:endParaRPr>
          </a:p>
        </p:txBody>
      </p:sp>
      <p:sp>
        <p:nvSpPr>
          <p:cNvPr id="16" name="Text Placeholder 15">
            <a:extLst>
              <a:ext uri="{FF2B5EF4-FFF2-40B4-BE49-F238E27FC236}">
                <a16:creationId xmlns:a16="http://schemas.microsoft.com/office/drawing/2014/main" id="{CE9B40BD-4956-59A9-3804-498C0E01E812}"/>
              </a:ext>
            </a:extLst>
          </p:cNvPr>
          <p:cNvSpPr>
            <a:spLocks noGrp="1"/>
          </p:cNvSpPr>
          <p:nvPr>
            <p:ph type="body" idx="1"/>
          </p:nvPr>
        </p:nvSpPr>
        <p:spPr>
          <a:xfrm>
            <a:off x="1522411" y="1752600"/>
            <a:ext cx="4416552" cy="762000"/>
          </a:xfrm>
        </p:spPr>
        <p:txBody>
          <a:bodyPr/>
          <a:lstStyle/>
          <a:p>
            <a:r>
              <a:rPr lang="en-US" b="1" dirty="0">
                <a:latin typeface="Times New Roman" panose="02020603050405020304" pitchFamily="18" charset="0"/>
                <a:cs typeface="Times New Roman" panose="02020603050405020304" pitchFamily="18" charset="0"/>
              </a:rPr>
              <a:t>ADVANTAGES</a:t>
            </a:r>
            <a:endParaRPr lang="en-IN" b="1" dirty="0">
              <a:latin typeface="Times New Roman" panose="02020603050405020304" pitchFamily="18" charset="0"/>
              <a:cs typeface="Times New Roman" panose="02020603050405020304" pitchFamily="18" charset="0"/>
            </a:endParaRPr>
          </a:p>
        </p:txBody>
      </p:sp>
      <p:sp>
        <p:nvSpPr>
          <p:cNvPr id="17" name="Content Placeholder 16">
            <a:extLst>
              <a:ext uri="{FF2B5EF4-FFF2-40B4-BE49-F238E27FC236}">
                <a16:creationId xmlns:a16="http://schemas.microsoft.com/office/drawing/2014/main" id="{4EF32F4F-E9F5-1813-1A79-C859336009A8}"/>
              </a:ext>
            </a:extLst>
          </p:cNvPr>
          <p:cNvSpPr>
            <a:spLocks noGrp="1"/>
          </p:cNvSpPr>
          <p:nvPr>
            <p:ph sz="half" idx="2"/>
          </p:nvPr>
        </p:nvSpPr>
        <p:spPr/>
        <p:txBody>
          <a:bodyPr>
            <a:normAutofit fontScale="92500" lnSpcReduction="20000"/>
          </a:bodyPr>
          <a:lstStyle/>
          <a:p>
            <a:pPr marL="457200" indent="-457200">
              <a:buFont typeface="+mj-lt"/>
              <a:buAutoNum type="arabicPeriod"/>
            </a:pPr>
            <a:r>
              <a:rPr lang="en-US" dirty="0">
                <a:latin typeface="Times New Roman" panose="02020603050405020304" pitchFamily="18" charset="0"/>
                <a:cs typeface="Times New Roman" panose="02020603050405020304" pitchFamily="18" charset="0"/>
              </a:rPr>
              <a:t>It allows you to know whether you need to raise .</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If you keep it at a steady cost.</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Helps you determine your projects budget </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More accurate estimation</a:t>
            </a:r>
          </a:p>
          <a:p>
            <a:pPr marL="457200" indent="-457200">
              <a:buFont typeface="+mj-lt"/>
              <a:buAutoNum type="arabicPeriod"/>
            </a:pPr>
            <a:r>
              <a:rPr lang="en-IN" dirty="0">
                <a:latin typeface="Times New Roman" panose="02020603050405020304" pitchFamily="18" charset="0"/>
                <a:cs typeface="Times New Roman" panose="02020603050405020304" pitchFamily="18" charset="0"/>
              </a:rPr>
              <a:t>Result in smoother execution</a:t>
            </a:r>
          </a:p>
        </p:txBody>
      </p:sp>
      <p:sp>
        <p:nvSpPr>
          <p:cNvPr id="18" name="Text Placeholder 17">
            <a:extLst>
              <a:ext uri="{FF2B5EF4-FFF2-40B4-BE49-F238E27FC236}">
                <a16:creationId xmlns:a16="http://schemas.microsoft.com/office/drawing/2014/main" id="{0D8D11DA-0354-EBFA-53F8-681F8C585188}"/>
              </a:ext>
            </a:extLst>
          </p:cNvPr>
          <p:cNvSpPr>
            <a:spLocks noGrp="1"/>
          </p:cNvSpPr>
          <p:nvPr>
            <p:ph type="body" sz="quarter" idx="3"/>
          </p:nvPr>
        </p:nvSpPr>
        <p:spPr>
          <a:xfrm>
            <a:off x="6193729" y="1700808"/>
            <a:ext cx="4416552" cy="762000"/>
          </a:xfrm>
        </p:spPr>
        <p:txBody>
          <a:bodyPr/>
          <a:lstStyle/>
          <a:p>
            <a:r>
              <a:rPr lang="en-US" b="1" dirty="0">
                <a:latin typeface="Times New Roman" panose="02020603050405020304" pitchFamily="18" charset="0"/>
                <a:cs typeface="Times New Roman" panose="02020603050405020304" pitchFamily="18" charset="0"/>
              </a:rPr>
              <a:t>DISADVANTAGES</a:t>
            </a:r>
            <a:endParaRPr lang="en-IN" b="1" dirty="0">
              <a:latin typeface="Times New Roman" panose="02020603050405020304" pitchFamily="18" charset="0"/>
              <a:cs typeface="Times New Roman" panose="02020603050405020304" pitchFamily="18" charset="0"/>
            </a:endParaRPr>
          </a:p>
        </p:txBody>
      </p:sp>
      <p:sp>
        <p:nvSpPr>
          <p:cNvPr id="19" name="Content Placeholder 18">
            <a:extLst>
              <a:ext uri="{FF2B5EF4-FFF2-40B4-BE49-F238E27FC236}">
                <a16:creationId xmlns:a16="http://schemas.microsoft.com/office/drawing/2014/main" id="{00703B28-F1AC-6719-EBD0-F00ED6C0A6B8}"/>
              </a:ext>
            </a:extLst>
          </p:cNvPr>
          <p:cNvSpPr>
            <a:spLocks noGrp="1"/>
          </p:cNvSpPr>
          <p:nvPr>
            <p:ph sz="quarter" idx="4"/>
          </p:nvPr>
        </p:nvSpPr>
        <p:spPr/>
        <p:txBody>
          <a:bodyPr>
            <a:normAutofit fontScale="92500" lnSpcReduction="20000"/>
          </a:bodyPr>
          <a:lstStyle/>
          <a:p>
            <a:pPr marL="457200" indent="-457200">
              <a:buFont typeface="+mj-lt"/>
              <a:buAutoNum type="arabicPeriod"/>
            </a:pPr>
            <a:r>
              <a:rPr lang="en-US" dirty="0">
                <a:latin typeface="Times New Roman" panose="02020603050405020304" pitchFamily="18" charset="0"/>
                <a:cs typeface="Times New Roman" panose="02020603050405020304" pitchFamily="18" charset="0"/>
              </a:rPr>
              <a:t>It can be expensive to implement and its time</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It is not flexible enough to answer</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The product specification must  be well-know</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It is not relatively accurate</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New estimate must be built for each alternative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35722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773932" y="2603158"/>
            <a:ext cx="9421687" cy="4246984"/>
          </a:xfrm>
        </p:spPr>
        <p:txBody>
          <a:bodyPr/>
          <a:lstStyle/>
          <a:p>
            <a:pPr algn="just"/>
            <a:r>
              <a:rPr lang="en-IN" sz="3200" dirty="0">
                <a:latin typeface="Times New Roman" panose="02020603050405020304" pitchFamily="18" charset="0"/>
                <a:cs typeface="Times New Roman" panose="02020603050405020304" pitchFamily="18" charset="0"/>
              </a:rPr>
              <a:t>Cost estimation helps you determine your project's budget, schedule the work necessary and manage new resources. Cost estimates are also very crucial when it comes to winning new business. Property owners also use cost estimates to assess the feasibility of their projects before embarking on actual construction.</a:t>
            </a:r>
          </a:p>
          <a:p>
            <a:pPr algn="just"/>
            <a:endParaRPr lang="en-US" dirty="0">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D9841713-8A65-A717-E0CB-41318D2D29E6}"/>
              </a:ext>
            </a:extLst>
          </p:cNvPr>
          <p:cNvSpPr txBox="1"/>
          <p:nvPr/>
        </p:nvSpPr>
        <p:spPr>
          <a:xfrm>
            <a:off x="2992387" y="1268760"/>
            <a:ext cx="6984776" cy="584775"/>
          </a:xfrm>
          <a:prstGeom prst="rect">
            <a:avLst/>
          </a:prstGeom>
          <a:noFill/>
        </p:spPr>
        <p:txBody>
          <a:bodyPr wrap="square" rtlCol="0">
            <a:spAutoFit/>
          </a:bodyPr>
          <a:lstStyle/>
          <a:p>
            <a:r>
              <a:rPr lang="en-US" sz="3200" dirty="0">
                <a:solidFill>
                  <a:srgbClr val="FFFF00"/>
                </a:solidFill>
              </a:rPr>
              <a:t>APPLICATION OF COST ESTIMATION</a:t>
            </a:r>
            <a:endParaRPr lang="en-IN" sz="3200" dirty="0">
              <a:solidFill>
                <a:srgbClr val="FFFF00"/>
              </a:solidFill>
            </a:endParaRPr>
          </a:p>
        </p:txBody>
      </p:sp>
    </p:spTree>
    <p:extLst>
      <p:ext uri="{BB962C8B-B14F-4D97-AF65-F5344CB8AC3E}">
        <p14:creationId xmlns:p14="http://schemas.microsoft.com/office/powerpoint/2010/main" val="1108506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8A3F0-7C31-FD06-C4DC-0E7FE3C3760B}"/>
              </a:ext>
            </a:extLst>
          </p:cNvPr>
          <p:cNvSpPr>
            <a:spLocks noGrp="1"/>
          </p:cNvSpPr>
          <p:nvPr>
            <p:ph type="title"/>
          </p:nvPr>
        </p:nvSpPr>
        <p:spPr>
          <a:xfrm>
            <a:off x="-1178396" y="-387424"/>
            <a:ext cx="9144001" cy="1371600"/>
          </a:xfrm>
        </p:spPr>
        <p:txBody>
          <a:bodyPr/>
          <a:lstStyle/>
          <a:p>
            <a:pPr algn="r"/>
            <a:r>
              <a:rPr lang="en-US" sz="4000" b="1" dirty="0"/>
              <a:t>FUTURE</a:t>
            </a:r>
            <a:r>
              <a:rPr lang="en-US" b="1" dirty="0"/>
              <a:t> </a:t>
            </a:r>
            <a:r>
              <a:rPr lang="en-US" sz="4000" b="1" dirty="0"/>
              <a:t>SCOPE</a:t>
            </a:r>
            <a:endParaRPr lang="en-IN" sz="4000" b="1" dirty="0"/>
          </a:p>
        </p:txBody>
      </p:sp>
      <p:sp>
        <p:nvSpPr>
          <p:cNvPr id="3" name="Content Placeholder 2">
            <a:extLst>
              <a:ext uri="{FF2B5EF4-FFF2-40B4-BE49-F238E27FC236}">
                <a16:creationId xmlns:a16="http://schemas.microsoft.com/office/drawing/2014/main" id="{697C5853-804D-A79D-3715-48684E77BBDB}"/>
              </a:ext>
            </a:extLst>
          </p:cNvPr>
          <p:cNvSpPr>
            <a:spLocks noGrp="1"/>
          </p:cNvSpPr>
          <p:nvPr>
            <p:ph idx="1"/>
          </p:nvPr>
        </p:nvSpPr>
        <p:spPr>
          <a:xfrm>
            <a:off x="1527216" y="1484784"/>
            <a:ext cx="9967796" cy="4114801"/>
          </a:xfrm>
        </p:spPr>
        <p:txBody>
          <a:bodyPr>
            <a:normAutofit fontScale="92500" lnSpcReduction="20000"/>
          </a:bodyPr>
          <a:lstStyle/>
          <a:p>
            <a:r>
              <a:rPr lang="en-US" b="1" dirty="0">
                <a:solidFill>
                  <a:srgbClr val="FFFF00"/>
                </a:solidFill>
                <a:latin typeface="Times New Roman" panose="02020603050405020304" pitchFamily="18" charset="0"/>
                <a:cs typeface="Times New Roman" panose="02020603050405020304" pitchFamily="18" charset="0"/>
              </a:rPr>
              <a:t>COST ESTIMATION </a:t>
            </a:r>
            <a:r>
              <a:rPr lang="en-US" dirty="0">
                <a:latin typeface="Times New Roman" panose="02020603050405020304" pitchFamily="18" charset="0"/>
                <a:cs typeface="Times New Roman" panose="02020603050405020304" pitchFamily="18" charset="0"/>
              </a:rPr>
              <a:t>:Cost estimation in project management is the process of forecasting the financial and other resources needed to complete a project within a defined scope.</a:t>
            </a:r>
          </a:p>
          <a:p>
            <a:r>
              <a:rPr lang="en-US" b="1" dirty="0">
                <a:solidFill>
                  <a:srgbClr val="FFFF00"/>
                </a:solidFill>
                <a:latin typeface="Times New Roman" panose="02020603050405020304" pitchFamily="18" charset="0"/>
                <a:cs typeface="Times New Roman" panose="02020603050405020304" pitchFamily="18" charset="0"/>
              </a:rPr>
              <a:t>PROJECT BUDGET </a:t>
            </a:r>
            <a:r>
              <a:rPr lang="en-US" dirty="0">
                <a:latin typeface="Times New Roman" panose="02020603050405020304" pitchFamily="18" charset="0"/>
                <a:cs typeface="Times New Roman" panose="02020603050405020304" pitchFamily="18" charset="0"/>
              </a:rPr>
              <a:t>: Cost estimation accounts for each element required for the project — from materials to labor — and calculates a total amount that determines a project's budget.</a:t>
            </a:r>
          </a:p>
          <a:p>
            <a:r>
              <a:rPr lang="en-US" b="1" dirty="0">
                <a:solidFill>
                  <a:srgbClr val="FFFF00"/>
                </a:solidFill>
                <a:latin typeface="Times New Roman" panose="02020603050405020304" pitchFamily="18" charset="0"/>
                <a:cs typeface="Times New Roman" panose="02020603050405020304" pitchFamily="18" charset="0"/>
              </a:rPr>
              <a:t>BENEFIT OF ESTIMATION </a:t>
            </a:r>
            <a:r>
              <a:rPr lang="en-US" dirty="0">
                <a:latin typeface="Times New Roman" panose="02020603050405020304" pitchFamily="18" charset="0"/>
                <a:cs typeface="Times New Roman" panose="02020603050405020304" pitchFamily="18" charset="0"/>
              </a:rPr>
              <a:t>: These benefits include budget planning, resource allocation, risk management, improved decision-making, and competitive advantage.</a:t>
            </a:r>
          </a:p>
          <a:p>
            <a:r>
              <a:rPr lang="en-US" b="1" dirty="0">
                <a:latin typeface="Times New Roman" panose="02020603050405020304" pitchFamily="18" charset="0"/>
                <a:cs typeface="Times New Roman" panose="02020603050405020304" pitchFamily="18" charset="0"/>
              </a:rPr>
              <a:t> </a:t>
            </a:r>
            <a:r>
              <a:rPr lang="en-US" b="1" dirty="0">
                <a:solidFill>
                  <a:srgbClr val="FFFF00"/>
                </a:solidFill>
                <a:latin typeface="Times New Roman" panose="02020603050405020304" pitchFamily="18" charset="0"/>
                <a:cs typeface="Times New Roman" panose="02020603050405020304" pitchFamily="18" charset="0"/>
              </a:rPr>
              <a:t>INDUSTRIES</a:t>
            </a:r>
            <a:r>
              <a:rPr lang="en-US" dirty="0">
                <a:solidFill>
                  <a:srgbClr val="FFFF00"/>
                </a:solidFill>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Using cost estimation, organizations can ensure the success of their projects and maintain a competitive edge in their respective industries.</a:t>
            </a:r>
          </a:p>
          <a:p>
            <a:r>
              <a:rPr lang="en-US" b="1" dirty="0">
                <a:solidFill>
                  <a:srgbClr val="FFFF00"/>
                </a:solidFill>
                <a:latin typeface="Times New Roman" panose="02020603050405020304" pitchFamily="18" charset="0"/>
                <a:cs typeface="Times New Roman" panose="02020603050405020304" pitchFamily="18" charset="0"/>
              </a:rPr>
              <a:t>PROCUREMENT  COST SAVING </a:t>
            </a:r>
            <a:r>
              <a:rPr lang="en-US" dirty="0">
                <a:latin typeface="Times New Roman" panose="02020603050405020304" pitchFamily="18" charset="0"/>
                <a:cs typeface="Times New Roman" panose="02020603050405020304" pitchFamily="18" charset="0"/>
              </a:rPr>
              <a:t>:  companies can negotiate better terms and conditions with their suppliers, leading to improved supplier relationships and increased cooperation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36530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E5084-CC7B-60BF-BFC9-D7824953694F}"/>
              </a:ext>
            </a:extLst>
          </p:cNvPr>
          <p:cNvSpPr>
            <a:spLocks noGrp="1"/>
          </p:cNvSpPr>
          <p:nvPr>
            <p:ph type="title"/>
          </p:nvPr>
        </p:nvSpPr>
        <p:spPr>
          <a:xfrm>
            <a:off x="1512803" y="21381"/>
            <a:ext cx="9144001" cy="1371600"/>
          </a:xfrm>
        </p:spPr>
        <p:txBody>
          <a:bodyPr>
            <a:normAutofit/>
          </a:bodyPr>
          <a:lstStyle/>
          <a:p>
            <a:r>
              <a:rPr lang="en-US" sz="4000" dirty="0"/>
              <a:t>CONCLUSION</a:t>
            </a:r>
            <a:endParaRPr lang="en-IN" sz="4000" dirty="0"/>
          </a:p>
        </p:txBody>
      </p:sp>
      <p:sp>
        <p:nvSpPr>
          <p:cNvPr id="3" name="Content Placeholder 2">
            <a:extLst>
              <a:ext uri="{FF2B5EF4-FFF2-40B4-BE49-F238E27FC236}">
                <a16:creationId xmlns:a16="http://schemas.microsoft.com/office/drawing/2014/main" id="{34397867-B946-C548-CDF2-67573D622B0F}"/>
              </a:ext>
            </a:extLst>
          </p:cNvPr>
          <p:cNvSpPr>
            <a:spLocks noGrp="1"/>
          </p:cNvSpPr>
          <p:nvPr>
            <p:ph idx="1"/>
          </p:nvPr>
        </p:nvSpPr>
        <p:spPr/>
        <p:txBody>
          <a:bodyPr/>
          <a:lstStyle/>
          <a:p>
            <a:pPr marL="457200" indent="-457200">
              <a:buFont typeface="+mj-lt"/>
              <a:buAutoNum type="arabicPeriod"/>
            </a:pPr>
            <a:r>
              <a:rPr lang="en-US" dirty="0">
                <a:latin typeface="Times New Roman" panose="02020603050405020304" pitchFamily="18" charset="0"/>
                <a:cs typeface="Times New Roman" panose="02020603050405020304" pitchFamily="18" charset="0"/>
              </a:rPr>
              <a:t>Cost estimation is an important component of project management that ensures projects are finished on schedule and within budget.</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Since inaccurate cost estimates can have serious financial consequences for businesses, accurate cost estimating is crucial for all stakeholders engaged in a project.</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Since inaccurate cost estimates can have serious financial consequences for businesses, accurate cost estimating is crucial for all stakeholders engaged in a project.</a:t>
            </a:r>
          </a:p>
          <a:p>
            <a:pPr marL="457200" indent="-457200">
              <a:buFont typeface="+mj-lt"/>
              <a:buAutoNum type="arabicPeriod"/>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8578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DCEA83-D070-B480-A462-3C99E44CDD41}"/>
              </a:ext>
            </a:extLst>
          </p:cNvPr>
          <p:cNvSpPr>
            <a:spLocks noGrp="1"/>
          </p:cNvSpPr>
          <p:nvPr>
            <p:ph type="title"/>
          </p:nvPr>
        </p:nvSpPr>
        <p:spPr>
          <a:xfrm>
            <a:off x="3214092" y="2420888"/>
            <a:ext cx="9144001" cy="1371600"/>
          </a:xfrm>
        </p:spPr>
        <p:txBody>
          <a:bodyPr>
            <a:normAutofit fontScale="90000"/>
          </a:bodyPr>
          <a:lstStyle/>
          <a:p>
            <a:r>
              <a:rPr lang="en-US" sz="9600" b="1" dirty="0">
                <a:solidFill>
                  <a:srgbClr val="FFFF00"/>
                </a:solidFill>
              </a:rPr>
              <a:t>THANK YOU!</a:t>
            </a:r>
            <a:endParaRPr lang="en-IN" sz="9600" b="1" dirty="0">
              <a:solidFill>
                <a:srgbClr val="FFFF00"/>
              </a:solidFill>
            </a:endParaRPr>
          </a:p>
        </p:txBody>
      </p:sp>
    </p:spTree>
    <p:extLst>
      <p:ext uri="{BB962C8B-B14F-4D97-AF65-F5344CB8AC3E}">
        <p14:creationId xmlns:p14="http://schemas.microsoft.com/office/powerpoint/2010/main" val="608277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447048" y="-11763"/>
            <a:ext cx="9144001" cy="1371600"/>
          </a:xfrm>
        </p:spPr>
        <p:txBody>
          <a:bodyPr/>
          <a:lstStyle/>
          <a:p>
            <a:r>
              <a:rPr lang="en-US" b="1" dirty="0"/>
              <a:t>INTRODUCTION</a:t>
            </a:r>
          </a:p>
        </p:txBody>
      </p:sp>
      <p:sp>
        <p:nvSpPr>
          <p:cNvPr id="14" name="Content Placeholder 13"/>
          <p:cNvSpPr>
            <a:spLocks noGrp="1"/>
          </p:cNvSpPr>
          <p:nvPr>
            <p:ph idx="1"/>
          </p:nvPr>
        </p:nvSpPr>
        <p:spPr/>
        <p:txBody>
          <a:bodyPr>
            <a:normAutofit fontScale="85000" lnSpcReduction="10000"/>
          </a:bodyPr>
          <a:lstStyle/>
          <a:p>
            <a:r>
              <a:rPr lang="en-US" dirty="0">
                <a:latin typeface="Times New Roman" panose="02020603050405020304" pitchFamily="18" charset="0"/>
                <a:cs typeface="Times New Roman" panose="02020603050405020304" pitchFamily="18" charset="0"/>
              </a:rPr>
              <a:t>1.1.  OVERVIEW</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This involves estimating all the expenses required to start and operate the business, such as equipment, rent, inventory, and marketing. By calculating these costs upfront, business owners can better plan their budget and avoid unexpected expenses.</a:t>
            </a:r>
          </a:p>
          <a:p>
            <a:r>
              <a:rPr lang="en-US" dirty="0">
                <a:latin typeface="Times New Roman" panose="02020603050405020304" pitchFamily="18" charset="0"/>
                <a:cs typeface="Times New Roman" panose="02020603050405020304" pitchFamily="18" charset="0"/>
              </a:rPr>
              <a:t>Most people are aware of spreadsheets, and for many years they have been used to keep track of spending. It does not guarantee that your records will always be safe, correct, or up to HMRC inspection standards, even if you update your costs and receipts frequently and have a well-organized file </a:t>
            </a:r>
            <a:r>
              <a:rPr lang="en-US" dirty="0" err="1">
                <a:latin typeface="Times New Roman" panose="02020603050405020304" pitchFamily="18" charset="0"/>
                <a:cs typeface="Times New Roman" panose="02020603050405020304" pitchFamily="18" charset="0"/>
              </a:rPr>
              <a:t>system.Using</a:t>
            </a:r>
            <a:r>
              <a:rPr lang="en-US" dirty="0">
                <a:latin typeface="Times New Roman" panose="02020603050405020304" pitchFamily="18" charset="0"/>
                <a:cs typeface="Times New Roman" panose="02020603050405020304" pitchFamily="18" charset="0"/>
              </a:rPr>
              <a:t> a spreadsheet manually can be time-consuming and divert your attention from other crucial business duties. According to studies, spreadsheets also contain inaccuracies in over 88% of cases. Therefore, you may be providing HMRC with false information or missing out on claimable expenditures.</a:t>
            </a:r>
          </a:p>
        </p:txBody>
      </p:sp>
    </p:spTree>
    <p:extLst>
      <p:ext uri="{BB962C8B-B14F-4D97-AF65-F5344CB8AC3E}">
        <p14:creationId xmlns:p14="http://schemas.microsoft.com/office/powerpoint/2010/main" val="2139132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B6969D3-CCCD-8F28-0C4A-47EF022F38F7}"/>
              </a:ext>
            </a:extLst>
          </p:cNvPr>
          <p:cNvSpPr>
            <a:spLocks noGrp="1"/>
          </p:cNvSpPr>
          <p:nvPr>
            <p:ph type="title"/>
          </p:nvPr>
        </p:nvSpPr>
        <p:spPr/>
        <p:txBody>
          <a:bodyPr/>
          <a:lstStyle/>
          <a:p>
            <a:r>
              <a:rPr lang="en-US" dirty="0"/>
              <a:t>1.2. </a:t>
            </a:r>
            <a:r>
              <a:rPr lang="en-US" b="1" dirty="0"/>
              <a:t>PURPOSE</a:t>
            </a:r>
            <a:endParaRPr lang="en-IN" b="1" dirty="0"/>
          </a:p>
        </p:txBody>
      </p:sp>
      <p:sp>
        <p:nvSpPr>
          <p:cNvPr id="5" name="Content Placeholder 4">
            <a:extLst>
              <a:ext uri="{FF2B5EF4-FFF2-40B4-BE49-F238E27FC236}">
                <a16:creationId xmlns:a16="http://schemas.microsoft.com/office/drawing/2014/main" id="{536B8D95-4709-008B-49A4-DC61F2B2ACE0}"/>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Estimates are important because they allow businesses to set expectations for their customers. They also help businesses determine whether or not a project is feasible and how much profit they can expect to make. Estimating also allows businesses to plan for unforeseen expenses and keep track of spending.</a:t>
            </a:r>
          </a:p>
          <a:p>
            <a:r>
              <a:rPr lang="en-US" dirty="0">
                <a:latin typeface="Times New Roman" panose="02020603050405020304" pitchFamily="18" charset="0"/>
                <a:cs typeface="Times New Roman" panose="02020603050405020304" pitchFamily="18" charset="0"/>
              </a:rPr>
              <a:t>The purpose of cost estimation is to give project stakeholders accurate information concerning the related project costs. It is easier to make lasting decisions if there is information to back them up. Cost estimation also gives clients value-aided options and helps clients minimize expenses.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6206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3812" y="-171400"/>
            <a:ext cx="11089232" cy="1371600"/>
          </a:xfrm>
        </p:spPr>
        <p:txBody>
          <a:bodyPr/>
          <a:lstStyle/>
          <a:p>
            <a:r>
              <a:rPr lang="en-US" dirty="0"/>
              <a:t>2. DEFINITION OF PROBLEM &amp; DESIGN THINKING    </a:t>
            </a:r>
          </a:p>
        </p:txBody>
      </p:sp>
      <p:sp>
        <p:nvSpPr>
          <p:cNvPr id="8" name="TextBox 7">
            <a:extLst>
              <a:ext uri="{FF2B5EF4-FFF2-40B4-BE49-F238E27FC236}">
                <a16:creationId xmlns:a16="http://schemas.microsoft.com/office/drawing/2014/main" id="{09E41F60-D3DF-410A-7C02-112BF067183B}"/>
              </a:ext>
            </a:extLst>
          </p:cNvPr>
          <p:cNvSpPr txBox="1"/>
          <p:nvPr/>
        </p:nvSpPr>
        <p:spPr>
          <a:xfrm>
            <a:off x="837828" y="3136612"/>
            <a:ext cx="3096344" cy="584775"/>
          </a:xfrm>
          <a:prstGeom prst="rect">
            <a:avLst/>
          </a:prstGeom>
          <a:noFill/>
        </p:spPr>
        <p:txBody>
          <a:bodyPr wrap="square" rtlCol="0">
            <a:spAutoFit/>
          </a:bodyPr>
          <a:lstStyle/>
          <a:p>
            <a:r>
              <a:rPr lang="en-US" sz="3200" dirty="0"/>
              <a:t>EMPATHY MAP</a:t>
            </a:r>
            <a:endParaRPr lang="en-IN" sz="3200" dirty="0"/>
          </a:p>
        </p:txBody>
      </p:sp>
      <p:pic>
        <p:nvPicPr>
          <p:cNvPr id="11" name="Picture 10">
            <a:extLst>
              <a:ext uri="{FF2B5EF4-FFF2-40B4-BE49-F238E27FC236}">
                <a16:creationId xmlns:a16="http://schemas.microsoft.com/office/drawing/2014/main" id="{42F5B54A-17A6-CF5D-D874-EE67DC527B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22204" y="1600619"/>
            <a:ext cx="7848872" cy="5084394"/>
          </a:xfrm>
          <a:prstGeom prst="rect">
            <a:avLst/>
          </a:prstGeom>
        </p:spPr>
      </p:pic>
    </p:spTree>
    <p:extLst>
      <p:ext uri="{BB962C8B-B14F-4D97-AF65-F5344CB8AC3E}">
        <p14:creationId xmlns:p14="http://schemas.microsoft.com/office/powerpoint/2010/main" val="4206988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E654A-C8C7-E9C2-5EFF-CA36D37C23FD}"/>
              </a:ext>
            </a:extLst>
          </p:cNvPr>
          <p:cNvSpPr>
            <a:spLocks noGrp="1"/>
          </p:cNvSpPr>
          <p:nvPr>
            <p:ph type="title"/>
          </p:nvPr>
        </p:nvSpPr>
        <p:spPr>
          <a:xfrm>
            <a:off x="4078188" y="-171400"/>
            <a:ext cx="9144001" cy="1371600"/>
          </a:xfrm>
        </p:spPr>
        <p:txBody>
          <a:bodyPr/>
          <a:lstStyle/>
          <a:p>
            <a:r>
              <a:rPr lang="en-US" dirty="0"/>
              <a:t>3.</a:t>
            </a:r>
            <a:r>
              <a:rPr lang="en-US" b="1" dirty="0"/>
              <a:t>ACTIVITY NAMES</a:t>
            </a:r>
            <a:endParaRPr lang="en-IN" b="1" dirty="0"/>
          </a:p>
        </p:txBody>
      </p:sp>
      <p:sp>
        <p:nvSpPr>
          <p:cNvPr id="3" name="Content Placeholder 2">
            <a:extLst>
              <a:ext uri="{FF2B5EF4-FFF2-40B4-BE49-F238E27FC236}">
                <a16:creationId xmlns:a16="http://schemas.microsoft.com/office/drawing/2014/main" id="{13FEFCB8-EEDC-A2DC-26FC-7E1E9845319B}"/>
              </a:ext>
            </a:extLst>
          </p:cNvPr>
          <p:cNvSpPr>
            <a:spLocks noGrp="1"/>
          </p:cNvSpPr>
          <p:nvPr>
            <p:ph idx="1"/>
          </p:nvPr>
        </p:nvSpPr>
        <p:spPr>
          <a:xfrm>
            <a:off x="2566020" y="1772816"/>
            <a:ext cx="9134391" cy="4114801"/>
          </a:xfrm>
        </p:spPr>
        <p:txBody>
          <a:bodyPr/>
          <a:lstStyle/>
          <a:p>
            <a:pPr marL="457200" indent="-457200">
              <a:buFont typeface="+mj-lt"/>
              <a:buAutoNum type="arabicPeriod"/>
            </a:pPr>
            <a:r>
              <a:rPr lang="en-US" dirty="0">
                <a:latin typeface="Times New Roman" panose="02020603050405020304" pitchFamily="18" charset="0"/>
                <a:cs typeface="Times New Roman" panose="02020603050405020304" pitchFamily="18" charset="0"/>
              </a:rPr>
              <a:t>COST FOR ESTIMATION</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PLANNED VS ACTUAL BUSINESS EXPENSES ESTIMATE</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ESTIMATING METHODS</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ORGANISATION IN PAST 12 MONTHS</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PIE GRAPH</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LAYER PRESENTING BUSINESS EXPENSES</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PROCUREMENT COST SAVING</a:t>
            </a:r>
          </a:p>
          <a:p>
            <a:pPr marL="0" indent="0">
              <a:buNone/>
            </a:pPr>
            <a:endParaRPr lang="en-US"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10590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3142084" y="-57349"/>
            <a:ext cx="8676458" cy="815752"/>
          </a:xfrm>
        </p:spPr>
        <p:txBody>
          <a:bodyPr/>
          <a:lstStyle/>
          <a:p>
            <a:r>
              <a:rPr lang="en-US" b="1" dirty="0"/>
              <a:t>ACTIVITY AND SCREENSHOT</a:t>
            </a:r>
          </a:p>
        </p:txBody>
      </p:sp>
      <p:pic>
        <p:nvPicPr>
          <p:cNvPr id="6" name="Picture 5">
            <a:extLst>
              <a:ext uri="{FF2B5EF4-FFF2-40B4-BE49-F238E27FC236}">
                <a16:creationId xmlns:a16="http://schemas.microsoft.com/office/drawing/2014/main" id="{F73FE604-6033-2017-F787-4DC0A622FF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2044" y="1196752"/>
            <a:ext cx="7227515" cy="511256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62238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8F81C33-9EEC-10FD-AB6B-D2D3E6B7B7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0140" y="332656"/>
            <a:ext cx="9468544" cy="6192688"/>
          </a:xfrm>
          <a:prstGeom prst="rect">
            <a:avLst/>
          </a:prstGeom>
        </p:spPr>
      </p:pic>
    </p:spTree>
    <p:extLst>
      <p:ext uri="{BB962C8B-B14F-4D97-AF65-F5344CB8AC3E}">
        <p14:creationId xmlns:p14="http://schemas.microsoft.com/office/powerpoint/2010/main" val="2477713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F08E10E-E5D9-FC9A-5955-54A05B0D76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5900" y="656692"/>
            <a:ext cx="9390419" cy="5544616"/>
          </a:xfrm>
          <a:prstGeom prst="rect">
            <a:avLst/>
          </a:prstGeom>
        </p:spPr>
      </p:pic>
    </p:spTree>
    <p:extLst>
      <p:ext uri="{BB962C8B-B14F-4D97-AF65-F5344CB8AC3E}">
        <p14:creationId xmlns:p14="http://schemas.microsoft.com/office/powerpoint/2010/main" val="1385354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- 4</a:t>
            </a:r>
          </a:p>
        </p:txBody>
      </p:sp>
      <p:sp>
        <p:nvSpPr>
          <p:cNvPr id="4" name="Text Placeholder 3"/>
          <p:cNvSpPr>
            <a:spLocks noGrp="1"/>
          </p:cNvSpPr>
          <p:nvPr>
            <p:ph type="body" sz="half" idx="2"/>
          </p:nvPr>
        </p:nvSpPr>
        <p:spPr/>
        <p:txBody>
          <a:bodyPr/>
          <a:lstStyle/>
          <a:p>
            <a:endParaRPr lang="en-US"/>
          </a:p>
        </p:txBody>
      </p:sp>
      <p:pic>
        <p:nvPicPr>
          <p:cNvPr id="6" name="Content Placeholder 5">
            <a:extLst>
              <a:ext uri="{FF2B5EF4-FFF2-40B4-BE49-F238E27FC236}">
                <a16:creationId xmlns:a16="http://schemas.microsoft.com/office/drawing/2014/main" id="{1706D5CB-1D16-B9FF-2031-1B82D3D99EF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55604" y="581236"/>
            <a:ext cx="10441160" cy="5695528"/>
          </a:xfrm>
        </p:spPr>
      </p:pic>
    </p:spTree>
    <p:extLst>
      <p:ext uri="{BB962C8B-B14F-4D97-AF65-F5344CB8AC3E}">
        <p14:creationId xmlns:p14="http://schemas.microsoft.com/office/powerpoint/2010/main" val="2765137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Digital Blue Tunnel 16x9">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895261.potx" id="{4CBF9558-C12D-4F51-9AA3-9D0796951DBC}" vid="{FFC159E6-A134-46E7-B1A0-C306E39FC295}"/>
    </a:ext>
  </a:extLst>
</a:theme>
</file>

<file path=ppt/theme/theme2.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digital blue tunnel presentation (widescreen)</Template>
  <TotalTime>87</TotalTime>
  <Words>655</Words>
  <Application>Microsoft Office PowerPoint</Application>
  <PresentationFormat>Custom</PresentationFormat>
  <Paragraphs>50</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Corbel</vt:lpstr>
      <vt:lpstr>Times New Roman</vt:lpstr>
      <vt:lpstr>Digital Blue Tunnel 16x9</vt:lpstr>
      <vt:lpstr>ESTIMATION OF BUSINESS EXPENSES</vt:lpstr>
      <vt:lpstr>INTRODUCTION</vt:lpstr>
      <vt:lpstr>1.2. PURPOSE</vt:lpstr>
      <vt:lpstr>2. DEFINITION OF PROBLEM &amp; DESIGN THINKING    </vt:lpstr>
      <vt:lpstr>3.ACTIVITY NAMES</vt:lpstr>
      <vt:lpstr>ACTIVITY AND SCREENSHOT</vt:lpstr>
      <vt:lpstr>PowerPoint Presentation</vt:lpstr>
      <vt:lpstr>PowerPoint Presentation</vt:lpstr>
      <vt:lpstr>Add a Slide Title - 4</vt:lpstr>
      <vt:lpstr>PowerPoint Presentation</vt:lpstr>
      <vt:lpstr>PowerPoint Presentation</vt:lpstr>
      <vt:lpstr>Add a Slide Title - 2</vt:lpstr>
      <vt:lpstr>Add a Slide Title - 3</vt:lpstr>
      <vt:lpstr>ESTIMATION OF BUSINESS EXPENSES</vt:lpstr>
      <vt:lpstr>PowerPoint Presentation</vt:lpstr>
      <vt:lpstr>FUTURE SCOPE</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ESTIMATION OF BUSINESS EXPENSES</dc:title>
  <dc:creator>preethipreethi6779@gmail.com</dc:creator>
  <cp:lastModifiedBy>preethipreethi6779@gmail.com</cp:lastModifiedBy>
  <cp:revision>3</cp:revision>
  <dcterms:created xsi:type="dcterms:W3CDTF">2023-10-14T06:50:32Z</dcterms:created>
  <dcterms:modified xsi:type="dcterms:W3CDTF">2023-10-14T09:14:01Z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