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56" r:id="rId3"/>
    <p:sldId id="257" r:id="rId4"/>
    <p:sldId id="258" r:id="rId5"/>
    <p:sldId id="269" r:id="rId6"/>
    <p:sldId id="259" r:id="rId7"/>
    <p:sldId id="261" r:id="rId8"/>
    <p:sldId id="262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73D"/>
    <a:srgbClr val="FFD3CA"/>
    <a:srgbClr val="F24D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4" autoAdjust="0"/>
  </p:normalViewPr>
  <p:slideViewPr>
    <p:cSldViewPr snapToGrid="0" showGuides="1">
      <p:cViewPr varScale="1">
        <p:scale>
          <a:sx n="75" d="100"/>
          <a:sy n="75" d="100"/>
        </p:scale>
        <p:origin x="9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345C8-71E9-476D-B501-10E55BC26CA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D5C7-7BF2-48AE-A284-0E1FEF9CB0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1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Estimation of numbers:</a:t>
            </a:r>
          </a:p>
          <a:p>
            <a:r>
              <a:rPr lang="en-GB" dirty="0"/>
              <a:t>75 comparisons of NMIs will lead to at least 75 subsequent comparisons in each state involved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100 * 75 = 7500 comparisons by accredited labs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>
                <a:sym typeface="Wingdings" panose="05000000000000000000" pitchFamily="2" charset="2"/>
              </a:rPr>
              <a:t>Labs are also comparing several industry standards, different device classes, etc. that are traceable to the primary standards adding to the 7500 comparisons (estimate of factor 5 – this factor may still be not </a:t>
            </a:r>
            <a:r>
              <a:rPr lang="en-GB" dirty="0" err="1">
                <a:sym typeface="Wingdings" panose="05000000000000000000" pitchFamily="2" charset="2"/>
              </a:rPr>
              <a:t>enought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7500 * 5 = 35.000 comparisons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>
                <a:sym typeface="Wingdings" panose="05000000000000000000" pitchFamily="2" charset="2"/>
              </a:rPr>
              <a:t>End-users are customers of accredited labs, who themselves participate in comparisons run by accredited labs, such as laboratories in production, pharmacy laboratories conducting wider comparisons of pharmacies, </a:t>
            </a:r>
            <a:r>
              <a:rPr lang="en-GB" dirty="0" err="1">
                <a:sym typeface="Wingdings" panose="05000000000000000000" pitchFamily="2" charset="2"/>
              </a:rPr>
              <a:t>pahramceutical</a:t>
            </a:r>
            <a:r>
              <a:rPr lang="en-GB" dirty="0">
                <a:sym typeface="Wingdings" panose="05000000000000000000" pitchFamily="2" charset="2"/>
              </a:rPr>
              <a:t> companies, hospitals who have to prove their capacities through comparisons etc…. But also future cross domain applications in sensor networks, etc.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Over 1 Mio End users worldwide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Over 1 Million comparisons a year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In digital systems (sensor networks and digital application)s potential billions of comparisons on daily basis…as part of maintenance and real time anomaly detection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BD5C7-7BF2-48AE-A284-0E1FEF9CB0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2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Police, conception">
            <a:extLst>
              <a:ext uri="{FF2B5EF4-FFF2-40B4-BE49-F238E27FC236}">
                <a16:creationId xmlns:a16="http://schemas.microsoft.com/office/drawing/2014/main" id="{7492CC77-5F23-E8B7-0815-7908AC0E6B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Grafik 12" descr="PTB-Logo.jpg">
            <a:extLst>
              <a:ext uri="{FF2B5EF4-FFF2-40B4-BE49-F238E27FC236}">
                <a16:creationId xmlns:a16="http://schemas.microsoft.com/office/drawing/2014/main" id="{5CB35130-E87B-5A8F-A4F5-A5299568E9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96762" y="188640"/>
            <a:ext cx="6649241" cy="9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9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Police, conception">
            <a:extLst>
              <a:ext uri="{FF2B5EF4-FFF2-40B4-BE49-F238E27FC236}">
                <a16:creationId xmlns:a16="http://schemas.microsoft.com/office/drawing/2014/main" id="{7492CC77-5F23-E8B7-0815-7908AC0E6B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Grafik 6" descr="PTB-Logo.jpg">
            <a:extLst>
              <a:ext uri="{FF2B5EF4-FFF2-40B4-BE49-F238E27FC236}">
                <a16:creationId xmlns:a16="http://schemas.microsoft.com/office/drawing/2014/main" id="{B8B5B317-6BE8-4F82-80F5-B3EDEDBBCB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335552" y="216194"/>
            <a:ext cx="1584000" cy="5749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F42F-E9B4-80C5-1FF1-2943AC061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448" y="114449"/>
            <a:ext cx="9952038" cy="778399"/>
          </a:xfrm>
        </p:spPr>
        <p:txBody>
          <a:bodyPr anchor="ctr">
            <a:normAutofit/>
          </a:bodyPr>
          <a:lstStyle>
            <a:lvl2pPr marL="457200" indent="0">
              <a:buNone/>
              <a:defRPr sz="3200"/>
            </a:lvl2pPr>
          </a:lstStyle>
          <a:p>
            <a:pPr lvl="1"/>
            <a:endParaRPr lang="en-GB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292E506B-CFE8-027B-971D-A5F65F47A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5942" y="6378426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51C405-818A-40F7-88B0-ED88AA08C531}" type="slidenum">
              <a:rPr lang="fr-FR" smtClean="0"/>
              <a:pPr/>
              <a:t>‹Nr.›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7278FEB7-B035-520F-95F8-4DF93AA4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6500" y="6378425"/>
            <a:ext cx="3820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S16 | DME | D. Hutzschenreuter et al.</a:t>
            </a:r>
          </a:p>
        </p:txBody>
      </p:sp>
    </p:spTree>
    <p:extLst>
      <p:ext uri="{BB962C8B-B14F-4D97-AF65-F5344CB8AC3E}">
        <p14:creationId xmlns:p14="http://schemas.microsoft.com/office/powerpoint/2010/main" val="3397560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769C40-8141-4FDE-8AE7-534F68C1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31D991-0456-42C4-99E9-509DE1E3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37F06-7DE0-4B6C-BA1C-E422DA970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FC625-7D48-46F9-99EA-3CB90CA3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S16 | DME | D. Hutzschenreuter et al.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D4015-71EC-468A-BAC4-AC8F516F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C405-818A-40F7-88B0-ED88AA08C53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j.measen.2024.101361" TargetMode="External"/><Relationship Id="rId4" Type="http://schemas.openxmlformats.org/officeDocument/2006/relationships/hyperlink" Target="https://doi.org/10.1016/j.measen.2024.10162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TB-M4D/DME_Backend" TargetMode="External"/><Relationship Id="rId5" Type="http://schemas.openxmlformats.org/officeDocument/2006/relationships/hyperlink" Target="https://d-si.ptb.de/#/d-comparison" TargetMode="External"/><Relationship Id="rId4" Type="http://schemas.openxmlformats.org/officeDocument/2006/relationships/hyperlink" Target="mailto:Daniel.Hutzschenreuter@ptb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A1500-C8E2-4749-83DF-F343F271C0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69397" y="1122363"/>
            <a:ext cx="9144000" cy="2387600"/>
          </a:xfrm>
        </p:spPr>
        <p:txBody>
          <a:bodyPr/>
          <a:lstStyle/>
          <a:p>
            <a:r>
              <a:rPr lang="en-GB" dirty="0"/>
              <a:t>Digitalizing the evaluation of interlaboratory comparison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77BE60-2330-4284-BDE0-95E54603F6C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9397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Digital Metrological Expert software tool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FD2A5-59FF-F408-FBA2-B33E7891E1B0}"/>
              </a:ext>
            </a:extLst>
          </p:cNvPr>
          <p:cNvSpPr txBox="1"/>
          <p:nvPr/>
        </p:nvSpPr>
        <p:spPr bwMode="auto">
          <a:xfrm>
            <a:off x="1524000" y="5504804"/>
            <a:ext cx="872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D. Hutzschenreuter</a:t>
            </a:r>
            <a:r>
              <a:rPr lang="en-US" sz="2400" dirty="0"/>
              <a:t>, W. El-</a:t>
            </a:r>
            <a:r>
              <a:rPr lang="en-US" sz="2400" dirty="0" err="1"/>
              <a:t>Jaoua</a:t>
            </a:r>
            <a:r>
              <a:rPr lang="en-US" sz="2400" dirty="0"/>
              <a:t>, D. Urban, M. </a:t>
            </a:r>
            <a:r>
              <a:rPr lang="en-US" sz="2400" dirty="0" err="1"/>
              <a:t>Gafert</a:t>
            </a:r>
            <a:r>
              <a:rPr lang="en-US" sz="2400" dirty="0"/>
              <a:t>, C. Brown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88CFF0D5-5D98-E163-5A0E-AFD4753A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92" b="77675" l="63553" r="83662">
                        <a14:foregroundMark x1="77498" y1="77019" x2="78377" y2="76252"/>
                        <a14:foregroundMark x1="78922" y1="77302" x2="77075" y2="77302"/>
                        <a14:foregroundMark x1="74561" y1="76414" x2="71835" y2="76858"/>
                        <a14:backgroundMark x1="67232" y1="71163" x2="71048" y2="77585"/>
                        <a14:backgroundMark x1="65263" y1="71729" x2="66354" y2="7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039" t="42482" r="13824" b="30151"/>
          <a:stretch/>
        </p:blipFill>
        <p:spPr>
          <a:xfrm flipH="1">
            <a:off x="9330433" y="6116714"/>
            <a:ext cx="806941" cy="667003"/>
          </a:xfrm>
          <a:prstGeom prst="rect">
            <a:avLst/>
          </a:prstGeom>
          <a:effectLst>
            <a:glow rad="101600">
              <a:srgbClr val="FFD3CA"/>
            </a:glow>
            <a:innerShdw blurRad="63500" dist="50800" dir="2700000">
              <a:prstClr val="black">
                <a:alpha val="50000"/>
              </a:prstClr>
            </a:inn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40BAEFE-253A-CD3E-1899-F6E7B3280ED1}"/>
              </a:ext>
            </a:extLst>
          </p:cNvPr>
          <p:cNvGrpSpPr/>
          <p:nvPr/>
        </p:nvGrpSpPr>
        <p:grpSpPr>
          <a:xfrm>
            <a:off x="8668356" y="2039841"/>
            <a:ext cx="2938035" cy="1800926"/>
            <a:chOff x="8842462" y="3753231"/>
            <a:chExt cx="2938035" cy="18009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05E093-2611-0EE9-B068-7C1248FAB68D}"/>
                </a:ext>
              </a:extLst>
            </p:cNvPr>
            <p:cNvGrpSpPr/>
            <p:nvPr/>
          </p:nvGrpSpPr>
          <p:grpSpPr>
            <a:xfrm>
              <a:off x="8842462" y="3753231"/>
              <a:ext cx="2938035" cy="1800926"/>
              <a:chOff x="5699309" y="4214315"/>
              <a:chExt cx="2938035" cy="180092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F59CCD-BC93-C877-3D5E-A220CF640EBF}"/>
                  </a:ext>
                </a:extLst>
              </p:cNvPr>
              <p:cNvGrpSpPr/>
              <p:nvPr/>
            </p:nvGrpSpPr>
            <p:grpSpPr>
              <a:xfrm>
                <a:off x="5699309" y="4214315"/>
                <a:ext cx="2938035" cy="1800926"/>
                <a:chOff x="4562024" y="2648811"/>
                <a:chExt cx="2159721" cy="144136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462399E-0DC7-C50B-CC77-153FBBEB7BD0}"/>
                    </a:ext>
                  </a:extLst>
                </p:cNvPr>
                <p:cNvGrpSpPr/>
                <p:nvPr/>
              </p:nvGrpSpPr>
              <p:grpSpPr>
                <a:xfrm>
                  <a:off x="4956512" y="2648811"/>
                  <a:ext cx="1337187" cy="1441360"/>
                  <a:chOff x="4956512" y="2648811"/>
                  <a:chExt cx="1337187" cy="1441360"/>
                </a:xfrm>
              </p:grpSpPr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C1E4774F-85D2-D801-6DD8-F233BA4D6F01}"/>
                      </a:ext>
                    </a:extLst>
                  </p:cNvPr>
                  <p:cNvSpPr/>
                  <p:nvPr/>
                </p:nvSpPr>
                <p:spPr>
                  <a:xfrm>
                    <a:off x="4956512" y="2648811"/>
                    <a:ext cx="1337187" cy="1441360"/>
                  </a:xfrm>
                  <a:prstGeom prst="round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GB" dirty="0"/>
                      <a:t>DME</a:t>
                    </a:r>
                  </a:p>
                </p:txBody>
              </p:sp>
              <p:sp>
                <p:nvSpPr>
                  <p:cNvPr id="15" name="Freihandform: Form 9">
                    <a:extLst>
                      <a:ext uri="{FF2B5EF4-FFF2-40B4-BE49-F238E27FC236}">
                        <a16:creationId xmlns:a16="http://schemas.microsoft.com/office/drawing/2014/main" id="{78921F7D-E294-EC7C-3A78-FCA2B0812F34}"/>
                      </a:ext>
                    </a:extLst>
                  </p:cNvPr>
                  <p:cNvSpPr/>
                  <p:nvPr/>
                </p:nvSpPr>
                <p:spPr>
                  <a:xfrm>
                    <a:off x="5204832" y="3189968"/>
                    <a:ext cx="840546" cy="789220"/>
                  </a:xfrm>
                  <a:custGeom>
                    <a:avLst/>
                    <a:gdLst>
                      <a:gd name="connsiteX0" fmla="*/ 2245807 w 2245806"/>
                      <a:gd name="connsiteY0" fmla="*/ 530260 h 2245806"/>
                      <a:gd name="connsiteX1" fmla="*/ 2245807 w 2245806"/>
                      <a:gd name="connsiteY1" fmla="*/ 467876 h 2245806"/>
                      <a:gd name="connsiteX2" fmla="*/ 1965081 w 2245806"/>
                      <a:gd name="connsiteY2" fmla="*/ 467876 h 2245806"/>
                      <a:gd name="connsiteX3" fmla="*/ 1965081 w 2245806"/>
                      <a:gd name="connsiteY3" fmla="*/ 436685 h 2245806"/>
                      <a:gd name="connsiteX4" fmla="*/ 1809122 w 2245806"/>
                      <a:gd name="connsiteY4" fmla="*/ 280726 h 2245806"/>
                      <a:gd name="connsiteX5" fmla="*/ 1777930 w 2245806"/>
                      <a:gd name="connsiteY5" fmla="*/ 280726 h 2245806"/>
                      <a:gd name="connsiteX6" fmla="*/ 1777930 w 2245806"/>
                      <a:gd name="connsiteY6" fmla="*/ 0 h 2245806"/>
                      <a:gd name="connsiteX7" fmla="*/ 1715547 w 2245806"/>
                      <a:gd name="connsiteY7" fmla="*/ 0 h 2245806"/>
                      <a:gd name="connsiteX8" fmla="*/ 1715547 w 2245806"/>
                      <a:gd name="connsiteY8" fmla="*/ 280726 h 2245806"/>
                      <a:gd name="connsiteX9" fmla="*/ 1528396 w 2245806"/>
                      <a:gd name="connsiteY9" fmla="*/ 280726 h 2245806"/>
                      <a:gd name="connsiteX10" fmla="*/ 1528396 w 2245806"/>
                      <a:gd name="connsiteY10" fmla="*/ 0 h 2245806"/>
                      <a:gd name="connsiteX11" fmla="*/ 1466013 w 2245806"/>
                      <a:gd name="connsiteY11" fmla="*/ 0 h 2245806"/>
                      <a:gd name="connsiteX12" fmla="*/ 1466013 w 2245806"/>
                      <a:gd name="connsiteY12" fmla="*/ 280726 h 2245806"/>
                      <a:gd name="connsiteX13" fmla="*/ 1278862 w 2245806"/>
                      <a:gd name="connsiteY13" fmla="*/ 280726 h 2245806"/>
                      <a:gd name="connsiteX14" fmla="*/ 1278862 w 2245806"/>
                      <a:gd name="connsiteY14" fmla="*/ 0 h 2245806"/>
                      <a:gd name="connsiteX15" fmla="*/ 1216479 w 2245806"/>
                      <a:gd name="connsiteY15" fmla="*/ 0 h 2245806"/>
                      <a:gd name="connsiteX16" fmla="*/ 1216479 w 2245806"/>
                      <a:gd name="connsiteY16" fmla="*/ 280726 h 2245806"/>
                      <a:gd name="connsiteX17" fmla="*/ 1029328 w 2245806"/>
                      <a:gd name="connsiteY17" fmla="*/ 280726 h 2245806"/>
                      <a:gd name="connsiteX18" fmla="*/ 1029328 w 2245806"/>
                      <a:gd name="connsiteY18" fmla="*/ 0 h 2245806"/>
                      <a:gd name="connsiteX19" fmla="*/ 966945 w 2245806"/>
                      <a:gd name="connsiteY19" fmla="*/ 0 h 2245806"/>
                      <a:gd name="connsiteX20" fmla="*/ 966945 w 2245806"/>
                      <a:gd name="connsiteY20" fmla="*/ 280726 h 2245806"/>
                      <a:gd name="connsiteX21" fmla="*/ 779794 w 2245806"/>
                      <a:gd name="connsiteY21" fmla="*/ 280726 h 2245806"/>
                      <a:gd name="connsiteX22" fmla="*/ 779794 w 2245806"/>
                      <a:gd name="connsiteY22" fmla="*/ 0 h 2245806"/>
                      <a:gd name="connsiteX23" fmla="*/ 717411 w 2245806"/>
                      <a:gd name="connsiteY23" fmla="*/ 0 h 2245806"/>
                      <a:gd name="connsiteX24" fmla="*/ 717411 w 2245806"/>
                      <a:gd name="connsiteY24" fmla="*/ 280726 h 2245806"/>
                      <a:gd name="connsiteX25" fmla="*/ 530260 w 2245806"/>
                      <a:gd name="connsiteY25" fmla="*/ 280726 h 2245806"/>
                      <a:gd name="connsiteX26" fmla="*/ 530260 w 2245806"/>
                      <a:gd name="connsiteY26" fmla="*/ 0 h 2245806"/>
                      <a:gd name="connsiteX27" fmla="*/ 467876 w 2245806"/>
                      <a:gd name="connsiteY27" fmla="*/ 0 h 2245806"/>
                      <a:gd name="connsiteX28" fmla="*/ 467876 w 2245806"/>
                      <a:gd name="connsiteY28" fmla="*/ 280726 h 2245806"/>
                      <a:gd name="connsiteX29" fmla="*/ 436685 w 2245806"/>
                      <a:gd name="connsiteY29" fmla="*/ 280726 h 2245806"/>
                      <a:gd name="connsiteX30" fmla="*/ 280726 w 2245806"/>
                      <a:gd name="connsiteY30" fmla="*/ 436685 h 2245806"/>
                      <a:gd name="connsiteX31" fmla="*/ 280726 w 2245806"/>
                      <a:gd name="connsiteY31" fmla="*/ 467876 h 2245806"/>
                      <a:gd name="connsiteX32" fmla="*/ 0 w 2245806"/>
                      <a:gd name="connsiteY32" fmla="*/ 467876 h 2245806"/>
                      <a:gd name="connsiteX33" fmla="*/ 0 w 2245806"/>
                      <a:gd name="connsiteY33" fmla="*/ 530260 h 2245806"/>
                      <a:gd name="connsiteX34" fmla="*/ 280726 w 2245806"/>
                      <a:gd name="connsiteY34" fmla="*/ 530260 h 2245806"/>
                      <a:gd name="connsiteX35" fmla="*/ 280726 w 2245806"/>
                      <a:gd name="connsiteY35" fmla="*/ 717411 h 2245806"/>
                      <a:gd name="connsiteX36" fmla="*/ 0 w 2245806"/>
                      <a:gd name="connsiteY36" fmla="*/ 717411 h 2245806"/>
                      <a:gd name="connsiteX37" fmla="*/ 0 w 2245806"/>
                      <a:gd name="connsiteY37" fmla="*/ 779794 h 2245806"/>
                      <a:gd name="connsiteX38" fmla="*/ 280726 w 2245806"/>
                      <a:gd name="connsiteY38" fmla="*/ 779794 h 2245806"/>
                      <a:gd name="connsiteX39" fmla="*/ 280726 w 2245806"/>
                      <a:gd name="connsiteY39" fmla="*/ 966945 h 2245806"/>
                      <a:gd name="connsiteX40" fmla="*/ 0 w 2245806"/>
                      <a:gd name="connsiteY40" fmla="*/ 966945 h 2245806"/>
                      <a:gd name="connsiteX41" fmla="*/ 0 w 2245806"/>
                      <a:gd name="connsiteY41" fmla="*/ 1029328 h 2245806"/>
                      <a:gd name="connsiteX42" fmla="*/ 280726 w 2245806"/>
                      <a:gd name="connsiteY42" fmla="*/ 1029328 h 2245806"/>
                      <a:gd name="connsiteX43" fmla="*/ 280726 w 2245806"/>
                      <a:gd name="connsiteY43" fmla="*/ 1216479 h 2245806"/>
                      <a:gd name="connsiteX44" fmla="*/ 0 w 2245806"/>
                      <a:gd name="connsiteY44" fmla="*/ 1216479 h 2245806"/>
                      <a:gd name="connsiteX45" fmla="*/ 0 w 2245806"/>
                      <a:gd name="connsiteY45" fmla="*/ 1278862 h 2245806"/>
                      <a:gd name="connsiteX46" fmla="*/ 280726 w 2245806"/>
                      <a:gd name="connsiteY46" fmla="*/ 1278862 h 2245806"/>
                      <a:gd name="connsiteX47" fmla="*/ 280726 w 2245806"/>
                      <a:gd name="connsiteY47" fmla="*/ 1466013 h 2245806"/>
                      <a:gd name="connsiteX48" fmla="*/ 0 w 2245806"/>
                      <a:gd name="connsiteY48" fmla="*/ 1466013 h 2245806"/>
                      <a:gd name="connsiteX49" fmla="*/ 0 w 2245806"/>
                      <a:gd name="connsiteY49" fmla="*/ 1528396 h 2245806"/>
                      <a:gd name="connsiteX50" fmla="*/ 280726 w 2245806"/>
                      <a:gd name="connsiteY50" fmla="*/ 1528396 h 2245806"/>
                      <a:gd name="connsiteX51" fmla="*/ 280726 w 2245806"/>
                      <a:gd name="connsiteY51" fmla="*/ 1715547 h 2245806"/>
                      <a:gd name="connsiteX52" fmla="*/ 0 w 2245806"/>
                      <a:gd name="connsiteY52" fmla="*/ 1715547 h 2245806"/>
                      <a:gd name="connsiteX53" fmla="*/ 0 w 2245806"/>
                      <a:gd name="connsiteY53" fmla="*/ 1777930 h 2245806"/>
                      <a:gd name="connsiteX54" fmla="*/ 280726 w 2245806"/>
                      <a:gd name="connsiteY54" fmla="*/ 1777930 h 2245806"/>
                      <a:gd name="connsiteX55" fmla="*/ 280726 w 2245806"/>
                      <a:gd name="connsiteY55" fmla="*/ 1809122 h 2245806"/>
                      <a:gd name="connsiteX56" fmla="*/ 436685 w 2245806"/>
                      <a:gd name="connsiteY56" fmla="*/ 1965081 h 2245806"/>
                      <a:gd name="connsiteX57" fmla="*/ 467876 w 2245806"/>
                      <a:gd name="connsiteY57" fmla="*/ 1965081 h 2245806"/>
                      <a:gd name="connsiteX58" fmla="*/ 467876 w 2245806"/>
                      <a:gd name="connsiteY58" fmla="*/ 2245807 h 2245806"/>
                      <a:gd name="connsiteX59" fmla="*/ 530260 w 2245806"/>
                      <a:gd name="connsiteY59" fmla="*/ 2245807 h 2245806"/>
                      <a:gd name="connsiteX60" fmla="*/ 530260 w 2245806"/>
                      <a:gd name="connsiteY60" fmla="*/ 1965081 h 2245806"/>
                      <a:gd name="connsiteX61" fmla="*/ 717411 w 2245806"/>
                      <a:gd name="connsiteY61" fmla="*/ 1965081 h 2245806"/>
                      <a:gd name="connsiteX62" fmla="*/ 717411 w 2245806"/>
                      <a:gd name="connsiteY62" fmla="*/ 2245807 h 2245806"/>
                      <a:gd name="connsiteX63" fmla="*/ 779794 w 2245806"/>
                      <a:gd name="connsiteY63" fmla="*/ 2245807 h 2245806"/>
                      <a:gd name="connsiteX64" fmla="*/ 779794 w 2245806"/>
                      <a:gd name="connsiteY64" fmla="*/ 1965081 h 2245806"/>
                      <a:gd name="connsiteX65" fmla="*/ 966945 w 2245806"/>
                      <a:gd name="connsiteY65" fmla="*/ 1965081 h 2245806"/>
                      <a:gd name="connsiteX66" fmla="*/ 966945 w 2245806"/>
                      <a:gd name="connsiteY66" fmla="*/ 2245807 h 2245806"/>
                      <a:gd name="connsiteX67" fmla="*/ 1029328 w 2245806"/>
                      <a:gd name="connsiteY67" fmla="*/ 2245807 h 2245806"/>
                      <a:gd name="connsiteX68" fmla="*/ 1029328 w 2245806"/>
                      <a:gd name="connsiteY68" fmla="*/ 1965081 h 2245806"/>
                      <a:gd name="connsiteX69" fmla="*/ 1216479 w 2245806"/>
                      <a:gd name="connsiteY69" fmla="*/ 1965081 h 2245806"/>
                      <a:gd name="connsiteX70" fmla="*/ 1216479 w 2245806"/>
                      <a:gd name="connsiteY70" fmla="*/ 2245807 h 2245806"/>
                      <a:gd name="connsiteX71" fmla="*/ 1278862 w 2245806"/>
                      <a:gd name="connsiteY71" fmla="*/ 2245807 h 2245806"/>
                      <a:gd name="connsiteX72" fmla="*/ 1278862 w 2245806"/>
                      <a:gd name="connsiteY72" fmla="*/ 1965081 h 2245806"/>
                      <a:gd name="connsiteX73" fmla="*/ 1466013 w 2245806"/>
                      <a:gd name="connsiteY73" fmla="*/ 1965081 h 2245806"/>
                      <a:gd name="connsiteX74" fmla="*/ 1466013 w 2245806"/>
                      <a:gd name="connsiteY74" fmla="*/ 2245807 h 2245806"/>
                      <a:gd name="connsiteX75" fmla="*/ 1528396 w 2245806"/>
                      <a:gd name="connsiteY75" fmla="*/ 2245807 h 2245806"/>
                      <a:gd name="connsiteX76" fmla="*/ 1528396 w 2245806"/>
                      <a:gd name="connsiteY76" fmla="*/ 1965081 h 2245806"/>
                      <a:gd name="connsiteX77" fmla="*/ 1715547 w 2245806"/>
                      <a:gd name="connsiteY77" fmla="*/ 1965081 h 2245806"/>
                      <a:gd name="connsiteX78" fmla="*/ 1715547 w 2245806"/>
                      <a:gd name="connsiteY78" fmla="*/ 2245807 h 2245806"/>
                      <a:gd name="connsiteX79" fmla="*/ 1777930 w 2245806"/>
                      <a:gd name="connsiteY79" fmla="*/ 2245807 h 2245806"/>
                      <a:gd name="connsiteX80" fmla="*/ 1777930 w 2245806"/>
                      <a:gd name="connsiteY80" fmla="*/ 1965081 h 2245806"/>
                      <a:gd name="connsiteX81" fmla="*/ 1809122 w 2245806"/>
                      <a:gd name="connsiteY81" fmla="*/ 1965081 h 2245806"/>
                      <a:gd name="connsiteX82" fmla="*/ 1965081 w 2245806"/>
                      <a:gd name="connsiteY82" fmla="*/ 1809122 h 2245806"/>
                      <a:gd name="connsiteX83" fmla="*/ 1965081 w 2245806"/>
                      <a:gd name="connsiteY83" fmla="*/ 1777930 h 2245806"/>
                      <a:gd name="connsiteX84" fmla="*/ 2245807 w 2245806"/>
                      <a:gd name="connsiteY84" fmla="*/ 1777930 h 2245806"/>
                      <a:gd name="connsiteX85" fmla="*/ 2245807 w 2245806"/>
                      <a:gd name="connsiteY85" fmla="*/ 1715547 h 2245806"/>
                      <a:gd name="connsiteX86" fmla="*/ 1965081 w 2245806"/>
                      <a:gd name="connsiteY86" fmla="*/ 1715547 h 2245806"/>
                      <a:gd name="connsiteX87" fmla="*/ 1965081 w 2245806"/>
                      <a:gd name="connsiteY87" fmla="*/ 1528396 h 2245806"/>
                      <a:gd name="connsiteX88" fmla="*/ 2245807 w 2245806"/>
                      <a:gd name="connsiteY88" fmla="*/ 1528396 h 2245806"/>
                      <a:gd name="connsiteX89" fmla="*/ 2245807 w 2245806"/>
                      <a:gd name="connsiteY89" fmla="*/ 1466013 h 2245806"/>
                      <a:gd name="connsiteX90" fmla="*/ 1965081 w 2245806"/>
                      <a:gd name="connsiteY90" fmla="*/ 1466013 h 2245806"/>
                      <a:gd name="connsiteX91" fmla="*/ 1965081 w 2245806"/>
                      <a:gd name="connsiteY91" fmla="*/ 1278862 h 2245806"/>
                      <a:gd name="connsiteX92" fmla="*/ 2245807 w 2245806"/>
                      <a:gd name="connsiteY92" fmla="*/ 1278862 h 2245806"/>
                      <a:gd name="connsiteX93" fmla="*/ 2245807 w 2245806"/>
                      <a:gd name="connsiteY93" fmla="*/ 1216479 h 2245806"/>
                      <a:gd name="connsiteX94" fmla="*/ 1965081 w 2245806"/>
                      <a:gd name="connsiteY94" fmla="*/ 1216479 h 2245806"/>
                      <a:gd name="connsiteX95" fmla="*/ 1965081 w 2245806"/>
                      <a:gd name="connsiteY95" fmla="*/ 1029328 h 2245806"/>
                      <a:gd name="connsiteX96" fmla="*/ 2245807 w 2245806"/>
                      <a:gd name="connsiteY96" fmla="*/ 1029328 h 2245806"/>
                      <a:gd name="connsiteX97" fmla="*/ 2245807 w 2245806"/>
                      <a:gd name="connsiteY97" fmla="*/ 966945 h 2245806"/>
                      <a:gd name="connsiteX98" fmla="*/ 1965081 w 2245806"/>
                      <a:gd name="connsiteY98" fmla="*/ 966945 h 2245806"/>
                      <a:gd name="connsiteX99" fmla="*/ 1965081 w 2245806"/>
                      <a:gd name="connsiteY99" fmla="*/ 779794 h 2245806"/>
                      <a:gd name="connsiteX100" fmla="*/ 2245807 w 2245806"/>
                      <a:gd name="connsiteY100" fmla="*/ 779794 h 2245806"/>
                      <a:gd name="connsiteX101" fmla="*/ 2245807 w 2245806"/>
                      <a:gd name="connsiteY101" fmla="*/ 717411 h 2245806"/>
                      <a:gd name="connsiteX102" fmla="*/ 1965081 w 2245806"/>
                      <a:gd name="connsiteY102" fmla="*/ 717411 h 2245806"/>
                      <a:gd name="connsiteX103" fmla="*/ 1965081 w 2245806"/>
                      <a:gd name="connsiteY103" fmla="*/ 530260 h 2245806"/>
                      <a:gd name="connsiteX104" fmla="*/ 1902697 w 2245806"/>
                      <a:gd name="connsiteY104" fmla="*/ 1809122 h 2245806"/>
                      <a:gd name="connsiteX105" fmla="*/ 1809122 w 2245806"/>
                      <a:gd name="connsiteY105" fmla="*/ 1902697 h 2245806"/>
                      <a:gd name="connsiteX106" fmla="*/ 436685 w 2245806"/>
                      <a:gd name="connsiteY106" fmla="*/ 1902697 h 2245806"/>
                      <a:gd name="connsiteX107" fmla="*/ 343109 w 2245806"/>
                      <a:gd name="connsiteY107" fmla="*/ 1809122 h 2245806"/>
                      <a:gd name="connsiteX108" fmla="*/ 343109 w 2245806"/>
                      <a:gd name="connsiteY108" fmla="*/ 436685 h 2245806"/>
                      <a:gd name="connsiteX109" fmla="*/ 436685 w 2245806"/>
                      <a:gd name="connsiteY109" fmla="*/ 343109 h 2245806"/>
                      <a:gd name="connsiteX110" fmla="*/ 1809122 w 2245806"/>
                      <a:gd name="connsiteY110" fmla="*/ 343109 h 2245806"/>
                      <a:gd name="connsiteX111" fmla="*/ 1902697 w 2245806"/>
                      <a:gd name="connsiteY111" fmla="*/ 436685 h 2245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</a:cxnLst>
                    <a:rect l="l" t="t" r="r" b="b"/>
                    <a:pathLst>
                      <a:path w="2245806" h="2245806">
                        <a:moveTo>
                          <a:pt x="2245807" y="530260"/>
                        </a:moveTo>
                        <a:lnTo>
                          <a:pt x="2245807" y="467876"/>
                        </a:lnTo>
                        <a:lnTo>
                          <a:pt x="1965081" y="467876"/>
                        </a:lnTo>
                        <a:lnTo>
                          <a:pt x="1965081" y="436685"/>
                        </a:lnTo>
                        <a:cubicBezTo>
                          <a:pt x="1964978" y="350592"/>
                          <a:pt x="1895215" y="280829"/>
                          <a:pt x="1809122" y="280726"/>
                        </a:cubicBezTo>
                        <a:lnTo>
                          <a:pt x="1777930" y="280726"/>
                        </a:lnTo>
                        <a:lnTo>
                          <a:pt x="1777930" y="0"/>
                        </a:lnTo>
                        <a:lnTo>
                          <a:pt x="1715547" y="0"/>
                        </a:lnTo>
                        <a:lnTo>
                          <a:pt x="1715547" y="280726"/>
                        </a:lnTo>
                        <a:lnTo>
                          <a:pt x="1528396" y="280726"/>
                        </a:lnTo>
                        <a:lnTo>
                          <a:pt x="1528396" y="0"/>
                        </a:lnTo>
                        <a:lnTo>
                          <a:pt x="1466013" y="0"/>
                        </a:lnTo>
                        <a:lnTo>
                          <a:pt x="1466013" y="280726"/>
                        </a:lnTo>
                        <a:lnTo>
                          <a:pt x="1278862" y="280726"/>
                        </a:lnTo>
                        <a:lnTo>
                          <a:pt x="1278862" y="0"/>
                        </a:lnTo>
                        <a:lnTo>
                          <a:pt x="1216479" y="0"/>
                        </a:lnTo>
                        <a:lnTo>
                          <a:pt x="1216479" y="280726"/>
                        </a:lnTo>
                        <a:lnTo>
                          <a:pt x="1029328" y="280726"/>
                        </a:lnTo>
                        <a:lnTo>
                          <a:pt x="1029328" y="0"/>
                        </a:lnTo>
                        <a:lnTo>
                          <a:pt x="966945" y="0"/>
                        </a:lnTo>
                        <a:lnTo>
                          <a:pt x="966945" y="280726"/>
                        </a:lnTo>
                        <a:lnTo>
                          <a:pt x="779794" y="280726"/>
                        </a:lnTo>
                        <a:lnTo>
                          <a:pt x="779794" y="0"/>
                        </a:lnTo>
                        <a:lnTo>
                          <a:pt x="717411" y="0"/>
                        </a:lnTo>
                        <a:lnTo>
                          <a:pt x="717411" y="280726"/>
                        </a:lnTo>
                        <a:lnTo>
                          <a:pt x="530260" y="280726"/>
                        </a:lnTo>
                        <a:lnTo>
                          <a:pt x="530260" y="0"/>
                        </a:lnTo>
                        <a:lnTo>
                          <a:pt x="467876" y="0"/>
                        </a:lnTo>
                        <a:lnTo>
                          <a:pt x="467876" y="280726"/>
                        </a:lnTo>
                        <a:lnTo>
                          <a:pt x="436685" y="280726"/>
                        </a:lnTo>
                        <a:cubicBezTo>
                          <a:pt x="350592" y="280829"/>
                          <a:pt x="280829" y="350592"/>
                          <a:pt x="280726" y="436685"/>
                        </a:cubicBezTo>
                        <a:lnTo>
                          <a:pt x="280726" y="467876"/>
                        </a:lnTo>
                        <a:lnTo>
                          <a:pt x="0" y="467876"/>
                        </a:lnTo>
                        <a:lnTo>
                          <a:pt x="0" y="530260"/>
                        </a:lnTo>
                        <a:lnTo>
                          <a:pt x="280726" y="530260"/>
                        </a:lnTo>
                        <a:lnTo>
                          <a:pt x="280726" y="717411"/>
                        </a:lnTo>
                        <a:lnTo>
                          <a:pt x="0" y="717411"/>
                        </a:lnTo>
                        <a:lnTo>
                          <a:pt x="0" y="779794"/>
                        </a:lnTo>
                        <a:lnTo>
                          <a:pt x="280726" y="779794"/>
                        </a:lnTo>
                        <a:lnTo>
                          <a:pt x="280726" y="966945"/>
                        </a:lnTo>
                        <a:lnTo>
                          <a:pt x="0" y="966945"/>
                        </a:lnTo>
                        <a:lnTo>
                          <a:pt x="0" y="1029328"/>
                        </a:lnTo>
                        <a:lnTo>
                          <a:pt x="280726" y="1029328"/>
                        </a:lnTo>
                        <a:lnTo>
                          <a:pt x="280726" y="1216479"/>
                        </a:lnTo>
                        <a:lnTo>
                          <a:pt x="0" y="1216479"/>
                        </a:lnTo>
                        <a:lnTo>
                          <a:pt x="0" y="1278862"/>
                        </a:lnTo>
                        <a:lnTo>
                          <a:pt x="280726" y="1278862"/>
                        </a:lnTo>
                        <a:lnTo>
                          <a:pt x="280726" y="1466013"/>
                        </a:lnTo>
                        <a:lnTo>
                          <a:pt x="0" y="1466013"/>
                        </a:lnTo>
                        <a:lnTo>
                          <a:pt x="0" y="1528396"/>
                        </a:lnTo>
                        <a:lnTo>
                          <a:pt x="280726" y="1528396"/>
                        </a:lnTo>
                        <a:lnTo>
                          <a:pt x="280726" y="1715547"/>
                        </a:lnTo>
                        <a:lnTo>
                          <a:pt x="0" y="1715547"/>
                        </a:lnTo>
                        <a:lnTo>
                          <a:pt x="0" y="1777930"/>
                        </a:lnTo>
                        <a:lnTo>
                          <a:pt x="280726" y="1777930"/>
                        </a:lnTo>
                        <a:lnTo>
                          <a:pt x="280726" y="1809122"/>
                        </a:lnTo>
                        <a:cubicBezTo>
                          <a:pt x="280829" y="1895215"/>
                          <a:pt x="350592" y="1964978"/>
                          <a:pt x="436685" y="1965081"/>
                        </a:cubicBezTo>
                        <a:lnTo>
                          <a:pt x="467876" y="1965081"/>
                        </a:lnTo>
                        <a:lnTo>
                          <a:pt x="467876" y="2245807"/>
                        </a:lnTo>
                        <a:lnTo>
                          <a:pt x="530260" y="2245807"/>
                        </a:lnTo>
                        <a:lnTo>
                          <a:pt x="530260" y="1965081"/>
                        </a:lnTo>
                        <a:lnTo>
                          <a:pt x="717411" y="1965081"/>
                        </a:lnTo>
                        <a:lnTo>
                          <a:pt x="717411" y="2245807"/>
                        </a:lnTo>
                        <a:lnTo>
                          <a:pt x="779794" y="2245807"/>
                        </a:lnTo>
                        <a:lnTo>
                          <a:pt x="779794" y="1965081"/>
                        </a:lnTo>
                        <a:lnTo>
                          <a:pt x="966945" y="1965081"/>
                        </a:lnTo>
                        <a:lnTo>
                          <a:pt x="966945" y="2245807"/>
                        </a:lnTo>
                        <a:lnTo>
                          <a:pt x="1029328" y="2245807"/>
                        </a:lnTo>
                        <a:lnTo>
                          <a:pt x="1029328" y="1965081"/>
                        </a:lnTo>
                        <a:lnTo>
                          <a:pt x="1216479" y="1965081"/>
                        </a:lnTo>
                        <a:lnTo>
                          <a:pt x="1216479" y="2245807"/>
                        </a:lnTo>
                        <a:lnTo>
                          <a:pt x="1278862" y="2245807"/>
                        </a:lnTo>
                        <a:lnTo>
                          <a:pt x="1278862" y="1965081"/>
                        </a:lnTo>
                        <a:lnTo>
                          <a:pt x="1466013" y="1965081"/>
                        </a:lnTo>
                        <a:lnTo>
                          <a:pt x="1466013" y="2245807"/>
                        </a:lnTo>
                        <a:lnTo>
                          <a:pt x="1528396" y="2245807"/>
                        </a:lnTo>
                        <a:lnTo>
                          <a:pt x="1528396" y="1965081"/>
                        </a:lnTo>
                        <a:lnTo>
                          <a:pt x="1715547" y="1965081"/>
                        </a:lnTo>
                        <a:lnTo>
                          <a:pt x="1715547" y="2245807"/>
                        </a:lnTo>
                        <a:lnTo>
                          <a:pt x="1777930" y="2245807"/>
                        </a:lnTo>
                        <a:lnTo>
                          <a:pt x="1777930" y="1965081"/>
                        </a:lnTo>
                        <a:lnTo>
                          <a:pt x="1809122" y="1965081"/>
                        </a:lnTo>
                        <a:cubicBezTo>
                          <a:pt x="1895215" y="1964978"/>
                          <a:pt x="1964978" y="1895215"/>
                          <a:pt x="1965081" y="1809122"/>
                        </a:cubicBezTo>
                        <a:lnTo>
                          <a:pt x="1965081" y="1777930"/>
                        </a:lnTo>
                        <a:lnTo>
                          <a:pt x="2245807" y="1777930"/>
                        </a:lnTo>
                        <a:lnTo>
                          <a:pt x="2245807" y="1715547"/>
                        </a:lnTo>
                        <a:lnTo>
                          <a:pt x="1965081" y="1715547"/>
                        </a:lnTo>
                        <a:lnTo>
                          <a:pt x="1965081" y="1528396"/>
                        </a:lnTo>
                        <a:lnTo>
                          <a:pt x="2245807" y="1528396"/>
                        </a:lnTo>
                        <a:lnTo>
                          <a:pt x="2245807" y="1466013"/>
                        </a:lnTo>
                        <a:lnTo>
                          <a:pt x="1965081" y="1466013"/>
                        </a:lnTo>
                        <a:lnTo>
                          <a:pt x="1965081" y="1278862"/>
                        </a:lnTo>
                        <a:lnTo>
                          <a:pt x="2245807" y="1278862"/>
                        </a:lnTo>
                        <a:lnTo>
                          <a:pt x="2245807" y="1216479"/>
                        </a:lnTo>
                        <a:lnTo>
                          <a:pt x="1965081" y="1216479"/>
                        </a:lnTo>
                        <a:lnTo>
                          <a:pt x="1965081" y="1029328"/>
                        </a:lnTo>
                        <a:lnTo>
                          <a:pt x="2245807" y="1029328"/>
                        </a:lnTo>
                        <a:lnTo>
                          <a:pt x="2245807" y="966945"/>
                        </a:lnTo>
                        <a:lnTo>
                          <a:pt x="1965081" y="966945"/>
                        </a:lnTo>
                        <a:lnTo>
                          <a:pt x="1965081" y="779794"/>
                        </a:lnTo>
                        <a:lnTo>
                          <a:pt x="2245807" y="779794"/>
                        </a:lnTo>
                        <a:lnTo>
                          <a:pt x="2245807" y="717411"/>
                        </a:lnTo>
                        <a:lnTo>
                          <a:pt x="1965081" y="717411"/>
                        </a:lnTo>
                        <a:lnTo>
                          <a:pt x="1965081" y="530260"/>
                        </a:lnTo>
                        <a:close/>
                        <a:moveTo>
                          <a:pt x="1902697" y="1809122"/>
                        </a:moveTo>
                        <a:cubicBezTo>
                          <a:pt x="1902697" y="1860804"/>
                          <a:pt x="1860804" y="1902697"/>
                          <a:pt x="1809122" y="1902697"/>
                        </a:cubicBezTo>
                        <a:lnTo>
                          <a:pt x="436685" y="1902697"/>
                        </a:lnTo>
                        <a:cubicBezTo>
                          <a:pt x="385003" y="1902697"/>
                          <a:pt x="343109" y="1860804"/>
                          <a:pt x="343109" y="1809122"/>
                        </a:cubicBezTo>
                        <a:lnTo>
                          <a:pt x="343109" y="436685"/>
                        </a:lnTo>
                        <a:cubicBezTo>
                          <a:pt x="343109" y="385003"/>
                          <a:pt x="385003" y="343109"/>
                          <a:pt x="436685" y="343109"/>
                        </a:cubicBezTo>
                        <a:lnTo>
                          <a:pt x="1809122" y="343109"/>
                        </a:lnTo>
                        <a:cubicBezTo>
                          <a:pt x="1860804" y="343109"/>
                          <a:pt x="1902697" y="385003"/>
                          <a:pt x="1902697" y="4366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1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7AC0220-B71C-4907-6816-F008FD44B7EF}"/>
                    </a:ext>
                  </a:extLst>
                </p:cNvPr>
                <p:cNvSpPr/>
                <p:nvPr/>
              </p:nvSpPr>
              <p:spPr>
                <a:xfrm>
                  <a:off x="4562024" y="3342890"/>
                  <a:ext cx="609600" cy="50390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/>
                    <a:t>API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C597D42-6E36-0289-0994-847D15FAF6B1}"/>
                    </a:ext>
                  </a:extLst>
                </p:cNvPr>
                <p:cNvSpPr/>
                <p:nvPr/>
              </p:nvSpPr>
              <p:spPr>
                <a:xfrm>
                  <a:off x="6112145" y="3332625"/>
                  <a:ext cx="609600" cy="50390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/>
                    <a:t>API</a:t>
                  </a:r>
                </a:p>
              </p:txBody>
            </p:sp>
          </p:grpSp>
          <p:pic>
            <p:nvPicPr>
              <p:cNvPr id="9" name="Graphic 8" descr="Artificial Intelligence with solid fill">
                <a:extLst>
                  <a:ext uri="{FF2B5EF4-FFF2-40B4-BE49-F238E27FC236}">
                    <a16:creationId xmlns:a16="http://schemas.microsoft.com/office/drawing/2014/main" id="{3DD536DF-F3CC-0A27-F08B-B5C31D947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7120" y="5005581"/>
                <a:ext cx="778394" cy="778394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1444CC-5BF2-E052-EB7F-E163157F9047}"/>
                </a:ext>
              </a:extLst>
            </p:cNvPr>
            <p:cNvSpPr/>
            <p:nvPr/>
          </p:nvSpPr>
          <p:spPr>
            <a:xfrm>
              <a:off x="10456600" y="5053281"/>
              <a:ext cx="532660" cy="5008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77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600F47-79E2-AC3E-70C2-65E344E8A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Acknowledgements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3412C-AB0E-0CE3-2167-7AA01769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2D5B-3F5B-25CA-48EA-6983C5FE0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11D46-E2B8-51ED-DAF7-FAB80BD9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0" y="1292398"/>
            <a:ext cx="5730372" cy="417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0FEFE-E1B5-FE58-7692-A0E5BB70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63" y="1292398"/>
            <a:ext cx="5618190" cy="3776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C12DCD-CA41-85F0-44C0-98E7FA724FC9}"/>
              </a:ext>
            </a:extLst>
          </p:cNvPr>
          <p:cNvSpPr txBox="1"/>
          <p:nvPr/>
        </p:nvSpPr>
        <p:spPr>
          <a:xfrm>
            <a:off x="6822616" y="5627801"/>
            <a:ext cx="4808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effectLst/>
                <a:latin typeface="ElsevierSans"/>
                <a:hlinkClick r:id="rId4" tooltip="Persistent link using digital object identifier"/>
              </a:rPr>
              <a:t>https://doi.org/10.1016/j.measen.2024.101626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36C4D-E994-F5F6-B6B5-03851E43550C}"/>
              </a:ext>
            </a:extLst>
          </p:cNvPr>
          <p:cNvSpPr txBox="1"/>
          <p:nvPr/>
        </p:nvSpPr>
        <p:spPr>
          <a:xfrm>
            <a:off x="799818" y="5627801"/>
            <a:ext cx="483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effectLst/>
                <a:latin typeface="ElsevierSans"/>
                <a:hlinkClick r:id="rId5" tooltip="Persistent link using digital object identifier"/>
              </a:rPr>
              <a:t>https://doi.org/10.1016/j.measen.2024.101361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3F3B5-9148-0A3D-34A2-2C793DDEF479}"/>
              </a:ext>
            </a:extLst>
          </p:cNvPr>
          <p:cNvSpPr/>
          <p:nvPr/>
        </p:nvSpPr>
        <p:spPr>
          <a:xfrm>
            <a:off x="1953087" y="1855433"/>
            <a:ext cx="2681057" cy="319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DAC98E-CA8D-B3B2-2FC6-A0FA3DE2FB9F}"/>
              </a:ext>
            </a:extLst>
          </p:cNvPr>
          <p:cNvSpPr/>
          <p:nvPr/>
        </p:nvSpPr>
        <p:spPr>
          <a:xfrm>
            <a:off x="8025413" y="1890945"/>
            <a:ext cx="2681057" cy="319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0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B0E0E-B7CC-0F4C-CBC5-5C38B1493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C883B-BD6B-2DD6-C31C-6BAC1624D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61E9E-9916-960C-D938-F377258DC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pic>
        <p:nvPicPr>
          <p:cNvPr id="6" name="Graphic 5" descr="Chat outline">
            <a:extLst>
              <a:ext uri="{FF2B5EF4-FFF2-40B4-BE49-F238E27FC236}">
                <a16:creationId xmlns:a16="http://schemas.microsoft.com/office/drawing/2014/main" id="{B618238C-3E22-8BED-EDE9-437C689F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2705" y="892848"/>
            <a:ext cx="3820357" cy="3820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8259B-A5B1-C590-83FF-9B8F4BBE5D36}"/>
              </a:ext>
            </a:extLst>
          </p:cNvPr>
          <p:cNvSpPr txBox="1"/>
          <p:nvPr/>
        </p:nvSpPr>
        <p:spPr>
          <a:xfrm>
            <a:off x="306379" y="5168438"/>
            <a:ext cx="1157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CONTACT</a:t>
            </a:r>
            <a:endParaRPr lang="en-GB" b="1" dirty="0">
              <a:solidFill>
                <a:srgbClr val="C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GB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Daniel.Hutzschenreuter@ptb.de</a:t>
            </a:r>
            <a:r>
              <a:rPr lang="en-GB" dirty="0"/>
              <a:t> | </a:t>
            </a:r>
            <a:r>
              <a:rPr lang="en-GB" dirty="0">
                <a:hlinkClick r:id="rId5"/>
              </a:rPr>
              <a:t>https://d-si.ptb.de/#/d-comparison</a:t>
            </a:r>
            <a:r>
              <a:rPr lang="en-GB" dirty="0"/>
              <a:t> | </a:t>
            </a:r>
            <a:r>
              <a:rPr lang="en-GB" dirty="0">
                <a:hlinkClick r:id="rId6"/>
              </a:rPr>
              <a:t>https://github.com/PTB-M4D/DME_Backend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85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8F4C3-BCD6-49C2-3870-16CC90836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Motivation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A7306-1A67-DD53-38EE-AD8B5B90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B504-C825-28ED-D374-63EAF245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4D264-A9F7-2DD4-8D50-F2D70A56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51" y="1546327"/>
            <a:ext cx="3881798" cy="376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C0EC1-9ABE-4F84-DAF2-9FC34CBD36A7}"/>
              </a:ext>
            </a:extLst>
          </p:cNvPr>
          <p:cNvSpPr txBox="1"/>
          <p:nvPr/>
        </p:nvSpPr>
        <p:spPr>
          <a:xfrm>
            <a:off x="8314307" y="5521882"/>
            <a:ext cx="382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Numbers estimated for participants under CIPM MRA and their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60A69-8FE4-33BE-55FB-B8927AADA2C3}"/>
              </a:ext>
            </a:extLst>
          </p:cNvPr>
          <p:cNvSpPr txBox="1"/>
          <p:nvPr/>
        </p:nvSpPr>
        <p:spPr>
          <a:xfrm>
            <a:off x="487811" y="1959603"/>
            <a:ext cx="68288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Improving consistency and integrity of outcomes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Supporting suitable measurements and reporting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Saving time for creation of reports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Enabling non-IT experts to use emerging digital tools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Emerging interdisciplinary use of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41794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273778-F7C9-E5C5-143E-FE08BA27F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Digital Metrological Expert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A50D4-53BD-7ECC-C7B4-AAD3DEE0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392CF-A077-2BAB-3750-014564A13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35313-F949-1FD5-A507-506C790A0BD4}"/>
              </a:ext>
            </a:extLst>
          </p:cNvPr>
          <p:cNvSpPr txBox="1"/>
          <p:nvPr/>
        </p:nvSpPr>
        <p:spPr>
          <a:xfrm>
            <a:off x="613843" y="1413863"/>
            <a:ext cx="78908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standard work, e.g., evaluation of comparison, calculation of measurands, etc. (taking over tedious human work)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Exchange information in environment of quality infrastructure (QI) through SI-based data and FAIR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Assess data and propose ways of processing including verification, filter, uncertainty propagation, use of AI,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Results as machine-actionable reports disclosing (metrological) traceability of outputs to inputs (utilizing PIDs)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Itself digital standard in QI when operated and maintained by authoritative organizations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19F800-7E63-3B03-9F54-284E69987821}"/>
              </a:ext>
            </a:extLst>
          </p:cNvPr>
          <p:cNvGrpSpPr/>
          <p:nvPr/>
        </p:nvGrpSpPr>
        <p:grpSpPr>
          <a:xfrm>
            <a:off x="8842462" y="3753231"/>
            <a:ext cx="2938035" cy="1800926"/>
            <a:chOff x="8842462" y="3753231"/>
            <a:chExt cx="2938035" cy="18009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544832-105D-5D4D-EB35-BC8D6F701BD3}"/>
                </a:ext>
              </a:extLst>
            </p:cNvPr>
            <p:cNvGrpSpPr/>
            <p:nvPr/>
          </p:nvGrpSpPr>
          <p:grpSpPr>
            <a:xfrm>
              <a:off x="8842462" y="3753231"/>
              <a:ext cx="2938035" cy="1800926"/>
              <a:chOff x="5699309" y="4214315"/>
              <a:chExt cx="2938035" cy="180092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3772380-1E2C-6FD8-D6B4-0585F6E08CD7}"/>
                  </a:ext>
                </a:extLst>
              </p:cNvPr>
              <p:cNvGrpSpPr/>
              <p:nvPr/>
            </p:nvGrpSpPr>
            <p:grpSpPr>
              <a:xfrm>
                <a:off x="5699309" y="4214315"/>
                <a:ext cx="2938035" cy="1800926"/>
                <a:chOff x="4562024" y="2648811"/>
                <a:chExt cx="2159721" cy="144136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EA90CF2-6B30-4909-AB07-A9E82FE4A826}"/>
                    </a:ext>
                  </a:extLst>
                </p:cNvPr>
                <p:cNvGrpSpPr/>
                <p:nvPr/>
              </p:nvGrpSpPr>
              <p:grpSpPr>
                <a:xfrm>
                  <a:off x="4956512" y="2648811"/>
                  <a:ext cx="1337187" cy="1441360"/>
                  <a:chOff x="4956512" y="2648811"/>
                  <a:chExt cx="1337187" cy="1441360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7A69E1AF-A449-FD35-5C59-7779DD898947}"/>
                      </a:ext>
                    </a:extLst>
                  </p:cNvPr>
                  <p:cNvSpPr/>
                  <p:nvPr/>
                </p:nvSpPr>
                <p:spPr>
                  <a:xfrm>
                    <a:off x="4956512" y="2648811"/>
                    <a:ext cx="1337187" cy="1441360"/>
                  </a:xfrm>
                  <a:prstGeom prst="round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GB" dirty="0"/>
                      <a:t>DME</a:t>
                    </a:r>
                  </a:p>
                </p:txBody>
              </p:sp>
              <p:sp>
                <p:nvSpPr>
                  <p:cNvPr id="12" name="Freihandform: Form 9">
                    <a:extLst>
                      <a:ext uri="{FF2B5EF4-FFF2-40B4-BE49-F238E27FC236}">
                        <a16:creationId xmlns:a16="http://schemas.microsoft.com/office/drawing/2014/main" id="{D04A6494-C10C-A2A6-6E49-1C4DDB7580FA}"/>
                      </a:ext>
                    </a:extLst>
                  </p:cNvPr>
                  <p:cNvSpPr/>
                  <p:nvPr/>
                </p:nvSpPr>
                <p:spPr>
                  <a:xfrm>
                    <a:off x="5204832" y="3189968"/>
                    <a:ext cx="840546" cy="789220"/>
                  </a:xfrm>
                  <a:custGeom>
                    <a:avLst/>
                    <a:gdLst>
                      <a:gd name="connsiteX0" fmla="*/ 2245807 w 2245806"/>
                      <a:gd name="connsiteY0" fmla="*/ 530260 h 2245806"/>
                      <a:gd name="connsiteX1" fmla="*/ 2245807 w 2245806"/>
                      <a:gd name="connsiteY1" fmla="*/ 467876 h 2245806"/>
                      <a:gd name="connsiteX2" fmla="*/ 1965081 w 2245806"/>
                      <a:gd name="connsiteY2" fmla="*/ 467876 h 2245806"/>
                      <a:gd name="connsiteX3" fmla="*/ 1965081 w 2245806"/>
                      <a:gd name="connsiteY3" fmla="*/ 436685 h 2245806"/>
                      <a:gd name="connsiteX4" fmla="*/ 1809122 w 2245806"/>
                      <a:gd name="connsiteY4" fmla="*/ 280726 h 2245806"/>
                      <a:gd name="connsiteX5" fmla="*/ 1777930 w 2245806"/>
                      <a:gd name="connsiteY5" fmla="*/ 280726 h 2245806"/>
                      <a:gd name="connsiteX6" fmla="*/ 1777930 w 2245806"/>
                      <a:gd name="connsiteY6" fmla="*/ 0 h 2245806"/>
                      <a:gd name="connsiteX7" fmla="*/ 1715547 w 2245806"/>
                      <a:gd name="connsiteY7" fmla="*/ 0 h 2245806"/>
                      <a:gd name="connsiteX8" fmla="*/ 1715547 w 2245806"/>
                      <a:gd name="connsiteY8" fmla="*/ 280726 h 2245806"/>
                      <a:gd name="connsiteX9" fmla="*/ 1528396 w 2245806"/>
                      <a:gd name="connsiteY9" fmla="*/ 280726 h 2245806"/>
                      <a:gd name="connsiteX10" fmla="*/ 1528396 w 2245806"/>
                      <a:gd name="connsiteY10" fmla="*/ 0 h 2245806"/>
                      <a:gd name="connsiteX11" fmla="*/ 1466013 w 2245806"/>
                      <a:gd name="connsiteY11" fmla="*/ 0 h 2245806"/>
                      <a:gd name="connsiteX12" fmla="*/ 1466013 w 2245806"/>
                      <a:gd name="connsiteY12" fmla="*/ 280726 h 2245806"/>
                      <a:gd name="connsiteX13" fmla="*/ 1278862 w 2245806"/>
                      <a:gd name="connsiteY13" fmla="*/ 280726 h 2245806"/>
                      <a:gd name="connsiteX14" fmla="*/ 1278862 w 2245806"/>
                      <a:gd name="connsiteY14" fmla="*/ 0 h 2245806"/>
                      <a:gd name="connsiteX15" fmla="*/ 1216479 w 2245806"/>
                      <a:gd name="connsiteY15" fmla="*/ 0 h 2245806"/>
                      <a:gd name="connsiteX16" fmla="*/ 1216479 w 2245806"/>
                      <a:gd name="connsiteY16" fmla="*/ 280726 h 2245806"/>
                      <a:gd name="connsiteX17" fmla="*/ 1029328 w 2245806"/>
                      <a:gd name="connsiteY17" fmla="*/ 280726 h 2245806"/>
                      <a:gd name="connsiteX18" fmla="*/ 1029328 w 2245806"/>
                      <a:gd name="connsiteY18" fmla="*/ 0 h 2245806"/>
                      <a:gd name="connsiteX19" fmla="*/ 966945 w 2245806"/>
                      <a:gd name="connsiteY19" fmla="*/ 0 h 2245806"/>
                      <a:gd name="connsiteX20" fmla="*/ 966945 w 2245806"/>
                      <a:gd name="connsiteY20" fmla="*/ 280726 h 2245806"/>
                      <a:gd name="connsiteX21" fmla="*/ 779794 w 2245806"/>
                      <a:gd name="connsiteY21" fmla="*/ 280726 h 2245806"/>
                      <a:gd name="connsiteX22" fmla="*/ 779794 w 2245806"/>
                      <a:gd name="connsiteY22" fmla="*/ 0 h 2245806"/>
                      <a:gd name="connsiteX23" fmla="*/ 717411 w 2245806"/>
                      <a:gd name="connsiteY23" fmla="*/ 0 h 2245806"/>
                      <a:gd name="connsiteX24" fmla="*/ 717411 w 2245806"/>
                      <a:gd name="connsiteY24" fmla="*/ 280726 h 2245806"/>
                      <a:gd name="connsiteX25" fmla="*/ 530260 w 2245806"/>
                      <a:gd name="connsiteY25" fmla="*/ 280726 h 2245806"/>
                      <a:gd name="connsiteX26" fmla="*/ 530260 w 2245806"/>
                      <a:gd name="connsiteY26" fmla="*/ 0 h 2245806"/>
                      <a:gd name="connsiteX27" fmla="*/ 467876 w 2245806"/>
                      <a:gd name="connsiteY27" fmla="*/ 0 h 2245806"/>
                      <a:gd name="connsiteX28" fmla="*/ 467876 w 2245806"/>
                      <a:gd name="connsiteY28" fmla="*/ 280726 h 2245806"/>
                      <a:gd name="connsiteX29" fmla="*/ 436685 w 2245806"/>
                      <a:gd name="connsiteY29" fmla="*/ 280726 h 2245806"/>
                      <a:gd name="connsiteX30" fmla="*/ 280726 w 2245806"/>
                      <a:gd name="connsiteY30" fmla="*/ 436685 h 2245806"/>
                      <a:gd name="connsiteX31" fmla="*/ 280726 w 2245806"/>
                      <a:gd name="connsiteY31" fmla="*/ 467876 h 2245806"/>
                      <a:gd name="connsiteX32" fmla="*/ 0 w 2245806"/>
                      <a:gd name="connsiteY32" fmla="*/ 467876 h 2245806"/>
                      <a:gd name="connsiteX33" fmla="*/ 0 w 2245806"/>
                      <a:gd name="connsiteY33" fmla="*/ 530260 h 2245806"/>
                      <a:gd name="connsiteX34" fmla="*/ 280726 w 2245806"/>
                      <a:gd name="connsiteY34" fmla="*/ 530260 h 2245806"/>
                      <a:gd name="connsiteX35" fmla="*/ 280726 w 2245806"/>
                      <a:gd name="connsiteY35" fmla="*/ 717411 h 2245806"/>
                      <a:gd name="connsiteX36" fmla="*/ 0 w 2245806"/>
                      <a:gd name="connsiteY36" fmla="*/ 717411 h 2245806"/>
                      <a:gd name="connsiteX37" fmla="*/ 0 w 2245806"/>
                      <a:gd name="connsiteY37" fmla="*/ 779794 h 2245806"/>
                      <a:gd name="connsiteX38" fmla="*/ 280726 w 2245806"/>
                      <a:gd name="connsiteY38" fmla="*/ 779794 h 2245806"/>
                      <a:gd name="connsiteX39" fmla="*/ 280726 w 2245806"/>
                      <a:gd name="connsiteY39" fmla="*/ 966945 h 2245806"/>
                      <a:gd name="connsiteX40" fmla="*/ 0 w 2245806"/>
                      <a:gd name="connsiteY40" fmla="*/ 966945 h 2245806"/>
                      <a:gd name="connsiteX41" fmla="*/ 0 w 2245806"/>
                      <a:gd name="connsiteY41" fmla="*/ 1029328 h 2245806"/>
                      <a:gd name="connsiteX42" fmla="*/ 280726 w 2245806"/>
                      <a:gd name="connsiteY42" fmla="*/ 1029328 h 2245806"/>
                      <a:gd name="connsiteX43" fmla="*/ 280726 w 2245806"/>
                      <a:gd name="connsiteY43" fmla="*/ 1216479 h 2245806"/>
                      <a:gd name="connsiteX44" fmla="*/ 0 w 2245806"/>
                      <a:gd name="connsiteY44" fmla="*/ 1216479 h 2245806"/>
                      <a:gd name="connsiteX45" fmla="*/ 0 w 2245806"/>
                      <a:gd name="connsiteY45" fmla="*/ 1278862 h 2245806"/>
                      <a:gd name="connsiteX46" fmla="*/ 280726 w 2245806"/>
                      <a:gd name="connsiteY46" fmla="*/ 1278862 h 2245806"/>
                      <a:gd name="connsiteX47" fmla="*/ 280726 w 2245806"/>
                      <a:gd name="connsiteY47" fmla="*/ 1466013 h 2245806"/>
                      <a:gd name="connsiteX48" fmla="*/ 0 w 2245806"/>
                      <a:gd name="connsiteY48" fmla="*/ 1466013 h 2245806"/>
                      <a:gd name="connsiteX49" fmla="*/ 0 w 2245806"/>
                      <a:gd name="connsiteY49" fmla="*/ 1528396 h 2245806"/>
                      <a:gd name="connsiteX50" fmla="*/ 280726 w 2245806"/>
                      <a:gd name="connsiteY50" fmla="*/ 1528396 h 2245806"/>
                      <a:gd name="connsiteX51" fmla="*/ 280726 w 2245806"/>
                      <a:gd name="connsiteY51" fmla="*/ 1715547 h 2245806"/>
                      <a:gd name="connsiteX52" fmla="*/ 0 w 2245806"/>
                      <a:gd name="connsiteY52" fmla="*/ 1715547 h 2245806"/>
                      <a:gd name="connsiteX53" fmla="*/ 0 w 2245806"/>
                      <a:gd name="connsiteY53" fmla="*/ 1777930 h 2245806"/>
                      <a:gd name="connsiteX54" fmla="*/ 280726 w 2245806"/>
                      <a:gd name="connsiteY54" fmla="*/ 1777930 h 2245806"/>
                      <a:gd name="connsiteX55" fmla="*/ 280726 w 2245806"/>
                      <a:gd name="connsiteY55" fmla="*/ 1809122 h 2245806"/>
                      <a:gd name="connsiteX56" fmla="*/ 436685 w 2245806"/>
                      <a:gd name="connsiteY56" fmla="*/ 1965081 h 2245806"/>
                      <a:gd name="connsiteX57" fmla="*/ 467876 w 2245806"/>
                      <a:gd name="connsiteY57" fmla="*/ 1965081 h 2245806"/>
                      <a:gd name="connsiteX58" fmla="*/ 467876 w 2245806"/>
                      <a:gd name="connsiteY58" fmla="*/ 2245807 h 2245806"/>
                      <a:gd name="connsiteX59" fmla="*/ 530260 w 2245806"/>
                      <a:gd name="connsiteY59" fmla="*/ 2245807 h 2245806"/>
                      <a:gd name="connsiteX60" fmla="*/ 530260 w 2245806"/>
                      <a:gd name="connsiteY60" fmla="*/ 1965081 h 2245806"/>
                      <a:gd name="connsiteX61" fmla="*/ 717411 w 2245806"/>
                      <a:gd name="connsiteY61" fmla="*/ 1965081 h 2245806"/>
                      <a:gd name="connsiteX62" fmla="*/ 717411 w 2245806"/>
                      <a:gd name="connsiteY62" fmla="*/ 2245807 h 2245806"/>
                      <a:gd name="connsiteX63" fmla="*/ 779794 w 2245806"/>
                      <a:gd name="connsiteY63" fmla="*/ 2245807 h 2245806"/>
                      <a:gd name="connsiteX64" fmla="*/ 779794 w 2245806"/>
                      <a:gd name="connsiteY64" fmla="*/ 1965081 h 2245806"/>
                      <a:gd name="connsiteX65" fmla="*/ 966945 w 2245806"/>
                      <a:gd name="connsiteY65" fmla="*/ 1965081 h 2245806"/>
                      <a:gd name="connsiteX66" fmla="*/ 966945 w 2245806"/>
                      <a:gd name="connsiteY66" fmla="*/ 2245807 h 2245806"/>
                      <a:gd name="connsiteX67" fmla="*/ 1029328 w 2245806"/>
                      <a:gd name="connsiteY67" fmla="*/ 2245807 h 2245806"/>
                      <a:gd name="connsiteX68" fmla="*/ 1029328 w 2245806"/>
                      <a:gd name="connsiteY68" fmla="*/ 1965081 h 2245806"/>
                      <a:gd name="connsiteX69" fmla="*/ 1216479 w 2245806"/>
                      <a:gd name="connsiteY69" fmla="*/ 1965081 h 2245806"/>
                      <a:gd name="connsiteX70" fmla="*/ 1216479 w 2245806"/>
                      <a:gd name="connsiteY70" fmla="*/ 2245807 h 2245806"/>
                      <a:gd name="connsiteX71" fmla="*/ 1278862 w 2245806"/>
                      <a:gd name="connsiteY71" fmla="*/ 2245807 h 2245806"/>
                      <a:gd name="connsiteX72" fmla="*/ 1278862 w 2245806"/>
                      <a:gd name="connsiteY72" fmla="*/ 1965081 h 2245806"/>
                      <a:gd name="connsiteX73" fmla="*/ 1466013 w 2245806"/>
                      <a:gd name="connsiteY73" fmla="*/ 1965081 h 2245806"/>
                      <a:gd name="connsiteX74" fmla="*/ 1466013 w 2245806"/>
                      <a:gd name="connsiteY74" fmla="*/ 2245807 h 2245806"/>
                      <a:gd name="connsiteX75" fmla="*/ 1528396 w 2245806"/>
                      <a:gd name="connsiteY75" fmla="*/ 2245807 h 2245806"/>
                      <a:gd name="connsiteX76" fmla="*/ 1528396 w 2245806"/>
                      <a:gd name="connsiteY76" fmla="*/ 1965081 h 2245806"/>
                      <a:gd name="connsiteX77" fmla="*/ 1715547 w 2245806"/>
                      <a:gd name="connsiteY77" fmla="*/ 1965081 h 2245806"/>
                      <a:gd name="connsiteX78" fmla="*/ 1715547 w 2245806"/>
                      <a:gd name="connsiteY78" fmla="*/ 2245807 h 2245806"/>
                      <a:gd name="connsiteX79" fmla="*/ 1777930 w 2245806"/>
                      <a:gd name="connsiteY79" fmla="*/ 2245807 h 2245806"/>
                      <a:gd name="connsiteX80" fmla="*/ 1777930 w 2245806"/>
                      <a:gd name="connsiteY80" fmla="*/ 1965081 h 2245806"/>
                      <a:gd name="connsiteX81" fmla="*/ 1809122 w 2245806"/>
                      <a:gd name="connsiteY81" fmla="*/ 1965081 h 2245806"/>
                      <a:gd name="connsiteX82" fmla="*/ 1965081 w 2245806"/>
                      <a:gd name="connsiteY82" fmla="*/ 1809122 h 2245806"/>
                      <a:gd name="connsiteX83" fmla="*/ 1965081 w 2245806"/>
                      <a:gd name="connsiteY83" fmla="*/ 1777930 h 2245806"/>
                      <a:gd name="connsiteX84" fmla="*/ 2245807 w 2245806"/>
                      <a:gd name="connsiteY84" fmla="*/ 1777930 h 2245806"/>
                      <a:gd name="connsiteX85" fmla="*/ 2245807 w 2245806"/>
                      <a:gd name="connsiteY85" fmla="*/ 1715547 h 2245806"/>
                      <a:gd name="connsiteX86" fmla="*/ 1965081 w 2245806"/>
                      <a:gd name="connsiteY86" fmla="*/ 1715547 h 2245806"/>
                      <a:gd name="connsiteX87" fmla="*/ 1965081 w 2245806"/>
                      <a:gd name="connsiteY87" fmla="*/ 1528396 h 2245806"/>
                      <a:gd name="connsiteX88" fmla="*/ 2245807 w 2245806"/>
                      <a:gd name="connsiteY88" fmla="*/ 1528396 h 2245806"/>
                      <a:gd name="connsiteX89" fmla="*/ 2245807 w 2245806"/>
                      <a:gd name="connsiteY89" fmla="*/ 1466013 h 2245806"/>
                      <a:gd name="connsiteX90" fmla="*/ 1965081 w 2245806"/>
                      <a:gd name="connsiteY90" fmla="*/ 1466013 h 2245806"/>
                      <a:gd name="connsiteX91" fmla="*/ 1965081 w 2245806"/>
                      <a:gd name="connsiteY91" fmla="*/ 1278862 h 2245806"/>
                      <a:gd name="connsiteX92" fmla="*/ 2245807 w 2245806"/>
                      <a:gd name="connsiteY92" fmla="*/ 1278862 h 2245806"/>
                      <a:gd name="connsiteX93" fmla="*/ 2245807 w 2245806"/>
                      <a:gd name="connsiteY93" fmla="*/ 1216479 h 2245806"/>
                      <a:gd name="connsiteX94" fmla="*/ 1965081 w 2245806"/>
                      <a:gd name="connsiteY94" fmla="*/ 1216479 h 2245806"/>
                      <a:gd name="connsiteX95" fmla="*/ 1965081 w 2245806"/>
                      <a:gd name="connsiteY95" fmla="*/ 1029328 h 2245806"/>
                      <a:gd name="connsiteX96" fmla="*/ 2245807 w 2245806"/>
                      <a:gd name="connsiteY96" fmla="*/ 1029328 h 2245806"/>
                      <a:gd name="connsiteX97" fmla="*/ 2245807 w 2245806"/>
                      <a:gd name="connsiteY97" fmla="*/ 966945 h 2245806"/>
                      <a:gd name="connsiteX98" fmla="*/ 1965081 w 2245806"/>
                      <a:gd name="connsiteY98" fmla="*/ 966945 h 2245806"/>
                      <a:gd name="connsiteX99" fmla="*/ 1965081 w 2245806"/>
                      <a:gd name="connsiteY99" fmla="*/ 779794 h 2245806"/>
                      <a:gd name="connsiteX100" fmla="*/ 2245807 w 2245806"/>
                      <a:gd name="connsiteY100" fmla="*/ 779794 h 2245806"/>
                      <a:gd name="connsiteX101" fmla="*/ 2245807 w 2245806"/>
                      <a:gd name="connsiteY101" fmla="*/ 717411 h 2245806"/>
                      <a:gd name="connsiteX102" fmla="*/ 1965081 w 2245806"/>
                      <a:gd name="connsiteY102" fmla="*/ 717411 h 2245806"/>
                      <a:gd name="connsiteX103" fmla="*/ 1965081 w 2245806"/>
                      <a:gd name="connsiteY103" fmla="*/ 530260 h 2245806"/>
                      <a:gd name="connsiteX104" fmla="*/ 1902697 w 2245806"/>
                      <a:gd name="connsiteY104" fmla="*/ 1809122 h 2245806"/>
                      <a:gd name="connsiteX105" fmla="*/ 1809122 w 2245806"/>
                      <a:gd name="connsiteY105" fmla="*/ 1902697 h 2245806"/>
                      <a:gd name="connsiteX106" fmla="*/ 436685 w 2245806"/>
                      <a:gd name="connsiteY106" fmla="*/ 1902697 h 2245806"/>
                      <a:gd name="connsiteX107" fmla="*/ 343109 w 2245806"/>
                      <a:gd name="connsiteY107" fmla="*/ 1809122 h 2245806"/>
                      <a:gd name="connsiteX108" fmla="*/ 343109 w 2245806"/>
                      <a:gd name="connsiteY108" fmla="*/ 436685 h 2245806"/>
                      <a:gd name="connsiteX109" fmla="*/ 436685 w 2245806"/>
                      <a:gd name="connsiteY109" fmla="*/ 343109 h 2245806"/>
                      <a:gd name="connsiteX110" fmla="*/ 1809122 w 2245806"/>
                      <a:gd name="connsiteY110" fmla="*/ 343109 h 2245806"/>
                      <a:gd name="connsiteX111" fmla="*/ 1902697 w 2245806"/>
                      <a:gd name="connsiteY111" fmla="*/ 436685 h 2245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</a:cxnLst>
                    <a:rect l="l" t="t" r="r" b="b"/>
                    <a:pathLst>
                      <a:path w="2245806" h="2245806">
                        <a:moveTo>
                          <a:pt x="2245807" y="530260"/>
                        </a:moveTo>
                        <a:lnTo>
                          <a:pt x="2245807" y="467876"/>
                        </a:lnTo>
                        <a:lnTo>
                          <a:pt x="1965081" y="467876"/>
                        </a:lnTo>
                        <a:lnTo>
                          <a:pt x="1965081" y="436685"/>
                        </a:lnTo>
                        <a:cubicBezTo>
                          <a:pt x="1964978" y="350592"/>
                          <a:pt x="1895215" y="280829"/>
                          <a:pt x="1809122" y="280726"/>
                        </a:cubicBezTo>
                        <a:lnTo>
                          <a:pt x="1777930" y="280726"/>
                        </a:lnTo>
                        <a:lnTo>
                          <a:pt x="1777930" y="0"/>
                        </a:lnTo>
                        <a:lnTo>
                          <a:pt x="1715547" y="0"/>
                        </a:lnTo>
                        <a:lnTo>
                          <a:pt x="1715547" y="280726"/>
                        </a:lnTo>
                        <a:lnTo>
                          <a:pt x="1528396" y="280726"/>
                        </a:lnTo>
                        <a:lnTo>
                          <a:pt x="1528396" y="0"/>
                        </a:lnTo>
                        <a:lnTo>
                          <a:pt x="1466013" y="0"/>
                        </a:lnTo>
                        <a:lnTo>
                          <a:pt x="1466013" y="280726"/>
                        </a:lnTo>
                        <a:lnTo>
                          <a:pt x="1278862" y="280726"/>
                        </a:lnTo>
                        <a:lnTo>
                          <a:pt x="1278862" y="0"/>
                        </a:lnTo>
                        <a:lnTo>
                          <a:pt x="1216479" y="0"/>
                        </a:lnTo>
                        <a:lnTo>
                          <a:pt x="1216479" y="280726"/>
                        </a:lnTo>
                        <a:lnTo>
                          <a:pt x="1029328" y="280726"/>
                        </a:lnTo>
                        <a:lnTo>
                          <a:pt x="1029328" y="0"/>
                        </a:lnTo>
                        <a:lnTo>
                          <a:pt x="966945" y="0"/>
                        </a:lnTo>
                        <a:lnTo>
                          <a:pt x="966945" y="280726"/>
                        </a:lnTo>
                        <a:lnTo>
                          <a:pt x="779794" y="280726"/>
                        </a:lnTo>
                        <a:lnTo>
                          <a:pt x="779794" y="0"/>
                        </a:lnTo>
                        <a:lnTo>
                          <a:pt x="717411" y="0"/>
                        </a:lnTo>
                        <a:lnTo>
                          <a:pt x="717411" y="280726"/>
                        </a:lnTo>
                        <a:lnTo>
                          <a:pt x="530260" y="280726"/>
                        </a:lnTo>
                        <a:lnTo>
                          <a:pt x="530260" y="0"/>
                        </a:lnTo>
                        <a:lnTo>
                          <a:pt x="467876" y="0"/>
                        </a:lnTo>
                        <a:lnTo>
                          <a:pt x="467876" y="280726"/>
                        </a:lnTo>
                        <a:lnTo>
                          <a:pt x="436685" y="280726"/>
                        </a:lnTo>
                        <a:cubicBezTo>
                          <a:pt x="350592" y="280829"/>
                          <a:pt x="280829" y="350592"/>
                          <a:pt x="280726" y="436685"/>
                        </a:cubicBezTo>
                        <a:lnTo>
                          <a:pt x="280726" y="467876"/>
                        </a:lnTo>
                        <a:lnTo>
                          <a:pt x="0" y="467876"/>
                        </a:lnTo>
                        <a:lnTo>
                          <a:pt x="0" y="530260"/>
                        </a:lnTo>
                        <a:lnTo>
                          <a:pt x="280726" y="530260"/>
                        </a:lnTo>
                        <a:lnTo>
                          <a:pt x="280726" y="717411"/>
                        </a:lnTo>
                        <a:lnTo>
                          <a:pt x="0" y="717411"/>
                        </a:lnTo>
                        <a:lnTo>
                          <a:pt x="0" y="779794"/>
                        </a:lnTo>
                        <a:lnTo>
                          <a:pt x="280726" y="779794"/>
                        </a:lnTo>
                        <a:lnTo>
                          <a:pt x="280726" y="966945"/>
                        </a:lnTo>
                        <a:lnTo>
                          <a:pt x="0" y="966945"/>
                        </a:lnTo>
                        <a:lnTo>
                          <a:pt x="0" y="1029328"/>
                        </a:lnTo>
                        <a:lnTo>
                          <a:pt x="280726" y="1029328"/>
                        </a:lnTo>
                        <a:lnTo>
                          <a:pt x="280726" y="1216479"/>
                        </a:lnTo>
                        <a:lnTo>
                          <a:pt x="0" y="1216479"/>
                        </a:lnTo>
                        <a:lnTo>
                          <a:pt x="0" y="1278862"/>
                        </a:lnTo>
                        <a:lnTo>
                          <a:pt x="280726" y="1278862"/>
                        </a:lnTo>
                        <a:lnTo>
                          <a:pt x="280726" y="1466013"/>
                        </a:lnTo>
                        <a:lnTo>
                          <a:pt x="0" y="1466013"/>
                        </a:lnTo>
                        <a:lnTo>
                          <a:pt x="0" y="1528396"/>
                        </a:lnTo>
                        <a:lnTo>
                          <a:pt x="280726" y="1528396"/>
                        </a:lnTo>
                        <a:lnTo>
                          <a:pt x="280726" y="1715547"/>
                        </a:lnTo>
                        <a:lnTo>
                          <a:pt x="0" y="1715547"/>
                        </a:lnTo>
                        <a:lnTo>
                          <a:pt x="0" y="1777930"/>
                        </a:lnTo>
                        <a:lnTo>
                          <a:pt x="280726" y="1777930"/>
                        </a:lnTo>
                        <a:lnTo>
                          <a:pt x="280726" y="1809122"/>
                        </a:lnTo>
                        <a:cubicBezTo>
                          <a:pt x="280829" y="1895215"/>
                          <a:pt x="350592" y="1964978"/>
                          <a:pt x="436685" y="1965081"/>
                        </a:cubicBezTo>
                        <a:lnTo>
                          <a:pt x="467876" y="1965081"/>
                        </a:lnTo>
                        <a:lnTo>
                          <a:pt x="467876" y="2245807"/>
                        </a:lnTo>
                        <a:lnTo>
                          <a:pt x="530260" y="2245807"/>
                        </a:lnTo>
                        <a:lnTo>
                          <a:pt x="530260" y="1965081"/>
                        </a:lnTo>
                        <a:lnTo>
                          <a:pt x="717411" y="1965081"/>
                        </a:lnTo>
                        <a:lnTo>
                          <a:pt x="717411" y="2245807"/>
                        </a:lnTo>
                        <a:lnTo>
                          <a:pt x="779794" y="2245807"/>
                        </a:lnTo>
                        <a:lnTo>
                          <a:pt x="779794" y="1965081"/>
                        </a:lnTo>
                        <a:lnTo>
                          <a:pt x="966945" y="1965081"/>
                        </a:lnTo>
                        <a:lnTo>
                          <a:pt x="966945" y="2245807"/>
                        </a:lnTo>
                        <a:lnTo>
                          <a:pt x="1029328" y="2245807"/>
                        </a:lnTo>
                        <a:lnTo>
                          <a:pt x="1029328" y="1965081"/>
                        </a:lnTo>
                        <a:lnTo>
                          <a:pt x="1216479" y="1965081"/>
                        </a:lnTo>
                        <a:lnTo>
                          <a:pt x="1216479" y="2245807"/>
                        </a:lnTo>
                        <a:lnTo>
                          <a:pt x="1278862" y="2245807"/>
                        </a:lnTo>
                        <a:lnTo>
                          <a:pt x="1278862" y="1965081"/>
                        </a:lnTo>
                        <a:lnTo>
                          <a:pt x="1466013" y="1965081"/>
                        </a:lnTo>
                        <a:lnTo>
                          <a:pt x="1466013" y="2245807"/>
                        </a:lnTo>
                        <a:lnTo>
                          <a:pt x="1528396" y="2245807"/>
                        </a:lnTo>
                        <a:lnTo>
                          <a:pt x="1528396" y="1965081"/>
                        </a:lnTo>
                        <a:lnTo>
                          <a:pt x="1715547" y="1965081"/>
                        </a:lnTo>
                        <a:lnTo>
                          <a:pt x="1715547" y="2245807"/>
                        </a:lnTo>
                        <a:lnTo>
                          <a:pt x="1777930" y="2245807"/>
                        </a:lnTo>
                        <a:lnTo>
                          <a:pt x="1777930" y="1965081"/>
                        </a:lnTo>
                        <a:lnTo>
                          <a:pt x="1809122" y="1965081"/>
                        </a:lnTo>
                        <a:cubicBezTo>
                          <a:pt x="1895215" y="1964978"/>
                          <a:pt x="1964978" y="1895215"/>
                          <a:pt x="1965081" y="1809122"/>
                        </a:cubicBezTo>
                        <a:lnTo>
                          <a:pt x="1965081" y="1777930"/>
                        </a:lnTo>
                        <a:lnTo>
                          <a:pt x="2245807" y="1777930"/>
                        </a:lnTo>
                        <a:lnTo>
                          <a:pt x="2245807" y="1715547"/>
                        </a:lnTo>
                        <a:lnTo>
                          <a:pt x="1965081" y="1715547"/>
                        </a:lnTo>
                        <a:lnTo>
                          <a:pt x="1965081" y="1528396"/>
                        </a:lnTo>
                        <a:lnTo>
                          <a:pt x="2245807" y="1528396"/>
                        </a:lnTo>
                        <a:lnTo>
                          <a:pt x="2245807" y="1466013"/>
                        </a:lnTo>
                        <a:lnTo>
                          <a:pt x="1965081" y="1466013"/>
                        </a:lnTo>
                        <a:lnTo>
                          <a:pt x="1965081" y="1278862"/>
                        </a:lnTo>
                        <a:lnTo>
                          <a:pt x="2245807" y="1278862"/>
                        </a:lnTo>
                        <a:lnTo>
                          <a:pt x="2245807" y="1216479"/>
                        </a:lnTo>
                        <a:lnTo>
                          <a:pt x="1965081" y="1216479"/>
                        </a:lnTo>
                        <a:lnTo>
                          <a:pt x="1965081" y="1029328"/>
                        </a:lnTo>
                        <a:lnTo>
                          <a:pt x="2245807" y="1029328"/>
                        </a:lnTo>
                        <a:lnTo>
                          <a:pt x="2245807" y="966945"/>
                        </a:lnTo>
                        <a:lnTo>
                          <a:pt x="1965081" y="966945"/>
                        </a:lnTo>
                        <a:lnTo>
                          <a:pt x="1965081" y="779794"/>
                        </a:lnTo>
                        <a:lnTo>
                          <a:pt x="2245807" y="779794"/>
                        </a:lnTo>
                        <a:lnTo>
                          <a:pt x="2245807" y="717411"/>
                        </a:lnTo>
                        <a:lnTo>
                          <a:pt x="1965081" y="717411"/>
                        </a:lnTo>
                        <a:lnTo>
                          <a:pt x="1965081" y="530260"/>
                        </a:lnTo>
                        <a:close/>
                        <a:moveTo>
                          <a:pt x="1902697" y="1809122"/>
                        </a:moveTo>
                        <a:cubicBezTo>
                          <a:pt x="1902697" y="1860804"/>
                          <a:pt x="1860804" y="1902697"/>
                          <a:pt x="1809122" y="1902697"/>
                        </a:cubicBezTo>
                        <a:lnTo>
                          <a:pt x="436685" y="1902697"/>
                        </a:lnTo>
                        <a:cubicBezTo>
                          <a:pt x="385003" y="1902697"/>
                          <a:pt x="343109" y="1860804"/>
                          <a:pt x="343109" y="1809122"/>
                        </a:cubicBezTo>
                        <a:lnTo>
                          <a:pt x="343109" y="436685"/>
                        </a:lnTo>
                        <a:cubicBezTo>
                          <a:pt x="343109" y="385003"/>
                          <a:pt x="385003" y="343109"/>
                          <a:pt x="436685" y="343109"/>
                        </a:cubicBezTo>
                        <a:lnTo>
                          <a:pt x="1809122" y="343109"/>
                        </a:lnTo>
                        <a:cubicBezTo>
                          <a:pt x="1860804" y="343109"/>
                          <a:pt x="1902697" y="385003"/>
                          <a:pt x="1902697" y="4366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1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 dirty="0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A3BDD5-0CCB-8478-D9A3-55E67B75E3CC}"/>
                    </a:ext>
                  </a:extLst>
                </p:cNvPr>
                <p:cNvSpPr/>
                <p:nvPr/>
              </p:nvSpPr>
              <p:spPr>
                <a:xfrm>
                  <a:off x="4562024" y="3342890"/>
                  <a:ext cx="609600" cy="50390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/>
                    <a:t>API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4FBA7D5-4C76-C706-26A5-B62716084D75}"/>
                    </a:ext>
                  </a:extLst>
                </p:cNvPr>
                <p:cNvSpPr/>
                <p:nvPr/>
              </p:nvSpPr>
              <p:spPr>
                <a:xfrm>
                  <a:off x="6112145" y="3332625"/>
                  <a:ext cx="609600" cy="50390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b="1" dirty="0"/>
                    <a:t>API</a:t>
                  </a:r>
                </a:p>
              </p:txBody>
            </p:sp>
          </p:grpSp>
          <p:pic>
            <p:nvPicPr>
              <p:cNvPr id="7" name="Graphic 6" descr="Artificial Intelligence with solid fill">
                <a:extLst>
                  <a:ext uri="{FF2B5EF4-FFF2-40B4-BE49-F238E27FC236}">
                    <a16:creationId xmlns:a16="http://schemas.microsoft.com/office/drawing/2014/main" id="{CDE27FF2-98C1-E9D2-5AF6-84A3D7072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97120" y="5005581"/>
                <a:ext cx="778394" cy="778394"/>
              </a:xfrm>
              <a:prstGeom prst="rect">
                <a:avLst/>
              </a:prstGeom>
            </p:spPr>
          </p:pic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3AAAE1-3EED-460C-66C3-23D806221CC2}"/>
                </a:ext>
              </a:extLst>
            </p:cNvPr>
            <p:cNvSpPr/>
            <p:nvPr/>
          </p:nvSpPr>
          <p:spPr>
            <a:xfrm>
              <a:off x="10456600" y="5053281"/>
              <a:ext cx="532660" cy="5008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1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EEB63-F788-737C-173D-F8AAF62E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Example: Virtual Mass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A910F-64B0-AA8A-AE2C-6EC1494CD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E1B6C-B9CE-221B-32C6-DA0F0F330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934AE-29EC-894D-D657-0EAF28AF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0" y="1327878"/>
            <a:ext cx="6851702" cy="294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7EE7D21-4AFA-8C8D-7CC2-72264C7643C5}"/>
              </a:ext>
            </a:extLst>
          </p:cNvPr>
          <p:cNvGrpSpPr/>
          <p:nvPr/>
        </p:nvGrpSpPr>
        <p:grpSpPr>
          <a:xfrm>
            <a:off x="4845987" y="4236039"/>
            <a:ext cx="3827743" cy="1952673"/>
            <a:chOff x="4845987" y="4236039"/>
            <a:chExt cx="3827743" cy="19526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06099C-2E15-DE80-0363-12C933C3D71F}"/>
                </a:ext>
              </a:extLst>
            </p:cNvPr>
            <p:cNvSpPr txBox="1"/>
            <p:nvPr/>
          </p:nvSpPr>
          <p:spPr>
            <a:xfrm>
              <a:off x="4845987" y="4526719"/>
              <a:ext cx="382774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value: weighted mean</a:t>
              </a:r>
            </a:p>
            <a:p>
              <a:r>
                <a:rPr lang="en-GB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= 1.0000002596 kg</a:t>
              </a:r>
            </a:p>
            <a:p>
              <a:r>
                <a:rPr lang="en-GB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GB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= 1.670𝐸-8 kg</a:t>
              </a:r>
            </a:p>
            <a:p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 filter</a:t>
              </a:r>
            </a:p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|En|=|x</a:t>
              </a:r>
              <a:r>
                <a:rPr lang="en-GB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|/U(x</a:t>
              </a:r>
              <a:r>
                <a:rPr lang="en-GB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) &gt; 1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9545E3CE-4182-4308-6E2D-C6921519FAD2}"/>
                </a:ext>
              </a:extLst>
            </p:cNvPr>
            <p:cNvSpPr/>
            <p:nvPr/>
          </p:nvSpPr>
          <p:spPr>
            <a:xfrm>
              <a:off x="6328708" y="4236039"/>
              <a:ext cx="408373" cy="319596"/>
            </a:xfrm>
            <a:prstGeom prst="down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AC6CC4-6AE5-D01A-8608-4390E7AF2DD7}"/>
              </a:ext>
            </a:extLst>
          </p:cNvPr>
          <p:cNvGrpSpPr/>
          <p:nvPr/>
        </p:nvGrpSpPr>
        <p:grpSpPr>
          <a:xfrm>
            <a:off x="627550" y="4228123"/>
            <a:ext cx="599423" cy="1614283"/>
            <a:chOff x="627550" y="4272513"/>
            <a:chExt cx="599423" cy="1614283"/>
          </a:xfrm>
        </p:grpSpPr>
        <p:pic>
          <p:nvPicPr>
            <p:cNvPr id="1026" name="Picture 2" descr="KERN - Prüfgewicht, OIML-Klasse M2, Nennwert 2 kg, Knopf, Edelstahl  feingedreht (OIML)">
              <a:extLst>
                <a:ext uri="{FF2B5EF4-FFF2-40B4-BE49-F238E27FC236}">
                  <a16:creationId xmlns:a16="http://schemas.microsoft.com/office/drawing/2014/main" id="{B35B0032-451F-FA79-EC20-95D8CAAB6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1" r="34877"/>
            <a:stretch/>
          </p:blipFill>
          <p:spPr bwMode="auto">
            <a:xfrm>
              <a:off x="627550" y="4881904"/>
              <a:ext cx="599423" cy="100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0E6CEA1F-9BC9-D3B0-1171-56EBC3F90DFB}"/>
                </a:ext>
              </a:extLst>
            </p:cNvPr>
            <p:cNvSpPr/>
            <p:nvPr/>
          </p:nvSpPr>
          <p:spPr>
            <a:xfrm rot="10800000">
              <a:off x="723074" y="4272513"/>
              <a:ext cx="408373" cy="319596"/>
            </a:xfrm>
            <a:prstGeom prst="down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B38FE6-B598-6E81-2880-CC419D7E7F3E}"/>
              </a:ext>
            </a:extLst>
          </p:cNvPr>
          <p:cNvGrpSpPr/>
          <p:nvPr/>
        </p:nvGrpSpPr>
        <p:grpSpPr>
          <a:xfrm>
            <a:off x="1957862" y="4227868"/>
            <a:ext cx="2409948" cy="1885676"/>
            <a:chOff x="1957862" y="4272258"/>
            <a:chExt cx="2409948" cy="1885676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3515A18-BF06-8AD9-C613-EBD16954D73F}"/>
                </a:ext>
              </a:extLst>
            </p:cNvPr>
            <p:cNvSpPr/>
            <p:nvPr/>
          </p:nvSpPr>
          <p:spPr>
            <a:xfrm>
              <a:off x="2831971" y="4272258"/>
              <a:ext cx="408373" cy="319596"/>
            </a:xfrm>
            <a:prstGeom prst="down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270251-7782-7652-CEC2-AD3CE3F5FA83}"/>
                </a:ext>
              </a:extLst>
            </p:cNvPr>
            <p:cNvSpPr txBox="1"/>
            <p:nvPr/>
          </p:nvSpPr>
          <p:spPr>
            <a:xfrm>
              <a:off x="1957862" y="4557496"/>
              <a:ext cx="24099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Measured values</a:t>
              </a:r>
            </a:p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= 1.000000287 kg</a:t>
              </a:r>
            </a:p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GB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= 4.6𝐸-8 kg</a:t>
              </a:r>
            </a:p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GB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GB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= 1.000000324 kg</a:t>
              </a:r>
            </a:p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GB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 = 4.5𝐸-8 kg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F4944-8BF5-6933-7F46-8FCC4F45DABD}"/>
              </a:ext>
            </a:extLst>
          </p:cNvPr>
          <p:cNvGrpSpPr/>
          <p:nvPr/>
        </p:nvGrpSpPr>
        <p:grpSpPr>
          <a:xfrm>
            <a:off x="8050550" y="1649102"/>
            <a:ext cx="3676852" cy="4017627"/>
            <a:chOff x="8050550" y="1649102"/>
            <a:chExt cx="3676852" cy="40176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B2F1C1-BF63-1193-CF99-BA04ECF62F7A}"/>
                </a:ext>
              </a:extLst>
            </p:cNvPr>
            <p:cNvGrpSpPr/>
            <p:nvPr/>
          </p:nvGrpSpPr>
          <p:grpSpPr>
            <a:xfrm>
              <a:off x="8262952" y="1649102"/>
              <a:ext cx="3464450" cy="2687898"/>
              <a:chOff x="7571241" y="3487735"/>
              <a:chExt cx="4184506" cy="297802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99E375-0F46-6390-9849-1990C3CFC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1241" y="3890211"/>
                <a:ext cx="4184506" cy="257555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A36640-C971-21DD-701B-9D53337615FC}"/>
                  </a:ext>
                </a:extLst>
              </p:cNvPr>
              <p:cNvSpPr txBox="1"/>
              <p:nvPr/>
            </p:nvSpPr>
            <p:spPr>
              <a:xfrm>
                <a:off x="7661740" y="3487735"/>
                <a:ext cx="400350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Degrees of Equivalence</a:t>
                </a:r>
              </a:p>
            </p:txBody>
          </p:sp>
        </p:grp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C4DC04CE-F83B-454D-877B-8EDB270035CC}"/>
                </a:ext>
              </a:extLst>
            </p:cNvPr>
            <p:cNvSpPr/>
            <p:nvPr/>
          </p:nvSpPr>
          <p:spPr>
            <a:xfrm rot="16200000" flipV="1">
              <a:off x="8454881" y="3887472"/>
              <a:ext cx="1374926" cy="2183588"/>
            </a:xfrm>
            <a:prstGeom prst="bentArrow">
              <a:avLst>
                <a:gd name="adj1" fmla="val 11931"/>
                <a:gd name="adj2" fmla="val 14119"/>
                <a:gd name="adj3" fmla="val 25000"/>
                <a:gd name="adj4" fmla="val 43750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0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AF3320-C09F-EFF7-ED8A-957B7B53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Concept of workflow(s)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AAB3C-648D-B283-B0C4-13574B02E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280E-CA01-31CB-4F23-E18CBB9A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8886D-7CAA-F823-74E7-4E5D0935C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47" y="1878516"/>
            <a:ext cx="9072419" cy="360345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04D17-1DF0-02E2-2C01-0DE4CB2CC42E}"/>
              </a:ext>
            </a:extLst>
          </p:cNvPr>
          <p:cNvSpPr txBox="1"/>
          <p:nvPr/>
        </p:nvSpPr>
        <p:spPr>
          <a:xfrm>
            <a:off x="905522" y="1597961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round robin, star, petal, running KCRV </a:t>
            </a:r>
            <a:r>
              <a:rPr lang="en-GB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B5E57-0A62-00F3-475E-1740F62C261A}"/>
              </a:ext>
            </a:extLst>
          </p:cNvPr>
          <p:cNvSpPr txBox="1"/>
          <p:nvPr/>
        </p:nvSpPr>
        <p:spPr>
          <a:xfrm>
            <a:off x="8448333" y="1693850"/>
            <a:ext cx="201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sym typeface="Wingdings" panose="05000000000000000000" pitchFamily="2" charset="2"/>
              </a:rPr>
              <a:t>draft A, B, final 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D226C-8BE5-8670-4DC8-753D3039CEB1}"/>
              </a:ext>
            </a:extLst>
          </p:cNvPr>
          <p:cNvSpPr txBox="1"/>
          <p:nvPr/>
        </p:nvSpPr>
        <p:spPr>
          <a:xfrm>
            <a:off x="3869398" y="5901340"/>
            <a:ext cx="1173119" cy="28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pre-normative</a:t>
            </a:r>
          </a:p>
        </p:txBody>
      </p:sp>
    </p:spTree>
    <p:extLst>
      <p:ext uri="{BB962C8B-B14F-4D97-AF65-F5344CB8AC3E}">
        <p14:creationId xmlns:p14="http://schemas.microsoft.com/office/powerpoint/2010/main" val="21831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A9FA-3725-13AB-82F9-F471CFA73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Generic data analysis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A81CAA-BF71-475C-48F7-239474D05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4473B-F406-618B-F473-E12E6F2F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3965DA-764C-C6E0-3950-B835AF73F55E}"/>
              </a:ext>
            </a:extLst>
          </p:cNvPr>
          <p:cNvSpPr/>
          <p:nvPr/>
        </p:nvSpPr>
        <p:spPr>
          <a:xfrm>
            <a:off x="1937961" y="2665499"/>
            <a:ext cx="2198914" cy="99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 some statistics value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6DBA8-26C2-4ADF-3C10-E277A97CB427}"/>
              </a:ext>
            </a:extLst>
          </p:cNvPr>
          <p:cNvSpPr/>
          <p:nvPr/>
        </p:nvSpPr>
        <p:spPr>
          <a:xfrm>
            <a:off x="4817234" y="2665499"/>
            <a:ext cx="2198914" cy="99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Assess the value of the statistics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B01C5F-273B-9914-D300-8F8EE51E8122}"/>
              </a:ext>
            </a:extLst>
          </p:cNvPr>
          <p:cNvSpPr/>
          <p:nvPr/>
        </p:nvSpPr>
        <p:spPr>
          <a:xfrm>
            <a:off x="7696506" y="2665499"/>
            <a:ext cx="2198914" cy="99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Decide how to progress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28B69-E0B6-7D2E-E604-48A06937D6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36875" y="3165366"/>
            <a:ext cx="680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C1DC5-AFA5-A2A8-8D31-D3B9BBC41B7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16148" y="3165366"/>
            <a:ext cx="680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7D8D88C-289C-01E9-EF89-DDB64EB83729}"/>
              </a:ext>
            </a:extLst>
          </p:cNvPr>
          <p:cNvSpPr/>
          <p:nvPr/>
        </p:nvSpPr>
        <p:spPr>
          <a:xfrm>
            <a:off x="288773" y="2719050"/>
            <a:ext cx="968829" cy="8926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D03AD6-E0AF-46C1-C816-C2C8D2B0804D}"/>
              </a:ext>
            </a:extLst>
          </p:cNvPr>
          <p:cNvSpPr/>
          <p:nvPr/>
        </p:nvSpPr>
        <p:spPr>
          <a:xfrm>
            <a:off x="10575778" y="2719050"/>
            <a:ext cx="968829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B8CAB8-3AF5-A0FB-24D0-42A0412C6F04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1257602" y="3165365"/>
            <a:ext cx="6803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7CCFAE-8F63-37FB-9516-DC1E7E72EC05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9895420" y="3165365"/>
            <a:ext cx="6803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61EFFF-0EC6-082B-FAF4-B99AEC95DA18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5916691" y="-213774"/>
            <a:ext cx="12700" cy="5758545"/>
          </a:xfrm>
          <a:prstGeom prst="bentConnector3">
            <a:avLst>
              <a:gd name="adj1" fmla="val 398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1E1-19EA-4F24-D837-05A74325DA28}"/>
              </a:ext>
            </a:extLst>
          </p:cNvPr>
          <p:cNvSpPr txBox="1"/>
          <p:nvPr/>
        </p:nvSpPr>
        <p:spPr>
          <a:xfrm>
            <a:off x="4308329" y="1365022"/>
            <a:ext cx="38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Apply next statistical method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Remove participant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D075-D789-94A9-9AEE-AA6690878DAF}"/>
              </a:ext>
            </a:extLst>
          </p:cNvPr>
          <p:cNvSpPr txBox="1"/>
          <p:nvPr/>
        </p:nvSpPr>
        <p:spPr>
          <a:xfrm>
            <a:off x="272448" y="4008140"/>
            <a:ext cx="16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AF164-B80E-4330-F949-88B864943B23}"/>
              </a:ext>
            </a:extLst>
          </p:cNvPr>
          <p:cNvSpPr txBox="1"/>
          <p:nvPr/>
        </p:nvSpPr>
        <p:spPr>
          <a:xfrm>
            <a:off x="1937962" y="3990460"/>
            <a:ext cx="23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KCRV, En-values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7E7DC-0B52-C876-6C75-99ABED898079}"/>
              </a:ext>
            </a:extLst>
          </p:cNvPr>
          <p:cNvSpPr txBox="1"/>
          <p:nvPr/>
        </p:nvSpPr>
        <p:spPr>
          <a:xfrm>
            <a:off x="4985962" y="4003448"/>
            <a:ext cx="211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there En &gt; 1?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59F53-621E-3149-5DE8-46DBEBDE24B0}"/>
              </a:ext>
            </a:extLst>
          </p:cNvPr>
          <p:cNvSpPr txBox="1"/>
          <p:nvPr/>
        </p:nvSpPr>
        <p:spPr>
          <a:xfrm>
            <a:off x="7780868" y="3990459"/>
            <a:ext cx="225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Remove first En &gt; 1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repeat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F94D6-8613-6CC1-34A0-B4AF06B7D113}"/>
              </a:ext>
            </a:extLst>
          </p:cNvPr>
          <p:cNvSpPr txBox="1"/>
          <p:nvPr/>
        </p:nvSpPr>
        <p:spPr>
          <a:xfrm>
            <a:off x="1937961" y="4861884"/>
            <a:ext cx="24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 test statistic “normal data”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E8A9D-DB94-80EF-8800-2565283D6709}"/>
              </a:ext>
            </a:extLst>
          </p:cNvPr>
          <p:cNvSpPr txBox="1"/>
          <p:nvPr/>
        </p:nvSpPr>
        <p:spPr>
          <a:xfrm>
            <a:off x="7780868" y="4861883"/>
            <a:ext cx="325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“normal data” continue with method A, else use method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79E55-D997-6ED8-09BD-39715F95D273}"/>
              </a:ext>
            </a:extLst>
          </p:cNvPr>
          <p:cNvSpPr txBox="1"/>
          <p:nvPr/>
        </p:nvSpPr>
        <p:spPr>
          <a:xfrm>
            <a:off x="4985962" y="4873659"/>
            <a:ext cx="24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Does threshold for normal data apply?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FD345D-6E6D-A001-CBD1-72709884E90C}"/>
              </a:ext>
            </a:extLst>
          </p:cNvPr>
          <p:cNvSpPr txBox="1"/>
          <p:nvPr/>
        </p:nvSpPr>
        <p:spPr>
          <a:xfrm>
            <a:off x="10412907" y="1730434"/>
            <a:ext cx="125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Consistent analysis</a:t>
            </a:r>
          </a:p>
          <a:p>
            <a:pPr algn="ctr"/>
            <a:r>
              <a:rPr lang="en-GB" b="1" dirty="0">
                <a:solidFill>
                  <a:srgbClr val="C00000"/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775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8AD31D-D1A2-AB44-8B6A-71C00B2DB3BC}"/>
              </a:ext>
            </a:extLst>
          </p:cNvPr>
          <p:cNvSpPr/>
          <p:nvPr/>
        </p:nvSpPr>
        <p:spPr>
          <a:xfrm>
            <a:off x="1056443" y="2053333"/>
            <a:ext cx="9800947" cy="4010116"/>
          </a:xfrm>
          <a:prstGeom prst="roundRect">
            <a:avLst>
              <a:gd name="adj" fmla="val 7812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13C2A-3C6F-7C3B-910D-E08344004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DME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EFE9E-1D73-58E1-BFFE-C61186B37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B8C0B-80CE-96CA-1560-3A65DE938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12FB0D-3C5C-B42B-2F26-FDE7BCFC275C}"/>
              </a:ext>
            </a:extLst>
          </p:cNvPr>
          <p:cNvSpPr/>
          <p:nvPr/>
        </p:nvSpPr>
        <p:spPr>
          <a:xfrm>
            <a:off x="2865810" y="2114675"/>
            <a:ext cx="6180364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API interface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for IT-experts and machines to run and to control the comparison evaluation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35D7FB-285F-0BE4-B6A7-0C256ECFB2EB}"/>
              </a:ext>
            </a:extLst>
          </p:cNvPr>
          <p:cNvSpPr/>
          <p:nvPr/>
        </p:nvSpPr>
        <p:spPr>
          <a:xfrm>
            <a:off x="2865809" y="3032359"/>
            <a:ext cx="6180364" cy="2039339"/>
          </a:xfrm>
          <a:prstGeom prst="roundRect">
            <a:avLst>
              <a:gd name="adj" fmla="val 69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Software modules for analysis and evaluation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502867-08EC-A3B4-FEDF-9D28EDDBF7FF}"/>
              </a:ext>
            </a:extLst>
          </p:cNvPr>
          <p:cNvSpPr/>
          <p:nvPr/>
        </p:nvSpPr>
        <p:spPr>
          <a:xfrm>
            <a:off x="2865809" y="5296102"/>
            <a:ext cx="6180364" cy="69501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Data models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storing all input data, interim results, and final evaluation outcomes, terminology, DCC data, …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E4474-8650-C596-AFA0-1D5B8284FA45}"/>
              </a:ext>
            </a:extLst>
          </p:cNvPr>
          <p:cNvSpPr/>
          <p:nvPr/>
        </p:nvSpPr>
        <p:spPr>
          <a:xfrm>
            <a:off x="3080761" y="3641792"/>
            <a:ext cx="1012372" cy="11318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Main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1B51B7-CBC3-D866-87AD-2D17F5D18295}"/>
              </a:ext>
            </a:extLst>
          </p:cNvPr>
          <p:cNvSpPr/>
          <p:nvPr/>
        </p:nvSpPr>
        <p:spPr>
          <a:xfrm>
            <a:off x="4218338" y="3641789"/>
            <a:ext cx="1412422" cy="11318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Domain specific KC analysis 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C65DF5-7A48-442B-B623-A44D59F126F1}"/>
              </a:ext>
            </a:extLst>
          </p:cNvPr>
          <p:cNvSpPr/>
          <p:nvPr/>
        </p:nvSpPr>
        <p:spPr>
          <a:xfrm>
            <a:off x="5755964" y="3653694"/>
            <a:ext cx="3047961" cy="113187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Modules for KCRV, DoE, filter, consistency checks, mean values, rounding, pre &amp; post processing, conversions, 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346B60-21AB-0226-9CBF-B8F6AC3FF8EC}"/>
              </a:ext>
            </a:extLst>
          </p:cNvPr>
          <p:cNvSpPr/>
          <p:nvPr/>
        </p:nvSpPr>
        <p:spPr>
          <a:xfrm>
            <a:off x="1166070" y="2114674"/>
            <a:ext cx="1431492" cy="3876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Reader Service</a:t>
            </a: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participant input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FC81BD-E819-DEDC-9A35-8EE813F2D355}"/>
              </a:ext>
            </a:extLst>
          </p:cNvPr>
          <p:cNvSpPr/>
          <p:nvPr/>
        </p:nvSpPr>
        <p:spPr>
          <a:xfrm>
            <a:off x="9322296" y="2114674"/>
            <a:ext cx="1431492" cy="3876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Writer Service</a:t>
            </a: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KC report creation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A918F-8F07-D800-EE3E-762C58D43AAE}"/>
              </a:ext>
            </a:extLst>
          </p:cNvPr>
          <p:cNvSpPr/>
          <p:nvPr/>
        </p:nvSpPr>
        <p:spPr>
          <a:xfrm>
            <a:off x="1056443" y="1118587"/>
            <a:ext cx="9800947" cy="505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Web user interface for non-IT experts</a:t>
            </a:r>
            <a:r>
              <a:rPr lang="en-GB" dirty="0"/>
              <a:t>		https://d-si.ptb.de/#/d-comparison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54753305-3FB9-C5C5-B430-3D19E874C300}"/>
              </a:ext>
            </a:extLst>
          </p:cNvPr>
          <p:cNvSpPr/>
          <p:nvPr/>
        </p:nvSpPr>
        <p:spPr>
          <a:xfrm>
            <a:off x="5842060" y="1706453"/>
            <a:ext cx="220642" cy="367635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4F11D852-7557-52CE-7A1B-402F77FA36E3}"/>
              </a:ext>
            </a:extLst>
          </p:cNvPr>
          <p:cNvSpPr/>
          <p:nvPr/>
        </p:nvSpPr>
        <p:spPr>
          <a:xfrm rot="16200000">
            <a:off x="2621596" y="3836988"/>
            <a:ext cx="227860" cy="34801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284E3A27-6774-D431-EEBB-56304B97F0AF}"/>
              </a:ext>
            </a:extLst>
          </p:cNvPr>
          <p:cNvSpPr/>
          <p:nvPr/>
        </p:nvSpPr>
        <p:spPr>
          <a:xfrm rot="16200000">
            <a:off x="9067295" y="3827381"/>
            <a:ext cx="227860" cy="34801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139113AA-CE7B-A282-2E2F-F357A566C51C}"/>
              </a:ext>
            </a:extLst>
          </p:cNvPr>
          <p:cNvSpPr/>
          <p:nvPr/>
        </p:nvSpPr>
        <p:spPr>
          <a:xfrm>
            <a:off x="5839654" y="2750622"/>
            <a:ext cx="227860" cy="34801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65749342-6A9F-7E73-54BA-61418382296C}"/>
              </a:ext>
            </a:extLst>
          </p:cNvPr>
          <p:cNvSpPr/>
          <p:nvPr/>
        </p:nvSpPr>
        <p:spPr>
          <a:xfrm>
            <a:off x="5834842" y="5016825"/>
            <a:ext cx="227860" cy="34801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048321-56D8-8CC2-1C0D-CF110AC7F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Comparison data model inside DME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70CA6-5F9D-7E8F-86A3-01E7A64B7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053F-3B09-F410-A116-774381EE2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E4CE5D-37DE-69D6-992B-26994EB3F0BD}"/>
              </a:ext>
            </a:extLst>
          </p:cNvPr>
          <p:cNvGrpSpPr/>
          <p:nvPr/>
        </p:nvGrpSpPr>
        <p:grpSpPr>
          <a:xfrm>
            <a:off x="7877175" y="193050"/>
            <a:ext cx="4154345" cy="2318782"/>
            <a:chOff x="272448" y="3919971"/>
            <a:chExt cx="3879942" cy="2075111"/>
          </a:xfrm>
        </p:grpSpPr>
        <p:pic>
          <p:nvPicPr>
            <p:cNvPr id="5" name="Grafik 2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CD5878D7-F5EB-3E88-B7FC-5B5FFEC72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1283" r="1114" b="8895"/>
            <a:stretch/>
          </p:blipFill>
          <p:spPr bwMode="auto">
            <a:xfrm>
              <a:off x="272448" y="3919971"/>
              <a:ext cx="3879942" cy="20751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59B466-7E58-DA56-2662-0139A3F76A78}"/>
                </a:ext>
              </a:extLst>
            </p:cNvPr>
            <p:cNvSpPr txBox="1"/>
            <p:nvPr/>
          </p:nvSpPr>
          <p:spPr>
            <a:xfrm>
              <a:off x="1368086" y="3993466"/>
              <a:ext cx="24910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reporting template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CCT-K11 EURAMET loop </a:t>
              </a:r>
              <a:endParaRPr lang="en-GB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968C3A1-7014-AF50-8A11-19882C4D4FE9}"/>
              </a:ext>
            </a:extLst>
          </p:cNvPr>
          <p:cNvSpPr/>
          <p:nvPr/>
        </p:nvSpPr>
        <p:spPr>
          <a:xfrm>
            <a:off x="338063" y="914393"/>
            <a:ext cx="2441359" cy="4745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Comparison Data Model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4790498-59C0-CCEE-F07D-647103CC443C}"/>
              </a:ext>
            </a:extLst>
          </p:cNvPr>
          <p:cNvGrpSpPr/>
          <p:nvPr/>
        </p:nvGrpSpPr>
        <p:grpSpPr>
          <a:xfrm>
            <a:off x="470516" y="1388956"/>
            <a:ext cx="3205023" cy="2321587"/>
            <a:chOff x="470516" y="1388956"/>
            <a:chExt cx="3205023" cy="23215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C8A247-B3F1-9D2E-4B18-EDDF2F71D7D5}"/>
                </a:ext>
              </a:extLst>
            </p:cNvPr>
            <p:cNvSpPr/>
            <p:nvPr/>
          </p:nvSpPr>
          <p:spPr>
            <a:xfrm>
              <a:off x="766200" y="1555211"/>
              <a:ext cx="2909339" cy="2469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Smart Standard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2ABDE8-A096-0D1E-BD93-0A089F5B14B3}"/>
                </a:ext>
              </a:extLst>
            </p:cNvPr>
            <p:cNvSpPr/>
            <p:nvPr/>
          </p:nvSpPr>
          <p:spPr>
            <a:xfrm>
              <a:off x="766200" y="1923812"/>
              <a:ext cx="2909339" cy="2469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Contributions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521C8F-AC68-46D3-896E-CAF9BBA2D502}"/>
                </a:ext>
              </a:extLst>
            </p:cNvPr>
            <p:cNvSpPr/>
            <p:nvPr/>
          </p:nvSpPr>
          <p:spPr>
            <a:xfrm>
              <a:off x="766200" y="3463588"/>
              <a:ext cx="2909339" cy="2469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Entities under comparison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412069B-9E13-9BCC-821D-D10FAE9B399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70516" y="1410500"/>
              <a:ext cx="295684" cy="268189"/>
            </a:xfrm>
            <a:prstGeom prst="bentConnector3">
              <a:avLst>
                <a:gd name="adj1" fmla="val -15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CFA664E5-F75D-2194-7834-44CF43A3924C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89192" y="1570281"/>
              <a:ext cx="658333" cy="2956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611C84-B24E-43D9-AD3C-F8C1A5F015A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6200000" flipH="1">
              <a:off x="-114792" y="2706073"/>
              <a:ext cx="1466301" cy="2956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85D4F3F-B3B9-F1B6-6C3B-6E05EC5714F8}"/>
              </a:ext>
            </a:extLst>
          </p:cNvPr>
          <p:cNvSpPr txBox="1"/>
          <p:nvPr/>
        </p:nvSpPr>
        <p:spPr>
          <a:xfrm>
            <a:off x="3773964" y="1481026"/>
            <a:ext cx="463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Radiation temperature comparison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08D7A6-F6DA-EC96-A458-7C433BDBA3E8}"/>
              </a:ext>
            </a:extLst>
          </p:cNvPr>
          <p:cNvGrpSpPr/>
          <p:nvPr/>
        </p:nvGrpSpPr>
        <p:grpSpPr>
          <a:xfrm>
            <a:off x="3675539" y="1808609"/>
            <a:ext cx="6319977" cy="1375562"/>
            <a:chOff x="3675539" y="1808609"/>
            <a:chExt cx="6319977" cy="13755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614FBB-A397-27E8-0F5B-9D238AF30E22}"/>
                </a:ext>
              </a:extLst>
            </p:cNvPr>
            <p:cNvSpPr txBox="1"/>
            <p:nvPr/>
          </p:nvSpPr>
          <p:spPr>
            <a:xfrm>
              <a:off x="6398373" y="2184992"/>
              <a:ext cx="686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PTB1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1C6658-5D5F-6594-4FF7-2531838B42D5}"/>
                </a:ext>
              </a:extLst>
            </p:cNvPr>
            <p:cNvSpPr/>
            <p:nvPr/>
          </p:nvSpPr>
          <p:spPr>
            <a:xfrm>
              <a:off x="4351021" y="1919530"/>
              <a:ext cx="1931134" cy="24695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Contribution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A0FED3-A315-3F05-990F-34DD0E85DBC1}"/>
                </a:ext>
              </a:extLst>
            </p:cNvPr>
            <p:cNvCxnSpPr>
              <a:cxnSpLocks/>
              <a:stCxn id="10" idx="3"/>
              <a:endCxn id="21" idx="1"/>
            </p:cNvCxnSpPr>
            <p:nvPr/>
          </p:nvCxnSpPr>
          <p:spPr>
            <a:xfrm flipV="1">
              <a:off x="3675539" y="2043008"/>
              <a:ext cx="675482" cy="4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3B4B41-9C7F-2838-FDD5-4DAA4BA15C03}"/>
                </a:ext>
              </a:extLst>
            </p:cNvPr>
            <p:cNvSpPr txBox="1"/>
            <p:nvPr/>
          </p:nvSpPr>
          <p:spPr>
            <a:xfrm>
              <a:off x="3794648" y="1808609"/>
              <a:ext cx="763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 .. 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96E134-7E79-A2D9-C9CE-593B9A317F0E}"/>
                </a:ext>
              </a:extLst>
            </p:cNvPr>
            <p:cNvSpPr/>
            <p:nvPr/>
          </p:nvSpPr>
          <p:spPr>
            <a:xfrm>
              <a:off x="4725706" y="2230792"/>
              <a:ext cx="1595978" cy="24695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Contribution </a:t>
              </a:r>
              <a:r>
                <a:rPr lang="en-GB" sz="1600" dirty="0"/>
                <a:t>ID</a:t>
              </a:r>
              <a:endParaRPr lang="en-GB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29307D-99C6-453E-77F5-634A33992D7F}"/>
                </a:ext>
              </a:extLst>
            </p:cNvPr>
            <p:cNvSpPr/>
            <p:nvPr/>
          </p:nvSpPr>
          <p:spPr>
            <a:xfrm>
              <a:off x="4725706" y="2562686"/>
              <a:ext cx="1595978" cy="24695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Participant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9FE7C5-8C89-8B55-B5CC-F876CEC962D9}"/>
                </a:ext>
              </a:extLst>
            </p:cNvPr>
            <p:cNvSpPr/>
            <p:nvPr/>
          </p:nvSpPr>
          <p:spPr>
            <a:xfrm>
              <a:off x="4725706" y="2894580"/>
              <a:ext cx="1595978" cy="24695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report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10E623B-D9DC-E440-F26F-4A7143481D4B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501961" y="2166485"/>
              <a:ext cx="223745" cy="187785"/>
            </a:xfrm>
            <a:prstGeom prst="bentConnector3">
              <a:avLst>
                <a:gd name="adj1" fmla="val -3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9704B99-2DC8-5674-A276-046AEC4D55C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16200000" flipH="1">
              <a:off x="4353995" y="2314452"/>
              <a:ext cx="519677" cy="2237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1C54F89-6AD5-3341-76F1-46EB17751F16}"/>
                </a:ext>
              </a:extLst>
            </p:cNvPr>
            <p:cNvCxnSpPr>
              <a:endCxn id="29" idx="1"/>
            </p:cNvCxnSpPr>
            <p:nvPr/>
          </p:nvCxnSpPr>
          <p:spPr>
            <a:xfrm rot="16200000" flipH="1">
              <a:off x="4188047" y="2480398"/>
              <a:ext cx="851573" cy="2237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DF7F91-DE1E-9625-14BC-46ED48E1A9A3}"/>
                </a:ext>
              </a:extLst>
            </p:cNvPr>
            <p:cNvSpPr txBox="1"/>
            <p:nvPr/>
          </p:nvSpPr>
          <p:spPr>
            <a:xfrm>
              <a:off x="6393408" y="2523546"/>
              <a:ext cx="923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“PTB”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2A0FF2-4058-4A07-8E4C-4DD987C91EF1}"/>
                </a:ext>
              </a:extLst>
            </p:cNvPr>
            <p:cNvSpPr txBox="1"/>
            <p:nvPr/>
          </p:nvSpPr>
          <p:spPr>
            <a:xfrm>
              <a:off x="6374849" y="2845617"/>
              <a:ext cx="36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https://repository.nmi.org/report-ptb1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96CDF6-DCC5-7350-5873-F797FD7A393C}"/>
              </a:ext>
            </a:extLst>
          </p:cNvPr>
          <p:cNvGrpSpPr/>
          <p:nvPr/>
        </p:nvGrpSpPr>
        <p:grpSpPr>
          <a:xfrm>
            <a:off x="4558128" y="3721698"/>
            <a:ext cx="7222805" cy="925979"/>
            <a:chOff x="4558128" y="3721698"/>
            <a:chExt cx="7222805" cy="92597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CCBED-ABC9-86BE-F719-45EE498BF771}"/>
                </a:ext>
              </a:extLst>
            </p:cNvPr>
            <p:cNvSpPr/>
            <p:nvPr/>
          </p:nvSpPr>
          <p:spPr>
            <a:xfrm>
              <a:off x="4654003" y="4100822"/>
              <a:ext cx="1755576" cy="24695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identifiers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22CA9F-D89C-DE56-1B15-B342F067E497}"/>
                </a:ext>
              </a:extLst>
            </p:cNvPr>
            <p:cNvSpPr txBox="1"/>
            <p:nvPr/>
          </p:nvSpPr>
          <p:spPr>
            <a:xfrm>
              <a:off x="6427136" y="4062902"/>
              <a:ext cx="5353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“resistance of monitor”, “indicated temperature”, “</a:t>
              </a:r>
              <a:r>
                <a:rPr lang="en-GB" sz="1600" dirty="0">
                  <a:solidFill>
                    <a:schemeClr val="accent2"/>
                  </a:solidFill>
                </a:rPr>
                <a:t>temperature measured</a:t>
              </a:r>
              <a:r>
                <a:rPr lang="en-GB" sz="1600" dirty="0">
                  <a:solidFill>
                    <a:schemeClr val="accent1"/>
                  </a:solidFill>
                </a:rPr>
                <a:t>”, “room temperature”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358200A-C68C-1BE8-B6EB-AF48D067C6E7}"/>
                </a:ext>
              </a:extLst>
            </p:cNvPr>
            <p:cNvCxnSpPr>
              <a:endCxn id="50" idx="1"/>
            </p:cNvCxnSpPr>
            <p:nvPr/>
          </p:nvCxnSpPr>
          <p:spPr>
            <a:xfrm rot="16200000" flipH="1">
              <a:off x="4354765" y="3925061"/>
              <a:ext cx="502601" cy="9587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D4C564F-E8E5-6215-C945-45D6E98F3AA1}"/>
              </a:ext>
            </a:extLst>
          </p:cNvPr>
          <p:cNvGrpSpPr/>
          <p:nvPr/>
        </p:nvGrpSpPr>
        <p:grpSpPr>
          <a:xfrm>
            <a:off x="4558127" y="3730409"/>
            <a:ext cx="7247706" cy="1513710"/>
            <a:chOff x="4558127" y="3730409"/>
            <a:chExt cx="7247706" cy="151371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457CB0-C203-7A00-120D-E34E4CF8DF89}"/>
                </a:ext>
              </a:extLst>
            </p:cNvPr>
            <p:cNvSpPr/>
            <p:nvPr/>
          </p:nvSpPr>
          <p:spPr>
            <a:xfrm>
              <a:off x="4654003" y="4694061"/>
              <a:ext cx="1755576" cy="24695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Entity data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149C2F-B3B6-AAEA-492A-E8D0D5EBE03B}"/>
                </a:ext>
              </a:extLst>
            </p:cNvPr>
            <p:cNvSpPr txBox="1"/>
            <p:nvPr/>
          </p:nvSpPr>
          <p:spPr>
            <a:xfrm>
              <a:off x="6452036" y="4659344"/>
              <a:ext cx="5353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“</a:t>
              </a:r>
              <a:r>
                <a:rPr lang="en-GB" sz="1600" dirty="0">
                  <a:solidFill>
                    <a:schemeClr val="accent2"/>
                  </a:solidFill>
                </a:rPr>
                <a:t>temperature measured </a:t>
              </a:r>
              <a:r>
                <a:rPr lang="en-GB" sz="1600" dirty="0">
                  <a:solidFill>
                    <a:schemeClr val="accent1"/>
                  </a:solidFill>
                </a:rPr>
                <a:t>: PTB1 34.45 °C (U), NMI2 34.6 °C (U), … 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0BBD99A-956C-3E65-5419-FC576BBE3C2B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062500" y="4226036"/>
              <a:ext cx="1087130" cy="9587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8F01F6-03D3-B961-70E8-975DF1578A14}"/>
              </a:ext>
            </a:extLst>
          </p:cNvPr>
          <p:cNvGrpSpPr/>
          <p:nvPr/>
        </p:nvGrpSpPr>
        <p:grpSpPr>
          <a:xfrm>
            <a:off x="4558130" y="3796495"/>
            <a:ext cx="7222803" cy="2128971"/>
            <a:chOff x="4558130" y="3796495"/>
            <a:chExt cx="7222803" cy="212897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09D542-3643-8496-49F4-B70E4F0E733E}"/>
                </a:ext>
              </a:extLst>
            </p:cNvPr>
            <p:cNvSpPr/>
            <p:nvPr/>
          </p:nvSpPr>
          <p:spPr>
            <a:xfrm>
              <a:off x="4654003" y="5609459"/>
              <a:ext cx="1755576" cy="24695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Analysis outputs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278C7D-9458-05E9-6F21-8A56288CDF2C}"/>
                </a:ext>
              </a:extLst>
            </p:cNvPr>
            <p:cNvSpPr txBox="1"/>
            <p:nvPr/>
          </p:nvSpPr>
          <p:spPr>
            <a:xfrm>
              <a:off x="6427136" y="5586912"/>
              <a:ext cx="5353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/>
                  </a:solidFill>
                </a:rPr>
                <a:t>Reference value 34.51 °C (U), PTB1 En 0.81, NMI2 En 0.76, …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FFFA6FC1-F4D7-4D9E-9D90-B995C9AD259F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16200000" flipH="1">
              <a:off x="3637846" y="4716779"/>
              <a:ext cx="1936441" cy="9587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913556-F02E-7127-63B5-9F62531DDAC5}"/>
              </a:ext>
            </a:extLst>
          </p:cNvPr>
          <p:cNvGrpSpPr/>
          <p:nvPr/>
        </p:nvGrpSpPr>
        <p:grpSpPr>
          <a:xfrm>
            <a:off x="3675539" y="246657"/>
            <a:ext cx="8087836" cy="3847079"/>
            <a:chOff x="3675539" y="246657"/>
            <a:chExt cx="8087836" cy="384707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8A70CA-F43D-0B08-5D79-28D918DCC98B}"/>
                </a:ext>
              </a:extLst>
            </p:cNvPr>
            <p:cNvGrpSpPr/>
            <p:nvPr/>
          </p:nvGrpSpPr>
          <p:grpSpPr>
            <a:xfrm>
              <a:off x="3675539" y="3263691"/>
              <a:ext cx="8087836" cy="830045"/>
              <a:chOff x="3675539" y="3263691"/>
              <a:chExt cx="8087836" cy="83004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D9A570E-3CB8-94F5-C7B2-4CE1A1533549}"/>
                  </a:ext>
                </a:extLst>
              </p:cNvPr>
              <p:cNvSpPr/>
              <p:nvPr/>
            </p:nvSpPr>
            <p:spPr>
              <a:xfrm>
                <a:off x="4351020" y="3455671"/>
                <a:ext cx="2010933" cy="270764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Entity u. c.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ACFF53E-5135-F752-DFE2-668FE8943C05}"/>
                  </a:ext>
                </a:extLst>
              </p:cNvPr>
              <p:cNvCxnSpPr>
                <a:cxnSpLocks/>
                <a:stCxn id="11" idx="3"/>
                <a:endCxn id="45" idx="1"/>
              </p:cNvCxnSpPr>
              <p:nvPr/>
            </p:nvCxnSpPr>
            <p:spPr>
              <a:xfrm>
                <a:off x="3675539" y="3587066"/>
                <a:ext cx="675481" cy="39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90F848-EB3A-0E61-C73F-9CD3275279E7}"/>
                  </a:ext>
                </a:extLst>
              </p:cNvPr>
              <p:cNvSpPr txBox="1"/>
              <p:nvPr/>
            </p:nvSpPr>
            <p:spPr>
              <a:xfrm>
                <a:off x="3778854" y="3263691"/>
                <a:ext cx="763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1 .. m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D1B3C9E-8C4C-3125-709D-0F9D79F0496B}"/>
                  </a:ext>
                </a:extLst>
              </p:cNvPr>
              <p:cNvSpPr/>
              <p:nvPr/>
            </p:nvSpPr>
            <p:spPr>
              <a:xfrm>
                <a:off x="4654003" y="3796494"/>
                <a:ext cx="1755576" cy="24695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Entity </a:t>
                </a:r>
                <a:r>
                  <a:rPr lang="en-GB" sz="1600" dirty="0"/>
                  <a:t>ID</a:t>
                </a:r>
                <a:endParaRPr lang="en-GB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77EFEE-0672-4369-2E72-0B6A3A834FB0}"/>
                  </a:ext>
                </a:extLst>
              </p:cNvPr>
              <p:cNvSpPr txBox="1"/>
              <p:nvPr/>
            </p:nvSpPr>
            <p:spPr>
              <a:xfrm>
                <a:off x="6409578" y="3755182"/>
                <a:ext cx="5353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accent1"/>
                    </a:solidFill>
                  </a:rPr>
                  <a:t>“day1-set-temperature-34.5”</a:t>
                </a:r>
              </a:p>
            </p:txBody>
          </p: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26E55D59-710E-9083-4917-3114BB245A28}"/>
                  </a:ext>
                </a:extLst>
              </p:cNvPr>
              <p:cNvCxnSpPr>
                <a:endCxn id="49" idx="1"/>
              </p:cNvCxnSpPr>
              <p:nvPr/>
            </p:nvCxnSpPr>
            <p:spPr>
              <a:xfrm rot="16200000" flipH="1">
                <a:off x="4503345" y="3769313"/>
                <a:ext cx="205441" cy="9587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3731F0-90D0-2804-3457-603EC9D312BF}"/>
                </a:ext>
              </a:extLst>
            </p:cNvPr>
            <p:cNvSpPr/>
            <p:nvPr/>
          </p:nvSpPr>
          <p:spPr>
            <a:xfrm>
              <a:off x="7877175" y="1131567"/>
              <a:ext cx="859165" cy="103491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8A7071-C812-C9D6-B75D-824A59880242}"/>
                </a:ext>
              </a:extLst>
            </p:cNvPr>
            <p:cNvSpPr/>
            <p:nvPr/>
          </p:nvSpPr>
          <p:spPr>
            <a:xfrm>
              <a:off x="7877175" y="246657"/>
              <a:ext cx="859165" cy="54211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A19034-2FF6-5E63-5E22-38807FEED6A7}"/>
                </a:ext>
              </a:extLst>
            </p:cNvPr>
            <p:cNvSpPr/>
            <p:nvPr/>
          </p:nvSpPr>
          <p:spPr>
            <a:xfrm>
              <a:off x="10462056" y="1122140"/>
              <a:ext cx="917852" cy="106285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793CBD-15C5-F8CD-123E-FA462EB65012}"/>
              </a:ext>
            </a:extLst>
          </p:cNvPr>
          <p:cNvSpPr txBox="1"/>
          <p:nvPr/>
        </p:nvSpPr>
        <p:spPr>
          <a:xfrm>
            <a:off x="10493405" y="1910652"/>
            <a:ext cx="87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34.45</a:t>
            </a:r>
          </a:p>
        </p:txBody>
      </p:sp>
    </p:spTree>
    <p:extLst>
      <p:ext uri="{BB962C8B-B14F-4D97-AF65-F5344CB8AC3E}">
        <p14:creationId xmlns:p14="http://schemas.microsoft.com/office/powerpoint/2010/main" val="88140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D8433D-BADD-C387-396C-7AD23D617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Conclusion &amp; Outlook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4AC9F-0B8F-B556-1EE6-A245BFB4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51C405-818A-40F7-88B0-ED88AA08C531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2670E-03C6-6D67-2793-6FC5AD27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S16 | DME | D. Hutzschenreuter et 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3C22C-8781-E60C-6A27-5A9096DADE93}"/>
              </a:ext>
            </a:extLst>
          </p:cNvPr>
          <p:cNvSpPr txBox="1"/>
          <p:nvPr/>
        </p:nvSpPr>
        <p:spPr>
          <a:xfrm>
            <a:off x="487811" y="1959603"/>
            <a:ext cx="102754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DME ready to accommodate and automate various comparison approaches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Open-source tool and open for metrology community to use and extend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First implementations accompanying virtual mass comparison and EURAMET loop of CCT-K11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Starting implementation CCQM comparison use-case; utilizing NIST Decision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Testbed for ongoing digitalization in the quality infrastructure for interoperating SMART standards, BIPM’s SI Digital Framework, etc.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f:fields xmlns:f="http://schemas.fabasoft.com/folio/2007/fields" catsources="">
  <f:record>
    <f:field ref="doc_FSCFOLIO_1_1001_FieldDocumentNumber" text="1"/>
    <f:field ref="doc_FSCFOLIO_1_1001_FieldSubject" text="" edit="true"/>
    <f:field ref="FSCFOLIO_1_1001_SignaturesFldCtx_FSCFOLIO_1_1001_FieldLastSignature" text=""/>
    <f:field ref="FSCFOLIO_1_1001_SignaturesFldCtx_FSCFOLIO_1_1001_FieldLastSignatureBy" text=""/>
    <f:field ref="FSCFOLIO_1_1001_SignaturesFldCtx_FSCFOLIO_1_1001_FieldLastSignatureAt" date="" text=""/>
    <f:field ref="FSCFOLIO_1_1001_SignaturesFldCtx_FSCFOLIO_1_1001_FieldLastSignatureRemark" text=""/>
    <f:field ref="FSCFOLIO_1_1001_FieldCurrentUser" text="Dr. Daniel Hutzschenreuter"/>
    <f:field ref="FSCFOLIO_1_1001_FieldCurrentDate" text="10.02.2025 11:50"/>
    <f:field ref="objvalidfrom" date="" text="" edit="true"/>
    <f:field ref="objvalidto" date="" text="" edit="true"/>
    <f:field ref="FSCFOLIO_1_1001_FieldReleasedVersionDate" text=""/>
    <f:field ref="FSCFOLIO_1_1001_FieldReleasedVersionNr" text=""/>
    <f:field ref="CCAPRECONFIG_15_1001_Objektname" text="CIM2025_S16_Hutzschenreuter" edit="true"/>
    <f:field ref="DEPRECONFIG_15_1001_Objektname" text="CIM2025_S16_Hutzschenreuter" edit="true"/>
    <f:field ref="objname" text="CIM2025_S16_Hutzschenreuter" edit="true"/>
    <f:field ref="objsubject" text="" edit="true"/>
    <f:field ref="objcreatedby" text="Hutzschenreuter, Daniel, Dr."/>
    <f:field ref="objcreatedat" date="2025-02-05T08:52:47" text="05.02.2025 08:52:47"/>
    <f:field ref="objchangedby" text="Hutzschenreuter, Daniel, Dr."/>
    <f:field ref="objmodifiedat" date="2025-02-07T17:04:26" text="07.02.2025 17:04:26"/>
    <f:field ref="objprimaryrelated__0_objname" text="2025-02" edit="true"/>
    <f:field ref="objprimaryrelated__0_objsubject" text="" edit="true"/>
    <f:field ref="objprimaryrelated__0_objcreatedby" text="Hutzschenreuter, Daniel, Dr."/>
    <f:field ref="objprimaryrelated__0_objcreatedat" date="2025-02-03T17:29:47" text="03.02.2025 17:29:47"/>
    <f:field ref="objprimaryrelated__0_objchangedby" text="Hutzschenreuter, Daniel, Dr."/>
    <f:field ref="objprimaryrelated__0_objmodifiedat" date="2025-02-07T14:26:18" text="07.02.2025 14:26:18"/>
  </f:record>
  <f:display text="Serienbrief">
    <f:field ref="doc_FSCFOLIO_1_1001_FieldDocumentNumber" text="Dokument Nummer"/>
    <f:field ref="doc_FSCFOLIO_1_1001_FieldSubject" text="Betreff"/>
  </f:display>
  <f:display text="Unterschriften">
    <f:field ref="FSCFOLIO_1_1001_SignaturesFldCtx_FSCFOLIO_1_1001_FieldLastSignature" text="Letzte Unterschrift"/>
    <f:field ref="FSCFOLIO_1_1001_SignaturesFldCtx_FSCFOLIO_1_1001_FieldLastSignatureBy" text="Letzte Unterschrift von"/>
    <f:field ref="FSCFOLIO_1_1001_SignaturesFldCtx_FSCFOLIO_1_1001_FieldLastSignatureAt" text="Letzte Unterschrift am/um"/>
    <f:field ref="FSCFOLIO_1_1001_SignaturesFldCtx_FSCFOLIO_1_1001_FieldLastSignatureRemark" text="Bemerkung der letzten Unterschrift"/>
  </f:display>
  <f:display text="Allgemein">
    <f:field ref="FSCFOLIO_1_1001_FieldCurrentUser" text="Aktueller Benutzer"/>
    <f:field ref="FSCFOLIO_1_1001_FieldCurrentDate" text="Aktueller Zeitpunkt"/>
    <f:field ref="objvalidfrom" text="Gültig ab" dateonly="true"/>
    <f:field ref="objvalidto" text="Gültig bis" dateonly="true"/>
    <f:field ref="FSCFOLIO_1_1001_FieldReleasedVersionDate" text="Freigegebene Version vom"/>
    <f:field ref="FSCFOLIO_1_1001_FieldReleasedVersionNr" text="Freigegebene Versionsnummer"/>
    <f:field ref="CCAPRECONFIG_15_1001_Objektname" text="Objektname"/>
    <f:field ref="DEPRECONFIG_15_1001_Objektname" text="Objektname"/>
    <f:field ref="objname" text="Name"/>
    <f:field ref="objsubject" text="Betreff (einzeilig)"/>
    <f:field ref="objcreatedby" text="Erzeugt von"/>
    <f:field ref="objcreatedat" text="Erzeugt am/um"/>
    <f:field ref="objchangedby" text="Letzte Änderung von"/>
    <f:field ref="objmodifiedat" text="Letzte Änderung am/um"/>
  </f:display>
  <f:display text="Ursprungsort">
    <f:field ref="objprimaryrelated__0_objname" text="Name"/>
    <f:field ref="objprimaryrelated__0_objsubject" text="Betreff (einzeilig)"/>
    <f:field ref="objprimaryrelated__0_objcreatedby" text="Erzeugt von"/>
    <f:field ref="objprimaryrelated__0_objcreatedat" text="Erzeugt am/um"/>
    <f:field ref="objprimaryrelated__0_objchangedby" text="Letzte Änderung von"/>
    <f:field ref="objprimaryrelated__0_objmodifiedat" text="Letzte Änderung am/um"/>
  </f:display>
</f:fields>
</file>

<file path=customXml/itemProps1.xml><?xml version="1.0" encoding="utf-8"?>
<ds:datastoreItem xmlns:ds="http://schemas.openxmlformats.org/officeDocument/2006/customXml" ds:itemID="{4E8A9591-F074-446B-902F-511FF79C122F}">
  <ds:schemaRefs>
    <ds:schemaRef ds:uri="http://schemas.fabasoft.com/folio/2007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Breitbild</PresentationFormat>
  <Paragraphs>162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ElsevierSans</vt:lpstr>
      <vt:lpstr>Wingdings</vt:lpstr>
      <vt:lpstr>Thème Office</vt:lpstr>
      <vt:lpstr>Digitalizing the evaluation of interlaboratory comparison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RAVAILLER</dc:creator>
  <cp:lastModifiedBy>Wafa El Jaoua</cp:lastModifiedBy>
  <cp:revision>74</cp:revision>
  <dcterms:created xsi:type="dcterms:W3CDTF">2022-11-30T14:44:41Z</dcterms:created>
  <dcterms:modified xsi:type="dcterms:W3CDTF">2025-02-13T21:37:12Z</dcterms:modified>
</cp:coreProperties>
</file>