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4" r:id="rId3"/>
    <p:sldId id="265" r:id="rId4"/>
    <p:sldId id="266" r:id="rId5"/>
    <p:sldId id="258" r:id="rId6"/>
    <p:sldId id="267" r:id="rId7"/>
    <p:sldId id="268" r:id="rId8"/>
    <p:sldId id="259" r:id="rId9"/>
    <p:sldId id="262" r:id="rId10"/>
    <p:sldId id="269" r:id="rId11"/>
    <p:sldId id="270" r:id="rId12"/>
    <p:sldId id="27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3644"/>
    <a:srgbClr val="642593"/>
    <a:srgbClr val="D2C0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700"/>
    <p:restoredTop sz="94697"/>
  </p:normalViewPr>
  <p:slideViewPr>
    <p:cSldViewPr snapToGrid="0" snapToObjects="1">
      <p:cViewPr varScale="1">
        <p:scale>
          <a:sx n="114" d="100"/>
          <a:sy n="114" d="100"/>
        </p:scale>
        <p:origin x="35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F89C4-5A2A-DC4D-8D7F-882B18D189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A91358-4724-EF4E-8C65-E621601676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66E016-8347-1E4E-A4C2-ED62E159E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B6D37-F91E-444D-8BC3-75826D4803C7}" type="datetimeFigureOut">
              <a:rPr lang="en-US" smtClean="0"/>
              <a:t>9/26/20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C4DCE1-43B9-9F4B-9E96-587C15430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0C510C-571D-7442-A595-234BA03BE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BD1FE-8EB4-D04D-B3B9-6C7F41F8F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783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C5B8E-7272-314E-B921-4C65DFAD2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575EF0-5A8D-6346-BE89-0F78BD3139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58B266-1761-234E-89B2-C879FE110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B6D37-F91E-444D-8BC3-75826D4803C7}" type="datetimeFigureOut">
              <a:rPr lang="en-US" smtClean="0"/>
              <a:t>9/26/20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B9E3ED-7E10-BF42-ACE6-9F75920B6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03942F-219C-BF48-9C1D-7F20AF4C9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BD1FE-8EB4-D04D-B3B9-6C7F41F8F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089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28571C-3546-CC4B-A8E4-0B1CB9395E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4D070A-93F2-2E4D-A96E-72A1E85526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1704EB-D18D-824B-9B92-77E64D534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B6D37-F91E-444D-8BC3-75826D4803C7}" type="datetimeFigureOut">
              <a:rPr lang="en-US" smtClean="0"/>
              <a:t>9/26/20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63F7F6-DA96-3342-BE2E-7EE36D8E8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DA465B-DEA5-2B4B-BFCC-543DF63DF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BD1FE-8EB4-D04D-B3B9-6C7F41F8F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639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AD389-B6A8-1541-91F1-93A52C8A8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FCB547-CA35-E345-832D-30A80DF7F2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F57C64-BA3E-D641-BD2A-3E789C13F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B6D37-F91E-444D-8BC3-75826D4803C7}" type="datetimeFigureOut">
              <a:rPr lang="en-US" smtClean="0"/>
              <a:t>9/26/20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36A76F-827F-AE4A-B6D1-7CC8DEE7D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426D86-AC6F-C946-B50A-86287D2B2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BD1FE-8EB4-D04D-B3B9-6C7F41F8F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361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C0E65-AA33-CB40-A6A4-3C5C71167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FC2B96-AB07-EE41-AD0F-543FF3B771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BFF572-EE56-2442-BB35-595347DC0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B6D37-F91E-444D-8BC3-75826D4803C7}" type="datetimeFigureOut">
              <a:rPr lang="en-US" smtClean="0"/>
              <a:t>9/26/20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6C92C4-BC7C-9D4D-8AE5-CF87CD4EC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733D90-F2E8-7D45-AC1C-7B132E415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BD1FE-8EB4-D04D-B3B9-6C7F41F8F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052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9D1C4-847E-DC40-94FD-A77F8D499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C9DEB-3CBB-F04C-9955-250BCB5640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C132A9-5225-A441-B240-34BC51A575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FA14FD-141F-6049-B479-763E30A6D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B6D37-F91E-444D-8BC3-75826D4803C7}" type="datetimeFigureOut">
              <a:rPr lang="en-US" smtClean="0"/>
              <a:t>9/26/20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B4B9ED-4DF9-4D49-AC11-3259A269F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507AF1-8AF5-8142-89E8-534D9A6E6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BD1FE-8EB4-D04D-B3B9-6C7F41F8F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363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82228-C529-C244-9E68-906CECB4D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CDC99B-1E51-F84F-B8C3-6AF450D472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75DFC0-3C27-B942-B356-0547361C48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B0F6EA-7ED8-4F40-87F8-89A1540008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B9867F-B3D9-9D41-816E-9A8A87D276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874ACA-E99A-AE46-BF4C-D241CBA26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B6D37-F91E-444D-8BC3-75826D4803C7}" type="datetimeFigureOut">
              <a:rPr lang="en-US" smtClean="0"/>
              <a:t>9/26/20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9CCBF7-2CF0-EC4E-B550-1A6C02DA2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2287FF-F63F-DB47-82AC-B4378270C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BD1FE-8EB4-D04D-B3B9-6C7F41F8F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937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87C01-DD9A-4345-9A26-994A726CB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630D54-7AA1-2245-82EF-E57FF6DBD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B6D37-F91E-444D-8BC3-75826D4803C7}" type="datetimeFigureOut">
              <a:rPr lang="en-US" smtClean="0"/>
              <a:t>9/26/20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F04FB3-0305-264B-A5D8-BE88070DE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9DF99E-AB90-0B47-AE40-25F4B0658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BD1FE-8EB4-D04D-B3B9-6C7F41F8F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676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33831-8B9C-C74A-A849-F9C6BC481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B6D37-F91E-444D-8BC3-75826D4803C7}" type="datetimeFigureOut">
              <a:rPr lang="en-US" smtClean="0"/>
              <a:t>9/26/20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905216-327A-3F44-A8CF-B3B842E96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F38DFF-C63C-3444-932F-FE172B746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BD1FE-8EB4-D04D-B3B9-6C7F41F8F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697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28B1A-45FD-5A4C-9984-B7C562583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AB8147-5E5F-184C-9B0A-C020F9B4E6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BBF62D-8FCE-C441-94E5-1249388C47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E33852-8EB7-1D45-94EF-9FE640FDB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B6D37-F91E-444D-8BC3-75826D4803C7}" type="datetimeFigureOut">
              <a:rPr lang="en-US" smtClean="0"/>
              <a:t>9/26/20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256E32-E2AA-764F-9E80-DC0E3132F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46FC20-817D-B648-947B-B45B3EED0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BD1FE-8EB4-D04D-B3B9-6C7F41F8F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580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68A81-75C0-824C-870D-DBB6E4210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8A925F-2F15-664D-83D4-D88AC440E1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A08AB8-3167-A34D-81BF-82FA41113B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143393-E9D4-E149-8B12-FF475783D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B6D37-F91E-444D-8BC3-75826D4803C7}" type="datetimeFigureOut">
              <a:rPr lang="en-US" smtClean="0"/>
              <a:t>9/26/20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E07503-F739-9B40-88D0-F0556349D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728980-5262-6445-A309-EB3E66CDD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BD1FE-8EB4-D04D-B3B9-6C7F41F8F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68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FE62D2-FBD2-3E41-A43C-67E44E504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31FE28-D955-D848-9A00-6B127BCEA5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2A8C6B-CC69-5E42-A2D2-77E4B5D46A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1B6D37-F91E-444D-8BC3-75826D4803C7}" type="datetimeFigureOut">
              <a:rPr lang="en-US" smtClean="0"/>
              <a:t>9/26/20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F7A44C-74B2-314E-BAB7-4E5B6E12E8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3BD85-C722-A046-98B6-61B28DE1F8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7BD1FE-8EB4-D04D-B3B9-6C7F41F8F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991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emf"/><Relationship Id="rId7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emf"/><Relationship Id="rId5" Type="http://schemas.openxmlformats.org/officeDocument/2006/relationships/image" Target="../media/image7.emf"/><Relationship Id="rId4" Type="http://schemas.openxmlformats.org/officeDocument/2006/relationships/image" Target="../media/image6.emf"/><Relationship Id="rId9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A3A25-FC68-044B-82CF-83EB904129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Imodels</a:t>
            </a:r>
            <a:r>
              <a:rPr lang="en-US" dirty="0"/>
              <a:t> Update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0FF6C6-E147-CF43-A5F3-E6FE86F62F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09-01-20</a:t>
            </a:r>
          </a:p>
        </p:txBody>
      </p:sp>
    </p:spTree>
    <p:extLst>
      <p:ext uri="{BB962C8B-B14F-4D97-AF65-F5344CB8AC3E}">
        <p14:creationId xmlns:p14="http://schemas.microsoft.com/office/powerpoint/2010/main" val="30522677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FFDD1DF-9E11-334E-8F99-7F9F79C3AA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9977" y="3760771"/>
            <a:ext cx="7504197" cy="23669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387B8F7-EFB6-2445-BDF7-DC5DC9DEF59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009978" y="549318"/>
            <a:ext cx="7346854" cy="236697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87D7778-0CE1-DB41-ABBD-6B32185BAA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2674" y="3878655"/>
            <a:ext cx="490004" cy="2027603"/>
          </a:xfrm>
          <a:prstGeom prst="rect">
            <a:avLst/>
          </a:prstGeom>
        </p:spPr>
      </p:pic>
      <p:sp>
        <p:nvSpPr>
          <p:cNvPr id="8" name="Freeform 7">
            <a:extLst>
              <a:ext uri="{FF2B5EF4-FFF2-40B4-BE49-F238E27FC236}">
                <a16:creationId xmlns:a16="http://schemas.microsoft.com/office/drawing/2014/main" id="{338B3CA2-E5D9-9845-88E8-41A67FEC403A}"/>
              </a:ext>
            </a:extLst>
          </p:cNvPr>
          <p:cNvSpPr/>
          <p:nvPr/>
        </p:nvSpPr>
        <p:spPr>
          <a:xfrm>
            <a:off x="2607539" y="3918882"/>
            <a:ext cx="768313" cy="1940593"/>
          </a:xfrm>
          <a:custGeom>
            <a:avLst/>
            <a:gdLst>
              <a:gd name="connsiteX0" fmla="*/ 0 w 689862"/>
              <a:gd name="connsiteY0" fmla="*/ 1924400 h 1924400"/>
              <a:gd name="connsiteX1" fmla="*/ 460637 w 689862"/>
              <a:gd name="connsiteY1" fmla="*/ 844995 h 1924400"/>
              <a:gd name="connsiteX2" fmla="*/ 687518 w 689862"/>
              <a:gd name="connsiteY2" fmla="*/ 33723 h 1924400"/>
              <a:gd name="connsiteX0" fmla="*/ 0 w 669717"/>
              <a:gd name="connsiteY0" fmla="*/ 1760677 h 1760677"/>
              <a:gd name="connsiteX1" fmla="*/ 460637 w 669717"/>
              <a:gd name="connsiteY1" fmla="*/ 681272 h 1760677"/>
              <a:gd name="connsiteX2" fmla="*/ 667016 w 669717"/>
              <a:gd name="connsiteY2" fmla="*/ 42219 h 1760677"/>
              <a:gd name="connsiteX0" fmla="*/ 0 w 681793"/>
              <a:gd name="connsiteY0" fmla="*/ 1908660 h 1908660"/>
              <a:gd name="connsiteX1" fmla="*/ 460637 w 681793"/>
              <a:gd name="connsiteY1" fmla="*/ 829255 h 1908660"/>
              <a:gd name="connsiteX2" fmla="*/ 679318 w 681793"/>
              <a:gd name="connsiteY2" fmla="*/ 34385 h 1908660"/>
              <a:gd name="connsiteX0" fmla="*/ 0 w 669718"/>
              <a:gd name="connsiteY0" fmla="*/ 1881181 h 1881181"/>
              <a:gd name="connsiteX1" fmla="*/ 460637 w 669718"/>
              <a:gd name="connsiteY1" fmla="*/ 801776 h 1881181"/>
              <a:gd name="connsiteX2" fmla="*/ 667017 w 669718"/>
              <a:gd name="connsiteY2" fmla="*/ 35609 h 1881181"/>
              <a:gd name="connsiteX0" fmla="*/ 0 w 681793"/>
              <a:gd name="connsiteY0" fmla="*/ 1912592 h 1912592"/>
              <a:gd name="connsiteX1" fmla="*/ 460637 w 681793"/>
              <a:gd name="connsiteY1" fmla="*/ 833187 h 1912592"/>
              <a:gd name="connsiteX2" fmla="*/ 679318 w 681793"/>
              <a:gd name="connsiteY2" fmla="*/ 34217 h 1912592"/>
              <a:gd name="connsiteX0" fmla="*/ 0 w 681437"/>
              <a:gd name="connsiteY0" fmla="*/ 1912930 h 1912930"/>
              <a:gd name="connsiteX1" fmla="*/ 436035 w 681437"/>
              <a:gd name="connsiteY1" fmla="*/ 825324 h 1912930"/>
              <a:gd name="connsiteX2" fmla="*/ 679318 w 681437"/>
              <a:gd name="connsiteY2" fmla="*/ 34555 h 1912930"/>
              <a:gd name="connsiteX0" fmla="*/ 0 w 685538"/>
              <a:gd name="connsiteY0" fmla="*/ 1912930 h 1912930"/>
              <a:gd name="connsiteX1" fmla="*/ 440136 w 685538"/>
              <a:gd name="connsiteY1" fmla="*/ 825324 h 1912930"/>
              <a:gd name="connsiteX2" fmla="*/ 683419 w 685538"/>
              <a:gd name="connsiteY2" fmla="*/ 34555 h 1912930"/>
              <a:gd name="connsiteX0" fmla="*/ 0 w 685538"/>
              <a:gd name="connsiteY0" fmla="*/ 1912930 h 1912930"/>
              <a:gd name="connsiteX1" fmla="*/ 440136 w 685538"/>
              <a:gd name="connsiteY1" fmla="*/ 825324 h 1912930"/>
              <a:gd name="connsiteX2" fmla="*/ 683419 w 685538"/>
              <a:gd name="connsiteY2" fmla="*/ 34555 h 1912930"/>
              <a:gd name="connsiteX0" fmla="*/ 0 w 685538"/>
              <a:gd name="connsiteY0" fmla="*/ 1912930 h 1912930"/>
              <a:gd name="connsiteX1" fmla="*/ 440136 w 685538"/>
              <a:gd name="connsiteY1" fmla="*/ 825324 h 1912930"/>
              <a:gd name="connsiteX2" fmla="*/ 683419 w 685538"/>
              <a:gd name="connsiteY2" fmla="*/ 34555 h 1912930"/>
              <a:gd name="connsiteX0" fmla="*/ 0 w 685538"/>
              <a:gd name="connsiteY0" fmla="*/ 1912930 h 1912930"/>
              <a:gd name="connsiteX1" fmla="*/ 440136 w 685538"/>
              <a:gd name="connsiteY1" fmla="*/ 825324 h 1912930"/>
              <a:gd name="connsiteX2" fmla="*/ 683419 w 685538"/>
              <a:gd name="connsiteY2" fmla="*/ 34555 h 1912930"/>
              <a:gd name="connsiteX0" fmla="*/ 0 w 685538"/>
              <a:gd name="connsiteY0" fmla="*/ 1912930 h 1912930"/>
              <a:gd name="connsiteX1" fmla="*/ 440136 w 685538"/>
              <a:gd name="connsiteY1" fmla="*/ 825324 h 1912930"/>
              <a:gd name="connsiteX2" fmla="*/ 683419 w 685538"/>
              <a:gd name="connsiteY2" fmla="*/ 34555 h 1912930"/>
              <a:gd name="connsiteX0" fmla="*/ 0 w 685201"/>
              <a:gd name="connsiteY0" fmla="*/ 1913258 h 1913258"/>
              <a:gd name="connsiteX1" fmla="*/ 440136 w 685201"/>
              <a:gd name="connsiteY1" fmla="*/ 825652 h 1913258"/>
              <a:gd name="connsiteX2" fmla="*/ 683419 w 685201"/>
              <a:gd name="connsiteY2" fmla="*/ 34883 h 1913258"/>
              <a:gd name="connsiteX0" fmla="*/ 0 w 687149"/>
              <a:gd name="connsiteY0" fmla="*/ 1911521 h 1911521"/>
              <a:gd name="connsiteX1" fmla="*/ 440136 w 687149"/>
              <a:gd name="connsiteY1" fmla="*/ 823915 h 1911521"/>
              <a:gd name="connsiteX2" fmla="*/ 683419 w 687149"/>
              <a:gd name="connsiteY2" fmla="*/ 33146 h 1911521"/>
              <a:gd name="connsiteX0" fmla="*/ 0 w 687007"/>
              <a:gd name="connsiteY0" fmla="*/ 1911209 h 1911209"/>
              <a:gd name="connsiteX1" fmla="*/ 436036 w 687007"/>
              <a:gd name="connsiteY1" fmla="*/ 831804 h 1911209"/>
              <a:gd name="connsiteX2" fmla="*/ 683419 w 687007"/>
              <a:gd name="connsiteY2" fmla="*/ 32834 h 1911209"/>
              <a:gd name="connsiteX0" fmla="*/ 0 w 685949"/>
              <a:gd name="connsiteY0" fmla="*/ 1912433 h 1912433"/>
              <a:gd name="connsiteX1" fmla="*/ 436036 w 685949"/>
              <a:gd name="connsiteY1" fmla="*/ 833028 h 1912433"/>
              <a:gd name="connsiteX2" fmla="*/ 683419 w 685949"/>
              <a:gd name="connsiteY2" fmla="*/ 34058 h 1912433"/>
              <a:gd name="connsiteX0" fmla="*/ 0 w 685949"/>
              <a:gd name="connsiteY0" fmla="*/ 1912433 h 1912433"/>
              <a:gd name="connsiteX1" fmla="*/ 436036 w 685949"/>
              <a:gd name="connsiteY1" fmla="*/ 833028 h 1912433"/>
              <a:gd name="connsiteX2" fmla="*/ 683419 w 685949"/>
              <a:gd name="connsiteY2" fmla="*/ 34058 h 1912433"/>
              <a:gd name="connsiteX0" fmla="*/ 0 w 685949"/>
              <a:gd name="connsiteY0" fmla="*/ 1912433 h 1912433"/>
              <a:gd name="connsiteX1" fmla="*/ 436036 w 685949"/>
              <a:gd name="connsiteY1" fmla="*/ 833028 h 1912433"/>
              <a:gd name="connsiteX2" fmla="*/ 683419 w 685949"/>
              <a:gd name="connsiteY2" fmla="*/ 34058 h 1912433"/>
              <a:gd name="connsiteX0" fmla="*/ 0 w 685488"/>
              <a:gd name="connsiteY0" fmla="*/ 1913746 h 1913746"/>
              <a:gd name="connsiteX1" fmla="*/ 436036 w 685488"/>
              <a:gd name="connsiteY1" fmla="*/ 834341 h 1913746"/>
              <a:gd name="connsiteX2" fmla="*/ 683419 w 685488"/>
              <a:gd name="connsiteY2" fmla="*/ 35371 h 1913746"/>
              <a:gd name="connsiteX0" fmla="*/ 0 w 685763"/>
              <a:gd name="connsiteY0" fmla="*/ 1913394 h 1913394"/>
              <a:gd name="connsiteX1" fmla="*/ 456538 w 685763"/>
              <a:gd name="connsiteY1" fmla="*/ 842190 h 1913394"/>
              <a:gd name="connsiteX2" fmla="*/ 683419 w 685763"/>
              <a:gd name="connsiteY2" fmla="*/ 35019 h 1913394"/>
              <a:gd name="connsiteX0" fmla="*/ 0 w 685494"/>
              <a:gd name="connsiteY0" fmla="*/ 1914072 h 1914072"/>
              <a:gd name="connsiteX1" fmla="*/ 456538 w 685494"/>
              <a:gd name="connsiteY1" fmla="*/ 842868 h 1914072"/>
              <a:gd name="connsiteX2" fmla="*/ 683419 w 685494"/>
              <a:gd name="connsiteY2" fmla="*/ 35697 h 1914072"/>
              <a:gd name="connsiteX0" fmla="*/ 0 w 684299"/>
              <a:gd name="connsiteY0" fmla="*/ 1884909 h 1884909"/>
              <a:gd name="connsiteX1" fmla="*/ 456538 w 684299"/>
              <a:gd name="connsiteY1" fmla="*/ 813705 h 1884909"/>
              <a:gd name="connsiteX2" fmla="*/ 683419 w 684299"/>
              <a:gd name="connsiteY2" fmla="*/ 6534 h 1884909"/>
              <a:gd name="connsiteX0" fmla="*/ 0 w 650877"/>
              <a:gd name="connsiteY0" fmla="*/ 1918209 h 1918209"/>
              <a:gd name="connsiteX1" fmla="*/ 456538 w 650877"/>
              <a:gd name="connsiteY1" fmla="*/ 847005 h 1918209"/>
              <a:gd name="connsiteX2" fmla="*/ 649760 w 650877"/>
              <a:gd name="connsiteY2" fmla="*/ 6175 h 1918209"/>
              <a:gd name="connsiteX0" fmla="*/ 0 w 650582"/>
              <a:gd name="connsiteY0" fmla="*/ 1918383 h 1918383"/>
              <a:gd name="connsiteX1" fmla="*/ 411660 w 650582"/>
              <a:gd name="connsiteY1" fmla="*/ 830350 h 1918383"/>
              <a:gd name="connsiteX2" fmla="*/ 649760 w 650582"/>
              <a:gd name="connsiteY2" fmla="*/ 6349 h 1918383"/>
              <a:gd name="connsiteX0" fmla="*/ 0 w 650582"/>
              <a:gd name="connsiteY0" fmla="*/ 1918383 h 1918383"/>
              <a:gd name="connsiteX1" fmla="*/ 411660 w 650582"/>
              <a:gd name="connsiteY1" fmla="*/ 830350 h 1918383"/>
              <a:gd name="connsiteX2" fmla="*/ 649760 w 650582"/>
              <a:gd name="connsiteY2" fmla="*/ 6349 h 1918383"/>
              <a:gd name="connsiteX0" fmla="*/ 0 w 768388"/>
              <a:gd name="connsiteY0" fmla="*/ 1940822 h 1940822"/>
              <a:gd name="connsiteX1" fmla="*/ 529466 w 768388"/>
              <a:gd name="connsiteY1" fmla="*/ 830350 h 1940822"/>
              <a:gd name="connsiteX2" fmla="*/ 767566 w 768388"/>
              <a:gd name="connsiteY2" fmla="*/ 6349 h 1940822"/>
              <a:gd name="connsiteX0" fmla="*/ 0 w 768313"/>
              <a:gd name="connsiteY0" fmla="*/ 1940593 h 1940593"/>
              <a:gd name="connsiteX1" fmla="*/ 512636 w 768313"/>
              <a:gd name="connsiteY1" fmla="*/ 852561 h 1940593"/>
              <a:gd name="connsiteX2" fmla="*/ 767566 w 768313"/>
              <a:gd name="connsiteY2" fmla="*/ 6120 h 1940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68313" h="1940593">
                <a:moveTo>
                  <a:pt x="0" y="1940593"/>
                </a:moveTo>
                <a:cubicBezTo>
                  <a:pt x="259135" y="1611752"/>
                  <a:pt x="380365" y="1177384"/>
                  <a:pt x="512636" y="852561"/>
                </a:cubicBezTo>
                <a:cubicBezTo>
                  <a:pt x="606719" y="492342"/>
                  <a:pt x="781136" y="-64517"/>
                  <a:pt x="767566" y="6120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A91932C1-51E3-C746-8B27-1ADEEE1912B8}"/>
              </a:ext>
            </a:extLst>
          </p:cNvPr>
          <p:cNvSpPr/>
          <p:nvPr/>
        </p:nvSpPr>
        <p:spPr>
          <a:xfrm>
            <a:off x="3481984" y="3907662"/>
            <a:ext cx="791381" cy="1943889"/>
          </a:xfrm>
          <a:custGeom>
            <a:avLst/>
            <a:gdLst>
              <a:gd name="connsiteX0" fmla="*/ 0 w 783186"/>
              <a:gd name="connsiteY0" fmla="*/ 1287541 h 1287541"/>
              <a:gd name="connsiteX1" fmla="*/ 463351 w 783186"/>
              <a:gd name="connsiteY1" fmla="*/ 779085 h 1287541"/>
              <a:gd name="connsiteX2" fmla="*/ 783186 w 783186"/>
              <a:gd name="connsiteY2" fmla="*/ 0 h 1287541"/>
              <a:gd name="connsiteX0" fmla="*/ 0 w 525134"/>
              <a:gd name="connsiteY0" fmla="*/ 1910231 h 1910231"/>
              <a:gd name="connsiteX1" fmla="*/ 463351 w 525134"/>
              <a:gd name="connsiteY1" fmla="*/ 1401775 h 1910231"/>
              <a:gd name="connsiteX2" fmla="*/ 525134 w 525134"/>
              <a:gd name="connsiteY2" fmla="*/ 0 h 1910231"/>
              <a:gd name="connsiteX0" fmla="*/ 0 w 544608"/>
              <a:gd name="connsiteY0" fmla="*/ 1910231 h 1910231"/>
              <a:gd name="connsiteX1" fmla="*/ 463351 w 544608"/>
              <a:gd name="connsiteY1" fmla="*/ 1401775 h 1910231"/>
              <a:gd name="connsiteX2" fmla="*/ 525134 w 544608"/>
              <a:gd name="connsiteY2" fmla="*/ 0 h 1910231"/>
              <a:gd name="connsiteX0" fmla="*/ 0 w 525364"/>
              <a:gd name="connsiteY0" fmla="*/ 1910231 h 1910231"/>
              <a:gd name="connsiteX1" fmla="*/ 356764 w 525364"/>
              <a:gd name="connsiteY1" fmla="*/ 1424214 h 1910231"/>
              <a:gd name="connsiteX2" fmla="*/ 525134 w 525364"/>
              <a:gd name="connsiteY2" fmla="*/ 0 h 1910231"/>
              <a:gd name="connsiteX0" fmla="*/ 0 w 682439"/>
              <a:gd name="connsiteY0" fmla="*/ 1932670 h 1932670"/>
              <a:gd name="connsiteX1" fmla="*/ 513839 w 682439"/>
              <a:gd name="connsiteY1" fmla="*/ 1424214 h 1932670"/>
              <a:gd name="connsiteX2" fmla="*/ 682209 w 682439"/>
              <a:gd name="connsiteY2" fmla="*/ 0 h 1932670"/>
              <a:gd name="connsiteX0" fmla="*/ 0 w 682439"/>
              <a:gd name="connsiteY0" fmla="*/ 1932670 h 1932670"/>
              <a:gd name="connsiteX1" fmla="*/ 513839 w 682439"/>
              <a:gd name="connsiteY1" fmla="*/ 1424214 h 1932670"/>
              <a:gd name="connsiteX2" fmla="*/ 682209 w 682439"/>
              <a:gd name="connsiteY2" fmla="*/ 0 h 1932670"/>
              <a:gd name="connsiteX0" fmla="*/ 0 w 682354"/>
              <a:gd name="connsiteY0" fmla="*/ 1932670 h 1932670"/>
              <a:gd name="connsiteX1" fmla="*/ 513839 w 682354"/>
              <a:gd name="connsiteY1" fmla="*/ 1424214 h 1932670"/>
              <a:gd name="connsiteX2" fmla="*/ 682209 w 682354"/>
              <a:gd name="connsiteY2" fmla="*/ 0 h 1932670"/>
              <a:gd name="connsiteX0" fmla="*/ 0 w 682916"/>
              <a:gd name="connsiteY0" fmla="*/ 1932670 h 1932670"/>
              <a:gd name="connsiteX1" fmla="*/ 575547 w 682916"/>
              <a:gd name="connsiteY1" fmla="*/ 1446653 h 1932670"/>
              <a:gd name="connsiteX2" fmla="*/ 682209 w 682916"/>
              <a:gd name="connsiteY2" fmla="*/ 0 h 1932670"/>
              <a:gd name="connsiteX0" fmla="*/ 0 w 682381"/>
              <a:gd name="connsiteY0" fmla="*/ 1932670 h 1932670"/>
              <a:gd name="connsiteX1" fmla="*/ 575547 w 682381"/>
              <a:gd name="connsiteY1" fmla="*/ 1446653 h 1932670"/>
              <a:gd name="connsiteX2" fmla="*/ 682209 w 682381"/>
              <a:gd name="connsiteY2" fmla="*/ 0 h 1932670"/>
              <a:gd name="connsiteX0" fmla="*/ 0 w 682381"/>
              <a:gd name="connsiteY0" fmla="*/ 1932670 h 1932670"/>
              <a:gd name="connsiteX1" fmla="*/ 575547 w 682381"/>
              <a:gd name="connsiteY1" fmla="*/ 1446653 h 1932670"/>
              <a:gd name="connsiteX2" fmla="*/ 682209 w 682381"/>
              <a:gd name="connsiteY2" fmla="*/ 0 h 1932670"/>
              <a:gd name="connsiteX0" fmla="*/ 0 w 682381"/>
              <a:gd name="connsiteY0" fmla="*/ 1932670 h 1932670"/>
              <a:gd name="connsiteX1" fmla="*/ 575547 w 682381"/>
              <a:gd name="connsiteY1" fmla="*/ 1446653 h 1932670"/>
              <a:gd name="connsiteX2" fmla="*/ 682209 w 682381"/>
              <a:gd name="connsiteY2" fmla="*/ 0 h 1932670"/>
              <a:gd name="connsiteX0" fmla="*/ 0 w 682335"/>
              <a:gd name="connsiteY0" fmla="*/ 1932670 h 1932670"/>
              <a:gd name="connsiteX1" fmla="*/ 575547 w 682335"/>
              <a:gd name="connsiteY1" fmla="*/ 1446653 h 1932670"/>
              <a:gd name="connsiteX2" fmla="*/ 682209 w 682335"/>
              <a:gd name="connsiteY2" fmla="*/ 0 h 1932670"/>
              <a:gd name="connsiteX0" fmla="*/ 0 w 721564"/>
              <a:gd name="connsiteY0" fmla="*/ 1932670 h 1932670"/>
              <a:gd name="connsiteX1" fmla="*/ 575547 w 721564"/>
              <a:gd name="connsiteY1" fmla="*/ 1446653 h 1932670"/>
              <a:gd name="connsiteX2" fmla="*/ 721478 w 721564"/>
              <a:gd name="connsiteY2" fmla="*/ 0 h 1932670"/>
              <a:gd name="connsiteX0" fmla="*/ 0 w 721564"/>
              <a:gd name="connsiteY0" fmla="*/ 1932670 h 1932670"/>
              <a:gd name="connsiteX1" fmla="*/ 575547 w 721564"/>
              <a:gd name="connsiteY1" fmla="*/ 1446653 h 1932670"/>
              <a:gd name="connsiteX2" fmla="*/ 721478 w 721564"/>
              <a:gd name="connsiteY2" fmla="*/ 0 h 1932670"/>
              <a:gd name="connsiteX0" fmla="*/ 0 w 721564"/>
              <a:gd name="connsiteY0" fmla="*/ 1932670 h 1932670"/>
              <a:gd name="connsiteX1" fmla="*/ 575547 w 721564"/>
              <a:gd name="connsiteY1" fmla="*/ 1446653 h 1932670"/>
              <a:gd name="connsiteX2" fmla="*/ 721478 w 721564"/>
              <a:gd name="connsiteY2" fmla="*/ 0 h 1932670"/>
              <a:gd name="connsiteX0" fmla="*/ 0 w 722331"/>
              <a:gd name="connsiteY0" fmla="*/ 1932670 h 1932670"/>
              <a:gd name="connsiteX1" fmla="*/ 575547 w 722331"/>
              <a:gd name="connsiteY1" fmla="*/ 1446653 h 1932670"/>
              <a:gd name="connsiteX2" fmla="*/ 721478 w 722331"/>
              <a:gd name="connsiteY2" fmla="*/ 0 h 1932670"/>
              <a:gd name="connsiteX0" fmla="*/ 0 w 721779"/>
              <a:gd name="connsiteY0" fmla="*/ 1932670 h 1932670"/>
              <a:gd name="connsiteX1" fmla="*/ 575547 w 721779"/>
              <a:gd name="connsiteY1" fmla="*/ 1446653 h 1932670"/>
              <a:gd name="connsiteX2" fmla="*/ 721478 w 721779"/>
              <a:gd name="connsiteY2" fmla="*/ 0 h 1932670"/>
              <a:gd name="connsiteX0" fmla="*/ 0 w 742086"/>
              <a:gd name="connsiteY0" fmla="*/ 1932670 h 1932670"/>
              <a:gd name="connsiteX1" fmla="*/ 575547 w 742086"/>
              <a:gd name="connsiteY1" fmla="*/ 1446653 h 1932670"/>
              <a:gd name="connsiteX2" fmla="*/ 721478 w 742086"/>
              <a:gd name="connsiteY2" fmla="*/ 0 h 1932670"/>
              <a:gd name="connsiteX0" fmla="*/ 0 w 742086"/>
              <a:gd name="connsiteY0" fmla="*/ 1932670 h 1932670"/>
              <a:gd name="connsiteX1" fmla="*/ 575547 w 742086"/>
              <a:gd name="connsiteY1" fmla="*/ 1446653 h 1932670"/>
              <a:gd name="connsiteX2" fmla="*/ 721478 w 742086"/>
              <a:gd name="connsiteY2" fmla="*/ 0 h 1932670"/>
              <a:gd name="connsiteX0" fmla="*/ 0 w 742086"/>
              <a:gd name="connsiteY0" fmla="*/ 1932670 h 1932670"/>
              <a:gd name="connsiteX1" fmla="*/ 575547 w 742086"/>
              <a:gd name="connsiteY1" fmla="*/ 1446653 h 1932670"/>
              <a:gd name="connsiteX2" fmla="*/ 721478 w 742086"/>
              <a:gd name="connsiteY2" fmla="*/ 0 h 1932670"/>
              <a:gd name="connsiteX0" fmla="*/ 0 w 791381"/>
              <a:gd name="connsiteY0" fmla="*/ 1943889 h 1943889"/>
              <a:gd name="connsiteX1" fmla="*/ 575547 w 791381"/>
              <a:gd name="connsiteY1" fmla="*/ 1457872 h 1943889"/>
              <a:gd name="connsiteX2" fmla="*/ 788796 w 791381"/>
              <a:gd name="connsiteY2" fmla="*/ 0 h 1943889"/>
              <a:gd name="connsiteX0" fmla="*/ 0 w 791381"/>
              <a:gd name="connsiteY0" fmla="*/ 1943889 h 1943889"/>
              <a:gd name="connsiteX1" fmla="*/ 575547 w 791381"/>
              <a:gd name="connsiteY1" fmla="*/ 1457872 h 1943889"/>
              <a:gd name="connsiteX2" fmla="*/ 788796 w 791381"/>
              <a:gd name="connsiteY2" fmla="*/ 0 h 1943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1381" h="1943889">
                <a:moveTo>
                  <a:pt x="0" y="1943889"/>
                </a:moveTo>
                <a:cubicBezTo>
                  <a:pt x="323485" y="1768907"/>
                  <a:pt x="383309" y="1722949"/>
                  <a:pt x="575547" y="1457872"/>
                </a:cubicBezTo>
                <a:cubicBezTo>
                  <a:pt x="818274" y="1063767"/>
                  <a:pt x="792556" y="149726"/>
                  <a:pt x="788796" y="0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25FACFF5-CC3E-1145-8196-BAC8268C6498}"/>
              </a:ext>
            </a:extLst>
          </p:cNvPr>
          <p:cNvSpPr/>
          <p:nvPr/>
        </p:nvSpPr>
        <p:spPr>
          <a:xfrm>
            <a:off x="6074461" y="5148720"/>
            <a:ext cx="883713" cy="714207"/>
          </a:xfrm>
          <a:custGeom>
            <a:avLst/>
            <a:gdLst>
              <a:gd name="connsiteX0" fmla="*/ 0 w 695617"/>
              <a:gd name="connsiteY0" fmla="*/ 636445 h 636445"/>
              <a:gd name="connsiteX1" fmla="*/ 302930 w 695617"/>
              <a:gd name="connsiteY1" fmla="*/ 266197 h 636445"/>
              <a:gd name="connsiteX2" fmla="*/ 695617 w 695617"/>
              <a:gd name="connsiteY2" fmla="*/ 8145 h 636445"/>
              <a:gd name="connsiteX0" fmla="*/ 0 w 695617"/>
              <a:gd name="connsiteY0" fmla="*/ 628300 h 628300"/>
              <a:gd name="connsiteX1" fmla="*/ 302930 w 695617"/>
              <a:gd name="connsiteY1" fmla="*/ 258052 h 628300"/>
              <a:gd name="connsiteX2" fmla="*/ 695617 w 695617"/>
              <a:gd name="connsiteY2" fmla="*/ 0 h 628300"/>
              <a:gd name="connsiteX0" fmla="*/ 0 w 695617"/>
              <a:gd name="connsiteY0" fmla="*/ 628300 h 628300"/>
              <a:gd name="connsiteX1" fmla="*/ 302930 w 695617"/>
              <a:gd name="connsiteY1" fmla="*/ 258052 h 628300"/>
              <a:gd name="connsiteX2" fmla="*/ 695617 w 695617"/>
              <a:gd name="connsiteY2" fmla="*/ 0 h 628300"/>
              <a:gd name="connsiteX0" fmla="*/ 0 w 639519"/>
              <a:gd name="connsiteY0" fmla="*/ 628300 h 628300"/>
              <a:gd name="connsiteX1" fmla="*/ 246832 w 639519"/>
              <a:gd name="connsiteY1" fmla="*/ 258052 h 628300"/>
              <a:gd name="connsiteX2" fmla="*/ 639519 w 639519"/>
              <a:gd name="connsiteY2" fmla="*/ 0 h 628300"/>
              <a:gd name="connsiteX0" fmla="*/ 0 w 645129"/>
              <a:gd name="connsiteY0" fmla="*/ 549763 h 549763"/>
              <a:gd name="connsiteX1" fmla="*/ 246832 w 645129"/>
              <a:gd name="connsiteY1" fmla="*/ 179515 h 549763"/>
              <a:gd name="connsiteX2" fmla="*/ 645129 w 645129"/>
              <a:gd name="connsiteY2" fmla="*/ 0 h 549763"/>
              <a:gd name="connsiteX0" fmla="*/ 0 w 645129"/>
              <a:gd name="connsiteY0" fmla="*/ 549763 h 549763"/>
              <a:gd name="connsiteX1" fmla="*/ 246832 w 645129"/>
              <a:gd name="connsiteY1" fmla="*/ 179515 h 549763"/>
              <a:gd name="connsiteX2" fmla="*/ 645129 w 645129"/>
              <a:gd name="connsiteY2" fmla="*/ 0 h 549763"/>
              <a:gd name="connsiteX0" fmla="*/ 0 w 656348"/>
              <a:gd name="connsiteY0" fmla="*/ 560983 h 560983"/>
              <a:gd name="connsiteX1" fmla="*/ 258051 w 656348"/>
              <a:gd name="connsiteY1" fmla="*/ 179515 h 560983"/>
              <a:gd name="connsiteX2" fmla="*/ 656348 w 656348"/>
              <a:gd name="connsiteY2" fmla="*/ 0 h 560983"/>
              <a:gd name="connsiteX0" fmla="*/ 0 w 656348"/>
              <a:gd name="connsiteY0" fmla="*/ 560983 h 560983"/>
              <a:gd name="connsiteX1" fmla="*/ 258051 w 656348"/>
              <a:gd name="connsiteY1" fmla="*/ 179515 h 560983"/>
              <a:gd name="connsiteX2" fmla="*/ 656348 w 656348"/>
              <a:gd name="connsiteY2" fmla="*/ 0 h 560983"/>
              <a:gd name="connsiteX0" fmla="*/ 0 w 656348"/>
              <a:gd name="connsiteY0" fmla="*/ 560983 h 560983"/>
              <a:gd name="connsiteX1" fmla="*/ 229476 w 656348"/>
              <a:gd name="connsiteY1" fmla="*/ 162370 h 560983"/>
              <a:gd name="connsiteX2" fmla="*/ 656348 w 656348"/>
              <a:gd name="connsiteY2" fmla="*/ 0 h 560983"/>
              <a:gd name="connsiteX0" fmla="*/ 0 w 676119"/>
              <a:gd name="connsiteY0" fmla="*/ 877316 h 877316"/>
              <a:gd name="connsiteX1" fmla="*/ 229476 w 676119"/>
              <a:gd name="connsiteY1" fmla="*/ 478703 h 877316"/>
              <a:gd name="connsiteX2" fmla="*/ 676119 w 676119"/>
              <a:gd name="connsiteY2" fmla="*/ 0 h 877316"/>
              <a:gd name="connsiteX0" fmla="*/ 0 w 676119"/>
              <a:gd name="connsiteY0" fmla="*/ 877316 h 877316"/>
              <a:gd name="connsiteX1" fmla="*/ 269018 w 676119"/>
              <a:gd name="connsiteY1" fmla="*/ 562729 h 877316"/>
              <a:gd name="connsiteX2" fmla="*/ 676119 w 676119"/>
              <a:gd name="connsiteY2" fmla="*/ 0 h 877316"/>
              <a:gd name="connsiteX0" fmla="*/ 0 w 1051764"/>
              <a:gd name="connsiteY0" fmla="*/ 872374 h 872374"/>
              <a:gd name="connsiteX1" fmla="*/ 644663 w 1051764"/>
              <a:gd name="connsiteY1" fmla="*/ 562729 h 872374"/>
              <a:gd name="connsiteX2" fmla="*/ 1051764 w 1051764"/>
              <a:gd name="connsiteY2" fmla="*/ 0 h 872374"/>
              <a:gd name="connsiteX0" fmla="*/ 0 w 1051764"/>
              <a:gd name="connsiteY0" fmla="*/ 872374 h 872374"/>
              <a:gd name="connsiteX1" fmla="*/ 644663 w 1051764"/>
              <a:gd name="connsiteY1" fmla="*/ 562729 h 872374"/>
              <a:gd name="connsiteX2" fmla="*/ 1051764 w 1051764"/>
              <a:gd name="connsiteY2" fmla="*/ 0 h 872374"/>
              <a:gd name="connsiteX0" fmla="*/ 0 w 1051764"/>
              <a:gd name="connsiteY0" fmla="*/ 872374 h 872374"/>
              <a:gd name="connsiteX1" fmla="*/ 644663 w 1051764"/>
              <a:gd name="connsiteY1" fmla="*/ 562729 h 872374"/>
              <a:gd name="connsiteX2" fmla="*/ 1051764 w 1051764"/>
              <a:gd name="connsiteY2" fmla="*/ 0 h 872374"/>
              <a:gd name="connsiteX0" fmla="*/ 0 w 1022108"/>
              <a:gd name="connsiteY0" fmla="*/ 827890 h 827890"/>
              <a:gd name="connsiteX1" fmla="*/ 644663 w 1022108"/>
              <a:gd name="connsiteY1" fmla="*/ 518245 h 827890"/>
              <a:gd name="connsiteX2" fmla="*/ 1022108 w 1022108"/>
              <a:gd name="connsiteY2" fmla="*/ 0 h 827890"/>
              <a:gd name="connsiteX0" fmla="*/ 0 w 1022108"/>
              <a:gd name="connsiteY0" fmla="*/ 827890 h 827890"/>
              <a:gd name="connsiteX1" fmla="*/ 644663 w 1022108"/>
              <a:gd name="connsiteY1" fmla="*/ 518245 h 827890"/>
              <a:gd name="connsiteX2" fmla="*/ 1022108 w 1022108"/>
              <a:gd name="connsiteY2" fmla="*/ 0 h 827890"/>
              <a:gd name="connsiteX0" fmla="*/ 0 w 1036937"/>
              <a:gd name="connsiteY0" fmla="*/ 719150 h 719150"/>
              <a:gd name="connsiteX1" fmla="*/ 644663 w 1036937"/>
              <a:gd name="connsiteY1" fmla="*/ 409505 h 719150"/>
              <a:gd name="connsiteX2" fmla="*/ 1036937 w 1036937"/>
              <a:gd name="connsiteY2" fmla="*/ 0 h 719150"/>
              <a:gd name="connsiteX0" fmla="*/ 0 w 1036937"/>
              <a:gd name="connsiteY0" fmla="*/ 719150 h 719150"/>
              <a:gd name="connsiteX1" fmla="*/ 644663 w 1036937"/>
              <a:gd name="connsiteY1" fmla="*/ 409505 h 719150"/>
              <a:gd name="connsiteX2" fmla="*/ 1036937 w 1036937"/>
              <a:gd name="connsiteY2" fmla="*/ 0 h 719150"/>
              <a:gd name="connsiteX0" fmla="*/ 0 w 903484"/>
              <a:gd name="connsiteY0" fmla="*/ 724093 h 724093"/>
              <a:gd name="connsiteX1" fmla="*/ 511210 w 903484"/>
              <a:gd name="connsiteY1" fmla="*/ 409505 h 724093"/>
              <a:gd name="connsiteX2" fmla="*/ 903484 w 903484"/>
              <a:gd name="connsiteY2" fmla="*/ 0 h 724093"/>
              <a:gd name="connsiteX0" fmla="*/ 0 w 903484"/>
              <a:gd name="connsiteY0" fmla="*/ 724093 h 724093"/>
              <a:gd name="connsiteX1" fmla="*/ 511210 w 903484"/>
              <a:gd name="connsiteY1" fmla="*/ 409505 h 724093"/>
              <a:gd name="connsiteX2" fmla="*/ 903484 w 903484"/>
              <a:gd name="connsiteY2" fmla="*/ 0 h 724093"/>
              <a:gd name="connsiteX0" fmla="*/ 0 w 883713"/>
              <a:gd name="connsiteY0" fmla="*/ 719150 h 719150"/>
              <a:gd name="connsiteX1" fmla="*/ 511210 w 883713"/>
              <a:gd name="connsiteY1" fmla="*/ 404562 h 719150"/>
              <a:gd name="connsiteX2" fmla="*/ 883713 w 883713"/>
              <a:gd name="connsiteY2" fmla="*/ 0 h 719150"/>
              <a:gd name="connsiteX0" fmla="*/ 0 w 883713"/>
              <a:gd name="connsiteY0" fmla="*/ 714207 h 714207"/>
              <a:gd name="connsiteX1" fmla="*/ 511210 w 883713"/>
              <a:gd name="connsiteY1" fmla="*/ 404562 h 714207"/>
              <a:gd name="connsiteX2" fmla="*/ 883713 w 883713"/>
              <a:gd name="connsiteY2" fmla="*/ 0 h 7142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83713" h="714207">
                <a:moveTo>
                  <a:pt x="0" y="714207"/>
                </a:moveTo>
                <a:cubicBezTo>
                  <a:pt x="302031" y="561550"/>
                  <a:pt x="361615" y="526108"/>
                  <a:pt x="511210" y="404562"/>
                </a:cubicBezTo>
                <a:cubicBezTo>
                  <a:pt x="627146" y="299845"/>
                  <a:pt x="701793" y="220548"/>
                  <a:pt x="883713" y="0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8BE1302A-2BA9-BE49-8D15-D04CDF358E6A}"/>
              </a:ext>
            </a:extLst>
          </p:cNvPr>
          <p:cNvSpPr/>
          <p:nvPr/>
        </p:nvSpPr>
        <p:spPr>
          <a:xfrm>
            <a:off x="7547107" y="3934488"/>
            <a:ext cx="1894019" cy="975239"/>
          </a:xfrm>
          <a:custGeom>
            <a:avLst/>
            <a:gdLst>
              <a:gd name="connsiteX0" fmla="*/ 1831041 w 1831041"/>
              <a:gd name="connsiteY0" fmla="*/ 1013032 h 1013032"/>
              <a:gd name="connsiteX1" fmla="*/ 623026 w 1831041"/>
              <a:gd name="connsiteY1" fmla="*/ 803307 h 1013032"/>
              <a:gd name="connsiteX2" fmla="*/ 2241 w 1831041"/>
              <a:gd name="connsiteY2" fmla="*/ 14742 h 1013032"/>
              <a:gd name="connsiteX0" fmla="*/ 1819611 w 1819611"/>
              <a:gd name="connsiteY0" fmla="*/ 961597 h 961597"/>
              <a:gd name="connsiteX1" fmla="*/ 623026 w 1819611"/>
              <a:gd name="connsiteY1" fmla="*/ 803307 h 961597"/>
              <a:gd name="connsiteX2" fmla="*/ 2241 w 1819611"/>
              <a:gd name="connsiteY2" fmla="*/ 14742 h 961597"/>
              <a:gd name="connsiteX0" fmla="*/ 1819611 w 1819611"/>
              <a:gd name="connsiteY0" fmla="*/ 961597 h 961597"/>
              <a:gd name="connsiteX1" fmla="*/ 623026 w 1819611"/>
              <a:gd name="connsiteY1" fmla="*/ 803307 h 961597"/>
              <a:gd name="connsiteX2" fmla="*/ 2241 w 1819611"/>
              <a:gd name="connsiteY2" fmla="*/ 14742 h 961597"/>
              <a:gd name="connsiteX0" fmla="*/ 1819611 w 1819611"/>
              <a:gd name="connsiteY0" fmla="*/ 1058752 h 1058752"/>
              <a:gd name="connsiteX1" fmla="*/ 623026 w 1819611"/>
              <a:gd name="connsiteY1" fmla="*/ 803307 h 1058752"/>
              <a:gd name="connsiteX2" fmla="*/ 2241 w 1819611"/>
              <a:gd name="connsiteY2" fmla="*/ 14742 h 1058752"/>
              <a:gd name="connsiteX0" fmla="*/ 1819611 w 1819611"/>
              <a:gd name="connsiteY0" fmla="*/ 1058752 h 1058752"/>
              <a:gd name="connsiteX1" fmla="*/ 623026 w 1819611"/>
              <a:gd name="connsiteY1" fmla="*/ 803307 h 1058752"/>
              <a:gd name="connsiteX2" fmla="*/ 2241 w 1819611"/>
              <a:gd name="connsiteY2" fmla="*/ 14742 h 1058752"/>
              <a:gd name="connsiteX0" fmla="*/ 1817370 w 1817370"/>
              <a:gd name="connsiteY0" fmla="*/ 1044010 h 1044010"/>
              <a:gd name="connsiteX1" fmla="*/ 620785 w 1817370"/>
              <a:gd name="connsiteY1" fmla="*/ 788565 h 1044010"/>
              <a:gd name="connsiteX2" fmla="*/ 0 w 1817370"/>
              <a:gd name="connsiteY2" fmla="*/ 0 h 1044010"/>
              <a:gd name="connsiteX0" fmla="*/ 1817370 w 1817370"/>
              <a:gd name="connsiteY0" fmla="*/ 1044010 h 1044010"/>
              <a:gd name="connsiteX1" fmla="*/ 620785 w 1817370"/>
              <a:gd name="connsiteY1" fmla="*/ 788565 h 1044010"/>
              <a:gd name="connsiteX2" fmla="*/ 0 w 1817370"/>
              <a:gd name="connsiteY2" fmla="*/ 0 h 1044010"/>
              <a:gd name="connsiteX0" fmla="*/ 1817370 w 1817370"/>
              <a:gd name="connsiteY0" fmla="*/ 1044010 h 1044010"/>
              <a:gd name="connsiteX1" fmla="*/ 620785 w 1817370"/>
              <a:gd name="connsiteY1" fmla="*/ 788565 h 1044010"/>
              <a:gd name="connsiteX2" fmla="*/ 0 w 1817370"/>
              <a:gd name="connsiteY2" fmla="*/ 0 h 1044010"/>
              <a:gd name="connsiteX0" fmla="*/ 1817370 w 1817370"/>
              <a:gd name="connsiteY0" fmla="*/ 1044010 h 1044010"/>
              <a:gd name="connsiteX1" fmla="*/ 449335 w 1817370"/>
              <a:gd name="connsiteY1" fmla="*/ 805710 h 1044010"/>
              <a:gd name="connsiteX2" fmla="*/ 0 w 1817370"/>
              <a:gd name="connsiteY2" fmla="*/ 0 h 1044010"/>
              <a:gd name="connsiteX0" fmla="*/ 1817370 w 1817370"/>
              <a:gd name="connsiteY0" fmla="*/ 1044010 h 1044010"/>
              <a:gd name="connsiteX1" fmla="*/ 449335 w 1817370"/>
              <a:gd name="connsiteY1" fmla="*/ 805710 h 1044010"/>
              <a:gd name="connsiteX2" fmla="*/ 0 w 1817370"/>
              <a:gd name="connsiteY2" fmla="*/ 0 h 1044010"/>
              <a:gd name="connsiteX0" fmla="*/ 1817370 w 1817370"/>
              <a:gd name="connsiteY0" fmla="*/ 1044010 h 1044010"/>
              <a:gd name="connsiteX1" fmla="*/ 449335 w 1817370"/>
              <a:gd name="connsiteY1" fmla="*/ 805710 h 1044010"/>
              <a:gd name="connsiteX2" fmla="*/ 0 w 1817370"/>
              <a:gd name="connsiteY2" fmla="*/ 0 h 1044010"/>
              <a:gd name="connsiteX0" fmla="*/ 1817370 w 1817370"/>
              <a:gd name="connsiteY0" fmla="*/ 1044010 h 1044010"/>
              <a:gd name="connsiteX1" fmla="*/ 449335 w 1817370"/>
              <a:gd name="connsiteY1" fmla="*/ 805710 h 1044010"/>
              <a:gd name="connsiteX2" fmla="*/ 0 w 1817370"/>
              <a:gd name="connsiteY2" fmla="*/ 0 h 1044010"/>
              <a:gd name="connsiteX0" fmla="*/ 1817370 w 1817370"/>
              <a:gd name="connsiteY0" fmla="*/ 1044010 h 1044010"/>
              <a:gd name="connsiteX1" fmla="*/ 449335 w 1817370"/>
              <a:gd name="connsiteY1" fmla="*/ 805710 h 1044010"/>
              <a:gd name="connsiteX2" fmla="*/ 0 w 1817370"/>
              <a:gd name="connsiteY2" fmla="*/ 0 h 1044010"/>
              <a:gd name="connsiteX0" fmla="*/ 1817370 w 1817370"/>
              <a:gd name="connsiteY0" fmla="*/ 1044010 h 1044010"/>
              <a:gd name="connsiteX1" fmla="*/ 449335 w 1817370"/>
              <a:gd name="connsiteY1" fmla="*/ 805710 h 1044010"/>
              <a:gd name="connsiteX2" fmla="*/ 0 w 1817370"/>
              <a:gd name="connsiteY2" fmla="*/ 0 h 1044010"/>
              <a:gd name="connsiteX0" fmla="*/ 1817370 w 1817370"/>
              <a:gd name="connsiteY0" fmla="*/ 1044010 h 1044010"/>
              <a:gd name="connsiteX1" fmla="*/ 449335 w 1817370"/>
              <a:gd name="connsiteY1" fmla="*/ 805710 h 1044010"/>
              <a:gd name="connsiteX2" fmla="*/ 0 w 1817370"/>
              <a:gd name="connsiteY2" fmla="*/ 0 h 1044010"/>
              <a:gd name="connsiteX0" fmla="*/ 1817370 w 1817370"/>
              <a:gd name="connsiteY0" fmla="*/ 1044010 h 1044010"/>
              <a:gd name="connsiteX1" fmla="*/ 449335 w 1817370"/>
              <a:gd name="connsiteY1" fmla="*/ 805710 h 1044010"/>
              <a:gd name="connsiteX2" fmla="*/ 0 w 1817370"/>
              <a:gd name="connsiteY2" fmla="*/ 0 h 1044010"/>
              <a:gd name="connsiteX0" fmla="*/ 1817370 w 1817370"/>
              <a:gd name="connsiteY0" fmla="*/ 1044010 h 1044010"/>
              <a:gd name="connsiteX1" fmla="*/ 449335 w 1817370"/>
              <a:gd name="connsiteY1" fmla="*/ 805710 h 1044010"/>
              <a:gd name="connsiteX2" fmla="*/ 0 w 1817370"/>
              <a:gd name="connsiteY2" fmla="*/ 0 h 1044010"/>
              <a:gd name="connsiteX0" fmla="*/ 1817370 w 1817370"/>
              <a:gd name="connsiteY0" fmla="*/ 1044010 h 1044010"/>
              <a:gd name="connsiteX1" fmla="*/ 449335 w 1817370"/>
              <a:gd name="connsiteY1" fmla="*/ 805710 h 1044010"/>
              <a:gd name="connsiteX2" fmla="*/ 0 w 1817370"/>
              <a:gd name="connsiteY2" fmla="*/ 0 h 1044010"/>
              <a:gd name="connsiteX0" fmla="*/ 1817370 w 1817370"/>
              <a:gd name="connsiteY0" fmla="*/ 1044010 h 1044010"/>
              <a:gd name="connsiteX1" fmla="*/ 462035 w 1817370"/>
              <a:gd name="connsiteY1" fmla="*/ 704110 h 1044010"/>
              <a:gd name="connsiteX2" fmla="*/ 0 w 1817370"/>
              <a:gd name="connsiteY2" fmla="*/ 0 h 1044010"/>
              <a:gd name="connsiteX0" fmla="*/ 1817370 w 1817370"/>
              <a:gd name="connsiteY0" fmla="*/ 1044010 h 1044010"/>
              <a:gd name="connsiteX1" fmla="*/ 462035 w 1817370"/>
              <a:gd name="connsiteY1" fmla="*/ 704110 h 1044010"/>
              <a:gd name="connsiteX2" fmla="*/ 0 w 1817370"/>
              <a:gd name="connsiteY2" fmla="*/ 0 h 1044010"/>
              <a:gd name="connsiteX0" fmla="*/ 1817370 w 1817370"/>
              <a:gd name="connsiteY0" fmla="*/ 1044010 h 1044010"/>
              <a:gd name="connsiteX1" fmla="*/ 462035 w 1817370"/>
              <a:gd name="connsiteY1" fmla="*/ 704110 h 1044010"/>
              <a:gd name="connsiteX2" fmla="*/ 0 w 1817370"/>
              <a:gd name="connsiteY2" fmla="*/ 0 h 1044010"/>
              <a:gd name="connsiteX0" fmla="*/ 1817370 w 1817370"/>
              <a:gd name="connsiteY0" fmla="*/ 1044010 h 1044010"/>
              <a:gd name="connsiteX1" fmla="*/ 462035 w 1817370"/>
              <a:gd name="connsiteY1" fmla="*/ 704110 h 1044010"/>
              <a:gd name="connsiteX2" fmla="*/ 0 w 1817370"/>
              <a:gd name="connsiteY2" fmla="*/ 0 h 1044010"/>
              <a:gd name="connsiteX0" fmla="*/ 1817370 w 1817370"/>
              <a:gd name="connsiteY0" fmla="*/ 1044010 h 1044010"/>
              <a:gd name="connsiteX1" fmla="*/ 462035 w 1817370"/>
              <a:gd name="connsiteY1" fmla="*/ 704110 h 1044010"/>
              <a:gd name="connsiteX2" fmla="*/ 0 w 1817370"/>
              <a:gd name="connsiteY2" fmla="*/ 0 h 1044010"/>
              <a:gd name="connsiteX0" fmla="*/ 1868170 w 1868170"/>
              <a:gd name="connsiteY0" fmla="*/ 1031310 h 1031310"/>
              <a:gd name="connsiteX1" fmla="*/ 462035 w 1868170"/>
              <a:gd name="connsiteY1" fmla="*/ 704110 h 1031310"/>
              <a:gd name="connsiteX2" fmla="*/ 0 w 1868170"/>
              <a:gd name="connsiteY2" fmla="*/ 0 h 1031310"/>
              <a:gd name="connsiteX0" fmla="*/ 1832311 w 1832311"/>
              <a:gd name="connsiteY0" fmla="*/ 1008898 h 1008898"/>
              <a:gd name="connsiteX1" fmla="*/ 462035 w 1832311"/>
              <a:gd name="connsiteY1" fmla="*/ 704110 h 1008898"/>
              <a:gd name="connsiteX2" fmla="*/ 0 w 1832311"/>
              <a:gd name="connsiteY2" fmla="*/ 0 h 1008898"/>
              <a:gd name="connsiteX0" fmla="*/ 1832311 w 1832311"/>
              <a:gd name="connsiteY0" fmla="*/ 1008898 h 1008898"/>
              <a:gd name="connsiteX1" fmla="*/ 462035 w 1832311"/>
              <a:gd name="connsiteY1" fmla="*/ 704110 h 1008898"/>
              <a:gd name="connsiteX2" fmla="*/ 0 w 1832311"/>
              <a:gd name="connsiteY2" fmla="*/ 0 h 1008898"/>
              <a:gd name="connsiteX0" fmla="*/ 1832311 w 1832311"/>
              <a:gd name="connsiteY0" fmla="*/ 1008898 h 1008898"/>
              <a:gd name="connsiteX1" fmla="*/ 497894 w 1832311"/>
              <a:gd name="connsiteY1" fmla="*/ 695145 h 1008898"/>
              <a:gd name="connsiteX2" fmla="*/ 0 w 1832311"/>
              <a:gd name="connsiteY2" fmla="*/ 0 h 1008898"/>
              <a:gd name="connsiteX0" fmla="*/ 1832311 w 1832311"/>
              <a:gd name="connsiteY0" fmla="*/ 1008898 h 1008898"/>
              <a:gd name="connsiteX1" fmla="*/ 497894 w 1832311"/>
              <a:gd name="connsiteY1" fmla="*/ 695145 h 1008898"/>
              <a:gd name="connsiteX2" fmla="*/ 0 w 1832311"/>
              <a:gd name="connsiteY2" fmla="*/ 0 h 1008898"/>
              <a:gd name="connsiteX0" fmla="*/ 1832311 w 1832311"/>
              <a:gd name="connsiteY0" fmla="*/ 1008898 h 1008898"/>
              <a:gd name="connsiteX1" fmla="*/ 497894 w 1832311"/>
              <a:gd name="connsiteY1" fmla="*/ 695145 h 1008898"/>
              <a:gd name="connsiteX2" fmla="*/ 0 w 1832311"/>
              <a:gd name="connsiteY2" fmla="*/ 0 h 1008898"/>
              <a:gd name="connsiteX0" fmla="*/ 1832311 w 1832311"/>
              <a:gd name="connsiteY0" fmla="*/ 1008898 h 1008898"/>
              <a:gd name="connsiteX1" fmla="*/ 497894 w 1832311"/>
              <a:gd name="connsiteY1" fmla="*/ 695145 h 1008898"/>
              <a:gd name="connsiteX2" fmla="*/ 0 w 1832311"/>
              <a:gd name="connsiteY2" fmla="*/ 0 h 1008898"/>
              <a:gd name="connsiteX0" fmla="*/ 1832311 w 1832311"/>
              <a:gd name="connsiteY0" fmla="*/ 1008898 h 1008898"/>
              <a:gd name="connsiteX1" fmla="*/ 497894 w 1832311"/>
              <a:gd name="connsiteY1" fmla="*/ 695145 h 1008898"/>
              <a:gd name="connsiteX2" fmla="*/ 0 w 1832311"/>
              <a:gd name="connsiteY2" fmla="*/ 0 h 1008898"/>
              <a:gd name="connsiteX0" fmla="*/ 1832311 w 1832311"/>
              <a:gd name="connsiteY0" fmla="*/ 1008898 h 1008898"/>
              <a:gd name="connsiteX1" fmla="*/ 497894 w 1832311"/>
              <a:gd name="connsiteY1" fmla="*/ 695145 h 1008898"/>
              <a:gd name="connsiteX2" fmla="*/ 0 w 1832311"/>
              <a:gd name="connsiteY2" fmla="*/ 0 h 1008898"/>
              <a:gd name="connsiteX0" fmla="*/ 1832311 w 1832311"/>
              <a:gd name="connsiteY0" fmla="*/ 1008898 h 1008898"/>
              <a:gd name="connsiteX1" fmla="*/ 497894 w 1832311"/>
              <a:gd name="connsiteY1" fmla="*/ 695145 h 1008898"/>
              <a:gd name="connsiteX2" fmla="*/ 0 w 1832311"/>
              <a:gd name="connsiteY2" fmla="*/ 0 h 1008898"/>
              <a:gd name="connsiteX0" fmla="*/ 1832311 w 1832311"/>
              <a:gd name="connsiteY0" fmla="*/ 1008898 h 1008898"/>
              <a:gd name="connsiteX1" fmla="*/ 497894 w 1832311"/>
              <a:gd name="connsiteY1" fmla="*/ 695145 h 1008898"/>
              <a:gd name="connsiteX2" fmla="*/ 0 w 1832311"/>
              <a:gd name="connsiteY2" fmla="*/ 0 h 1008898"/>
              <a:gd name="connsiteX0" fmla="*/ 1832311 w 1832311"/>
              <a:gd name="connsiteY0" fmla="*/ 1008898 h 1008898"/>
              <a:gd name="connsiteX1" fmla="*/ 497894 w 1832311"/>
              <a:gd name="connsiteY1" fmla="*/ 695145 h 1008898"/>
              <a:gd name="connsiteX2" fmla="*/ 0 w 1832311"/>
              <a:gd name="connsiteY2" fmla="*/ 0 h 1008898"/>
              <a:gd name="connsiteX0" fmla="*/ 1832311 w 1832311"/>
              <a:gd name="connsiteY0" fmla="*/ 1008898 h 1008898"/>
              <a:gd name="connsiteX1" fmla="*/ 548383 w 1832311"/>
              <a:gd name="connsiteY1" fmla="*/ 622218 h 1008898"/>
              <a:gd name="connsiteX2" fmla="*/ 0 w 1832311"/>
              <a:gd name="connsiteY2" fmla="*/ 0 h 1008898"/>
              <a:gd name="connsiteX0" fmla="*/ 1832311 w 1832311"/>
              <a:gd name="connsiteY0" fmla="*/ 1008898 h 1008898"/>
              <a:gd name="connsiteX1" fmla="*/ 548383 w 1832311"/>
              <a:gd name="connsiteY1" fmla="*/ 622218 h 1008898"/>
              <a:gd name="connsiteX2" fmla="*/ 0 w 1832311"/>
              <a:gd name="connsiteY2" fmla="*/ 0 h 1008898"/>
              <a:gd name="connsiteX0" fmla="*/ 1832311 w 1832311"/>
              <a:gd name="connsiteY0" fmla="*/ 1008898 h 1008898"/>
              <a:gd name="connsiteX1" fmla="*/ 548383 w 1832311"/>
              <a:gd name="connsiteY1" fmla="*/ 622218 h 1008898"/>
              <a:gd name="connsiteX2" fmla="*/ 0 w 1832311"/>
              <a:gd name="connsiteY2" fmla="*/ 0 h 1008898"/>
              <a:gd name="connsiteX0" fmla="*/ 1832311 w 1832311"/>
              <a:gd name="connsiteY0" fmla="*/ 992068 h 992068"/>
              <a:gd name="connsiteX1" fmla="*/ 548383 w 1832311"/>
              <a:gd name="connsiteY1" fmla="*/ 622218 h 992068"/>
              <a:gd name="connsiteX2" fmla="*/ 0 w 1832311"/>
              <a:gd name="connsiteY2" fmla="*/ 0 h 992068"/>
              <a:gd name="connsiteX0" fmla="*/ 1832311 w 1832311"/>
              <a:gd name="connsiteY0" fmla="*/ 992068 h 992068"/>
              <a:gd name="connsiteX1" fmla="*/ 548383 w 1832311"/>
              <a:gd name="connsiteY1" fmla="*/ 622218 h 992068"/>
              <a:gd name="connsiteX2" fmla="*/ 0 w 1832311"/>
              <a:gd name="connsiteY2" fmla="*/ 0 h 992068"/>
              <a:gd name="connsiteX0" fmla="*/ 1894019 w 1894019"/>
              <a:gd name="connsiteY0" fmla="*/ 975239 h 975239"/>
              <a:gd name="connsiteX1" fmla="*/ 610091 w 1894019"/>
              <a:gd name="connsiteY1" fmla="*/ 605389 h 975239"/>
              <a:gd name="connsiteX2" fmla="*/ 0 w 1894019"/>
              <a:gd name="connsiteY2" fmla="*/ 0 h 975239"/>
              <a:gd name="connsiteX0" fmla="*/ 1894019 w 1894019"/>
              <a:gd name="connsiteY0" fmla="*/ 975239 h 975239"/>
              <a:gd name="connsiteX1" fmla="*/ 610091 w 1894019"/>
              <a:gd name="connsiteY1" fmla="*/ 605389 h 975239"/>
              <a:gd name="connsiteX2" fmla="*/ 0 w 1894019"/>
              <a:gd name="connsiteY2" fmla="*/ 0 h 975239"/>
              <a:gd name="connsiteX0" fmla="*/ 1894019 w 1894019"/>
              <a:gd name="connsiteY0" fmla="*/ 975239 h 975239"/>
              <a:gd name="connsiteX1" fmla="*/ 610091 w 1894019"/>
              <a:gd name="connsiteY1" fmla="*/ 605389 h 975239"/>
              <a:gd name="connsiteX2" fmla="*/ 0 w 1894019"/>
              <a:gd name="connsiteY2" fmla="*/ 0 h 975239"/>
              <a:gd name="connsiteX0" fmla="*/ 1894019 w 1894019"/>
              <a:gd name="connsiteY0" fmla="*/ 975239 h 975239"/>
              <a:gd name="connsiteX1" fmla="*/ 610091 w 1894019"/>
              <a:gd name="connsiteY1" fmla="*/ 605389 h 975239"/>
              <a:gd name="connsiteX2" fmla="*/ 0 w 1894019"/>
              <a:gd name="connsiteY2" fmla="*/ 0 h 975239"/>
              <a:gd name="connsiteX0" fmla="*/ 1894019 w 1894019"/>
              <a:gd name="connsiteY0" fmla="*/ 975239 h 975239"/>
              <a:gd name="connsiteX1" fmla="*/ 610091 w 1894019"/>
              <a:gd name="connsiteY1" fmla="*/ 605389 h 975239"/>
              <a:gd name="connsiteX2" fmla="*/ 0 w 1894019"/>
              <a:gd name="connsiteY2" fmla="*/ 0 h 975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94019" h="975239">
                <a:moveTo>
                  <a:pt x="1894019" y="975239"/>
                </a:moveTo>
                <a:cubicBezTo>
                  <a:pt x="1352936" y="921972"/>
                  <a:pt x="987804" y="810662"/>
                  <a:pt x="610091" y="605389"/>
                </a:cubicBezTo>
                <a:cubicBezTo>
                  <a:pt x="434830" y="508582"/>
                  <a:pt x="82063" y="144794"/>
                  <a:pt x="0" y="0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E9C82028-B8C7-054E-895D-08153828B328}"/>
              </a:ext>
            </a:extLst>
          </p:cNvPr>
          <p:cNvSpPr/>
          <p:nvPr/>
        </p:nvSpPr>
        <p:spPr>
          <a:xfrm>
            <a:off x="7412355" y="5354955"/>
            <a:ext cx="1491615" cy="497205"/>
          </a:xfrm>
          <a:custGeom>
            <a:avLst/>
            <a:gdLst>
              <a:gd name="connsiteX0" fmla="*/ 0 w 1514475"/>
              <a:gd name="connsiteY0" fmla="*/ 0 h 514350"/>
              <a:gd name="connsiteX1" fmla="*/ 1514475 w 1514475"/>
              <a:gd name="connsiteY1" fmla="*/ 514350 h 514350"/>
              <a:gd name="connsiteX0" fmla="*/ 0 w 1525905"/>
              <a:gd name="connsiteY0" fmla="*/ 0 h 508635"/>
              <a:gd name="connsiteX1" fmla="*/ 1525905 w 1525905"/>
              <a:gd name="connsiteY1" fmla="*/ 508635 h 508635"/>
              <a:gd name="connsiteX0" fmla="*/ 0 w 1491615"/>
              <a:gd name="connsiteY0" fmla="*/ 0 h 497205"/>
              <a:gd name="connsiteX1" fmla="*/ 1491615 w 1491615"/>
              <a:gd name="connsiteY1" fmla="*/ 497205 h 497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91615" h="497205">
                <a:moveTo>
                  <a:pt x="0" y="0"/>
                </a:moveTo>
                <a:lnTo>
                  <a:pt x="1491615" y="497205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EE6950E-34BD-B842-A8B2-986E6378C5D0}"/>
              </a:ext>
            </a:extLst>
          </p:cNvPr>
          <p:cNvSpPr txBox="1"/>
          <p:nvPr/>
        </p:nvSpPr>
        <p:spPr>
          <a:xfrm>
            <a:off x="2707930" y="3692218"/>
            <a:ext cx="1531620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b="1" dirty="0"/>
              <a:t>N = 18 Carbons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CC150E-AE95-5F4A-8E85-88ADAD3C0110}"/>
              </a:ext>
            </a:extLst>
          </p:cNvPr>
          <p:cNvSpPr txBox="1"/>
          <p:nvPr/>
        </p:nvSpPr>
        <p:spPr>
          <a:xfrm>
            <a:off x="5175061" y="3692218"/>
            <a:ext cx="1531620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b="1" dirty="0"/>
              <a:t>ρ= 3.5 CH/nm</a:t>
            </a:r>
            <a:r>
              <a:rPr lang="en-US" sz="1400" b="1" baseline="30000" dirty="0"/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F2D4257-4802-EA4F-BC28-0566FD444715}"/>
              </a:ext>
            </a:extLst>
          </p:cNvPr>
          <p:cNvSpPr txBox="1"/>
          <p:nvPr/>
        </p:nvSpPr>
        <p:spPr>
          <a:xfrm>
            <a:off x="7751691" y="3692218"/>
            <a:ext cx="1531620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b="1" dirty="0"/>
              <a:t>FSA = 0.55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75BA397-DAE9-9E42-A170-5900D2180EA9}"/>
              </a:ext>
            </a:extLst>
          </p:cNvPr>
          <p:cNvSpPr txBox="1"/>
          <p:nvPr/>
        </p:nvSpPr>
        <p:spPr>
          <a:xfrm>
            <a:off x="2716174" y="6020027"/>
            <a:ext cx="1531620" cy="1538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b="1" dirty="0"/>
              <a:t>Fractional Surface Area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D9057B1-B297-6B4B-9731-8E5613C39C7B}"/>
              </a:ext>
            </a:extLst>
          </p:cNvPr>
          <p:cNvSpPr txBox="1"/>
          <p:nvPr/>
        </p:nvSpPr>
        <p:spPr>
          <a:xfrm>
            <a:off x="5175061" y="6020027"/>
            <a:ext cx="1531620" cy="1538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b="1" dirty="0"/>
              <a:t>Fractional Surface Area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F034867-861A-C546-B96F-A473C7384870}"/>
              </a:ext>
            </a:extLst>
          </p:cNvPr>
          <p:cNvSpPr txBox="1"/>
          <p:nvPr/>
        </p:nvSpPr>
        <p:spPr>
          <a:xfrm>
            <a:off x="7638122" y="6020027"/>
            <a:ext cx="1531620" cy="1538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b="1" dirty="0"/>
              <a:t>Chain Density (CH/nm</a:t>
            </a:r>
            <a:r>
              <a:rPr lang="en-US" sz="1000" b="1" baseline="30000" dirty="0"/>
              <a:t>2</a:t>
            </a:r>
            <a:r>
              <a:rPr lang="en-US" sz="1000" b="1" dirty="0"/>
              <a:t>)</a:t>
            </a:r>
            <a:endParaRPr lang="en-US" sz="1000" b="1" baseline="30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FF7E432-9761-9546-B0E8-5856E4E231BD}"/>
              </a:ext>
            </a:extLst>
          </p:cNvPr>
          <p:cNvSpPr txBox="1"/>
          <p:nvPr/>
        </p:nvSpPr>
        <p:spPr>
          <a:xfrm rot="16200000">
            <a:off x="1324422" y="4867315"/>
            <a:ext cx="1531620" cy="1538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b="1" dirty="0"/>
              <a:t>Chain Density (CH/nm</a:t>
            </a:r>
            <a:r>
              <a:rPr lang="en-US" sz="1000" b="1" baseline="30000" dirty="0"/>
              <a:t>2</a:t>
            </a:r>
            <a:r>
              <a:rPr lang="en-US" sz="1000" b="1" dirty="0"/>
              <a:t>)</a:t>
            </a:r>
            <a:endParaRPr lang="en-US" sz="1000" b="1" baseline="30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8ABA22B-5AD0-634E-ABA4-16D0750A7EE8}"/>
              </a:ext>
            </a:extLst>
          </p:cNvPr>
          <p:cNvSpPr txBox="1"/>
          <p:nvPr/>
        </p:nvSpPr>
        <p:spPr>
          <a:xfrm rot="16200000">
            <a:off x="3818260" y="4884725"/>
            <a:ext cx="1531620" cy="1538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b="1" dirty="0"/>
              <a:t>Chainlength (carbons)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90AD9D5-D5AB-CB45-9640-F0AA47BC71D9}"/>
              </a:ext>
            </a:extLst>
          </p:cNvPr>
          <p:cNvSpPr txBox="1"/>
          <p:nvPr/>
        </p:nvSpPr>
        <p:spPr>
          <a:xfrm rot="16200000">
            <a:off x="8982066" y="4867315"/>
            <a:ext cx="1766761" cy="1538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b="1" dirty="0"/>
              <a:t>Solvent Accessible Surface Area</a:t>
            </a:r>
            <a:endParaRPr lang="en-US" sz="12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A28F908-C744-324A-8D1F-AE1CEEC6CC8B}"/>
              </a:ext>
            </a:extLst>
          </p:cNvPr>
          <p:cNvSpPr txBox="1"/>
          <p:nvPr/>
        </p:nvSpPr>
        <p:spPr>
          <a:xfrm rot="16200000">
            <a:off x="6304985" y="4867315"/>
            <a:ext cx="1531620" cy="1538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b="1" dirty="0"/>
              <a:t>Chainlength (carbons)</a:t>
            </a:r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54377E9C-B031-714F-9F00-710EFB5DAE54}"/>
              </a:ext>
            </a:extLst>
          </p:cNvPr>
          <p:cNvSpPr/>
          <p:nvPr/>
        </p:nvSpPr>
        <p:spPr>
          <a:xfrm>
            <a:off x="4982244" y="4043130"/>
            <a:ext cx="1991910" cy="1818916"/>
          </a:xfrm>
          <a:custGeom>
            <a:avLst/>
            <a:gdLst>
              <a:gd name="connsiteX0" fmla="*/ 0 w 1893055"/>
              <a:gd name="connsiteY0" fmla="*/ 1749717 h 1749717"/>
              <a:gd name="connsiteX1" fmla="*/ 1087395 w 1893055"/>
              <a:gd name="connsiteY1" fmla="*/ 835317 h 1749717"/>
              <a:gd name="connsiteX2" fmla="*/ 1893055 w 1893055"/>
              <a:gd name="connsiteY2" fmla="*/ 0 h 1749717"/>
              <a:gd name="connsiteX0" fmla="*/ 0 w 1893055"/>
              <a:gd name="connsiteY0" fmla="*/ 1749717 h 1749717"/>
              <a:gd name="connsiteX1" fmla="*/ 1112108 w 1893055"/>
              <a:gd name="connsiteY1" fmla="*/ 874859 h 1749717"/>
              <a:gd name="connsiteX2" fmla="*/ 1893055 w 1893055"/>
              <a:gd name="connsiteY2" fmla="*/ 0 h 1749717"/>
              <a:gd name="connsiteX0" fmla="*/ 0 w 1893055"/>
              <a:gd name="connsiteY0" fmla="*/ 1749717 h 1749717"/>
              <a:gd name="connsiteX1" fmla="*/ 1112108 w 1893055"/>
              <a:gd name="connsiteY1" fmla="*/ 874859 h 1749717"/>
              <a:gd name="connsiteX2" fmla="*/ 1893055 w 1893055"/>
              <a:gd name="connsiteY2" fmla="*/ 0 h 1749717"/>
              <a:gd name="connsiteX0" fmla="*/ 0 w 1893055"/>
              <a:gd name="connsiteY0" fmla="*/ 1749717 h 1749717"/>
              <a:gd name="connsiteX1" fmla="*/ 1112108 w 1893055"/>
              <a:gd name="connsiteY1" fmla="*/ 874859 h 1749717"/>
              <a:gd name="connsiteX2" fmla="*/ 1893055 w 1893055"/>
              <a:gd name="connsiteY2" fmla="*/ 0 h 1749717"/>
              <a:gd name="connsiteX0" fmla="*/ 0 w 1902941"/>
              <a:gd name="connsiteY0" fmla="*/ 1809030 h 1809030"/>
              <a:gd name="connsiteX1" fmla="*/ 1112108 w 1902941"/>
              <a:gd name="connsiteY1" fmla="*/ 934172 h 1809030"/>
              <a:gd name="connsiteX2" fmla="*/ 1902941 w 1902941"/>
              <a:gd name="connsiteY2" fmla="*/ 0 h 1809030"/>
              <a:gd name="connsiteX0" fmla="*/ 0 w 1902941"/>
              <a:gd name="connsiteY0" fmla="*/ 1809030 h 1809030"/>
              <a:gd name="connsiteX1" fmla="*/ 1112108 w 1902941"/>
              <a:gd name="connsiteY1" fmla="*/ 934172 h 1809030"/>
              <a:gd name="connsiteX2" fmla="*/ 1902941 w 1902941"/>
              <a:gd name="connsiteY2" fmla="*/ 0 h 1809030"/>
              <a:gd name="connsiteX0" fmla="*/ 0 w 1902941"/>
              <a:gd name="connsiteY0" fmla="*/ 1809030 h 1809030"/>
              <a:gd name="connsiteX1" fmla="*/ 1112108 w 1902941"/>
              <a:gd name="connsiteY1" fmla="*/ 934172 h 1809030"/>
              <a:gd name="connsiteX2" fmla="*/ 1902941 w 1902941"/>
              <a:gd name="connsiteY2" fmla="*/ 0 h 1809030"/>
              <a:gd name="connsiteX0" fmla="*/ 0 w 1991910"/>
              <a:gd name="connsiteY0" fmla="*/ 1818916 h 1818916"/>
              <a:gd name="connsiteX1" fmla="*/ 1201077 w 1991910"/>
              <a:gd name="connsiteY1" fmla="*/ 934172 h 1818916"/>
              <a:gd name="connsiteX2" fmla="*/ 1991910 w 1991910"/>
              <a:gd name="connsiteY2" fmla="*/ 0 h 1818916"/>
              <a:gd name="connsiteX0" fmla="*/ 0 w 1991910"/>
              <a:gd name="connsiteY0" fmla="*/ 1818916 h 1818916"/>
              <a:gd name="connsiteX1" fmla="*/ 1206019 w 1991910"/>
              <a:gd name="connsiteY1" fmla="*/ 879803 h 1818916"/>
              <a:gd name="connsiteX2" fmla="*/ 1991910 w 1991910"/>
              <a:gd name="connsiteY2" fmla="*/ 0 h 1818916"/>
              <a:gd name="connsiteX0" fmla="*/ 0 w 1991910"/>
              <a:gd name="connsiteY0" fmla="*/ 1818916 h 1818916"/>
              <a:gd name="connsiteX1" fmla="*/ 1206019 w 1991910"/>
              <a:gd name="connsiteY1" fmla="*/ 879803 h 1818916"/>
              <a:gd name="connsiteX2" fmla="*/ 1991910 w 1991910"/>
              <a:gd name="connsiteY2" fmla="*/ 0 h 1818916"/>
              <a:gd name="connsiteX0" fmla="*/ 0 w 1991910"/>
              <a:gd name="connsiteY0" fmla="*/ 1818916 h 1818916"/>
              <a:gd name="connsiteX1" fmla="*/ 1206019 w 1991910"/>
              <a:gd name="connsiteY1" fmla="*/ 879803 h 1818916"/>
              <a:gd name="connsiteX2" fmla="*/ 1991910 w 1991910"/>
              <a:gd name="connsiteY2" fmla="*/ 0 h 1818916"/>
              <a:gd name="connsiteX0" fmla="*/ 0 w 1991910"/>
              <a:gd name="connsiteY0" fmla="*/ 1818916 h 1818916"/>
              <a:gd name="connsiteX1" fmla="*/ 1225790 w 1991910"/>
              <a:gd name="connsiteY1" fmla="*/ 909459 h 1818916"/>
              <a:gd name="connsiteX2" fmla="*/ 1991910 w 1991910"/>
              <a:gd name="connsiteY2" fmla="*/ 0 h 1818916"/>
              <a:gd name="connsiteX0" fmla="*/ 0 w 1991910"/>
              <a:gd name="connsiteY0" fmla="*/ 1818916 h 1818916"/>
              <a:gd name="connsiteX1" fmla="*/ 1225790 w 1991910"/>
              <a:gd name="connsiteY1" fmla="*/ 909459 h 1818916"/>
              <a:gd name="connsiteX2" fmla="*/ 1991910 w 1991910"/>
              <a:gd name="connsiteY2" fmla="*/ 0 h 1818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91910" h="1818916">
                <a:moveTo>
                  <a:pt x="0" y="1818916"/>
                </a:moveTo>
                <a:cubicBezTo>
                  <a:pt x="405714" y="1556953"/>
                  <a:pt x="910281" y="1201079"/>
                  <a:pt x="1225790" y="909459"/>
                </a:cubicBezTo>
                <a:cubicBezTo>
                  <a:pt x="1561070" y="603011"/>
                  <a:pt x="1888937" y="170523"/>
                  <a:pt x="1991910" y="0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CBF344C-BC73-3D41-BF0A-EC0CFDDB1D5A}"/>
              </a:ext>
            </a:extLst>
          </p:cNvPr>
          <p:cNvSpPr txBox="1"/>
          <p:nvPr/>
        </p:nvSpPr>
        <p:spPr>
          <a:xfrm>
            <a:off x="2501407" y="4118914"/>
            <a:ext cx="706249" cy="2308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45720" tIns="45720" rIns="45720" bIns="45720" rtlCol="0">
            <a:spAutoFit/>
          </a:bodyPr>
          <a:lstStyle/>
          <a:p>
            <a:pPr algn="ctr"/>
            <a:r>
              <a:rPr lang="en-US" sz="900" dirty="0">
                <a:cs typeface="Arial" panose="020B0604020202020204" pitchFamily="34" charset="0"/>
              </a:rPr>
              <a:t>Dispersed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AB17502-24D5-044A-8B56-FA26BCDF9C1D}"/>
              </a:ext>
            </a:extLst>
          </p:cNvPr>
          <p:cNvSpPr txBox="1"/>
          <p:nvPr/>
        </p:nvSpPr>
        <p:spPr>
          <a:xfrm>
            <a:off x="5039123" y="4324248"/>
            <a:ext cx="706249" cy="2308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45720" tIns="45720" rIns="45720" bIns="45720" rtlCol="0">
            <a:spAutoFit/>
          </a:bodyPr>
          <a:lstStyle/>
          <a:p>
            <a:pPr algn="ctr"/>
            <a:r>
              <a:rPr lang="en-US" sz="900" dirty="0">
                <a:cs typeface="Arial" panose="020B0604020202020204" pitchFamily="34" charset="0"/>
              </a:rPr>
              <a:t>Dispersed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E0AFBBC-9805-4647-B961-F906F1A5CCD4}"/>
              </a:ext>
            </a:extLst>
          </p:cNvPr>
          <p:cNvSpPr txBox="1"/>
          <p:nvPr/>
        </p:nvSpPr>
        <p:spPr>
          <a:xfrm>
            <a:off x="8608152" y="4067887"/>
            <a:ext cx="706249" cy="2308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45720" tIns="45720" rIns="45720" bIns="45720" rtlCol="0">
            <a:spAutoFit/>
          </a:bodyPr>
          <a:lstStyle/>
          <a:p>
            <a:pPr algn="ctr"/>
            <a:r>
              <a:rPr lang="en-US" sz="900" dirty="0">
                <a:cs typeface="Arial" panose="020B0604020202020204" pitchFamily="34" charset="0"/>
              </a:rPr>
              <a:t>Dispersed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B2339DE-32C3-0242-B62B-9B709FC693D9}"/>
              </a:ext>
            </a:extLst>
          </p:cNvPr>
          <p:cNvSpPr txBox="1"/>
          <p:nvPr/>
        </p:nvSpPr>
        <p:spPr>
          <a:xfrm>
            <a:off x="2960422" y="5512154"/>
            <a:ext cx="415946" cy="2308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45720" tIns="45720" rIns="45720" bIns="45720" rtlCol="0">
            <a:spAutoFit/>
          </a:bodyPr>
          <a:lstStyle/>
          <a:p>
            <a:pPr algn="ctr"/>
            <a:r>
              <a:rPr lang="en-US" sz="900" dirty="0">
                <a:cs typeface="Arial" panose="020B0604020202020204" pitchFamily="34" charset="0"/>
              </a:rPr>
              <a:t>Stringy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82B830C-DDA3-E647-9BF6-DE06BDF601F6}"/>
              </a:ext>
            </a:extLst>
          </p:cNvPr>
          <p:cNvSpPr txBox="1"/>
          <p:nvPr/>
        </p:nvSpPr>
        <p:spPr>
          <a:xfrm>
            <a:off x="6367373" y="4991620"/>
            <a:ext cx="415946" cy="2308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45720" tIns="45720" rIns="45720" bIns="45720" rtlCol="0">
            <a:spAutoFit/>
          </a:bodyPr>
          <a:lstStyle/>
          <a:p>
            <a:pPr algn="ctr"/>
            <a:r>
              <a:rPr lang="en-US" sz="900" dirty="0">
                <a:cs typeface="Arial" panose="020B0604020202020204" pitchFamily="34" charset="0"/>
              </a:rPr>
              <a:t>Stringy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FEB7DE5-C3A5-924D-8F95-20941CDF5730}"/>
              </a:ext>
            </a:extLst>
          </p:cNvPr>
          <p:cNvSpPr txBox="1"/>
          <p:nvPr/>
        </p:nvSpPr>
        <p:spPr>
          <a:xfrm>
            <a:off x="7722813" y="4837172"/>
            <a:ext cx="415946" cy="2308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45720" tIns="45720" rIns="45720" bIns="45720" rtlCol="0">
            <a:spAutoFit/>
          </a:bodyPr>
          <a:lstStyle/>
          <a:p>
            <a:pPr algn="ctr"/>
            <a:r>
              <a:rPr lang="en-US" sz="900" dirty="0">
                <a:cs typeface="Arial" panose="020B0604020202020204" pitchFamily="34" charset="0"/>
              </a:rPr>
              <a:t>Stringy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3674531-0A3B-894A-A84C-6CC7545C55CA}"/>
              </a:ext>
            </a:extLst>
          </p:cNvPr>
          <p:cNvSpPr txBox="1"/>
          <p:nvPr/>
        </p:nvSpPr>
        <p:spPr>
          <a:xfrm>
            <a:off x="3848674" y="5497898"/>
            <a:ext cx="660747" cy="2308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45720" tIns="45720" rIns="45720" bIns="45720" rtlCol="0">
            <a:spAutoFit/>
          </a:bodyPr>
          <a:lstStyle/>
          <a:p>
            <a:pPr algn="ctr"/>
            <a:r>
              <a:rPr lang="en-US" sz="900" dirty="0">
                <a:cs typeface="Arial" panose="020B0604020202020204" pitchFamily="34" charset="0"/>
              </a:rPr>
              <a:t>Aggregated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C4B6DC5-3909-884F-87B1-6669067500CE}"/>
              </a:ext>
            </a:extLst>
          </p:cNvPr>
          <p:cNvSpPr txBox="1"/>
          <p:nvPr/>
        </p:nvSpPr>
        <p:spPr>
          <a:xfrm>
            <a:off x="7460874" y="5612063"/>
            <a:ext cx="660747" cy="2308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45720" tIns="45720" rIns="45720" bIns="45720" rtlCol="0">
            <a:spAutoFit/>
          </a:bodyPr>
          <a:lstStyle/>
          <a:p>
            <a:pPr algn="ctr"/>
            <a:r>
              <a:rPr lang="en-US" sz="900" dirty="0">
                <a:cs typeface="Arial" panose="020B0604020202020204" pitchFamily="34" charset="0"/>
              </a:rPr>
              <a:t>Aggregated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D97F67E-241F-CE4B-9D5E-988E54BB9252}"/>
              </a:ext>
            </a:extLst>
          </p:cNvPr>
          <p:cNvSpPr txBox="1"/>
          <p:nvPr/>
        </p:nvSpPr>
        <p:spPr>
          <a:xfrm>
            <a:off x="2008104" y="5906258"/>
            <a:ext cx="491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a).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2121695-EF85-994A-B139-8A616A90B075}"/>
              </a:ext>
            </a:extLst>
          </p:cNvPr>
          <p:cNvSpPr txBox="1"/>
          <p:nvPr/>
        </p:nvSpPr>
        <p:spPr>
          <a:xfrm>
            <a:off x="4490814" y="5906258"/>
            <a:ext cx="491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b).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EE09C8E-2DB8-7846-8E82-B9EC50735B18}"/>
              </a:ext>
            </a:extLst>
          </p:cNvPr>
          <p:cNvSpPr txBox="1"/>
          <p:nvPr/>
        </p:nvSpPr>
        <p:spPr>
          <a:xfrm>
            <a:off x="7031464" y="5906258"/>
            <a:ext cx="491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c).</a:t>
            </a:r>
          </a:p>
        </p:txBody>
      </p:sp>
    </p:spTree>
    <p:extLst>
      <p:ext uri="{BB962C8B-B14F-4D97-AF65-F5344CB8AC3E}">
        <p14:creationId xmlns:p14="http://schemas.microsoft.com/office/powerpoint/2010/main" val="10156747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B3D9D2B-9B3E-754F-881F-C9E84314D3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022" t="19964"/>
          <a:stretch/>
        </p:blipFill>
        <p:spPr>
          <a:xfrm>
            <a:off x="2850720" y="1368057"/>
            <a:ext cx="4812000" cy="432161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CB64C90-1F67-D64B-B76B-29BF21EBACA4}"/>
              </a:ext>
            </a:extLst>
          </p:cNvPr>
          <p:cNvSpPr txBox="1"/>
          <p:nvPr/>
        </p:nvSpPr>
        <p:spPr>
          <a:xfrm>
            <a:off x="2403730" y="3681206"/>
            <a:ext cx="451096" cy="15836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000" b="1" dirty="0"/>
              <a:t>FSA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CB031A-28B5-E94F-95F8-C31B97C27441}"/>
              </a:ext>
            </a:extLst>
          </p:cNvPr>
          <p:cNvSpPr txBox="1"/>
          <p:nvPr/>
        </p:nvSpPr>
        <p:spPr>
          <a:xfrm>
            <a:off x="1305702" y="1941315"/>
            <a:ext cx="1573185" cy="1538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000" b="1" dirty="0"/>
              <a:t>Coordination Number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1C63D1-1AD7-9548-9BED-DF5C1BC36E3F}"/>
              </a:ext>
            </a:extLst>
          </p:cNvPr>
          <p:cNvSpPr txBox="1"/>
          <p:nvPr/>
        </p:nvSpPr>
        <p:spPr>
          <a:xfrm>
            <a:off x="1389590" y="2367125"/>
            <a:ext cx="1461130" cy="1538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000" b="1" dirty="0"/>
              <a:t>Coordination Std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32D783-D010-0341-8B1B-A2F0A2E7EEED}"/>
              </a:ext>
            </a:extLst>
          </p:cNvPr>
          <p:cNvSpPr txBox="1"/>
          <p:nvPr/>
        </p:nvSpPr>
        <p:spPr>
          <a:xfrm>
            <a:off x="1682572" y="1537600"/>
            <a:ext cx="1168148" cy="1538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000" b="1" dirty="0"/>
              <a:t>Predicted Phase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FF3462-6788-384C-B72D-2381768D2DA2}"/>
              </a:ext>
            </a:extLst>
          </p:cNvPr>
          <p:cNvSpPr txBox="1"/>
          <p:nvPr/>
        </p:nvSpPr>
        <p:spPr>
          <a:xfrm>
            <a:off x="2423442" y="4122754"/>
            <a:ext cx="451096" cy="15836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000" b="1" dirty="0"/>
              <a:t>fSASA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2BF115F-A071-D841-A529-DAF8CEFA87E3}"/>
                  </a:ext>
                </a:extLst>
              </p:cNvPr>
              <p:cNvSpPr txBox="1"/>
              <p:nvPr/>
            </p:nvSpPr>
            <p:spPr>
              <a:xfrm>
                <a:off x="1277535" y="4537207"/>
                <a:ext cx="1573185" cy="20524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 algn="r"/>
                <a14:m>
                  <m:oMath xmlns:m="http://schemas.openxmlformats.org/officeDocument/2006/math">
                    <m:sSubSup>
                      <m:sSubSupPr>
                        <m:ctrlPr>
                          <a:rPr lang="en-US" sz="1100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100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100" b="1" i="1">
                            <a:latin typeface="Cambria Math" panose="02040503050406030204" pitchFamily="18" charset="0"/>
                          </a:rPr>
                          <m:t>𝒈</m:t>
                        </m:r>
                        <m:r>
                          <a:rPr lang="en-US" sz="11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100" b="1" i="1" smtClean="0">
                            <a:latin typeface="Cambria Math" panose="02040503050406030204" pitchFamily="18" charset="0"/>
                          </a:rPr>
                          <m:t>𝒄𝒉𝒂𝒊𝒏</m:t>
                        </m:r>
                      </m:sub>
                      <m:sup>
                        <m:r>
                          <a:rPr lang="en-US" sz="1100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100" b="1" i="1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bSup>
                  </m:oMath>
                </a14:m>
                <a:r>
                  <a:rPr lang="en-US" sz="1000" dirty="0">
                    <a:effectLst/>
                  </a:rPr>
                  <a:t> </a:t>
                </a:r>
                <a:endParaRPr lang="en-US" sz="1000" b="1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2BF115F-A071-D841-A529-DAF8CEFA87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7535" y="4537207"/>
                <a:ext cx="1573185" cy="205249"/>
              </a:xfrm>
              <a:prstGeom prst="rect">
                <a:avLst/>
              </a:prstGeom>
              <a:blipFill>
                <a:blip r:embed="rId3"/>
                <a:stretch>
                  <a:fillRect r="-161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0DF3174-492D-7B4B-A50F-46FD730BD9EB}"/>
                  </a:ext>
                </a:extLst>
              </p:cNvPr>
              <p:cNvSpPr txBox="1"/>
              <p:nvPr/>
            </p:nvSpPr>
            <p:spPr>
              <a:xfrm>
                <a:off x="1498113" y="4959567"/>
                <a:ext cx="1376803" cy="20185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 algn="r"/>
                <a14:m>
                  <m:oMath xmlns:m="http://schemas.openxmlformats.org/officeDocument/2006/math">
                    <m:sSubSup>
                      <m:sSubSupPr>
                        <m:ctrlPr>
                          <a:rPr lang="en-US" sz="1100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100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100" b="1" i="1">
                            <a:latin typeface="Cambria Math" panose="02040503050406030204" pitchFamily="18" charset="0"/>
                          </a:rPr>
                          <m:t>𝒈</m:t>
                        </m:r>
                        <m:r>
                          <a:rPr lang="en-US" sz="1100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100" b="1" i="1" smtClean="0">
                            <a:latin typeface="Cambria Math" panose="02040503050406030204" pitchFamily="18" charset="0"/>
                          </a:rPr>
                          <m:t>𝒈</m:t>
                        </m:r>
                        <m:r>
                          <a:rPr lang="en-US" sz="1100" b="1" i="1">
                            <a:latin typeface="Cambria Math" panose="02040503050406030204" pitchFamily="18" charset="0"/>
                          </a:rPr>
                          <m:t>𝑵𝑷</m:t>
                        </m:r>
                      </m:sub>
                      <m:sup>
                        <m:r>
                          <a:rPr lang="en-US" sz="1100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100" b="1" i="1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bSup>
                  </m:oMath>
                </a14:m>
                <a:r>
                  <a:rPr lang="en-US" sz="600" b="1" i="1" dirty="0">
                    <a:effectLst/>
                  </a:rPr>
                  <a:t> </a:t>
                </a:r>
                <a:endParaRPr lang="en-US" sz="1000" b="1" i="1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0DF3174-492D-7B4B-A50F-46FD730BD9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8113" y="4959567"/>
                <a:ext cx="1376803" cy="201850"/>
              </a:xfrm>
              <a:prstGeom prst="rect">
                <a:avLst/>
              </a:prstGeom>
              <a:blipFill>
                <a:blip r:embed="rId4"/>
                <a:stretch>
                  <a:fillRect r="-1835" b="-17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57B8AD6A-E33C-6242-ACCB-EE01CA190F7E}"/>
              </a:ext>
            </a:extLst>
          </p:cNvPr>
          <p:cNvSpPr txBox="1"/>
          <p:nvPr/>
        </p:nvSpPr>
        <p:spPr>
          <a:xfrm>
            <a:off x="1706390" y="5416855"/>
            <a:ext cx="1168148" cy="1538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000" b="1" dirty="0"/>
              <a:t>Asphericity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71F0567-80A2-5044-A8F5-AC76D11DD8E1}"/>
              </a:ext>
            </a:extLst>
          </p:cNvPr>
          <p:cNvSpPr txBox="1"/>
          <p:nvPr/>
        </p:nvSpPr>
        <p:spPr>
          <a:xfrm>
            <a:off x="1847539" y="3248480"/>
            <a:ext cx="1026999" cy="1538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000" b="1" dirty="0"/>
              <a:t>Chain Density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EF8C053-23F9-9643-BAB3-790CC95F9135}"/>
              </a:ext>
            </a:extLst>
          </p:cNvPr>
          <p:cNvSpPr txBox="1"/>
          <p:nvPr/>
        </p:nvSpPr>
        <p:spPr>
          <a:xfrm>
            <a:off x="1773896" y="2835349"/>
            <a:ext cx="1100642" cy="1538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000" b="1" dirty="0"/>
              <a:t>Chain Length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0F9455F-9E38-6E41-94BA-54F6330B8D46}"/>
              </a:ext>
            </a:extLst>
          </p:cNvPr>
          <p:cNvSpPr txBox="1"/>
          <p:nvPr/>
        </p:nvSpPr>
        <p:spPr>
          <a:xfrm rot="16200000">
            <a:off x="5825514" y="3460746"/>
            <a:ext cx="3898900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b="1" dirty="0"/>
              <a:t>Absolute Spearman Correlation Coefficient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FF32CA1-B1AD-2542-9CB1-0389151F59D0}"/>
              </a:ext>
            </a:extLst>
          </p:cNvPr>
          <p:cNvSpPr txBox="1"/>
          <p:nvPr/>
        </p:nvSpPr>
        <p:spPr>
          <a:xfrm rot="19000164">
            <a:off x="4064144" y="845614"/>
            <a:ext cx="1100642" cy="1538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000" b="1" dirty="0"/>
              <a:t>Chain Length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313275D-567E-7646-9BEF-C21FAD17FA21}"/>
              </a:ext>
            </a:extLst>
          </p:cNvPr>
          <p:cNvSpPr txBox="1"/>
          <p:nvPr/>
        </p:nvSpPr>
        <p:spPr>
          <a:xfrm rot="19000164">
            <a:off x="3649849" y="739988"/>
            <a:ext cx="1455593" cy="1538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000" b="1" dirty="0"/>
              <a:t>Coordination Std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13783B3-17A9-B544-8789-C418F2BC3FE7}"/>
              </a:ext>
            </a:extLst>
          </p:cNvPr>
          <p:cNvSpPr txBox="1"/>
          <p:nvPr/>
        </p:nvSpPr>
        <p:spPr>
          <a:xfrm rot="19000164">
            <a:off x="4801766" y="747979"/>
            <a:ext cx="1443269" cy="1538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000" b="1" dirty="0"/>
              <a:t>FSA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6AE9589-04DE-A34B-82EC-91C3C8580E31}"/>
              </a:ext>
            </a:extLst>
          </p:cNvPr>
          <p:cNvSpPr txBox="1"/>
          <p:nvPr/>
        </p:nvSpPr>
        <p:spPr>
          <a:xfrm rot="19000164">
            <a:off x="3257744" y="743751"/>
            <a:ext cx="1466557" cy="1538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000" b="1" dirty="0"/>
              <a:t>Coordination Number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E4C07E6-392D-1F48-93A3-F9720D4D20D5}"/>
              </a:ext>
            </a:extLst>
          </p:cNvPr>
          <p:cNvSpPr txBox="1"/>
          <p:nvPr/>
        </p:nvSpPr>
        <p:spPr>
          <a:xfrm rot="19000164">
            <a:off x="4493594" y="845614"/>
            <a:ext cx="1100642" cy="1538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000" b="1" dirty="0"/>
              <a:t>Chain Density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E08A32D-8E1C-CC45-871E-4D40AA85B86E}"/>
              </a:ext>
            </a:extLst>
          </p:cNvPr>
          <p:cNvSpPr txBox="1"/>
          <p:nvPr/>
        </p:nvSpPr>
        <p:spPr>
          <a:xfrm rot="19000164">
            <a:off x="2926061" y="845614"/>
            <a:ext cx="1100642" cy="1538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000" b="1" dirty="0"/>
              <a:t>Predicted Phase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DB938D9-DD4D-F846-AAA9-FBB6EBB5CD8D}"/>
              </a:ext>
            </a:extLst>
          </p:cNvPr>
          <p:cNvSpPr txBox="1"/>
          <p:nvPr/>
        </p:nvSpPr>
        <p:spPr>
          <a:xfrm rot="19000164">
            <a:off x="5240033" y="845614"/>
            <a:ext cx="1100642" cy="1538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000" b="1" dirty="0"/>
              <a:t>fSASA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3C79E28-4CCC-1D46-84AA-BBF300E34556}"/>
              </a:ext>
            </a:extLst>
          </p:cNvPr>
          <p:cNvSpPr txBox="1"/>
          <p:nvPr/>
        </p:nvSpPr>
        <p:spPr>
          <a:xfrm rot="19000164">
            <a:off x="6418996" y="845612"/>
            <a:ext cx="1100642" cy="1538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000" b="1" dirty="0"/>
              <a:t>Asphericity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6D414FB-9D6A-D14F-9CD4-6F95C51E0B17}"/>
                  </a:ext>
                </a:extLst>
              </p:cNvPr>
              <p:cNvSpPr txBox="1"/>
              <p:nvPr/>
            </p:nvSpPr>
            <p:spPr>
              <a:xfrm rot="19000164">
                <a:off x="6022770" y="775293"/>
                <a:ext cx="1257944" cy="18659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b="1" i="1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sz="1000" b="1" i="1">
                              <a:latin typeface="Cambria Math" panose="02040503050406030204" pitchFamily="18" charset="0"/>
                            </a:rPr>
                            <m:t>𝒈</m:t>
                          </m:r>
                          <m:r>
                            <a:rPr lang="en-US" sz="10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000" b="1" i="1" smtClean="0">
                              <a:latin typeface="Cambria Math" panose="02040503050406030204" pitchFamily="18" charset="0"/>
                            </a:rPr>
                            <m:t>𝒈</m:t>
                          </m:r>
                          <m:r>
                            <a:rPr lang="en-US" sz="1000" b="1" i="1" smtClean="0">
                              <a:latin typeface="Cambria Math" panose="02040503050406030204" pitchFamily="18" charset="0"/>
                            </a:rPr>
                            <m:t>𝑵𝑷</m:t>
                          </m:r>
                        </m:sub>
                        <m:sup>
                          <m:r>
                            <a:rPr lang="en-US" sz="10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0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en-US" sz="1000" b="1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6D414FB-9D6A-D14F-9CD4-6F95C51E0B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000164">
                <a:off x="6022770" y="775293"/>
                <a:ext cx="1257944" cy="186590"/>
              </a:xfrm>
              <a:prstGeom prst="rect">
                <a:avLst/>
              </a:prstGeom>
              <a:blipFill>
                <a:blip r:embed="rId5"/>
                <a:stretch>
                  <a:fillRect l="-2410" b="-1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F48DB8E-BEB6-AF48-B3C0-E70BF2D488A1}"/>
                  </a:ext>
                </a:extLst>
              </p:cNvPr>
              <p:cNvSpPr txBox="1"/>
              <p:nvPr/>
            </p:nvSpPr>
            <p:spPr>
              <a:xfrm rot="19000164">
                <a:off x="5595707" y="739227"/>
                <a:ext cx="1391885" cy="18659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b="1" i="1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sz="1000" b="1" i="1">
                              <a:latin typeface="Cambria Math" panose="02040503050406030204" pitchFamily="18" charset="0"/>
                            </a:rPr>
                            <m:t>𝒈</m:t>
                          </m:r>
                          <m:r>
                            <a:rPr lang="en-US" sz="10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000" b="1" i="1">
                              <a:latin typeface="Cambria Math" panose="02040503050406030204" pitchFamily="18" charset="0"/>
                            </a:rPr>
                            <m:t>𝒄𝒉𝒂𝒊𝒏</m:t>
                          </m:r>
                        </m:sub>
                        <m:sup>
                          <m:r>
                            <a:rPr lang="en-US" sz="10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0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en-US" sz="1000" b="1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F48DB8E-BEB6-AF48-B3C0-E70BF2D488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000164">
                <a:off x="5595707" y="739227"/>
                <a:ext cx="1391885" cy="186590"/>
              </a:xfrm>
              <a:prstGeom prst="rect">
                <a:avLst/>
              </a:prstGeom>
              <a:blipFill>
                <a:blip r:embed="rId6"/>
                <a:stretch>
                  <a:fillRect l="-2222" b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4394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CEA81E87-5959-D94B-8D81-2042EA15A4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0503" y="3707947"/>
            <a:ext cx="3619312" cy="241287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2B21B39-6E97-C046-A8DC-DF5AA5E1F89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350" r="7806"/>
          <a:stretch/>
        </p:blipFill>
        <p:spPr>
          <a:xfrm>
            <a:off x="232501" y="3716290"/>
            <a:ext cx="3143196" cy="241287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22A3FE4-9063-9D44-A2CE-6FBBE949C44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926" r="7734"/>
          <a:stretch/>
        </p:blipFill>
        <p:spPr>
          <a:xfrm>
            <a:off x="6249162" y="1444773"/>
            <a:ext cx="2943922" cy="24128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124EE9A-F7F5-F344-9B9B-DB2296F6642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010" r="8107"/>
          <a:stretch/>
        </p:blipFill>
        <p:spPr>
          <a:xfrm>
            <a:off x="3240067" y="1455876"/>
            <a:ext cx="3035980" cy="241287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85E810F-B3B9-8C4B-975A-074E491745C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6662" r="7344"/>
          <a:stretch/>
        </p:blipFill>
        <p:spPr>
          <a:xfrm>
            <a:off x="257807" y="1462708"/>
            <a:ext cx="3117890" cy="241714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B057B8B-A60C-F543-8253-93E45451ED95}"/>
              </a:ext>
            </a:extLst>
          </p:cNvPr>
          <p:cNvSpPr txBox="1"/>
          <p:nvPr/>
        </p:nvSpPr>
        <p:spPr>
          <a:xfrm>
            <a:off x="3645261" y="3693541"/>
            <a:ext cx="2261879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FSA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99697E-9391-4D4B-AADA-4A2561C13B87}"/>
              </a:ext>
            </a:extLst>
          </p:cNvPr>
          <p:cNvSpPr txBox="1"/>
          <p:nvPr/>
        </p:nvSpPr>
        <p:spPr>
          <a:xfrm>
            <a:off x="750062" y="3712934"/>
            <a:ext cx="2261879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fSASA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148FD95-ED42-5646-9395-D8C421A171D5}"/>
              </a:ext>
            </a:extLst>
          </p:cNvPr>
          <p:cNvSpPr txBox="1"/>
          <p:nvPr/>
        </p:nvSpPr>
        <p:spPr>
          <a:xfrm>
            <a:off x="6578039" y="3684991"/>
            <a:ext cx="2261879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Asphericity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F85D6B-8143-3F4C-BD64-885E49A27197}"/>
              </a:ext>
            </a:extLst>
          </p:cNvPr>
          <p:cNvSpPr txBox="1"/>
          <p:nvPr/>
        </p:nvSpPr>
        <p:spPr>
          <a:xfrm rot="16200000">
            <a:off x="-788317" y="2497179"/>
            <a:ext cx="1830638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Normalized Phase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C3C3DB2-FE2B-7F45-82E6-831BF702DFD2}"/>
              </a:ext>
            </a:extLst>
          </p:cNvPr>
          <p:cNvSpPr txBox="1"/>
          <p:nvPr/>
        </p:nvSpPr>
        <p:spPr>
          <a:xfrm rot="16200000">
            <a:off x="-720158" y="4759058"/>
            <a:ext cx="1830638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Normalized Phase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D7F067C-9E05-5F49-8E00-9F6FE42486F2}"/>
                  </a:ext>
                </a:extLst>
              </p:cNvPr>
              <p:cNvSpPr txBox="1"/>
              <p:nvPr/>
            </p:nvSpPr>
            <p:spPr>
              <a:xfrm>
                <a:off x="3618077" y="5983385"/>
                <a:ext cx="2261879" cy="31534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2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200" b="1" i="1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sz="1200" b="1" i="1">
                              <a:latin typeface="Cambria Math" panose="02040503050406030204" pitchFamily="18" charset="0"/>
                            </a:rPr>
                            <m:t>𝒈</m:t>
                          </m:r>
                          <m:r>
                            <a:rPr lang="en-US" sz="1200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𝒄𝒉𝒂𝒊𝒏</m:t>
                          </m:r>
                        </m:sub>
                        <m:sup>
                          <m:r>
                            <a:rPr lang="en-US" sz="12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2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en-US" sz="1100" b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D7F067C-9E05-5F49-8E00-9F6FE42486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8077" y="5983385"/>
                <a:ext cx="2261879" cy="31534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4612DD3-9868-EE4E-921B-4BF30A3F646F}"/>
                  </a:ext>
                </a:extLst>
              </p:cNvPr>
              <p:cNvSpPr txBox="1"/>
              <p:nvPr/>
            </p:nvSpPr>
            <p:spPr>
              <a:xfrm>
                <a:off x="750062" y="5964496"/>
                <a:ext cx="2261879" cy="31265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2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200" b="1" i="1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sz="1200" b="1" i="1">
                              <a:latin typeface="Cambria Math" panose="02040503050406030204" pitchFamily="18" charset="0"/>
                            </a:rPr>
                            <m:t>𝒈</m:t>
                          </m:r>
                          <m:r>
                            <a:rPr lang="en-US" sz="1200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𝒈</m:t>
                          </m:r>
                          <m:r>
                            <a:rPr lang="en-US" sz="1200" b="1" i="1">
                              <a:latin typeface="Cambria Math" panose="02040503050406030204" pitchFamily="18" charset="0"/>
                            </a:rPr>
                            <m:t>𝑵𝑷</m:t>
                          </m:r>
                        </m:sub>
                        <m:sup>
                          <m:r>
                            <a:rPr lang="en-US" sz="12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2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en-US" sz="1100" b="1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4612DD3-9868-EE4E-921B-4BF30A3F64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062" y="5964496"/>
                <a:ext cx="2261879" cy="31265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8FF0B48E-BCE3-A040-962C-E2781693C23F}"/>
              </a:ext>
            </a:extLst>
          </p:cNvPr>
          <p:cNvSpPr txBox="1"/>
          <p:nvPr/>
        </p:nvSpPr>
        <p:spPr>
          <a:xfrm>
            <a:off x="6290878" y="3974544"/>
            <a:ext cx="2805611" cy="4770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Phase</a:t>
            </a:r>
          </a:p>
          <a:p>
            <a:r>
              <a:rPr lang="en-US" sz="1100" dirty="0"/>
              <a:t>       Dispersed            Stringy             Aggregated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9EBB079-7EF2-DA43-B722-CB21C35E09FC}"/>
              </a:ext>
            </a:extLst>
          </p:cNvPr>
          <p:cNvCxnSpPr>
            <a:cxnSpLocks/>
          </p:cNvCxnSpPr>
          <p:nvPr/>
        </p:nvCxnSpPr>
        <p:spPr>
          <a:xfrm>
            <a:off x="6319849" y="4317670"/>
            <a:ext cx="25819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08F50BD-1D8F-834C-898F-CC9B1CD94632}"/>
              </a:ext>
            </a:extLst>
          </p:cNvPr>
          <p:cNvCxnSpPr>
            <a:cxnSpLocks/>
          </p:cNvCxnSpPr>
          <p:nvPr/>
        </p:nvCxnSpPr>
        <p:spPr>
          <a:xfrm flipV="1">
            <a:off x="7208150" y="4313217"/>
            <a:ext cx="396603" cy="8906"/>
          </a:xfrm>
          <a:prstGeom prst="line">
            <a:avLst/>
          </a:prstGeom>
          <a:ln w="28575">
            <a:solidFill>
              <a:srgbClr val="64259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218C02F-2C3F-3846-8A74-9C63B3C35DAE}"/>
              </a:ext>
            </a:extLst>
          </p:cNvPr>
          <p:cNvCxnSpPr>
            <a:cxnSpLocks/>
          </p:cNvCxnSpPr>
          <p:nvPr/>
        </p:nvCxnSpPr>
        <p:spPr>
          <a:xfrm>
            <a:off x="8072449" y="4326576"/>
            <a:ext cx="258190" cy="0"/>
          </a:xfrm>
          <a:prstGeom prst="line">
            <a:avLst/>
          </a:prstGeom>
          <a:ln w="28575">
            <a:solidFill>
              <a:srgbClr val="F5364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8" name="Table 27">
                <a:extLst>
                  <a:ext uri="{FF2B5EF4-FFF2-40B4-BE49-F238E27FC236}">
                    <a16:creationId xmlns:a16="http://schemas.microsoft.com/office/drawing/2014/main" id="{6A4DFBB2-4B37-DD4C-9F3B-11ABB70BD0D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51508673"/>
                  </p:ext>
                </p:extLst>
              </p:nvPr>
            </p:nvGraphicFramePr>
            <p:xfrm>
              <a:off x="6296622" y="4526375"/>
              <a:ext cx="2794122" cy="1353072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1397061">
                      <a:extLst>
                        <a:ext uri="{9D8B030D-6E8A-4147-A177-3AD203B41FA5}">
                          <a16:colId xmlns:a16="http://schemas.microsoft.com/office/drawing/2014/main" val="1834513062"/>
                        </a:ext>
                      </a:extLst>
                    </a:gridCol>
                    <a:gridCol w="1397061">
                      <a:extLst>
                        <a:ext uri="{9D8B030D-6E8A-4147-A177-3AD203B41FA5}">
                          <a16:colId xmlns:a16="http://schemas.microsoft.com/office/drawing/2014/main" val="4014467210"/>
                        </a:ext>
                      </a:extLst>
                    </a:gridCol>
                  </a:tblGrid>
                  <a:tr h="278202">
                    <a:tc gridSpan="2"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800" b="1" i="0" u="none" strike="noStrike">
                              <a:solidFill>
                                <a:srgbClr val="FFFF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Spearman Correlation Coefficients with Phase: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181717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9721124"/>
                      </a:ext>
                    </a:extLst>
                  </a:tr>
                  <a:tr h="214974">
                    <a:tc>
                      <a:txBody>
                        <a:bodyPr/>
                        <a:lstStyle/>
                        <a:p>
                          <a:pPr algn="l" rtl="0" fontAlgn="ctr"/>
                          <a:r>
                            <a:rPr lang="en-US" sz="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fSASA</a:t>
                          </a:r>
                        </a:p>
                      </a:txBody>
                      <a:tcPr marL="27432" marR="27432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rtl="0" fontAlgn="ctr"/>
                          <a:r>
                            <a:rPr lang="en-US" sz="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Helvetica Neue" panose="02000503000000020004" pitchFamily="2" charset="0"/>
                            </a:rPr>
                            <a:t>0.862</a:t>
                          </a:r>
                        </a:p>
                      </a:txBody>
                      <a:tcPr marL="27432" marR="27432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751441968"/>
                      </a:ext>
                    </a:extLst>
                  </a:tr>
                  <a:tr h="214974">
                    <a:tc>
                      <a:txBody>
                        <a:bodyPr/>
                        <a:lstStyle/>
                        <a:p>
                          <a:pPr algn="l" rtl="0" fontAlgn="ctr"/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sz="1000" i="1" kern="12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0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10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𝑔</m:t>
                                  </m:r>
                                  <m:r>
                                    <a:rPr lang="en-US" sz="10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,</m:t>
                                  </m:r>
                                  <m:r>
                                    <a:rPr lang="en-US" sz="1000" b="0" i="1" kern="12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𝑔</m:t>
                                  </m:r>
                                  <m:r>
                                    <a:rPr lang="en-US" sz="10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𝑁𝑃</m:t>
                                  </m:r>
                                </m:sub>
                                <m:sup>
                                  <m:r>
                                    <a:rPr lang="en-US" sz="10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−1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sz="120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endParaRPr lang="en-US" sz="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27432" marR="27432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rtl="0" fontAlgn="ctr"/>
                          <a:r>
                            <a:rPr lang="en-US" sz="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Helvetica Neue" panose="02000503000000020004" pitchFamily="2" charset="0"/>
                            </a:rPr>
                            <a:t>0.834</a:t>
                          </a:r>
                        </a:p>
                      </a:txBody>
                      <a:tcPr marL="27432" marR="27432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76189856"/>
                      </a:ext>
                    </a:extLst>
                  </a:tr>
                  <a:tr h="214974">
                    <a:tc>
                      <a:txBody>
                        <a:bodyPr/>
                        <a:lstStyle/>
                        <a:p>
                          <a:pPr algn="l" rtl="0" fontAlgn="ctr"/>
                          <a:r>
                            <a:rPr lang="en-US" sz="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Asphericity</a:t>
                          </a:r>
                        </a:p>
                      </a:txBody>
                      <a:tcPr marL="27432" marR="27432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rtl="0" fontAlgn="ctr"/>
                          <a:r>
                            <a:rPr lang="en-US" sz="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Helvetica Neue" panose="02000503000000020004" pitchFamily="2" charset="0"/>
                            </a:rPr>
                            <a:t>0.747</a:t>
                          </a:r>
                        </a:p>
                      </a:txBody>
                      <a:tcPr marL="27432" marR="27432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658562240"/>
                      </a:ext>
                    </a:extLst>
                  </a:tr>
                  <a:tr h="214974">
                    <a:tc>
                      <a:txBody>
                        <a:bodyPr/>
                        <a:lstStyle/>
                        <a:p>
                          <a:pPr algn="l" rtl="0" fontAlgn="ctr"/>
                          <a:r>
                            <a:rPr lang="en-US" sz="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FSA</a:t>
                          </a:r>
                        </a:p>
                      </a:txBody>
                      <a:tcPr marL="27432" marR="27432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rtl="0" fontAlgn="ctr"/>
                          <a:r>
                            <a:rPr lang="en-US" sz="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Helvetica Neue" panose="02000503000000020004" pitchFamily="2" charset="0"/>
                            </a:rPr>
                            <a:t>0.454</a:t>
                          </a:r>
                        </a:p>
                      </a:txBody>
                      <a:tcPr marL="27432" marR="27432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940050256"/>
                      </a:ext>
                    </a:extLst>
                  </a:tr>
                  <a:tr h="214974">
                    <a:tc>
                      <a:txBody>
                        <a:bodyPr/>
                        <a:lstStyle/>
                        <a:p>
                          <a:pPr algn="l" rtl="0" fontAlgn="ctr"/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sz="1000" i="1" kern="12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0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10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𝑔</m:t>
                                  </m:r>
                                  <m:r>
                                    <a:rPr lang="en-US" sz="10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,</m:t>
                                  </m:r>
                                  <m:r>
                                    <a:rPr lang="en-US" sz="1000" b="0" i="1" kern="12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𝑐h𝑎𝑖𝑛</m:t>
                                  </m:r>
                                </m:sub>
                                <m:sup>
                                  <m:r>
                                    <a:rPr lang="en-US" sz="10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−1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sz="100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endParaRPr lang="en-US" sz="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27432" marR="27432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rtl="0" fontAlgn="ctr"/>
                          <a:r>
                            <a:rPr lang="en-US" sz="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Helvetica Neue" panose="02000503000000020004" pitchFamily="2" charset="0"/>
                            </a:rPr>
                            <a:t>0.233</a:t>
                          </a:r>
                        </a:p>
                      </a:txBody>
                      <a:tcPr marL="27432" marR="27432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21241160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8" name="Table 27">
                <a:extLst>
                  <a:ext uri="{FF2B5EF4-FFF2-40B4-BE49-F238E27FC236}">
                    <a16:creationId xmlns:a16="http://schemas.microsoft.com/office/drawing/2014/main" id="{6A4DFBB2-4B37-DD4C-9F3B-11ABB70BD0D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51508673"/>
                  </p:ext>
                </p:extLst>
              </p:nvPr>
            </p:nvGraphicFramePr>
            <p:xfrm>
              <a:off x="6296622" y="4526375"/>
              <a:ext cx="2794122" cy="1353072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1397061">
                      <a:extLst>
                        <a:ext uri="{9D8B030D-6E8A-4147-A177-3AD203B41FA5}">
                          <a16:colId xmlns:a16="http://schemas.microsoft.com/office/drawing/2014/main" val="1834513062"/>
                        </a:ext>
                      </a:extLst>
                    </a:gridCol>
                    <a:gridCol w="1397061">
                      <a:extLst>
                        <a:ext uri="{9D8B030D-6E8A-4147-A177-3AD203B41FA5}">
                          <a16:colId xmlns:a16="http://schemas.microsoft.com/office/drawing/2014/main" val="4014467210"/>
                        </a:ext>
                      </a:extLst>
                    </a:gridCol>
                  </a:tblGrid>
                  <a:tr h="278202">
                    <a:tc gridSpan="2"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800" b="1" i="0" u="none" strike="noStrike">
                              <a:solidFill>
                                <a:srgbClr val="FFFF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Spearman Correlation Coefficients with Phase: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181717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9721124"/>
                      </a:ext>
                    </a:extLst>
                  </a:tr>
                  <a:tr h="214974">
                    <a:tc>
                      <a:txBody>
                        <a:bodyPr/>
                        <a:lstStyle/>
                        <a:p>
                          <a:pPr algn="l" rtl="0" fontAlgn="ctr"/>
                          <a:r>
                            <a:rPr lang="en-US" sz="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fSASA</a:t>
                          </a:r>
                        </a:p>
                      </a:txBody>
                      <a:tcPr marL="27432" marR="27432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rtl="0" fontAlgn="ctr"/>
                          <a:r>
                            <a:rPr lang="en-US" sz="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Helvetica Neue" panose="02000503000000020004" pitchFamily="2" charset="0"/>
                            </a:rPr>
                            <a:t>0.862</a:t>
                          </a:r>
                        </a:p>
                      </a:txBody>
                      <a:tcPr marL="27432" marR="27432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751441968"/>
                      </a:ext>
                    </a:extLst>
                  </a:tr>
                  <a:tr h="21497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7432" marR="27432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901" t="-235294" r="-100901" b="-311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 rtl="0" fontAlgn="ctr"/>
                          <a:r>
                            <a:rPr lang="en-US" sz="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Helvetica Neue" panose="02000503000000020004" pitchFamily="2" charset="0"/>
                            </a:rPr>
                            <a:t>0.834</a:t>
                          </a:r>
                        </a:p>
                      </a:txBody>
                      <a:tcPr marL="27432" marR="27432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76189856"/>
                      </a:ext>
                    </a:extLst>
                  </a:tr>
                  <a:tr h="214974">
                    <a:tc>
                      <a:txBody>
                        <a:bodyPr/>
                        <a:lstStyle/>
                        <a:p>
                          <a:pPr algn="l" rtl="0" fontAlgn="ctr"/>
                          <a:r>
                            <a:rPr lang="en-US" sz="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Asphericity</a:t>
                          </a:r>
                        </a:p>
                      </a:txBody>
                      <a:tcPr marL="27432" marR="27432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rtl="0" fontAlgn="ctr"/>
                          <a:r>
                            <a:rPr lang="en-US" sz="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Helvetica Neue" panose="02000503000000020004" pitchFamily="2" charset="0"/>
                            </a:rPr>
                            <a:t>0.747</a:t>
                          </a:r>
                        </a:p>
                      </a:txBody>
                      <a:tcPr marL="27432" marR="27432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658562240"/>
                      </a:ext>
                    </a:extLst>
                  </a:tr>
                  <a:tr h="214974">
                    <a:tc>
                      <a:txBody>
                        <a:bodyPr/>
                        <a:lstStyle/>
                        <a:p>
                          <a:pPr algn="l" rtl="0" fontAlgn="ctr"/>
                          <a:r>
                            <a:rPr lang="en-US" sz="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FSA</a:t>
                          </a:r>
                        </a:p>
                      </a:txBody>
                      <a:tcPr marL="27432" marR="27432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rtl="0" fontAlgn="ctr"/>
                          <a:r>
                            <a:rPr lang="en-US" sz="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Helvetica Neue" panose="02000503000000020004" pitchFamily="2" charset="0"/>
                            </a:rPr>
                            <a:t>0.454</a:t>
                          </a:r>
                        </a:p>
                      </a:txBody>
                      <a:tcPr marL="27432" marR="27432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940050256"/>
                      </a:ext>
                    </a:extLst>
                  </a:tr>
                  <a:tr h="21497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7432" marR="27432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901" t="-535294" r="-100901" b="-11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 rtl="0" fontAlgn="ctr"/>
                          <a:r>
                            <a:rPr lang="en-US" sz="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Helvetica Neue" panose="02000503000000020004" pitchFamily="2" charset="0"/>
                            </a:rPr>
                            <a:t>0.233</a:t>
                          </a:r>
                        </a:p>
                      </a:txBody>
                      <a:tcPr marL="27432" marR="27432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21241160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445B3377-6C8F-E44C-B57C-0C7B05B9DAA0}"/>
              </a:ext>
            </a:extLst>
          </p:cNvPr>
          <p:cNvSpPr txBox="1"/>
          <p:nvPr/>
        </p:nvSpPr>
        <p:spPr>
          <a:xfrm>
            <a:off x="419430" y="1735189"/>
            <a:ext cx="491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a).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E20A2D8-6D1C-4544-B44A-34FC6F1DF5DD}"/>
              </a:ext>
            </a:extLst>
          </p:cNvPr>
          <p:cNvSpPr txBox="1"/>
          <p:nvPr/>
        </p:nvSpPr>
        <p:spPr>
          <a:xfrm>
            <a:off x="3348015" y="1738789"/>
            <a:ext cx="491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b).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F7A1FEA-29B4-764A-A418-9D62940BE490}"/>
              </a:ext>
            </a:extLst>
          </p:cNvPr>
          <p:cNvSpPr txBox="1"/>
          <p:nvPr/>
        </p:nvSpPr>
        <p:spPr>
          <a:xfrm>
            <a:off x="6249162" y="1735189"/>
            <a:ext cx="491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c).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333CE01-A319-0D48-BA96-AAFFB0D2624D}"/>
              </a:ext>
            </a:extLst>
          </p:cNvPr>
          <p:cNvSpPr txBox="1"/>
          <p:nvPr/>
        </p:nvSpPr>
        <p:spPr>
          <a:xfrm>
            <a:off x="474739" y="4003603"/>
            <a:ext cx="491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d).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11430D5-E0F9-014C-A31A-93E496D7AD32}"/>
              </a:ext>
            </a:extLst>
          </p:cNvPr>
          <p:cNvSpPr txBox="1"/>
          <p:nvPr/>
        </p:nvSpPr>
        <p:spPr>
          <a:xfrm>
            <a:off x="3404668" y="4009144"/>
            <a:ext cx="491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e).</a:t>
            </a:r>
          </a:p>
        </p:txBody>
      </p:sp>
    </p:spTree>
    <p:extLst>
      <p:ext uri="{BB962C8B-B14F-4D97-AF65-F5344CB8AC3E}">
        <p14:creationId xmlns:p14="http://schemas.microsoft.com/office/powerpoint/2010/main" val="48505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0CAFE72B-F2EB-A047-AEBC-D580D45C2E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6100472"/>
              </p:ext>
            </p:extLst>
          </p:nvPr>
        </p:nvGraphicFramePr>
        <p:xfrm>
          <a:off x="3406078" y="101600"/>
          <a:ext cx="7581899" cy="665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3000">
                  <a:extLst>
                    <a:ext uri="{9D8B030D-6E8A-4147-A177-3AD203B41FA5}">
                      <a16:colId xmlns:a16="http://schemas.microsoft.com/office/drawing/2014/main" val="2604325936"/>
                    </a:ext>
                  </a:extLst>
                </a:gridCol>
                <a:gridCol w="2865783">
                  <a:extLst>
                    <a:ext uri="{9D8B030D-6E8A-4147-A177-3AD203B41FA5}">
                      <a16:colId xmlns:a16="http://schemas.microsoft.com/office/drawing/2014/main" val="2591540766"/>
                    </a:ext>
                  </a:extLst>
                </a:gridCol>
                <a:gridCol w="2303116">
                  <a:extLst>
                    <a:ext uri="{9D8B030D-6E8A-4147-A177-3AD203B41FA5}">
                      <a16:colId xmlns:a16="http://schemas.microsoft.com/office/drawing/2014/main" val="1894463888"/>
                    </a:ext>
                  </a:extLst>
                </a:gridCol>
              </a:tblGrid>
              <a:tr h="16637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5605805"/>
                  </a:ext>
                </a:extLst>
              </a:tr>
              <a:tr h="16637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5812564"/>
                  </a:ext>
                </a:extLst>
              </a:tr>
              <a:tr h="16637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014929"/>
                  </a:ext>
                </a:extLst>
              </a:tr>
              <a:tr h="16637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4558881"/>
                  </a:ext>
                </a:extLst>
              </a:tr>
            </a:tbl>
          </a:graphicData>
        </a:graphic>
      </p:graphicFrame>
      <p:pic>
        <p:nvPicPr>
          <p:cNvPr id="52" name="Picture 51">
            <a:extLst>
              <a:ext uri="{FF2B5EF4-FFF2-40B4-BE49-F238E27FC236}">
                <a16:creationId xmlns:a16="http://schemas.microsoft.com/office/drawing/2014/main" id="{44289945-F32D-7B4A-84FE-FA49D2CEC4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3670" y="5191235"/>
            <a:ext cx="2253842" cy="1460235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09EE6AA4-2A41-A548-A4E2-3921156469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8953" y="5166760"/>
            <a:ext cx="2313119" cy="1498641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67209C51-C191-3848-897A-71AC2300F6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4402" y="5166761"/>
            <a:ext cx="2313118" cy="1498639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25756E9-0D81-8844-8924-91423547BC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5480" b="5832"/>
          <a:stretch/>
        </p:blipFill>
        <p:spPr>
          <a:xfrm>
            <a:off x="3714918" y="3461534"/>
            <a:ext cx="1744725" cy="161822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6B6132B-5425-434D-805E-0F34F76B74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6338" y="121390"/>
            <a:ext cx="1703305" cy="15928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845C264-9FBF-734C-97BB-06FEF7F566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344" t="16945" r="14772" b="13766"/>
          <a:stretch/>
        </p:blipFill>
        <p:spPr>
          <a:xfrm>
            <a:off x="3756339" y="1848891"/>
            <a:ext cx="1703305" cy="151430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B6BACD9-BFF1-6D45-9120-AC659D850F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667" b="1394"/>
          <a:stretch/>
        </p:blipFill>
        <p:spPr>
          <a:xfrm>
            <a:off x="6349129" y="3464159"/>
            <a:ext cx="1744725" cy="158944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4E07DE2-002B-E34B-B46B-E6D69216A4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22" b="1947"/>
          <a:stretch/>
        </p:blipFill>
        <p:spPr>
          <a:xfrm>
            <a:off x="6368865" y="1807269"/>
            <a:ext cx="1656323" cy="157618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B2FD5B3-795D-A843-ABA9-9B2E6A1C0A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4835" y="821589"/>
            <a:ext cx="978329" cy="92234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4B12D98-7C11-A344-8936-D625EE18DE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7984" y="246328"/>
            <a:ext cx="1258550" cy="112142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AD27A5A-522F-0042-B3CD-B3B0E7093C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5568" y="2448770"/>
            <a:ext cx="977596" cy="93674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084EABF-06AB-4945-9F97-5F18C6DA08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6415" y="1797906"/>
            <a:ext cx="896868" cy="159754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2D2EB63-9F1B-8548-A13F-25E094DE99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4925" y="4138635"/>
            <a:ext cx="978239" cy="92234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47E21C9-A39F-E140-83AF-D5A309174E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21"/>
          <a:stretch/>
        </p:blipFill>
        <p:spPr>
          <a:xfrm>
            <a:off x="8811172" y="3481546"/>
            <a:ext cx="1142111" cy="1554668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345092E5-108A-D84E-9919-7927746557F8}"/>
              </a:ext>
            </a:extLst>
          </p:cNvPr>
          <p:cNvSpPr txBox="1"/>
          <p:nvPr/>
        </p:nvSpPr>
        <p:spPr>
          <a:xfrm>
            <a:off x="3381507" y="1469741"/>
            <a:ext cx="896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a-1).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BE1CEA9-F20D-3644-B494-089B212C979F}"/>
              </a:ext>
            </a:extLst>
          </p:cNvPr>
          <p:cNvSpPr txBox="1"/>
          <p:nvPr/>
        </p:nvSpPr>
        <p:spPr>
          <a:xfrm>
            <a:off x="5793740" y="1469741"/>
            <a:ext cx="5751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b-1).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4174F2A-A4A4-3742-AF74-6EC3DA6A4FA7}"/>
              </a:ext>
            </a:extLst>
          </p:cNvPr>
          <p:cNvSpPr txBox="1"/>
          <p:nvPr/>
        </p:nvSpPr>
        <p:spPr>
          <a:xfrm>
            <a:off x="8649559" y="1469740"/>
            <a:ext cx="5086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c-1).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7978584-6D2E-C849-86A6-EE2B5F8EF747}"/>
              </a:ext>
            </a:extLst>
          </p:cNvPr>
          <p:cNvSpPr txBox="1"/>
          <p:nvPr/>
        </p:nvSpPr>
        <p:spPr>
          <a:xfrm>
            <a:off x="3383268" y="3143573"/>
            <a:ext cx="7398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a-2).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5C47C66-CCA1-AD46-ADD3-B6F48156501D}"/>
              </a:ext>
            </a:extLst>
          </p:cNvPr>
          <p:cNvSpPr txBox="1"/>
          <p:nvPr/>
        </p:nvSpPr>
        <p:spPr>
          <a:xfrm>
            <a:off x="8644047" y="3154797"/>
            <a:ext cx="896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c-2).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4E6EA72-7711-6445-A74E-675CD4F8E81D}"/>
              </a:ext>
            </a:extLst>
          </p:cNvPr>
          <p:cNvSpPr txBox="1"/>
          <p:nvPr/>
        </p:nvSpPr>
        <p:spPr>
          <a:xfrm>
            <a:off x="5790890" y="3143573"/>
            <a:ext cx="7398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b-2).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37AD114-F781-1E4A-9039-07D80CB6C2BC}"/>
              </a:ext>
            </a:extLst>
          </p:cNvPr>
          <p:cNvSpPr txBox="1"/>
          <p:nvPr/>
        </p:nvSpPr>
        <p:spPr>
          <a:xfrm>
            <a:off x="3385108" y="4825158"/>
            <a:ext cx="7246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a-3).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653426A-8E73-3F45-9809-4EA711F8849B}"/>
              </a:ext>
            </a:extLst>
          </p:cNvPr>
          <p:cNvSpPr txBox="1"/>
          <p:nvPr/>
        </p:nvSpPr>
        <p:spPr>
          <a:xfrm>
            <a:off x="8644047" y="4801709"/>
            <a:ext cx="5888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c-3).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4071AAC-1B72-1347-A5B9-8CC54C3162C7}"/>
              </a:ext>
            </a:extLst>
          </p:cNvPr>
          <p:cNvSpPr txBox="1"/>
          <p:nvPr/>
        </p:nvSpPr>
        <p:spPr>
          <a:xfrm>
            <a:off x="5798075" y="4825158"/>
            <a:ext cx="551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b-3).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1AF8673-8E41-0547-9AB5-F187EE9C86CF}"/>
              </a:ext>
            </a:extLst>
          </p:cNvPr>
          <p:cNvSpPr txBox="1"/>
          <p:nvPr/>
        </p:nvSpPr>
        <p:spPr>
          <a:xfrm>
            <a:off x="3455008" y="6491670"/>
            <a:ext cx="7246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a-4).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E640B81-1756-414D-B450-8B60E8EE7F24}"/>
              </a:ext>
            </a:extLst>
          </p:cNvPr>
          <p:cNvSpPr txBox="1"/>
          <p:nvPr/>
        </p:nvSpPr>
        <p:spPr>
          <a:xfrm>
            <a:off x="8662091" y="6491670"/>
            <a:ext cx="7246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c-4).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000EAB9-05B9-F84B-8F64-B1C06D6961C9}"/>
              </a:ext>
            </a:extLst>
          </p:cNvPr>
          <p:cNvSpPr txBox="1"/>
          <p:nvPr/>
        </p:nvSpPr>
        <p:spPr>
          <a:xfrm>
            <a:off x="5818413" y="6493323"/>
            <a:ext cx="7246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b-4).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08A29C9-3374-2844-B9D4-106C92A6E667}"/>
              </a:ext>
            </a:extLst>
          </p:cNvPr>
          <p:cNvSpPr txBox="1"/>
          <p:nvPr/>
        </p:nvSpPr>
        <p:spPr>
          <a:xfrm>
            <a:off x="3639547" y="5306436"/>
            <a:ext cx="7246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B3ACD92-3C94-7E44-9132-0F143B30C313}"/>
              </a:ext>
            </a:extLst>
          </p:cNvPr>
          <p:cNvSpPr txBox="1"/>
          <p:nvPr/>
        </p:nvSpPr>
        <p:spPr>
          <a:xfrm>
            <a:off x="3646960" y="5738215"/>
            <a:ext cx="7246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2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45D2441-A891-2441-91E0-F51A0551C510}"/>
              </a:ext>
            </a:extLst>
          </p:cNvPr>
          <p:cNvSpPr txBox="1"/>
          <p:nvPr/>
        </p:nvSpPr>
        <p:spPr>
          <a:xfrm>
            <a:off x="3646960" y="6193266"/>
            <a:ext cx="7246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3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969FF7E-086E-6F4C-9256-60638AC207F5}"/>
              </a:ext>
            </a:extLst>
          </p:cNvPr>
          <p:cNvSpPr txBox="1"/>
          <p:nvPr/>
        </p:nvSpPr>
        <p:spPr>
          <a:xfrm>
            <a:off x="6253492" y="5331549"/>
            <a:ext cx="7246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4E3FA47-32A1-FB46-A990-837FF4B986DB}"/>
              </a:ext>
            </a:extLst>
          </p:cNvPr>
          <p:cNvSpPr txBox="1"/>
          <p:nvPr/>
        </p:nvSpPr>
        <p:spPr>
          <a:xfrm>
            <a:off x="6253492" y="5767811"/>
            <a:ext cx="7246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6D6B21C-C09C-404E-9268-A8BB40233290}"/>
              </a:ext>
            </a:extLst>
          </p:cNvPr>
          <p:cNvSpPr txBox="1"/>
          <p:nvPr/>
        </p:nvSpPr>
        <p:spPr>
          <a:xfrm>
            <a:off x="6253492" y="6199365"/>
            <a:ext cx="7246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3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DDB74A2-2743-D245-9178-333A5DE0BDB6}"/>
              </a:ext>
            </a:extLst>
          </p:cNvPr>
          <p:cNvSpPr txBox="1"/>
          <p:nvPr/>
        </p:nvSpPr>
        <p:spPr>
          <a:xfrm>
            <a:off x="8867437" y="5342785"/>
            <a:ext cx="7246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2CCC3D7-2BBB-B447-878F-CEE6480CDD66}"/>
              </a:ext>
            </a:extLst>
          </p:cNvPr>
          <p:cNvSpPr txBox="1"/>
          <p:nvPr/>
        </p:nvSpPr>
        <p:spPr>
          <a:xfrm>
            <a:off x="8867437" y="5757858"/>
            <a:ext cx="7246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2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B52EF7F-B6BC-1746-B4C2-80C71304821A}"/>
              </a:ext>
            </a:extLst>
          </p:cNvPr>
          <p:cNvSpPr txBox="1"/>
          <p:nvPr/>
        </p:nvSpPr>
        <p:spPr>
          <a:xfrm>
            <a:off x="8867437" y="6194624"/>
            <a:ext cx="7246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3</a:t>
            </a:r>
          </a:p>
        </p:txBody>
      </p:sp>
      <p:sp>
        <p:nvSpPr>
          <p:cNvPr id="40" name="Title 1">
            <a:extLst>
              <a:ext uri="{FF2B5EF4-FFF2-40B4-BE49-F238E27FC236}">
                <a16:creationId xmlns:a16="http://schemas.microsoft.com/office/drawing/2014/main" id="{CCA3D97E-8EC5-9647-82EC-F2CE515E2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Figure 2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7E380C7-CC1D-054F-8F3D-E4138306D9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8006" y="125824"/>
            <a:ext cx="1755011" cy="163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050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45">
            <a:extLst>
              <a:ext uri="{FF2B5EF4-FFF2-40B4-BE49-F238E27FC236}">
                <a16:creationId xmlns:a16="http://schemas.microsoft.com/office/drawing/2014/main" id="{84D7DCE6-CA0C-7D40-A73E-D0C62138DD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8454" y="5194449"/>
            <a:ext cx="2253842" cy="1460235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C539AA08-03F7-1243-B5B7-4EB656B704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6635" y="5166760"/>
            <a:ext cx="2313119" cy="1498641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C35480B0-4796-E74D-8E8C-32CC26C42B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2084" y="5166761"/>
            <a:ext cx="2313118" cy="1498639"/>
          </a:xfrm>
          <a:prstGeom prst="rect">
            <a:avLst/>
          </a:prstGeom>
        </p:spPr>
      </p:pic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19A2279A-1FDE-E645-8B65-A904E85C6D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3720358"/>
              </p:ext>
            </p:extLst>
          </p:nvPr>
        </p:nvGraphicFramePr>
        <p:xfrm>
          <a:off x="2143760" y="101600"/>
          <a:ext cx="7581899" cy="665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3000">
                  <a:extLst>
                    <a:ext uri="{9D8B030D-6E8A-4147-A177-3AD203B41FA5}">
                      <a16:colId xmlns:a16="http://schemas.microsoft.com/office/drawing/2014/main" val="2604325936"/>
                    </a:ext>
                  </a:extLst>
                </a:gridCol>
                <a:gridCol w="2865783">
                  <a:extLst>
                    <a:ext uri="{9D8B030D-6E8A-4147-A177-3AD203B41FA5}">
                      <a16:colId xmlns:a16="http://schemas.microsoft.com/office/drawing/2014/main" val="2591540766"/>
                    </a:ext>
                  </a:extLst>
                </a:gridCol>
                <a:gridCol w="2303116">
                  <a:extLst>
                    <a:ext uri="{9D8B030D-6E8A-4147-A177-3AD203B41FA5}">
                      <a16:colId xmlns:a16="http://schemas.microsoft.com/office/drawing/2014/main" val="1894463888"/>
                    </a:ext>
                  </a:extLst>
                </a:gridCol>
              </a:tblGrid>
              <a:tr h="16637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5605805"/>
                  </a:ext>
                </a:extLst>
              </a:tr>
              <a:tr h="16637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5812564"/>
                  </a:ext>
                </a:extLst>
              </a:tr>
              <a:tr h="16637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014929"/>
                  </a:ext>
                </a:extLst>
              </a:tr>
              <a:tr h="16637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4558881"/>
                  </a:ext>
                </a:extLst>
              </a:tr>
            </a:tbl>
          </a:graphicData>
        </a:graphic>
      </p:graphicFrame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CC0A5E1-80DD-DA41-A9ED-CC33619B8E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4542" b="5208"/>
          <a:stretch/>
        </p:blipFill>
        <p:spPr>
          <a:xfrm>
            <a:off x="2526481" y="3459102"/>
            <a:ext cx="1702205" cy="160659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9BA84E6-649A-C24A-8899-90F5706272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871" b="5001"/>
          <a:stretch/>
        </p:blipFill>
        <p:spPr>
          <a:xfrm>
            <a:off x="2392230" y="136360"/>
            <a:ext cx="1872897" cy="156101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4CBEC84-BA1D-3D43-8A9E-A435349A49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383" t="14577" r="16829" b="13060"/>
          <a:stretch/>
        </p:blipFill>
        <p:spPr>
          <a:xfrm>
            <a:off x="2565100" y="1811301"/>
            <a:ext cx="1663586" cy="159034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6786C1F-914A-9B41-959B-DB9B40D6DE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6216" y="3459102"/>
            <a:ext cx="1697804" cy="161215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9C4FF86-7FF7-DA49-8A7F-EA8C3BDD4E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3454" y="1811301"/>
            <a:ext cx="1621783" cy="161215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779726C-F8A5-EE4D-8D4A-735962DD2A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9212" y="798945"/>
            <a:ext cx="953237" cy="89868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1A079D9-2F7E-4947-8F01-9A405F3D06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8454" y="275425"/>
            <a:ext cx="1290870" cy="116565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B344845-74F5-EE43-AFD6-4C27708928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8389" y="2516104"/>
            <a:ext cx="937879" cy="89868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4907371-D67C-1144-8A06-506AD70BE5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7014" y="1788663"/>
            <a:ext cx="896867" cy="158516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0A9E180-81FB-4442-9CCF-695ADAA834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5278" y="4156292"/>
            <a:ext cx="953151" cy="89868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790E570-AA0C-E34E-871B-BF8853E962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0750" y="3460655"/>
            <a:ext cx="1093384" cy="146421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68AF241C-3A74-6E48-BB1D-4008F96C16A8}"/>
              </a:ext>
            </a:extLst>
          </p:cNvPr>
          <p:cNvSpPr txBox="1"/>
          <p:nvPr/>
        </p:nvSpPr>
        <p:spPr>
          <a:xfrm>
            <a:off x="2119189" y="1469741"/>
            <a:ext cx="896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a-1).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A803DDD-2861-1B46-A088-06FC3664955E}"/>
              </a:ext>
            </a:extLst>
          </p:cNvPr>
          <p:cNvSpPr txBox="1"/>
          <p:nvPr/>
        </p:nvSpPr>
        <p:spPr>
          <a:xfrm>
            <a:off x="4531422" y="1469741"/>
            <a:ext cx="5751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b-1).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B1A00EF-584E-964A-93F7-7E484E4EC071}"/>
              </a:ext>
            </a:extLst>
          </p:cNvPr>
          <p:cNvSpPr txBox="1"/>
          <p:nvPr/>
        </p:nvSpPr>
        <p:spPr>
          <a:xfrm>
            <a:off x="7387241" y="1469740"/>
            <a:ext cx="5086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c-1).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7F2233A-17F3-E740-A9D1-329C7CC48B3C}"/>
              </a:ext>
            </a:extLst>
          </p:cNvPr>
          <p:cNvSpPr txBox="1"/>
          <p:nvPr/>
        </p:nvSpPr>
        <p:spPr>
          <a:xfrm>
            <a:off x="2120950" y="3143573"/>
            <a:ext cx="7398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a-2).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5E8D496-AA5F-5545-B737-D53B47E9FD29}"/>
              </a:ext>
            </a:extLst>
          </p:cNvPr>
          <p:cNvSpPr txBox="1"/>
          <p:nvPr/>
        </p:nvSpPr>
        <p:spPr>
          <a:xfrm>
            <a:off x="7381729" y="3154797"/>
            <a:ext cx="896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c-2).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2A20324-6425-5D4B-86BD-88421B01638C}"/>
              </a:ext>
            </a:extLst>
          </p:cNvPr>
          <p:cNvSpPr txBox="1"/>
          <p:nvPr/>
        </p:nvSpPr>
        <p:spPr>
          <a:xfrm>
            <a:off x="4528572" y="3143573"/>
            <a:ext cx="7398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b-2).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DBE3084-FAA2-734F-A81B-DA59D297A247}"/>
              </a:ext>
            </a:extLst>
          </p:cNvPr>
          <p:cNvSpPr txBox="1"/>
          <p:nvPr/>
        </p:nvSpPr>
        <p:spPr>
          <a:xfrm>
            <a:off x="2122790" y="4825158"/>
            <a:ext cx="7246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a-3).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79FFB53-FB59-1248-A492-7B042E9DE994}"/>
              </a:ext>
            </a:extLst>
          </p:cNvPr>
          <p:cNvSpPr txBox="1"/>
          <p:nvPr/>
        </p:nvSpPr>
        <p:spPr>
          <a:xfrm>
            <a:off x="7381729" y="4801709"/>
            <a:ext cx="5888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c-3).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E2BAB41-4621-7242-8F9B-5B302DF7D754}"/>
              </a:ext>
            </a:extLst>
          </p:cNvPr>
          <p:cNvSpPr txBox="1"/>
          <p:nvPr/>
        </p:nvSpPr>
        <p:spPr>
          <a:xfrm>
            <a:off x="4535757" y="4825158"/>
            <a:ext cx="551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b-3).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A9E4C72-02E6-F44E-A35D-EF1F1479F121}"/>
              </a:ext>
            </a:extLst>
          </p:cNvPr>
          <p:cNvSpPr txBox="1"/>
          <p:nvPr/>
        </p:nvSpPr>
        <p:spPr>
          <a:xfrm>
            <a:off x="2192690" y="6491670"/>
            <a:ext cx="7246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a-4).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A1CD9FD-A175-6A41-9547-9BB4335C60B7}"/>
              </a:ext>
            </a:extLst>
          </p:cNvPr>
          <p:cNvSpPr txBox="1"/>
          <p:nvPr/>
        </p:nvSpPr>
        <p:spPr>
          <a:xfrm>
            <a:off x="7399773" y="6491670"/>
            <a:ext cx="7246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c-4).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485376A-8AFB-6246-A05D-F5E4EB190451}"/>
              </a:ext>
            </a:extLst>
          </p:cNvPr>
          <p:cNvSpPr txBox="1"/>
          <p:nvPr/>
        </p:nvSpPr>
        <p:spPr>
          <a:xfrm>
            <a:off x="4556095" y="6493323"/>
            <a:ext cx="7246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b-4).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0906208-4B73-D44E-AD00-9BE57D6366BB}"/>
              </a:ext>
            </a:extLst>
          </p:cNvPr>
          <p:cNvSpPr txBox="1"/>
          <p:nvPr/>
        </p:nvSpPr>
        <p:spPr>
          <a:xfrm>
            <a:off x="2377229" y="5306436"/>
            <a:ext cx="7246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41C70F8-965D-B341-B6D7-7BE59A40528E}"/>
              </a:ext>
            </a:extLst>
          </p:cNvPr>
          <p:cNvSpPr txBox="1"/>
          <p:nvPr/>
        </p:nvSpPr>
        <p:spPr>
          <a:xfrm>
            <a:off x="2384642" y="5738215"/>
            <a:ext cx="7246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2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41C94F3-7078-104F-8E14-DD1643096816}"/>
              </a:ext>
            </a:extLst>
          </p:cNvPr>
          <p:cNvSpPr txBox="1"/>
          <p:nvPr/>
        </p:nvSpPr>
        <p:spPr>
          <a:xfrm>
            <a:off x="2384642" y="6193266"/>
            <a:ext cx="7246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3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559CAC2-5939-184D-BE9C-DF8F2EC2C418}"/>
              </a:ext>
            </a:extLst>
          </p:cNvPr>
          <p:cNvSpPr txBox="1"/>
          <p:nvPr/>
        </p:nvSpPr>
        <p:spPr>
          <a:xfrm>
            <a:off x="4991174" y="5331549"/>
            <a:ext cx="7246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6874703-7326-A741-AACB-268424A47424}"/>
              </a:ext>
            </a:extLst>
          </p:cNvPr>
          <p:cNvSpPr txBox="1"/>
          <p:nvPr/>
        </p:nvSpPr>
        <p:spPr>
          <a:xfrm>
            <a:off x="4991174" y="5767811"/>
            <a:ext cx="7246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2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3F7E701-67B9-2645-8811-20B9F78DBE3F}"/>
              </a:ext>
            </a:extLst>
          </p:cNvPr>
          <p:cNvSpPr txBox="1"/>
          <p:nvPr/>
        </p:nvSpPr>
        <p:spPr>
          <a:xfrm>
            <a:off x="4991174" y="6199365"/>
            <a:ext cx="7246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3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AA9135D-582E-3B42-94A2-55B92D479789}"/>
              </a:ext>
            </a:extLst>
          </p:cNvPr>
          <p:cNvSpPr txBox="1"/>
          <p:nvPr/>
        </p:nvSpPr>
        <p:spPr>
          <a:xfrm>
            <a:off x="7605119" y="5342785"/>
            <a:ext cx="7246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D0DF49C-8E28-5346-BF82-D20829AE87D1}"/>
              </a:ext>
            </a:extLst>
          </p:cNvPr>
          <p:cNvSpPr txBox="1"/>
          <p:nvPr/>
        </p:nvSpPr>
        <p:spPr>
          <a:xfrm>
            <a:off x="7605119" y="5757858"/>
            <a:ext cx="7246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2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9CBE41F-82E0-434A-A9DE-E639D8EE4D05}"/>
              </a:ext>
            </a:extLst>
          </p:cNvPr>
          <p:cNvSpPr txBox="1"/>
          <p:nvPr/>
        </p:nvSpPr>
        <p:spPr>
          <a:xfrm>
            <a:off x="7605119" y="6194624"/>
            <a:ext cx="7246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3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8F2496A-0FD1-214C-976E-182670DAA2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8088" y="120444"/>
            <a:ext cx="1730211" cy="1612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162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0A25B9-083D-9843-94E2-E0B3D99165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72345"/>
            <a:ext cx="10515600" cy="4351338"/>
          </a:xfrm>
        </p:spPr>
        <p:txBody>
          <a:bodyPr/>
          <a:lstStyle/>
          <a:p>
            <a:r>
              <a:rPr lang="en-US" dirty="0"/>
              <a:t>Figure 3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Figure 4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55F4A7-8ED9-CB42-BC58-4BF88F802AA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201871" y="98001"/>
            <a:ext cx="7346854" cy="236697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DABFF96-482B-5F4C-89C2-68D2A52478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5266" y="2538428"/>
            <a:ext cx="4622833" cy="433549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A68A36F-8E19-4E49-9E66-55F41476F8F2}"/>
              </a:ext>
            </a:extLst>
          </p:cNvPr>
          <p:cNvSpPr txBox="1"/>
          <p:nvPr/>
        </p:nvSpPr>
        <p:spPr>
          <a:xfrm rot="16200000">
            <a:off x="7493140" y="4120286"/>
            <a:ext cx="3239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Pearson Correlation Coefficient</a:t>
            </a:r>
          </a:p>
        </p:txBody>
      </p:sp>
    </p:spTree>
    <p:extLst>
      <p:ext uri="{BB962C8B-B14F-4D97-AF65-F5344CB8AC3E}">
        <p14:creationId xmlns:p14="http://schemas.microsoft.com/office/powerpoint/2010/main" val="4106859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A1CF4E8-BDBF-6340-8DC0-A031C558BE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2372" y="1663764"/>
            <a:ext cx="3220264" cy="216651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1181F11-8EF7-2541-AC7D-C2B1788797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7157" y="1690688"/>
            <a:ext cx="3220263" cy="216651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DE49949-37A8-0844-9C42-9FAC9B1B0D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1941" y="1690688"/>
            <a:ext cx="3220264" cy="216651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B6A5EE3-7319-DE49-8EF1-AC9B4955C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 5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430FD1-B48A-3D4D-97E3-F46709E64A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35" y="1690688"/>
            <a:ext cx="3237221" cy="216651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E9CAB0E-248F-F647-BEA7-9DDD7DEEAA8E}"/>
              </a:ext>
            </a:extLst>
          </p:cNvPr>
          <p:cNvSpPr txBox="1"/>
          <p:nvPr/>
        </p:nvSpPr>
        <p:spPr>
          <a:xfrm>
            <a:off x="3655278" y="3712934"/>
            <a:ext cx="2261879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FSA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44BD669-6084-6E47-B04C-76F90974200B}"/>
              </a:ext>
            </a:extLst>
          </p:cNvPr>
          <p:cNvSpPr txBox="1"/>
          <p:nvPr/>
        </p:nvSpPr>
        <p:spPr>
          <a:xfrm>
            <a:off x="750062" y="3712934"/>
            <a:ext cx="2261879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SASA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916C281-54E4-8746-B76B-305A5E3940A4}"/>
              </a:ext>
            </a:extLst>
          </p:cNvPr>
          <p:cNvSpPr txBox="1"/>
          <p:nvPr/>
        </p:nvSpPr>
        <p:spPr>
          <a:xfrm>
            <a:off x="6578039" y="3712934"/>
            <a:ext cx="2261879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Asphericity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B935E79-43F4-794C-A000-656113849559}"/>
              </a:ext>
            </a:extLst>
          </p:cNvPr>
          <p:cNvSpPr txBox="1"/>
          <p:nvPr/>
        </p:nvSpPr>
        <p:spPr>
          <a:xfrm>
            <a:off x="9441542" y="3699472"/>
            <a:ext cx="2261879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Radius of Gyration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35AEAA0-DF7C-F740-A4F2-E9D4116D3178}"/>
              </a:ext>
            </a:extLst>
          </p:cNvPr>
          <p:cNvSpPr txBox="1"/>
          <p:nvPr/>
        </p:nvSpPr>
        <p:spPr>
          <a:xfrm rot="16200000">
            <a:off x="-788317" y="2497179"/>
            <a:ext cx="1830638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Normalized Phase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97CB2DC-55E8-A243-AC95-AA33575CBE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036" y="4443835"/>
            <a:ext cx="3220264" cy="216651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7BB09FB-5533-3D4B-B9EA-C2168679AF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1786" y="4443834"/>
            <a:ext cx="3220264" cy="216651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B7AB7EF-8BC2-6040-9DE1-F17AF31756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3536" y="4443835"/>
            <a:ext cx="3220264" cy="216651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72ABAE96-C897-4247-A4D0-92DA32E99878}"/>
              </a:ext>
            </a:extLst>
          </p:cNvPr>
          <p:cNvSpPr txBox="1"/>
          <p:nvPr/>
        </p:nvSpPr>
        <p:spPr>
          <a:xfrm>
            <a:off x="9029700" y="558800"/>
            <a:ext cx="2565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Black-dispersed</a:t>
            </a:r>
          </a:p>
          <a:p>
            <a:r>
              <a:rPr lang="en-US" dirty="0"/>
              <a:t>purple- stringy</a:t>
            </a:r>
          </a:p>
          <a:p>
            <a:r>
              <a:rPr lang="en-US" dirty="0"/>
              <a:t>red- aggregated</a:t>
            </a:r>
          </a:p>
        </p:txBody>
      </p:sp>
    </p:spTree>
    <p:extLst>
      <p:ext uri="{BB962C8B-B14F-4D97-AF65-F5344CB8AC3E}">
        <p14:creationId xmlns:p14="http://schemas.microsoft.com/office/powerpoint/2010/main" val="4009348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screenshot of a computer&#10;&#10;Description automatically generated">
            <a:extLst>
              <a:ext uri="{FF2B5EF4-FFF2-40B4-BE49-F238E27FC236}">
                <a16:creationId xmlns:a16="http://schemas.microsoft.com/office/drawing/2014/main" id="{5FA2690A-FC25-9742-9C6D-B0E19D2BAF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5916" y="1066800"/>
            <a:ext cx="11640168" cy="4724400"/>
          </a:xfrm>
        </p:spPr>
      </p:pic>
    </p:spTree>
    <p:extLst>
      <p:ext uri="{BB962C8B-B14F-4D97-AF65-F5344CB8AC3E}">
        <p14:creationId xmlns:p14="http://schemas.microsoft.com/office/powerpoint/2010/main" val="3819393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1D0A4D37-8986-3843-AE71-FFCEFEE631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839" y="1153748"/>
            <a:ext cx="11762321" cy="4773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547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43FDE-6979-8A4F-8C61-C7C3A1B71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Redo Figure 2 RDF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6B6FA84-5968-9B4A-AD72-42DF0A6803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5613" y="2921860"/>
            <a:ext cx="3660773" cy="237176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39D9D55-D953-144C-9883-03CC6422A5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6386" y="2921861"/>
            <a:ext cx="3660773" cy="237176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68BAF93-E183-B748-8BFF-54DD9B6977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362" y="2921859"/>
            <a:ext cx="3660776" cy="2371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7856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A61B1-89FA-3A4F-9753-656D18CE9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to </a:t>
            </a:r>
            <a:r>
              <a:rPr lang="en-US" dirty="0" err="1"/>
              <a:t>Pangiotopolous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FF024-14C3-994D-8331-4AA9DDBE29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6665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24596</TotalTime>
  <Words>233</Words>
  <Application>Microsoft Macintosh PowerPoint</Application>
  <PresentationFormat>Widescreen</PresentationFormat>
  <Paragraphs>130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Helvetica Neue</vt:lpstr>
      <vt:lpstr>Office Theme</vt:lpstr>
      <vt:lpstr>Imodels Update</vt:lpstr>
      <vt:lpstr>Figure 2</vt:lpstr>
      <vt:lpstr>PowerPoint Presentation</vt:lpstr>
      <vt:lpstr>PowerPoint Presentation</vt:lpstr>
      <vt:lpstr>Figure 5</vt:lpstr>
      <vt:lpstr>PowerPoint Presentation</vt:lpstr>
      <vt:lpstr>PowerPoint Presentation</vt:lpstr>
      <vt:lpstr>Redo Figure 2 RDF</vt:lpstr>
      <vt:lpstr>Comparison to Pangiotopolous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Imodels Update</dc:title>
  <dc:creator>Craven, Nicholas C</dc:creator>
  <cp:lastModifiedBy>Craven, Nicholas C</cp:lastModifiedBy>
  <cp:revision>42</cp:revision>
  <dcterms:created xsi:type="dcterms:W3CDTF">2020-08-31T16:27:43Z</dcterms:created>
  <dcterms:modified xsi:type="dcterms:W3CDTF">2020-09-28T18:36:43Z</dcterms:modified>
</cp:coreProperties>
</file>