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3" r:id="rId1"/>
  </p:sldMasterIdLst>
  <p:notesMasterIdLst>
    <p:notesMasterId r:id="rId19"/>
  </p:notesMasterIdLst>
  <p:sldIdLst>
    <p:sldId id="256" r:id="rId2"/>
    <p:sldId id="297" r:id="rId3"/>
    <p:sldId id="258" r:id="rId4"/>
    <p:sldId id="298" r:id="rId5"/>
    <p:sldId id="299" r:id="rId6"/>
    <p:sldId id="260" r:id="rId7"/>
    <p:sldId id="261" r:id="rId8"/>
    <p:sldId id="262" r:id="rId9"/>
    <p:sldId id="300" r:id="rId10"/>
    <p:sldId id="305" r:id="rId11"/>
    <p:sldId id="311" r:id="rId12"/>
    <p:sldId id="307" r:id="rId13"/>
    <p:sldId id="306" r:id="rId14"/>
    <p:sldId id="312" r:id="rId15"/>
    <p:sldId id="308" r:id="rId16"/>
    <p:sldId id="310" r:id="rId17"/>
    <p:sldId id="31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Oswald" panose="00000500000000000000" pitchFamily="2" charset="0"/>
      <p:regular r:id="rId26"/>
      <p:bold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F8D"/>
    <a:srgbClr val="0F8DFF"/>
    <a:srgbClr val="F6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F903C5-5413-4ADC-85BF-65E67C044379}">
  <a:tblStyle styleId="{69F903C5-5413-4ADC-85BF-65E67C0443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A67A40-4444-4AB9-BD5E-EF78A9ABA0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519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589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123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706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91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8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30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5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61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C4D2-2162-48FA-8E5D-4569CB6B201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65413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C4D2-2162-48FA-8E5D-4569CB6B201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69844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C4D2-2162-48FA-8E5D-4569CB6B201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15778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18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28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3998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999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C4D2-2162-48FA-8E5D-4569CB6B201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18194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C4D2-2162-48FA-8E5D-4569CB6B201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74303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C4D2-2162-48FA-8E5D-4569CB6B201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27224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C4D2-2162-48FA-8E5D-4569CB6B201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08774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C4D2-2162-48FA-8E5D-4569CB6B201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895130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C4D2-2162-48FA-8E5D-4569CB6B201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669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C4D2-2162-48FA-8E5D-4569CB6B201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11987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C4D2-2162-48FA-8E5D-4569CB6B201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16191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C4D2-2162-48FA-8E5D-4569CB6B201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848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94064" y="84790"/>
            <a:ext cx="8629776" cy="438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vi-VN" sz="1800" dirty="0">
                <a:solidFill>
                  <a:schemeClr val="accent1"/>
                </a:solidFill>
              </a:rPr>
              <a:t>TRƯỜNG ĐẠI HỌC GIAO THÔNG VẬN TẢI PHÂN HIỆU TẠI TP. HỒ CHÍ MINH </a:t>
            </a:r>
            <a:endParaRPr lang="vi-VN" sz="1800" dirty="0">
              <a:solidFill>
                <a:srgbClr val="FFC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4B2523-5094-9801-05ED-DB8B3D5FF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5" y="199387"/>
            <a:ext cx="814135" cy="8141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560DE-66E0-80DE-E765-783189F4FA98}"/>
              </a:ext>
            </a:extLst>
          </p:cNvPr>
          <p:cNvSpPr txBox="1"/>
          <p:nvPr/>
        </p:nvSpPr>
        <p:spPr>
          <a:xfrm>
            <a:off x="2188566" y="1121168"/>
            <a:ext cx="528723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441E9-462F-816E-7DEE-F5437876AD4E}"/>
              </a:ext>
            </a:extLst>
          </p:cNvPr>
          <p:cNvSpPr txBox="1"/>
          <p:nvPr/>
        </p:nvSpPr>
        <p:spPr>
          <a:xfrm>
            <a:off x="-163563" y="3972860"/>
            <a:ext cx="5132802" cy="940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4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TRẦN PHONG NHÃ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Phạm Thành Hậu - CNTT.K59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AE131-1685-7BFC-BE28-7D356866F0F1}"/>
              </a:ext>
            </a:extLst>
          </p:cNvPr>
          <p:cNvSpPr txBox="1"/>
          <p:nvPr/>
        </p:nvSpPr>
        <p:spPr>
          <a:xfrm>
            <a:off x="2945568" y="519795"/>
            <a:ext cx="3917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FFC000"/>
                </a:solidFill>
                <a:latin typeface="+mj-lt"/>
              </a:rPr>
              <a:t>BỘ MÔN CÔNG NGHỆ THÔNG TIN</a:t>
            </a:r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01FD7-40C0-0284-6121-D0129416DE4F}"/>
              </a:ext>
            </a:extLst>
          </p:cNvPr>
          <p:cNvSpPr txBox="1"/>
          <p:nvPr/>
        </p:nvSpPr>
        <p:spPr>
          <a:xfrm>
            <a:off x="516482" y="2062304"/>
            <a:ext cx="83780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 CỨU THUẬT TOÁN KMEANS VÀ ỨNG DỤNG PHÁT TRIỂN LMS TÍCH HỢP KIỂM TRA ĐẠO VĂN</a:t>
            </a:r>
            <a:endParaRPr lang="en-US" sz="25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6" grpId="0"/>
      <p:bldP spid="8" grpId="0"/>
      <p:bldP spid="1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4C92D-B3CC-CAB2-95B5-D064F1C1D610}"/>
              </a:ext>
            </a:extLst>
          </p:cNvPr>
          <p:cNvSpPr txBox="1"/>
          <p:nvPr/>
        </p:nvSpPr>
        <p:spPr>
          <a:xfrm>
            <a:off x="0" y="20919"/>
            <a:ext cx="4470400" cy="42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2000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en-US" sz="20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D26C0-727F-7120-BC44-E2F355F3C5F4}"/>
              </a:ext>
            </a:extLst>
          </p:cNvPr>
          <p:cNvSpPr txBox="1"/>
          <p:nvPr/>
        </p:nvSpPr>
        <p:spPr>
          <a:xfrm>
            <a:off x="0" y="404813"/>
            <a:ext cx="2615784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Usecase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tổng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quát</a:t>
            </a:r>
            <a:endParaRPr lang="en-US" sz="18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3A53B-F711-C375-771E-685628F31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528" y="1355807"/>
            <a:ext cx="7247744" cy="3577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39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D0DF9-D808-E053-139F-5B7C6B1C8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0" y="956613"/>
            <a:ext cx="5846164" cy="40519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4C92D-B3CC-CAB2-95B5-D064F1C1D610}"/>
              </a:ext>
            </a:extLst>
          </p:cNvPr>
          <p:cNvSpPr txBox="1"/>
          <p:nvPr/>
        </p:nvSpPr>
        <p:spPr>
          <a:xfrm>
            <a:off x="0" y="20919"/>
            <a:ext cx="4470400" cy="42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2000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en-US" sz="20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D26C0-727F-7120-BC44-E2F355F3C5F4}"/>
              </a:ext>
            </a:extLst>
          </p:cNvPr>
          <p:cNvSpPr txBox="1"/>
          <p:nvPr/>
        </p:nvSpPr>
        <p:spPr>
          <a:xfrm>
            <a:off x="0" y="404813"/>
            <a:ext cx="7659974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2.3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Biểu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đồ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hoạt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kiểm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tra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đạo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văn</a:t>
            </a:r>
            <a:endParaRPr lang="en-US" sz="18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D0DF9-D808-E053-139F-5B7C6B1C8D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397239" y="1120563"/>
            <a:ext cx="7592518" cy="377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D3852E-1E46-3AA0-8DA4-7769EEEFE280}"/>
              </a:ext>
            </a:extLst>
          </p:cNvPr>
          <p:cNvSpPr txBox="1"/>
          <p:nvPr/>
        </p:nvSpPr>
        <p:spPr>
          <a:xfrm>
            <a:off x="0" y="20919"/>
            <a:ext cx="4470400" cy="42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2000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en-US" sz="20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0350E-25EC-7AA8-ACC1-ADBCE8FADA88}"/>
              </a:ext>
            </a:extLst>
          </p:cNvPr>
          <p:cNvSpPr txBox="1"/>
          <p:nvPr/>
        </p:nvSpPr>
        <p:spPr>
          <a:xfrm>
            <a:off x="0" y="404813"/>
            <a:ext cx="7659974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2.4 </a:t>
            </a:r>
            <a:r>
              <a:rPr lang="en-US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Sơ</a:t>
            </a:r>
            <a:r>
              <a:rPr lang="en-US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đồ</a:t>
            </a:r>
            <a:r>
              <a:rPr lang="en-US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tuần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kiểm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tra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đạo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văn</a:t>
            </a:r>
            <a:endParaRPr lang="en-US" sz="18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F3C4FF-CC9B-5247-FB38-73F46AB08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769"/>
            <a:ext cx="9144000" cy="461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2548BB-C2EF-26A2-5AB0-086F4BBD1E5C}"/>
              </a:ext>
            </a:extLst>
          </p:cNvPr>
          <p:cNvSpPr txBox="1"/>
          <p:nvPr/>
        </p:nvSpPr>
        <p:spPr>
          <a:xfrm>
            <a:off x="0" y="20919"/>
            <a:ext cx="4470400" cy="42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2000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en-US" sz="20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2E7A2-AD98-A46F-3F46-7C45E55639B9}"/>
              </a:ext>
            </a:extLst>
          </p:cNvPr>
          <p:cNvSpPr txBox="1"/>
          <p:nvPr/>
        </p:nvSpPr>
        <p:spPr>
          <a:xfrm>
            <a:off x="0" y="404813"/>
            <a:ext cx="7659974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2.5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cơ</a:t>
            </a:r>
            <a:r>
              <a:rPr lang="en-US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sở</a:t>
            </a:r>
            <a:r>
              <a:rPr lang="en-US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liệu</a:t>
            </a:r>
            <a:endParaRPr lang="en-US" sz="18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73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F3C4FF-CC9B-5247-FB38-73F46AB08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769"/>
            <a:ext cx="9144000" cy="461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2548BB-C2EF-26A2-5AB0-086F4BBD1E5C}"/>
              </a:ext>
            </a:extLst>
          </p:cNvPr>
          <p:cNvSpPr txBox="1"/>
          <p:nvPr/>
        </p:nvSpPr>
        <p:spPr>
          <a:xfrm>
            <a:off x="0" y="20919"/>
            <a:ext cx="4470400" cy="42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2000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en-US" sz="20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2E7A2-AD98-A46F-3F46-7C45E55639B9}"/>
              </a:ext>
            </a:extLst>
          </p:cNvPr>
          <p:cNvSpPr txBox="1"/>
          <p:nvPr/>
        </p:nvSpPr>
        <p:spPr>
          <a:xfrm>
            <a:off x="0" y="404813"/>
            <a:ext cx="7659974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2.5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cơ</a:t>
            </a:r>
            <a:r>
              <a:rPr lang="en-US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sở</a:t>
            </a:r>
            <a:r>
              <a:rPr lang="en-US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liệu</a:t>
            </a:r>
            <a:endParaRPr lang="en-US" sz="18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49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C8E74F-0D91-3433-BBE2-DFB9246DC297}"/>
              </a:ext>
            </a:extLst>
          </p:cNvPr>
          <p:cNvSpPr txBox="1"/>
          <p:nvPr/>
        </p:nvSpPr>
        <p:spPr>
          <a:xfrm>
            <a:off x="0" y="0"/>
            <a:ext cx="4454201" cy="58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3000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3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. Demo</a:t>
            </a:r>
            <a:endParaRPr lang="en-US" sz="30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9EB96A-B8EE-CAC7-04DE-3B7AE82D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6" y="980202"/>
            <a:ext cx="3915487" cy="33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C8E74F-0D91-3433-BBE2-DFB9246DC297}"/>
              </a:ext>
            </a:extLst>
          </p:cNvPr>
          <p:cNvSpPr txBox="1"/>
          <p:nvPr/>
        </p:nvSpPr>
        <p:spPr>
          <a:xfrm>
            <a:off x="766355" y="26100"/>
            <a:ext cx="7358063" cy="58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Kết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luận</a:t>
            </a:r>
            <a:endParaRPr lang="en-US" sz="30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 descr="CHIẾN LƯỢC OKRs | Link Power">
            <a:extLst>
              <a:ext uri="{FF2B5EF4-FFF2-40B4-BE49-F238E27FC236}">
                <a16:creationId xmlns:a16="http://schemas.microsoft.com/office/drawing/2014/main" id="{4EFEF0F3-5E4D-A378-18B1-EF539830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8" y="653279"/>
            <a:ext cx="877419" cy="88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F98C1B-5865-2405-6485-08E180E0EEEA}"/>
              </a:ext>
            </a:extLst>
          </p:cNvPr>
          <p:cNvSpPr txBox="1"/>
          <p:nvPr/>
        </p:nvSpPr>
        <p:spPr>
          <a:xfrm>
            <a:off x="82445" y="1817382"/>
            <a:ext cx="371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Hoàn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64863-F239-5922-BD31-45DC28CC4D8F}"/>
              </a:ext>
            </a:extLst>
          </p:cNvPr>
          <p:cNvSpPr txBox="1"/>
          <p:nvPr/>
        </p:nvSpPr>
        <p:spPr>
          <a:xfrm>
            <a:off x="82445" y="2387084"/>
            <a:ext cx="418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Hoàn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F1C67-7AC5-6DF8-36F5-DCAB34C00705}"/>
              </a:ext>
            </a:extLst>
          </p:cNvPr>
          <p:cNvSpPr txBox="1"/>
          <p:nvPr/>
        </p:nvSpPr>
        <p:spPr>
          <a:xfrm>
            <a:off x="82445" y="2956786"/>
            <a:ext cx="41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E3237-C24E-CB6D-D560-EC32A9825B88}"/>
              </a:ext>
            </a:extLst>
          </p:cNvPr>
          <p:cNvSpPr txBox="1"/>
          <p:nvPr/>
        </p:nvSpPr>
        <p:spPr>
          <a:xfrm>
            <a:off x="82444" y="3603117"/>
            <a:ext cx="41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DE161-2594-0A2A-CBD6-61EFCE561A4A}"/>
              </a:ext>
            </a:extLst>
          </p:cNvPr>
          <p:cNvSpPr txBox="1"/>
          <p:nvPr/>
        </p:nvSpPr>
        <p:spPr>
          <a:xfrm>
            <a:off x="1505113" y="876135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pic>
        <p:nvPicPr>
          <p:cNvPr id="9" name="Picture 2" descr="CHIẾN LƯỢC OKRs | Link Power">
            <a:extLst>
              <a:ext uri="{FF2B5EF4-FFF2-40B4-BE49-F238E27FC236}">
                <a16:creationId xmlns:a16="http://schemas.microsoft.com/office/drawing/2014/main" id="{AD886AC6-7378-4422-9159-9E923D0D8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89" y="660248"/>
            <a:ext cx="877419" cy="88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1D7B26-0760-2259-429A-29FCEC331E01}"/>
              </a:ext>
            </a:extLst>
          </p:cNvPr>
          <p:cNvSpPr txBox="1"/>
          <p:nvPr/>
        </p:nvSpPr>
        <p:spPr>
          <a:xfrm>
            <a:off x="5059179" y="1796790"/>
            <a:ext cx="371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8A90D-0819-2A50-248D-B475EE5E8535}"/>
              </a:ext>
            </a:extLst>
          </p:cNvPr>
          <p:cNvSpPr txBox="1"/>
          <p:nvPr/>
        </p:nvSpPr>
        <p:spPr>
          <a:xfrm>
            <a:off x="5059179" y="2366492"/>
            <a:ext cx="418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1509F-8C6B-7538-D8FA-B8E7D9F34BFF}"/>
              </a:ext>
            </a:extLst>
          </p:cNvPr>
          <p:cNvSpPr txBox="1"/>
          <p:nvPr/>
        </p:nvSpPr>
        <p:spPr>
          <a:xfrm>
            <a:off x="5059179" y="2936194"/>
            <a:ext cx="412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office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ACFE4-3B25-4DE3-B1D1-B4317E3D8D41}"/>
              </a:ext>
            </a:extLst>
          </p:cNvPr>
          <p:cNvSpPr txBox="1"/>
          <p:nvPr/>
        </p:nvSpPr>
        <p:spPr>
          <a:xfrm>
            <a:off x="6897167" y="914644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pic>
        <p:nvPicPr>
          <p:cNvPr id="5124" name="Picture 4" descr="Đào tạo kỹ năng phát triển cá nhân - Công Ty Cổ Phần Phát Triển Open End">
            <a:extLst>
              <a:ext uri="{FF2B5EF4-FFF2-40B4-BE49-F238E27FC236}">
                <a16:creationId xmlns:a16="http://schemas.microsoft.com/office/drawing/2014/main" id="{2F5C7D2C-202B-0AC9-4A89-AE48B70F3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98" y="688919"/>
            <a:ext cx="1661744" cy="83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3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E2C1714-022A-8CAD-C1E6-49CD3A4C91C6}"/>
              </a:ext>
            </a:extLst>
          </p:cNvPr>
          <p:cNvSpPr txBox="1"/>
          <p:nvPr/>
        </p:nvSpPr>
        <p:spPr>
          <a:xfrm>
            <a:off x="1026827" y="2083633"/>
            <a:ext cx="7525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EM XIN TRÂN TRỌNG CẢM ƠN  QUÝ THẦY CÔ VÀ  CÁC BẠN</a:t>
            </a:r>
          </a:p>
        </p:txBody>
      </p:sp>
      <p:sp>
        <p:nvSpPr>
          <p:cNvPr id="17" name="Google Shape;167;p12">
            <a:extLst>
              <a:ext uri="{FF2B5EF4-FFF2-40B4-BE49-F238E27FC236}">
                <a16:creationId xmlns:a16="http://schemas.microsoft.com/office/drawing/2014/main" id="{3456C35D-78CA-CCFB-6A7D-650172D2C1C1}"/>
              </a:ext>
            </a:extLst>
          </p:cNvPr>
          <p:cNvSpPr txBox="1">
            <a:spLocks/>
          </p:cNvSpPr>
          <p:nvPr/>
        </p:nvSpPr>
        <p:spPr>
          <a:xfrm>
            <a:off x="694064" y="84790"/>
            <a:ext cx="8629776" cy="4384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 algn="ctr"/>
            <a:r>
              <a:rPr lang="vi-VN" sz="1800" dirty="0">
                <a:solidFill>
                  <a:schemeClr val="accent1"/>
                </a:solidFill>
              </a:rPr>
              <a:t>TRƯỜNG ĐẠI HỌC GIAO THÔNG VẬN TẢI PHÂN HIỆU TẠI TP. HỒ CHÍ MINH </a:t>
            </a:r>
            <a:endParaRPr lang="vi-VN" sz="1800" dirty="0">
              <a:solidFill>
                <a:srgbClr val="FFC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683193-D710-872C-A02E-26B8D94C4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0" y="116184"/>
            <a:ext cx="814135" cy="81413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F03DED-A8B8-673E-3C18-AF823DFA5CE5}"/>
              </a:ext>
            </a:extLst>
          </p:cNvPr>
          <p:cNvSpPr txBox="1"/>
          <p:nvPr/>
        </p:nvSpPr>
        <p:spPr>
          <a:xfrm>
            <a:off x="3412948" y="523251"/>
            <a:ext cx="2895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FFC000"/>
                </a:solidFill>
                <a:latin typeface="Oswald" panose="00000500000000000000" pitchFamily="2" charset="0"/>
              </a:rPr>
              <a:t>BỘ MÔN CÔNG NGHỆ THÔNG TIN</a:t>
            </a:r>
            <a:endParaRPr lang="en-US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LMS là gì? Hướng dẫn triển khai hệ thống quản lý học tập LMS">
            <a:extLst>
              <a:ext uri="{FF2B5EF4-FFF2-40B4-BE49-F238E27FC236}">
                <a16:creationId xmlns:a16="http://schemas.microsoft.com/office/drawing/2014/main" id="{5587BB87-22BE-9DFD-07EB-DC5C501F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4" y="0"/>
            <a:ext cx="915756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5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BA5DB8C-1B47-3BCF-C616-7ABDC8E06FD3}"/>
              </a:ext>
            </a:extLst>
          </p:cNvPr>
          <p:cNvSpPr/>
          <p:nvPr/>
        </p:nvSpPr>
        <p:spPr>
          <a:xfrm>
            <a:off x="3151944" y="830757"/>
            <a:ext cx="4846320" cy="658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5F3B41-AE1A-5364-5124-BB7CBDD55B70}"/>
              </a:ext>
            </a:extLst>
          </p:cNvPr>
          <p:cNvSpPr/>
          <p:nvPr/>
        </p:nvSpPr>
        <p:spPr>
          <a:xfrm>
            <a:off x="92825" y="1423353"/>
            <a:ext cx="2620357" cy="25634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5A1B59-B167-87BA-E6AB-2B8BDAFB6C06}"/>
              </a:ext>
            </a:extLst>
          </p:cNvPr>
          <p:cNvSpPr/>
          <p:nvPr/>
        </p:nvSpPr>
        <p:spPr>
          <a:xfrm>
            <a:off x="2831905" y="830757"/>
            <a:ext cx="685800" cy="6580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6240FF-A86C-A1E5-7B3A-FDFD70552984}"/>
              </a:ext>
            </a:extLst>
          </p:cNvPr>
          <p:cNvSpPr/>
          <p:nvPr/>
        </p:nvSpPr>
        <p:spPr>
          <a:xfrm>
            <a:off x="2913184" y="898535"/>
            <a:ext cx="528319" cy="515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48D2B7-B718-C583-96C7-9650B86DA6AB}"/>
              </a:ext>
            </a:extLst>
          </p:cNvPr>
          <p:cNvSpPr/>
          <p:nvPr/>
        </p:nvSpPr>
        <p:spPr>
          <a:xfrm>
            <a:off x="3659232" y="2282604"/>
            <a:ext cx="5111297" cy="658011"/>
          </a:xfrm>
          <a:prstGeom prst="rect">
            <a:avLst/>
          </a:prstGeom>
          <a:solidFill>
            <a:srgbClr val="F6B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en-US" sz="3200" b="1" kern="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B8D9A8-6125-E237-1900-A07115A98179}"/>
              </a:ext>
            </a:extLst>
          </p:cNvPr>
          <p:cNvSpPr/>
          <p:nvPr/>
        </p:nvSpPr>
        <p:spPr>
          <a:xfrm>
            <a:off x="3339193" y="2282604"/>
            <a:ext cx="685800" cy="658011"/>
          </a:xfrm>
          <a:prstGeom prst="ellipse">
            <a:avLst/>
          </a:prstGeom>
          <a:solidFill>
            <a:srgbClr val="F6B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E1345B-A228-7F3E-D18D-59E25C4B139A}"/>
              </a:ext>
            </a:extLst>
          </p:cNvPr>
          <p:cNvSpPr/>
          <p:nvPr/>
        </p:nvSpPr>
        <p:spPr>
          <a:xfrm>
            <a:off x="3431662" y="2375245"/>
            <a:ext cx="482672" cy="476521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96" name="Rectangle 4095">
            <a:extLst>
              <a:ext uri="{FF2B5EF4-FFF2-40B4-BE49-F238E27FC236}">
                <a16:creationId xmlns:a16="http://schemas.microsoft.com/office/drawing/2014/main" id="{DC69E515-C7A0-5139-C72C-484169404E6A}"/>
              </a:ext>
            </a:extLst>
          </p:cNvPr>
          <p:cNvSpPr/>
          <p:nvPr/>
        </p:nvSpPr>
        <p:spPr>
          <a:xfrm>
            <a:off x="3472306" y="3669332"/>
            <a:ext cx="4801430" cy="6580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Demo</a:t>
            </a:r>
            <a:endParaRPr lang="en-US" sz="3200" b="1" kern="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7" name="Oval 4096">
            <a:extLst>
              <a:ext uri="{FF2B5EF4-FFF2-40B4-BE49-F238E27FC236}">
                <a16:creationId xmlns:a16="http://schemas.microsoft.com/office/drawing/2014/main" id="{E097B2D9-4AA5-03CA-8E7F-390218618061}"/>
              </a:ext>
            </a:extLst>
          </p:cNvPr>
          <p:cNvSpPr/>
          <p:nvPr/>
        </p:nvSpPr>
        <p:spPr>
          <a:xfrm>
            <a:off x="3149270" y="3669332"/>
            <a:ext cx="688796" cy="65801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Oval 4107">
            <a:extLst>
              <a:ext uri="{FF2B5EF4-FFF2-40B4-BE49-F238E27FC236}">
                <a16:creationId xmlns:a16="http://schemas.microsoft.com/office/drawing/2014/main" id="{931DF458-73BF-8D67-F18D-6E3F59BBCF5F}"/>
              </a:ext>
            </a:extLst>
          </p:cNvPr>
          <p:cNvSpPr/>
          <p:nvPr/>
        </p:nvSpPr>
        <p:spPr>
          <a:xfrm>
            <a:off x="3230741" y="3755038"/>
            <a:ext cx="525854" cy="486597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21" grpId="0" animBg="1"/>
      <p:bldP spid="23" grpId="0" animBg="1"/>
      <p:bldP spid="29" grpId="0" animBg="1"/>
      <p:bldP spid="30" grpId="0" animBg="1"/>
      <p:bldP spid="31" grpId="0" animBg="1"/>
      <p:bldP spid="4096" grpId="0" animBg="1"/>
      <p:bldP spid="4097" grpId="0" animBg="1"/>
      <p:bldP spid="4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FFD3E-81B5-9196-01DE-48E7BB36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D982D-AEA0-BD98-CF5B-A213BB1FBA99}"/>
              </a:ext>
            </a:extLst>
          </p:cNvPr>
          <p:cNvSpPr txBox="1"/>
          <p:nvPr/>
        </p:nvSpPr>
        <p:spPr>
          <a:xfrm>
            <a:off x="-82062" y="143916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BC9FF-7B37-8CC2-75A2-1BFFDED0B6D5}"/>
              </a:ext>
            </a:extLst>
          </p:cNvPr>
          <p:cNvSpPr txBox="1"/>
          <p:nvPr/>
        </p:nvSpPr>
        <p:spPr>
          <a:xfrm>
            <a:off x="460143" y="811553"/>
            <a:ext cx="2365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13F55D-3AE3-EEE6-5D95-69DA75A5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8" b="2568"/>
          <a:stretch/>
        </p:blipFill>
        <p:spPr>
          <a:xfrm>
            <a:off x="4332158" y="1012027"/>
            <a:ext cx="1004341" cy="9338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219812-F81C-15E0-A802-4591A239C716}"/>
              </a:ext>
            </a:extLst>
          </p:cNvPr>
          <p:cNvSpPr txBox="1"/>
          <p:nvPr/>
        </p:nvSpPr>
        <p:spPr>
          <a:xfrm>
            <a:off x="4151339" y="1211663"/>
            <a:ext cx="46132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ome - Chung tay vì Không khí sạch">
            <a:extLst>
              <a:ext uri="{FF2B5EF4-FFF2-40B4-BE49-F238E27FC236}">
                <a16:creationId xmlns:a16="http://schemas.microsoft.com/office/drawing/2014/main" id="{BF314DA4-5919-E619-B6F3-08819C34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1" y="1752782"/>
            <a:ext cx="1474345" cy="1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3F84FB-1118-B4B6-419C-0CC175686979}"/>
              </a:ext>
            </a:extLst>
          </p:cNvPr>
          <p:cNvSpPr txBox="1"/>
          <p:nvPr/>
        </p:nvSpPr>
        <p:spPr>
          <a:xfrm>
            <a:off x="2133756" y="2358723"/>
            <a:ext cx="2857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LỘ TRÌNH ĐÁNH GIÁ HIỆU QUẢ LÀM VIỆC">
            <a:extLst>
              <a:ext uri="{FF2B5EF4-FFF2-40B4-BE49-F238E27FC236}">
                <a16:creationId xmlns:a16="http://schemas.microsoft.com/office/drawing/2014/main" id="{DE761CFA-2F76-1930-8ECD-E3A660B6E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r="21012"/>
          <a:stretch/>
        </p:blipFill>
        <p:spPr bwMode="auto">
          <a:xfrm>
            <a:off x="3034415" y="3606649"/>
            <a:ext cx="1185316" cy="105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22C964-65ED-9181-1046-942DC9BF47F9}"/>
              </a:ext>
            </a:extLst>
          </p:cNvPr>
          <p:cNvSpPr txBox="1"/>
          <p:nvPr/>
        </p:nvSpPr>
        <p:spPr>
          <a:xfrm>
            <a:off x="4527029" y="3941354"/>
            <a:ext cx="2218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4176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FFD3E-81B5-9196-01DE-48E7BB36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2050" name="Picture 2" descr="Top 7 phần mềm, web kiểm tra đạo văn online miễn phí, chính xác nhất">
            <a:extLst>
              <a:ext uri="{FF2B5EF4-FFF2-40B4-BE49-F238E27FC236}">
                <a16:creationId xmlns:a16="http://schemas.microsoft.com/office/drawing/2014/main" id="{A90903CF-5446-0500-8E98-FB4D3948E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5" y="1612030"/>
            <a:ext cx="2452558" cy="137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4111FB-D71E-7803-E968-C26460E9762F}"/>
              </a:ext>
            </a:extLst>
          </p:cNvPr>
          <p:cNvSpPr txBox="1"/>
          <p:nvPr/>
        </p:nvSpPr>
        <p:spPr>
          <a:xfrm>
            <a:off x="-82062" y="143916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79E71-13E2-4C0A-D85E-DF7CA0E6A08D}"/>
              </a:ext>
            </a:extLst>
          </p:cNvPr>
          <p:cNvSpPr txBox="1"/>
          <p:nvPr/>
        </p:nvSpPr>
        <p:spPr>
          <a:xfrm>
            <a:off x="413572" y="697914"/>
            <a:ext cx="2365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Phương pháp phân tích cụm (Cluster Analysis) là gì? Nhược điểm của phương  pháp phân tích cụm">
            <a:extLst>
              <a:ext uri="{FF2B5EF4-FFF2-40B4-BE49-F238E27FC236}">
                <a16:creationId xmlns:a16="http://schemas.microsoft.com/office/drawing/2014/main" id="{C2292886-CF5B-5F65-20F6-23E73C32C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964" y="1211663"/>
            <a:ext cx="2635251" cy="14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ách làm, nộp bài tập trên Google Classroom bằng điện thoại, máy">
            <a:extLst>
              <a:ext uri="{FF2B5EF4-FFF2-40B4-BE49-F238E27FC236}">
                <a16:creationId xmlns:a16="http://schemas.microsoft.com/office/drawing/2014/main" id="{A9A84717-7E26-9CF9-D7EA-98640D66C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487" y="1928110"/>
            <a:ext cx="2288498" cy="12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guồn + Cách Tìm Tài Liệu Nghiên Cứu Khoa Học UY TÍN">
            <a:extLst>
              <a:ext uri="{FF2B5EF4-FFF2-40B4-BE49-F238E27FC236}">
                <a16:creationId xmlns:a16="http://schemas.microsoft.com/office/drawing/2014/main" id="{F3D3FA54-95C6-98D4-66E2-B3EBFA67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324" y="3582616"/>
            <a:ext cx="2194498" cy="12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ật mí TOP 4 cách nhắn tin với người yêu không nhạt">
            <a:extLst>
              <a:ext uri="{FF2B5EF4-FFF2-40B4-BE49-F238E27FC236}">
                <a16:creationId xmlns:a16="http://schemas.microsoft.com/office/drawing/2014/main" id="{93C73510-D829-C2A8-A19E-2DB6E6D0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10" y="3657600"/>
            <a:ext cx="2358030" cy="117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227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ải miễn phí Bootstrap - Phiên bản mới nhất năm 2023">
            <a:extLst>
              <a:ext uri="{FF2B5EF4-FFF2-40B4-BE49-F238E27FC236}">
                <a16:creationId xmlns:a16="http://schemas.microsoft.com/office/drawing/2014/main" id="{84089DC2-9EA0-6BE2-4988-D5F74BC32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17344" r="16978" b="20999"/>
          <a:stretch/>
        </p:blipFill>
        <p:spPr bwMode="auto">
          <a:xfrm>
            <a:off x="3188187" y="990367"/>
            <a:ext cx="1066823" cy="99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VC Course in Mumbai">
            <a:extLst>
              <a:ext uri="{FF2B5EF4-FFF2-40B4-BE49-F238E27FC236}">
                <a16:creationId xmlns:a16="http://schemas.microsoft.com/office/drawing/2014/main" id="{147211E1-E408-1963-10A8-96FD210C5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0" r="21031"/>
          <a:stretch/>
        </p:blipFill>
        <p:spPr bwMode="auto">
          <a:xfrm>
            <a:off x="1355063" y="1708264"/>
            <a:ext cx="1005254" cy="92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istenţă cont bum echo framework Detaliat Pană banjo">
            <a:extLst>
              <a:ext uri="{FF2B5EF4-FFF2-40B4-BE49-F238E27FC236}">
                <a16:creationId xmlns:a16="http://schemas.microsoft.com/office/drawing/2014/main" id="{537E3B3F-F081-E0A6-5ED7-324EAF796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5" b="29756"/>
          <a:stretch/>
        </p:blipFill>
        <p:spPr bwMode="auto">
          <a:xfrm>
            <a:off x="5559325" y="1306507"/>
            <a:ext cx="2698812" cy="8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ignalR deep dive: Key concepts, use cases, and limitations">
            <a:extLst>
              <a:ext uri="{FF2B5EF4-FFF2-40B4-BE49-F238E27FC236}">
                <a16:creationId xmlns:a16="http://schemas.microsoft.com/office/drawing/2014/main" id="{00836068-EC25-E884-3A79-D84518EB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12" y="3907170"/>
            <a:ext cx="871789" cy="87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ý giải về CRON Job">
            <a:extLst>
              <a:ext uri="{FF2B5EF4-FFF2-40B4-BE49-F238E27FC236}">
                <a16:creationId xmlns:a16="http://schemas.microsoft.com/office/drawing/2014/main" id="{35169BDF-3E4F-A985-CF98-62204BD6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63" y="2909702"/>
            <a:ext cx="1034235" cy="103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7B5441-C8F0-1488-01EB-C43F15C78D91}"/>
              </a:ext>
            </a:extLst>
          </p:cNvPr>
          <p:cNvSpPr txBox="1"/>
          <p:nvPr/>
        </p:nvSpPr>
        <p:spPr>
          <a:xfrm>
            <a:off x="0" y="105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1FEFC-3442-D145-8014-B396B67AEF55}"/>
              </a:ext>
            </a:extLst>
          </p:cNvPr>
          <p:cNvSpPr txBox="1"/>
          <p:nvPr/>
        </p:nvSpPr>
        <p:spPr>
          <a:xfrm>
            <a:off x="532227" y="572180"/>
            <a:ext cx="3364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ngôn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ngữ</a:t>
            </a:r>
            <a:endParaRPr lang="en-US" sz="2000" kern="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 descr="Một số hàm static hữu ích trong lập trình C# » Chia sẻ để vui vẻ">
            <a:extLst>
              <a:ext uri="{FF2B5EF4-FFF2-40B4-BE49-F238E27FC236}">
                <a16:creationId xmlns:a16="http://schemas.microsoft.com/office/drawing/2014/main" id="{CF21A6C6-F019-224C-784D-180888C4B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5" t="10887" r="28654" b="13540"/>
          <a:stretch/>
        </p:blipFill>
        <p:spPr bwMode="auto">
          <a:xfrm>
            <a:off x="4228943" y="3997120"/>
            <a:ext cx="1005253" cy="104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EEC43-E1EB-2D69-5AC0-B4562E4F77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9721" y="2655297"/>
            <a:ext cx="1484741" cy="838654"/>
          </a:xfrm>
          <a:prstGeom prst="rect">
            <a:avLst/>
          </a:prstGeom>
        </p:spPr>
      </p:pic>
      <p:pic>
        <p:nvPicPr>
          <p:cNvPr id="6" name="Picture 10" descr="Thiết kế web căn bản - HTML CSS JS | Nền Tảng">
            <a:extLst>
              <a:ext uri="{FF2B5EF4-FFF2-40B4-BE49-F238E27FC236}">
                <a16:creationId xmlns:a16="http://schemas.microsoft.com/office/drawing/2014/main" id="{AC8A4332-A149-5456-6DE2-D563118E1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67" y="3763596"/>
            <a:ext cx="1606285" cy="8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tting-icon | Ecotech">
            <a:extLst>
              <a:ext uri="{FF2B5EF4-FFF2-40B4-BE49-F238E27FC236}">
                <a16:creationId xmlns:a16="http://schemas.microsoft.com/office/drawing/2014/main" id="{36196154-4286-D67F-A6CC-5D7810181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0" t="12057" r="10848" b="15147"/>
          <a:stretch/>
        </p:blipFill>
        <p:spPr bwMode="auto">
          <a:xfrm>
            <a:off x="4170018" y="2170915"/>
            <a:ext cx="1297354" cy="128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ới thiệu SQL Server trong Cloud Server | Cloud365">
            <a:extLst>
              <a:ext uri="{FF2B5EF4-FFF2-40B4-BE49-F238E27FC236}">
                <a16:creationId xmlns:a16="http://schemas.microsoft.com/office/drawing/2014/main" id="{82941993-B365-6E0A-5E8C-25E21EE17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1409544"/>
            <a:ext cx="3579446" cy="128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ntity Framework | DAMMIO">
            <a:extLst>
              <a:ext uri="{FF2B5EF4-FFF2-40B4-BE49-F238E27FC236}">
                <a16:creationId xmlns:a16="http://schemas.microsoft.com/office/drawing/2014/main" id="{22675C09-9C30-5E4A-9A55-6F05E292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616" y="1409544"/>
            <a:ext cx="2400261" cy="151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D2649-5B99-9A88-5490-129CEE83B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302" y="3546042"/>
            <a:ext cx="2163396" cy="749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C060CF-2820-0E34-6FBA-CC8DA8E976EA}"/>
              </a:ext>
            </a:extLst>
          </p:cNvPr>
          <p:cNvSpPr txBox="1"/>
          <p:nvPr/>
        </p:nvSpPr>
        <p:spPr>
          <a:xfrm>
            <a:off x="0" y="105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58E5C-D7DB-A486-B5CB-DB5024A2442A}"/>
              </a:ext>
            </a:extLst>
          </p:cNvPr>
          <p:cNvSpPr txBox="1"/>
          <p:nvPr/>
        </p:nvSpPr>
        <p:spPr>
          <a:xfrm>
            <a:off x="532228" y="572180"/>
            <a:ext cx="222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Cơ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sở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liệu</a:t>
            </a:r>
            <a:endParaRPr lang="en-US" sz="2000" kern="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8"/>
          <p:cNvGrpSpPr/>
          <p:nvPr/>
        </p:nvGrpSpPr>
        <p:grpSpPr>
          <a:xfrm>
            <a:off x="7935314" y="113590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358837" y="4242769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" name="Google Shape;196;p16">
            <a:extLst>
              <a:ext uri="{FF2B5EF4-FFF2-40B4-BE49-F238E27FC236}">
                <a16:creationId xmlns:a16="http://schemas.microsoft.com/office/drawing/2014/main" id="{E4C58EE7-6A51-C7DF-8635-F985E9F9E24C}"/>
              </a:ext>
            </a:extLst>
          </p:cNvPr>
          <p:cNvSpPr txBox="1">
            <a:spLocks/>
          </p:cNvSpPr>
          <p:nvPr/>
        </p:nvSpPr>
        <p:spPr>
          <a:xfrm>
            <a:off x="1678898" y="0"/>
            <a:ext cx="7465102" cy="569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spcBef>
                <a:spcPts val="1200"/>
              </a:spcBef>
            </a:pPr>
            <a:endParaRPr lang="en-US" sz="4000" b="1" dirty="0">
              <a:solidFill>
                <a:schemeClr val="accent1"/>
              </a:solidFill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Phương pháp phân tích cụm (Cluster Analysis) là gì? Nhược điểm của phương  pháp phân tích cụm">
            <a:extLst>
              <a:ext uri="{FF2B5EF4-FFF2-40B4-BE49-F238E27FC236}">
                <a16:creationId xmlns:a16="http://schemas.microsoft.com/office/drawing/2014/main" id="{30977E5A-BD2E-3937-365D-00A0A308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26" y="1404159"/>
            <a:ext cx="2635251" cy="14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near Search (With Code)">
            <a:extLst>
              <a:ext uri="{FF2B5EF4-FFF2-40B4-BE49-F238E27FC236}">
                <a16:creationId xmlns:a16="http://schemas.microsoft.com/office/drawing/2014/main" id="{317D1145-10C4-0DBD-D3E8-BBBB1E72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765" y="2476515"/>
            <a:ext cx="1788868" cy="211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6DDAFD-79EC-25D0-D55B-2107C7252735}"/>
              </a:ext>
            </a:extLst>
          </p:cNvPr>
          <p:cNvSpPr txBox="1"/>
          <p:nvPr/>
        </p:nvSpPr>
        <p:spPr>
          <a:xfrm>
            <a:off x="0" y="105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E7A6D-45F2-BCB2-0761-C4986BA8A51C}"/>
              </a:ext>
            </a:extLst>
          </p:cNvPr>
          <p:cNvSpPr txBox="1"/>
          <p:nvPr/>
        </p:nvSpPr>
        <p:spPr>
          <a:xfrm>
            <a:off x="532228" y="572180"/>
            <a:ext cx="222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toán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BE318F9-54AA-7ED1-68A1-AB419CCB29B9}"/>
              </a:ext>
            </a:extLst>
          </p:cNvPr>
          <p:cNvSpPr/>
          <p:nvPr/>
        </p:nvSpPr>
        <p:spPr>
          <a:xfrm>
            <a:off x="4602533" y="2053238"/>
            <a:ext cx="3850627" cy="9233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,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,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,..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.</a:t>
            </a:r>
          </a:p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203A4C-A232-E35C-B568-6F653F9DD7D6}"/>
              </a:ext>
            </a:extLst>
          </p:cNvPr>
          <p:cNvSpPr/>
          <p:nvPr/>
        </p:nvSpPr>
        <p:spPr>
          <a:xfrm>
            <a:off x="5046780" y="1180521"/>
            <a:ext cx="2760787" cy="676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… 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81DFFE1-EB2A-71A9-573A-D9C4CE198859}"/>
              </a:ext>
            </a:extLst>
          </p:cNvPr>
          <p:cNvSpPr/>
          <p:nvPr/>
        </p:nvSpPr>
        <p:spPr>
          <a:xfrm>
            <a:off x="5474064" y="164654"/>
            <a:ext cx="2687361" cy="784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4CDE65D-5CAF-4426-7E13-53768C48AF44}"/>
              </a:ext>
            </a:extLst>
          </p:cNvPr>
          <p:cNvSpPr/>
          <p:nvPr/>
        </p:nvSpPr>
        <p:spPr>
          <a:xfrm>
            <a:off x="5047742" y="3200315"/>
            <a:ext cx="2960208" cy="7584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group </a:t>
            </a:r>
            <a:r>
              <a:rPr lang="en-US" dirty="0" err="1"/>
              <a:t>chat,gửi</a:t>
            </a:r>
            <a:r>
              <a:rPr lang="en-US" dirty="0"/>
              <a:t> tin </a:t>
            </a:r>
            <a:r>
              <a:rPr lang="en-US" dirty="0" err="1"/>
              <a:t>nhắn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3AB9DB-BFFF-E730-F589-CE98C8142F4D}"/>
              </a:ext>
            </a:extLst>
          </p:cNvPr>
          <p:cNvSpPr/>
          <p:nvPr/>
        </p:nvSpPr>
        <p:spPr>
          <a:xfrm>
            <a:off x="5367177" y="4285927"/>
            <a:ext cx="2385685" cy="6098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Tim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8694B-A5F8-CF9C-CB78-9F9500B13F19}"/>
              </a:ext>
            </a:extLst>
          </p:cNvPr>
          <p:cNvSpPr txBox="1"/>
          <p:nvPr/>
        </p:nvSpPr>
        <p:spPr>
          <a:xfrm>
            <a:off x="0" y="20919"/>
            <a:ext cx="4470400" cy="42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2000" kern="0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0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en-US" sz="20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012C0-840D-FC23-3203-3B2A55705F78}"/>
              </a:ext>
            </a:extLst>
          </p:cNvPr>
          <p:cNvSpPr txBox="1"/>
          <p:nvPr/>
        </p:nvSpPr>
        <p:spPr>
          <a:xfrm>
            <a:off x="0" y="404813"/>
            <a:ext cx="44704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ứng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5E7967-FD8A-89F2-E7D8-42941B3D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98" y="1399928"/>
            <a:ext cx="2645702" cy="222994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34D91C-897A-FB72-1243-E6E0E694219C}"/>
              </a:ext>
            </a:extLst>
          </p:cNvPr>
          <p:cNvSpPr/>
          <p:nvPr/>
        </p:nvSpPr>
        <p:spPr>
          <a:xfrm>
            <a:off x="3971522" y="361829"/>
            <a:ext cx="1577765" cy="4994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Trang </a:t>
            </a:r>
            <a:r>
              <a:rPr lang="en-US" dirty="0" err="1"/>
              <a:t>chủ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97B9E4-6561-CC00-F2A5-826D83755B0D}"/>
              </a:ext>
            </a:extLst>
          </p:cNvPr>
          <p:cNvSpPr/>
          <p:nvPr/>
        </p:nvSpPr>
        <p:spPr>
          <a:xfrm>
            <a:off x="3585306" y="1272570"/>
            <a:ext cx="1536629" cy="4994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72E62BD-810E-10FF-0D30-E24CEAC98F63}"/>
              </a:ext>
            </a:extLst>
          </p:cNvPr>
          <p:cNvSpPr/>
          <p:nvPr/>
        </p:nvSpPr>
        <p:spPr>
          <a:xfrm>
            <a:off x="3166922" y="2302873"/>
            <a:ext cx="1536629" cy="499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8DCEB8D-F78F-E2BE-64EE-A1561855B79B}"/>
              </a:ext>
            </a:extLst>
          </p:cNvPr>
          <p:cNvSpPr/>
          <p:nvPr/>
        </p:nvSpPr>
        <p:spPr>
          <a:xfrm>
            <a:off x="3585305" y="3325266"/>
            <a:ext cx="1536629" cy="4824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Nhắn</a:t>
            </a:r>
            <a:r>
              <a:rPr lang="en-US" dirty="0"/>
              <a:t> tin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16027FD-B0C1-DE8D-F752-DAA449BBB894}"/>
              </a:ext>
            </a:extLst>
          </p:cNvPr>
          <p:cNvSpPr/>
          <p:nvPr/>
        </p:nvSpPr>
        <p:spPr>
          <a:xfrm>
            <a:off x="3888345" y="4349621"/>
            <a:ext cx="1536629" cy="482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10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30" grpId="0" animBg="1"/>
      <p:bldP spid="33" grpId="0" animBg="1"/>
      <p:bldP spid="4" grpId="0"/>
      <p:bldP spid="6" grpId="0"/>
      <p:bldP spid="1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328</TotalTime>
  <Words>432</Words>
  <Application>Microsoft Office PowerPoint</Application>
  <PresentationFormat>On-screen Show (16:9)</PresentationFormat>
  <Paragraphs>70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 Light</vt:lpstr>
      <vt:lpstr>Roboto Condensed</vt:lpstr>
      <vt:lpstr>Oswald</vt:lpstr>
      <vt:lpstr>Times New Roman</vt:lpstr>
      <vt:lpstr>Calibri</vt:lpstr>
      <vt:lpstr>Arial</vt:lpstr>
      <vt:lpstr>Office Theme</vt:lpstr>
      <vt:lpstr>TRƯỜNG ĐẠI HỌC GIAO THÔNG VẬN TẢI PHÂN HIỆU TẠI TP. HỒ CHÍ MINH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GIAO THÔNG VẬN TẢI  PHÂN HIỆU TẠI TP. HỒ CHÍ MINH  BỘ MÔN CÔNG NGHỆ THÔNG TIN </dc:title>
  <cp:lastModifiedBy>PHẠM THÀNH HẬU</cp:lastModifiedBy>
  <cp:revision>19</cp:revision>
  <dcterms:modified xsi:type="dcterms:W3CDTF">2023-06-25T16:20:43Z</dcterms:modified>
</cp:coreProperties>
</file>