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97" r:id="rId4"/>
    <p:sldId id="258" r:id="rId5"/>
    <p:sldId id="296" r:id="rId6"/>
    <p:sldId id="298" r:id="rId7"/>
    <p:sldId id="299" r:id="rId8"/>
    <p:sldId id="260" r:id="rId9"/>
    <p:sldId id="295" r:id="rId10"/>
    <p:sldId id="261" r:id="rId11"/>
    <p:sldId id="262" r:id="rId12"/>
    <p:sldId id="263" r:id="rId13"/>
    <p:sldId id="300" r:id="rId14"/>
    <p:sldId id="302" r:id="rId15"/>
    <p:sldId id="303" r:id="rId16"/>
    <p:sldId id="304" r:id="rId17"/>
    <p:sldId id="305" r:id="rId18"/>
    <p:sldId id="307" r:id="rId19"/>
    <p:sldId id="306" r:id="rId20"/>
    <p:sldId id="308" r:id="rId21"/>
    <p:sldId id="309" r:id="rId22"/>
    <p:sldId id="310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Oswald" panose="00000500000000000000" pitchFamily="2" charset="0"/>
      <p:regular r:id="rId31"/>
      <p:bold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F8D"/>
    <a:srgbClr val="0F8DFF"/>
    <a:srgbClr val="F6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F903C5-5413-4ADC-85BF-65E67C044379}">
  <a:tblStyle styleId="{69F903C5-5413-4ADC-85BF-65E67C0443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A67A40-4444-4AB9-BD5E-EF78A9ABA0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63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47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781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0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615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51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123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185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70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8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79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2255957" y="259080"/>
            <a:ext cx="6723088" cy="883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z="3200" dirty="0">
                <a:solidFill>
                  <a:schemeClr val="accent1"/>
                </a:solidFill>
              </a:rPr>
              <a:t>TRƯỜNG ĐẠI HỌC GIAO THÔNG VẬN TẢI PHÂN HIỆU TẠI TP. HỒ CHÍ MINH </a:t>
            </a:r>
            <a:endParaRPr lang="vi-VN" sz="3200" dirty="0">
              <a:solidFill>
                <a:srgbClr val="FFC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4B2523-5094-9801-05ED-DB8B3D5FF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9" y="155987"/>
            <a:ext cx="1551450" cy="15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560DE-66E0-80DE-E765-783189F4FA98}"/>
              </a:ext>
            </a:extLst>
          </p:cNvPr>
          <p:cNvSpPr txBox="1"/>
          <p:nvPr/>
        </p:nvSpPr>
        <p:spPr>
          <a:xfrm>
            <a:off x="1828801" y="1954803"/>
            <a:ext cx="6387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Oswald" panose="00000500000000000000" pitchFamily="2" charset="0"/>
              </a:rPr>
              <a:t>BÁO CÁO ĐỒ ÁN TỐT NGHIỆP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441E9-462F-816E-7DEE-F5437876AD4E}"/>
              </a:ext>
            </a:extLst>
          </p:cNvPr>
          <p:cNvSpPr txBox="1"/>
          <p:nvPr/>
        </p:nvSpPr>
        <p:spPr>
          <a:xfrm>
            <a:off x="-61834" y="2769237"/>
            <a:ext cx="4528903" cy="1987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4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effectLst/>
                <a:latin typeface="Oswald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600" dirty="0">
                <a:effectLst/>
                <a:latin typeface="Oswald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Oswald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Oswald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Oswald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effectLst/>
                <a:latin typeface="Oswald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Oswald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ThS</a:t>
            </a:r>
            <a:r>
              <a:rPr lang="en-US" sz="1600" dirty="0"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Trần</a:t>
            </a:r>
            <a:r>
              <a:rPr lang="en-US" sz="1600" dirty="0"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 Phong </a:t>
            </a:r>
            <a:r>
              <a:rPr lang="en-US" sz="1600" dirty="0" err="1"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Nhã</a:t>
            </a:r>
            <a:endParaRPr lang="en-US" sz="1600" dirty="0">
              <a:effectLst/>
              <a:latin typeface="Oswald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Sinh </a:t>
            </a:r>
            <a:r>
              <a:rPr lang="en-US" sz="1600" dirty="0" err="1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PHẠM THÀNH HẬU</a:t>
            </a:r>
          </a:p>
          <a:p>
            <a:pPr marL="0" marR="0" indent="36004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: CÔNG NGHỆ THÔNG TIN K59</a:t>
            </a:r>
          </a:p>
          <a:p>
            <a:pPr marL="0" marR="0" indent="36004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600" dirty="0">
                <a:effectLst/>
                <a:latin typeface="Oswal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: K59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927B7-71CA-956B-774C-12442F8AEA81}"/>
              </a:ext>
            </a:extLst>
          </p:cNvPr>
          <p:cNvSpPr txBox="1"/>
          <p:nvPr/>
        </p:nvSpPr>
        <p:spPr>
          <a:xfrm>
            <a:off x="2096749" y="4708871"/>
            <a:ext cx="4598232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Tp.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Chí Minh,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27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AE131-1685-7BFC-BE28-7D356866F0F1}"/>
              </a:ext>
            </a:extLst>
          </p:cNvPr>
          <p:cNvSpPr txBox="1"/>
          <p:nvPr/>
        </p:nvSpPr>
        <p:spPr>
          <a:xfrm>
            <a:off x="3135629" y="1024367"/>
            <a:ext cx="5317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dirty="0">
                <a:solidFill>
                  <a:srgbClr val="FFC000"/>
                </a:solidFill>
                <a:latin typeface="Oswald" panose="00000500000000000000" pitchFamily="2" charset="0"/>
              </a:rPr>
              <a:t>BỘ MÔN CÔNG NGHỆ THÔNG TIN</a:t>
            </a:r>
            <a:endParaRPr lang="en-US" sz="3200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6" grpId="0"/>
      <p:bldP spid="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ới thiệu SQL Server trong Cloud Server | Cloud365">
            <a:extLst>
              <a:ext uri="{FF2B5EF4-FFF2-40B4-BE49-F238E27FC236}">
                <a16:creationId xmlns:a16="http://schemas.microsoft.com/office/drawing/2014/main" id="{82941993-B365-6E0A-5E8C-25E21EE1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6" y="1052642"/>
            <a:ext cx="4572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tity Framework | DAMMIO">
            <a:extLst>
              <a:ext uri="{FF2B5EF4-FFF2-40B4-BE49-F238E27FC236}">
                <a16:creationId xmlns:a16="http://schemas.microsoft.com/office/drawing/2014/main" id="{22675C09-9C30-5E4A-9A55-6F05E292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54" y="925153"/>
            <a:ext cx="3006969" cy="189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D2649-5B99-9A88-5490-129CEE83B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804" y="3444142"/>
            <a:ext cx="3381658" cy="1172308"/>
          </a:xfrm>
          <a:prstGeom prst="rect">
            <a:avLst/>
          </a:prstGeom>
        </p:spPr>
      </p:pic>
      <p:sp>
        <p:nvSpPr>
          <p:cNvPr id="9" name="Google Shape;196;p16">
            <a:extLst>
              <a:ext uri="{FF2B5EF4-FFF2-40B4-BE49-F238E27FC236}">
                <a16:creationId xmlns:a16="http://schemas.microsoft.com/office/drawing/2014/main" id="{D0CA16F2-4A33-FC14-B35F-73C55A4EA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1030" y="-52465"/>
            <a:ext cx="6902970" cy="708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4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sở</a:t>
            </a:r>
            <a:r>
              <a:rPr lang="en-US" sz="4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4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liệu</a:t>
            </a:r>
            <a:endParaRPr lang="en-US" sz="4000" b="1" kern="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8"/>
          <p:cNvGrpSpPr/>
          <p:nvPr/>
        </p:nvGrpSpPr>
        <p:grpSpPr>
          <a:xfrm>
            <a:off x="7935314" y="113590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358837" y="4242769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Google Shape;196;p16">
            <a:extLst>
              <a:ext uri="{FF2B5EF4-FFF2-40B4-BE49-F238E27FC236}">
                <a16:creationId xmlns:a16="http://schemas.microsoft.com/office/drawing/2014/main" id="{E4C58EE7-6A51-C7DF-8635-F985E9F9E24C}"/>
              </a:ext>
            </a:extLst>
          </p:cNvPr>
          <p:cNvSpPr txBox="1">
            <a:spLocks/>
          </p:cNvSpPr>
          <p:nvPr/>
        </p:nvSpPr>
        <p:spPr>
          <a:xfrm>
            <a:off x="1678898" y="0"/>
            <a:ext cx="7465102" cy="569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en-US" sz="4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toán</a:t>
            </a: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Google Shape;196;p16">
            <a:extLst>
              <a:ext uri="{FF2B5EF4-FFF2-40B4-BE49-F238E27FC236}">
                <a16:creationId xmlns:a16="http://schemas.microsoft.com/office/drawing/2014/main" id="{03737516-EC0C-D57B-737E-D26A51B2D76B}"/>
              </a:ext>
            </a:extLst>
          </p:cNvPr>
          <p:cNvSpPr txBox="1">
            <a:spLocks/>
          </p:cNvSpPr>
          <p:nvPr/>
        </p:nvSpPr>
        <p:spPr>
          <a:xfrm>
            <a:off x="988025" y="1279062"/>
            <a:ext cx="5625656" cy="760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4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Kmeans</a:t>
            </a: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Google Shape;196;p16">
            <a:extLst>
              <a:ext uri="{FF2B5EF4-FFF2-40B4-BE49-F238E27FC236}">
                <a16:creationId xmlns:a16="http://schemas.microsoft.com/office/drawing/2014/main" id="{B63BEF5B-61CD-30D3-D1E9-3FB4F4A88CED}"/>
              </a:ext>
            </a:extLst>
          </p:cNvPr>
          <p:cNvSpPr txBox="1">
            <a:spLocks/>
          </p:cNvSpPr>
          <p:nvPr/>
        </p:nvSpPr>
        <p:spPr>
          <a:xfrm>
            <a:off x="988025" y="2311528"/>
            <a:ext cx="5625656" cy="524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Linear search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6;p16">
            <a:extLst>
              <a:ext uri="{FF2B5EF4-FFF2-40B4-BE49-F238E27FC236}">
                <a16:creationId xmlns:a16="http://schemas.microsoft.com/office/drawing/2014/main" id="{BAB11787-60AD-B0BB-5F7A-06D6301228D4}"/>
              </a:ext>
            </a:extLst>
          </p:cNvPr>
          <p:cNvSpPr txBox="1">
            <a:spLocks/>
          </p:cNvSpPr>
          <p:nvPr/>
        </p:nvSpPr>
        <p:spPr>
          <a:xfrm>
            <a:off x="801849" y="2271946"/>
            <a:ext cx="7315200" cy="599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II.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6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6;p16">
            <a:extLst>
              <a:ext uri="{FF2B5EF4-FFF2-40B4-BE49-F238E27FC236}">
                <a16:creationId xmlns:a16="http://schemas.microsoft.com/office/drawing/2014/main" id="{BAB11787-60AD-B0BB-5F7A-06D6301228D4}"/>
              </a:ext>
            </a:extLst>
          </p:cNvPr>
          <p:cNvSpPr txBox="1">
            <a:spLocks/>
          </p:cNvSpPr>
          <p:nvPr/>
        </p:nvSpPr>
        <p:spPr>
          <a:xfrm>
            <a:off x="1379095" y="209471"/>
            <a:ext cx="7315200" cy="599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Mô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tả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bài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toán</a:t>
            </a:r>
            <a:endParaRPr lang="en-US" sz="6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B28F41-5690-A71B-77E9-A85E7E5EA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46" y="936884"/>
            <a:ext cx="9001594" cy="4206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710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8F789-2828-763D-AF17-4B1226F90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7102"/>
            <a:ext cx="9144000" cy="45363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3B367-573A-1572-3FC8-2584B3299EAB}"/>
              </a:ext>
            </a:extLst>
          </p:cNvPr>
          <p:cNvSpPr txBox="1"/>
          <p:nvPr/>
        </p:nvSpPr>
        <p:spPr>
          <a:xfrm>
            <a:off x="2600794" y="0"/>
            <a:ext cx="4572000" cy="58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Biểu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mức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đỉnh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3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5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429C3-9F75-DDE3-F283-7C4371FB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154"/>
            <a:ext cx="9144000" cy="45613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8B429-4C7D-483C-A16F-F7165E070A63}"/>
              </a:ext>
            </a:extLst>
          </p:cNvPr>
          <p:cNvSpPr txBox="1"/>
          <p:nvPr/>
        </p:nvSpPr>
        <p:spPr>
          <a:xfrm>
            <a:off x="-1" y="-7495"/>
            <a:ext cx="9144001" cy="5896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Biểu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mức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dưới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đỉnh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lí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bài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tập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3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487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93A53B-F711-C375-771E-685628F31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29587"/>
            <a:ext cx="9144000" cy="45139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368B1-7B41-3978-EC5A-F1D400B58996}"/>
              </a:ext>
            </a:extLst>
          </p:cNvPr>
          <p:cNvSpPr txBox="1"/>
          <p:nvPr/>
        </p:nvSpPr>
        <p:spPr>
          <a:xfrm>
            <a:off x="2758191" y="0"/>
            <a:ext cx="4572000" cy="58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Sơ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usecase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tổng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quát</a:t>
            </a:r>
            <a:endParaRPr lang="en-US" sz="3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572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D0DF9-D808-E053-139F-5B7C6B1C8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8" y="1091524"/>
            <a:ext cx="5846164" cy="40519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0EB9B7-B114-8B47-8EE9-53A496834942}"/>
              </a:ext>
            </a:extLst>
          </p:cNvPr>
          <p:cNvSpPr txBox="1"/>
          <p:nvPr/>
        </p:nvSpPr>
        <p:spPr>
          <a:xfrm>
            <a:off x="1785937" y="0"/>
            <a:ext cx="7215656" cy="112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Biểu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hoạt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kiểm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tra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đạo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văn</a:t>
            </a:r>
            <a:endParaRPr lang="en-US" sz="3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9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D0DF9-D808-E053-139F-5B7C6B1C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397239" y="1120563"/>
            <a:ext cx="7592518" cy="37783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0EB9B7-B114-8B47-8EE9-53A496834942}"/>
              </a:ext>
            </a:extLst>
          </p:cNvPr>
          <p:cNvSpPr txBox="1"/>
          <p:nvPr/>
        </p:nvSpPr>
        <p:spPr>
          <a:xfrm>
            <a:off x="1785937" y="0"/>
            <a:ext cx="7215656" cy="112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Sơ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tuần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kiểm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tra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đạo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văn</a:t>
            </a:r>
            <a:endParaRPr lang="en-US" sz="3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3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8E74F-0D91-3433-BBE2-DFB9246DC297}"/>
              </a:ext>
            </a:extLst>
          </p:cNvPr>
          <p:cNvSpPr txBox="1"/>
          <p:nvPr/>
        </p:nvSpPr>
        <p:spPr>
          <a:xfrm>
            <a:off x="1785936" y="0"/>
            <a:ext cx="7358063" cy="58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sở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3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3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3C4FF-CC9B-5247-FB38-73F46AB08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649"/>
            <a:ext cx="9144000" cy="4553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073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621141" y="2735111"/>
            <a:ext cx="775195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NGHIÊN CỨU THUẬT TOÁN KMEANS VÀ ỨNG DỤNG PHÁT TRIỂN LMS TÍCH HỢP KIỂM TRA ĐẠO VĂN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8E74F-0D91-3433-BBE2-DFB9246DC297}"/>
              </a:ext>
            </a:extLst>
          </p:cNvPr>
          <p:cNvSpPr txBox="1"/>
          <p:nvPr/>
        </p:nvSpPr>
        <p:spPr>
          <a:xfrm>
            <a:off x="543876" y="1737360"/>
            <a:ext cx="7358063" cy="108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III. Demo</a:t>
            </a:r>
            <a:endParaRPr lang="en-US" sz="6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8E74F-0D91-3433-BBE2-DFB9246DC297}"/>
              </a:ext>
            </a:extLst>
          </p:cNvPr>
          <p:cNvSpPr txBox="1"/>
          <p:nvPr/>
        </p:nvSpPr>
        <p:spPr>
          <a:xfrm>
            <a:off x="521016" y="1562100"/>
            <a:ext cx="7358063" cy="2148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IV.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quả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kiến</a:t>
            </a:r>
            <a:r>
              <a:rPr lang="en-US" sz="6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nghị</a:t>
            </a:r>
            <a:endParaRPr lang="en-US" sz="6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4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8E74F-0D91-3433-BBE2-DFB9246DC297}"/>
              </a:ext>
            </a:extLst>
          </p:cNvPr>
          <p:cNvSpPr txBox="1"/>
          <p:nvPr/>
        </p:nvSpPr>
        <p:spPr>
          <a:xfrm>
            <a:off x="399096" y="2362200"/>
            <a:ext cx="7358063" cy="108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Cảm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ơn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!</a:t>
            </a:r>
            <a:endParaRPr lang="en-US" sz="6000" b="1" kern="0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3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LMS là gì? Hướng dẫn triển khai hệ thống quản lý học tập LMS">
            <a:extLst>
              <a:ext uri="{FF2B5EF4-FFF2-40B4-BE49-F238E27FC236}">
                <a16:creationId xmlns:a16="http://schemas.microsoft.com/office/drawing/2014/main" id="{5587BB87-22BE-9DFD-07EB-DC5C501F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4" y="0"/>
            <a:ext cx="915756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52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BA5DB8C-1B47-3BCF-C616-7ABDC8E06FD3}"/>
              </a:ext>
            </a:extLst>
          </p:cNvPr>
          <p:cNvSpPr/>
          <p:nvPr/>
        </p:nvSpPr>
        <p:spPr>
          <a:xfrm>
            <a:off x="2831513" y="283683"/>
            <a:ext cx="4846320" cy="658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Tổng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đề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endParaRPr lang="vi-VN" sz="3000" dirty="0"/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5F3B41-AE1A-5364-5124-BB7CBDD55B70}"/>
              </a:ext>
            </a:extLst>
          </p:cNvPr>
          <p:cNvSpPr/>
          <p:nvPr/>
        </p:nvSpPr>
        <p:spPr>
          <a:xfrm>
            <a:off x="92825" y="1423353"/>
            <a:ext cx="2620357" cy="25634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cáo</a:t>
            </a:r>
            <a:endParaRPr lang="en-US" sz="3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5A1B59-B167-87BA-E6AB-2B8BDAFB6C06}"/>
              </a:ext>
            </a:extLst>
          </p:cNvPr>
          <p:cNvSpPr/>
          <p:nvPr/>
        </p:nvSpPr>
        <p:spPr>
          <a:xfrm>
            <a:off x="2511474" y="283683"/>
            <a:ext cx="685800" cy="6580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6240FF-A86C-A1E5-7B3A-FDFD70552984}"/>
              </a:ext>
            </a:extLst>
          </p:cNvPr>
          <p:cNvSpPr/>
          <p:nvPr/>
        </p:nvSpPr>
        <p:spPr>
          <a:xfrm>
            <a:off x="2592753" y="351461"/>
            <a:ext cx="528319" cy="515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19C1C6-E787-49FE-41F0-01C44D347BE4}"/>
              </a:ext>
            </a:extLst>
          </p:cNvPr>
          <p:cNvSpPr/>
          <p:nvPr/>
        </p:nvSpPr>
        <p:spPr>
          <a:xfrm>
            <a:off x="3080941" y="3920344"/>
            <a:ext cx="4742623" cy="631385"/>
          </a:xfrm>
          <a:prstGeom prst="rect">
            <a:avLst/>
          </a:prstGeom>
          <a:solidFill>
            <a:srgbClr val="00B0F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kiến</a:t>
            </a:r>
            <a:r>
              <a:rPr lang="en-US" sz="3000" dirty="0"/>
              <a:t> </a:t>
            </a:r>
            <a:r>
              <a:rPr lang="en-US" sz="3000" dirty="0" err="1"/>
              <a:t>nghị</a:t>
            </a:r>
            <a:endParaRPr lang="vi-VN" sz="3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30EE9-FE5E-BBCC-E6B7-3BD2B0ED1ACB}"/>
              </a:ext>
            </a:extLst>
          </p:cNvPr>
          <p:cNvSpPr/>
          <p:nvPr/>
        </p:nvSpPr>
        <p:spPr>
          <a:xfrm>
            <a:off x="2658377" y="3893718"/>
            <a:ext cx="688796" cy="658011"/>
          </a:xfrm>
          <a:prstGeom prst="ellipse">
            <a:avLst/>
          </a:prstGeom>
          <a:solidFill>
            <a:srgbClr val="00B0F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4AB317-0A71-5A4F-2F67-1DBFCE93FEDD}"/>
              </a:ext>
            </a:extLst>
          </p:cNvPr>
          <p:cNvSpPr/>
          <p:nvPr/>
        </p:nvSpPr>
        <p:spPr>
          <a:xfrm>
            <a:off x="2751382" y="3967818"/>
            <a:ext cx="515816" cy="501483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48D2B7-B718-C583-96C7-9650B86DA6AB}"/>
              </a:ext>
            </a:extLst>
          </p:cNvPr>
          <p:cNvSpPr/>
          <p:nvPr/>
        </p:nvSpPr>
        <p:spPr>
          <a:xfrm>
            <a:off x="3557633" y="1399467"/>
            <a:ext cx="5111297" cy="658011"/>
          </a:xfrm>
          <a:prstGeom prst="rect">
            <a:avLst/>
          </a:prstGeom>
          <a:solidFill>
            <a:srgbClr val="F6B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3200" b="1" kern="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B8D9A8-6125-E237-1900-A07115A98179}"/>
              </a:ext>
            </a:extLst>
          </p:cNvPr>
          <p:cNvSpPr/>
          <p:nvPr/>
        </p:nvSpPr>
        <p:spPr>
          <a:xfrm>
            <a:off x="3237594" y="1399467"/>
            <a:ext cx="685800" cy="658011"/>
          </a:xfrm>
          <a:prstGeom prst="ellipse">
            <a:avLst/>
          </a:prstGeom>
          <a:solidFill>
            <a:srgbClr val="F6B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E1345B-A228-7F3E-D18D-59E25C4B139A}"/>
              </a:ext>
            </a:extLst>
          </p:cNvPr>
          <p:cNvSpPr/>
          <p:nvPr/>
        </p:nvSpPr>
        <p:spPr>
          <a:xfrm>
            <a:off x="3330063" y="1492108"/>
            <a:ext cx="482672" cy="476521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II</a:t>
            </a:r>
          </a:p>
        </p:txBody>
      </p:sp>
      <p:sp>
        <p:nvSpPr>
          <p:cNvPr id="4096" name="Rectangle 4095">
            <a:extLst>
              <a:ext uri="{FF2B5EF4-FFF2-40B4-BE49-F238E27FC236}">
                <a16:creationId xmlns:a16="http://schemas.microsoft.com/office/drawing/2014/main" id="{DC69E515-C7A0-5139-C72C-484169404E6A}"/>
              </a:ext>
            </a:extLst>
          </p:cNvPr>
          <p:cNvSpPr/>
          <p:nvPr/>
        </p:nvSpPr>
        <p:spPr>
          <a:xfrm>
            <a:off x="3808367" y="2762750"/>
            <a:ext cx="4801430" cy="65801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algn="ctr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tabLst>
                <a:tab pos="457200" algn="l"/>
                <a:tab pos="628650" algn="l"/>
              </a:tabLs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Demo</a:t>
            </a:r>
            <a:endParaRPr lang="en-US" sz="3200" b="1" kern="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7" name="Oval 4096">
            <a:extLst>
              <a:ext uri="{FF2B5EF4-FFF2-40B4-BE49-F238E27FC236}">
                <a16:creationId xmlns:a16="http://schemas.microsoft.com/office/drawing/2014/main" id="{E097B2D9-4AA5-03CA-8E7F-390218618061}"/>
              </a:ext>
            </a:extLst>
          </p:cNvPr>
          <p:cNvSpPr/>
          <p:nvPr/>
        </p:nvSpPr>
        <p:spPr>
          <a:xfrm>
            <a:off x="3485331" y="2762750"/>
            <a:ext cx="688796" cy="65801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Oval 4107">
            <a:extLst>
              <a:ext uri="{FF2B5EF4-FFF2-40B4-BE49-F238E27FC236}">
                <a16:creationId xmlns:a16="http://schemas.microsoft.com/office/drawing/2014/main" id="{931DF458-73BF-8D67-F18D-6E3F59BBCF5F}"/>
              </a:ext>
            </a:extLst>
          </p:cNvPr>
          <p:cNvSpPr/>
          <p:nvPr/>
        </p:nvSpPr>
        <p:spPr>
          <a:xfrm>
            <a:off x="3566802" y="2848456"/>
            <a:ext cx="525854" cy="486597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III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096" grpId="0" animBg="1"/>
      <p:bldP spid="4097" grpId="0" animBg="1"/>
      <p:bldP spid="4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FFD3E-81B5-9196-01DE-48E7BB36A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C4D79-9BBD-95CE-8E5A-3AFA8EE2A01B}"/>
              </a:ext>
            </a:extLst>
          </p:cNvPr>
          <p:cNvSpPr txBox="1"/>
          <p:nvPr/>
        </p:nvSpPr>
        <p:spPr>
          <a:xfrm>
            <a:off x="1836295" y="1268598"/>
            <a:ext cx="57862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I. </a:t>
            </a:r>
            <a:r>
              <a:rPr lang="en-US" sz="6000" dirty="0" err="1">
                <a:solidFill>
                  <a:schemeClr val="accent1"/>
                </a:solidFill>
              </a:rPr>
              <a:t>Tổng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quan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về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đề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tài</a:t>
            </a:r>
            <a:endParaRPr lang="vi-VN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18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FFD3E-81B5-9196-01DE-48E7BB36A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C4D79-9BBD-95CE-8E5A-3AFA8EE2A01B}"/>
              </a:ext>
            </a:extLst>
          </p:cNvPr>
          <p:cNvSpPr txBox="1"/>
          <p:nvPr/>
        </p:nvSpPr>
        <p:spPr>
          <a:xfrm>
            <a:off x="2256020" y="116283"/>
            <a:ext cx="58311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dirty="0" err="1">
                <a:solidFill>
                  <a:schemeClr val="accent1"/>
                </a:solidFill>
              </a:rPr>
              <a:t>Lí</a:t>
            </a:r>
            <a:r>
              <a:rPr lang="en-US" sz="5000" dirty="0">
                <a:solidFill>
                  <a:schemeClr val="accent1"/>
                </a:solidFill>
              </a:rPr>
              <a:t> do </a:t>
            </a:r>
            <a:r>
              <a:rPr lang="en-US" sz="5000" dirty="0" err="1">
                <a:solidFill>
                  <a:schemeClr val="accent1"/>
                </a:solidFill>
              </a:rPr>
              <a:t>chọn</a:t>
            </a:r>
            <a:r>
              <a:rPr lang="en-US" sz="5000" dirty="0">
                <a:solidFill>
                  <a:schemeClr val="accent1"/>
                </a:solidFill>
              </a:rPr>
              <a:t> </a:t>
            </a:r>
            <a:r>
              <a:rPr lang="en-US" sz="5000" dirty="0" err="1">
                <a:solidFill>
                  <a:schemeClr val="accent1"/>
                </a:solidFill>
              </a:rPr>
              <a:t>đề</a:t>
            </a:r>
            <a:r>
              <a:rPr lang="en-US" sz="5000" dirty="0">
                <a:solidFill>
                  <a:schemeClr val="accent1"/>
                </a:solidFill>
              </a:rPr>
              <a:t> </a:t>
            </a:r>
            <a:r>
              <a:rPr lang="en-US" sz="5000" dirty="0" err="1">
                <a:solidFill>
                  <a:schemeClr val="accent1"/>
                </a:solidFill>
              </a:rPr>
              <a:t>tài</a:t>
            </a:r>
            <a:r>
              <a:rPr lang="en-US" sz="5000" dirty="0">
                <a:solidFill>
                  <a:schemeClr val="accent1"/>
                </a:solidFill>
              </a:rPr>
              <a:t> </a:t>
            </a:r>
            <a:endParaRPr lang="vi-VN" sz="5000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8E66D4-B5A6-3412-AF97-F3A3B0421164}"/>
              </a:ext>
            </a:extLst>
          </p:cNvPr>
          <p:cNvSpPr/>
          <p:nvPr/>
        </p:nvSpPr>
        <p:spPr>
          <a:xfrm>
            <a:off x="367259" y="1581462"/>
            <a:ext cx="2286000" cy="1603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Nâng</a:t>
            </a:r>
            <a:r>
              <a:rPr lang="en-US" sz="3000" dirty="0"/>
              <a:t> </a:t>
            </a:r>
            <a:r>
              <a:rPr lang="en-US" sz="3000" dirty="0" err="1"/>
              <a:t>cao</a:t>
            </a:r>
            <a:r>
              <a:rPr lang="en-US" sz="3000" dirty="0"/>
              <a:t> </a:t>
            </a:r>
            <a:r>
              <a:rPr lang="en-US" sz="3000" dirty="0" err="1"/>
              <a:t>chất</a:t>
            </a:r>
            <a:r>
              <a:rPr lang="en-US" sz="3000" dirty="0"/>
              <a:t> </a:t>
            </a:r>
            <a:r>
              <a:rPr lang="en-US" sz="3000" dirty="0" err="1"/>
              <a:t>lượng</a:t>
            </a:r>
            <a:endParaRPr lang="en-US" sz="3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49EA15-7437-18D1-1743-D2B812848882}"/>
              </a:ext>
            </a:extLst>
          </p:cNvPr>
          <p:cNvSpPr/>
          <p:nvPr/>
        </p:nvSpPr>
        <p:spPr>
          <a:xfrm>
            <a:off x="3215391" y="1581461"/>
            <a:ext cx="2286000" cy="1603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Dễ</a:t>
            </a:r>
            <a:r>
              <a:rPr lang="en-US" sz="3000" dirty="0"/>
              <a:t> </a:t>
            </a:r>
            <a:r>
              <a:rPr lang="en-US" sz="3000" dirty="0" err="1"/>
              <a:t>dàng</a:t>
            </a:r>
            <a:r>
              <a:rPr lang="en-US" sz="3000" dirty="0"/>
              <a:t> </a:t>
            </a:r>
            <a:r>
              <a:rPr lang="en-US" sz="3000" dirty="0" err="1"/>
              <a:t>đánh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852D5A-6F54-BD2A-DF53-11B515F45F79}"/>
              </a:ext>
            </a:extLst>
          </p:cNvPr>
          <p:cNvSpPr/>
          <p:nvPr/>
        </p:nvSpPr>
        <p:spPr>
          <a:xfrm>
            <a:off x="5906126" y="1581461"/>
            <a:ext cx="2286000" cy="1603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Dễ</a:t>
            </a:r>
            <a:r>
              <a:rPr lang="en-US" sz="3000" dirty="0"/>
              <a:t> </a:t>
            </a:r>
            <a:r>
              <a:rPr lang="en-US" sz="3000" dirty="0" err="1"/>
              <a:t>dàng</a:t>
            </a:r>
            <a:r>
              <a:rPr lang="en-US" sz="3000" dirty="0"/>
              <a:t> </a:t>
            </a:r>
            <a:r>
              <a:rPr lang="en-US" sz="3000" dirty="0" err="1"/>
              <a:t>trao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74176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FFD3E-81B5-9196-01DE-48E7BB36A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C4D79-9BBD-95CE-8E5A-3AFA8EE2A01B}"/>
              </a:ext>
            </a:extLst>
          </p:cNvPr>
          <p:cNvSpPr txBox="1"/>
          <p:nvPr/>
        </p:nvSpPr>
        <p:spPr>
          <a:xfrm>
            <a:off x="2256020" y="116283"/>
            <a:ext cx="58311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dirty="0" err="1">
                <a:solidFill>
                  <a:schemeClr val="accent1"/>
                </a:solidFill>
              </a:rPr>
              <a:t>Chức</a:t>
            </a:r>
            <a:r>
              <a:rPr lang="en-US" sz="5000" dirty="0">
                <a:solidFill>
                  <a:schemeClr val="accent1"/>
                </a:solidFill>
              </a:rPr>
              <a:t> </a:t>
            </a:r>
            <a:r>
              <a:rPr lang="en-US" sz="5000" dirty="0" err="1">
                <a:solidFill>
                  <a:schemeClr val="accent1"/>
                </a:solidFill>
              </a:rPr>
              <a:t>năng</a:t>
            </a:r>
            <a:endParaRPr lang="vi-VN" sz="5000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8E66D4-B5A6-3412-AF97-F3A3B0421164}"/>
              </a:ext>
            </a:extLst>
          </p:cNvPr>
          <p:cNvSpPr/>
          <p:nvPr/>
        </p:nvSpPr>
        <p:spPr>
          <a:xfrm>
            <a:off x="223889" y="1720230"/>
            <a:ext cx="2032131" cy="1251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</a:t>
            </a:r>
            <a:r>
              <a:rPr lang="en-US" sz="3000" dirty="0" err="1"/>
              <a:t>đạo</a:t>
            </a:r>
            <a:r>
              <a:rPr lang="en-US" sz="3000" dirty="0"/>
              <a:t> </a:t>
            </a:r>
            <a:r>
              <a:rPr lang="en-US" sz="3000" dirty="0" err="1"/>
              <a:t>văn</a:t>
            </a:r>
            <a:endParaRPr lang="en-US" sz="3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49EA15-7437-18D1-1743-D2B812848882}"/>
              </a:ext>
            </a:extLst>
          </p:cNvPr>
          <p:cNvSpPr/>
          <p:nvPr/>
        </p:nvSpPr>
        <p:spPr>
          <a:xfrm>
            <a:off x="5600754" y="3411438"/>
            <a:ext cx="2366518" cy="13131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Nhắn</a:t>
            </a:r>
            <a:r>
              <a:rPr lang="en-US" sz="3000" dirty="0"/>
              <a:t> tin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852D5A-6F54-BD2A-DF53-11B515F45F79}"/>
              </a:ext>
            </a:extLst>
          </p:cNvPr>
          <p:cNvSpPr/>
          <p:nvPr/>
        </p:nvSpPr>
        <p:spPr>
          <a:xfrm>
            <a:off x="6730584" y="1873610"/>
            <a:ext cx="2091126" cy="1139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Làm</a:t>
            </a:r>
            <a:r>
              <a:rPr lang="en-US" sz="3000" dirty="0"/>
              <a:t> </a:t>
            </a:r>
            <a:r>
              <a:rPr lang="en-US" sz="3000" dirty="0" err="1"/>
              <a:t>bài</a:t>
            </a:r>
            <a:r>
              <a:rPr lang="en-US" sz="3000" dirty="0"/>
              <a:t> </a:t>
            </a:r>
            <a:r>
              <a:rPr lang="en-US" sz="3000" dirty="0" err="1"/>
              <a:t>tập</a:t>
            </a:r>
            <a:endParaRPr lang="en-US" sz="3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DF6FE-1D25-041A-8995-FD002340407A}"/>
              </a:ext>
            </a:extLst>
          </p:cNvPr>
          <p:cNvSpPr/>
          <p:nvPr/>
        </p:nvSpPr>
        <p:spPr>
          <a:xfrm>
            <a:off x="1643352" y="3411438"/>
            <a:ext cx="2366518" cy="1313138"/>
          </a:xfrm>
          <a:prstGeom prst="roundRect">
            <a:avLst/>
          </a:prstGeom>
          <a:solidFill>
            <a:srgbClr val="0F8D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kiếm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lang="en-US" sz="3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3DBB12-8D24-785F-F902-13981A1C7895}"/>
              </a:ext>
            </a:extLst>
          </p:cNvPr>
          <p:cNvSpPr/>
          <p:nvPr/>
        </p:nvSpPr>
        <p:spPr>
          <a:xfrm>
            <a:off x="3563910" y="1258612"/>
            <a:ext cx="2366518" cy="1313138"/>
          </a:xfrm>
          <a:prstGeom prst="roundRect">
            <a:avLst/>
          </a:prstGeom>
          <a:solidFill>
            <a:srgbClr val="0FFF8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Gôm</a:t>
            </a:r>
            <a:r>
              <a:rPr lang="en-US" sz="3000" dirty="0"/>
              <a:t> </a:t>
            </a:r>
            <a:r>
              <a:rPr lang="en-US" sz="3000" dirty="0" err="1"/>
              <a:t>cụm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257227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ải miễn phí Bootstrap - Phiên bản mới nhất năm 2023">
            <a:extLst>
              <a:ext uri="{FF2B5EF4-FFF2-40B4-BE49-F238E27FC236}">
                <a16:creationId xmlns:a16="http://schemas.microsoft.com/office/drawing/2014/main" id="{84089DC2-9EA0-6BE2-4988-D5F74BC32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17344" r="16978" b="20999"/>
          <a:stretch/>
        </p:blipFill>
        <p:spPr bwMode="auto">
          <a:xfrm>
            <a:off x="3094892" y="1027849"/>
            <a:ext cx="1310576" cy="12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1783830" y="-7495"/>
            <a:ext cx="7360170" cy="757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 b="1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4000" b="1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nghệ</a:t>
            </a:r>
            <a:r>
              <a:rPr lang="en-US" sz="4000" b="1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4000" b="1" kern="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MVC Course in Mumbai">
            <a:extLst>
              <a:ext uri="{FF2B5EF4-FFF2-40B4-BE49-F238E27FC236}">
                <a16:creationId xmlns:a16="http://schemas.microsoft.com/office/drawing/2014/main" id="{147211E1-E408-1963-10A8-96FD210C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8" y="890955"/>
            <a:ext cx="2505105" cy="13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istenţă cont bum echo framework Detaliat Pană banjo">
            <a:extLst>
              <a:ext uri="{FF2B5EF4-FFF2-40B4-BE49-F238E27FC236}">
                <a16:creationId xmlns:a16="http://schemas.microsoft.com/office/drawing/2014/main" id="{537E3B3F-F081-E0A6-5ED7-324EAF79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069" y="1090371"/>
            <a:ext cx="2698812" cy="15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ire.Office for .NET">
            <a:extLst>
              <a:ext uri="{FF2B5EF4-FFF2-40B4-BE49-F238E27FC236}">
                <a16:creationId xmlns:a16="http://schemas.microsoft.com/office/drawing/2014/main" id="{EA643B26-BED8-6CC8-E981-68CE2FA3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1" y="2754050"/>
            <a:ext cx="1985596" cy="198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ignalR deep dive: Key concepts, use cases, and limitations">
            <a:extLst>
              <a:ext uri="{FF2B5EF4-FFF2-40B4-BE49-F238E27FC236}">
                <a16:creationId xmlns:a16="http://schemas.microsoft.com/office/drawing/2014/main" id="{00836068-EC25-E884-3A79-D84518EB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77" y="2957746"/>
            <a:ext cx="1531815" cy="153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ý giải về CRON Job">
            <a:extLst>
              <a:ext uri="{FF2B5EF4-FFF2-40B4-BE49-F238E27FC236}">
                <a16:creationId xmlns:a16="http://schemas.microsoft.com/office/drawing/2014/main" id="{35169BDF-3E4F-A985-CF98-62204BD6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237"/>
            <a:ext cx="1742831" cy="174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1738858" y="18462"/>
            <a:ext cx="7472598" cy="768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Ngôn</a:t>
            </a:r>
            <a:r>
              <a:rPr lang="en-US" sz="40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ngữ</a:t>
            </a:r>
            <a:endParaRPr lang="en-US" sz="4000" b="1" kern="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Một số hàm static hữu ích trong lập trình C# » Chia sẻ để vui vẻ">
            <a:extLst>
              <a:ext uri="{FF2B5EF4-FFF2-40B4-BE49-F238E27FC236}">
                <a16:creationId xmlns:a16="http://schemas.microsoft.com/office/drawing/2014/main" id="{AA069E8F-F9B5-0E7F-7D22-158FD6632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5" t="10887" r="28654" b="13540"/>
          <a:stretch/>
        </p:blipFill>
        <p:spPr bwMode="auto">
          <a:xfrm>
            <a:off x="1176927" y="730000"/>
            <a:ext cx="1649046" cy="17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D3DF60-7ECF-F76C-4903-7F96D9A1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089" y="981284"/>
            <a:ext cx="2435612" cy="1375752"/>
          </a:xfrm>
          <a:prstGeom prst="rect">
            <a:avLst/>
          </a:prstGeom>
        </p:spPr>
      </p:pic>
      <p:pic>
        <p:nvPicPr>
          <p:cNvPr id="2058" name="Picture 10" descr="Thiết kế web căn bản - HTML CSS JS | Nền Tảng">
            <a:extLst>
              <a:ext uri="{FF2B5EF4-FFF2-40B4-BE49-F238E27FC236}">
                <a16:creationId xmlns:a16="http://schemas.microsoft.com/office/drawing/2014/main" id="{FA8063D1-6C55-E3E4-F362-6902FD23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67" y="2452013"/>
            <a:ext cx="3610708" cy="20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86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250</Words>
  <Application>Microsoft Office PowerPoint</Application>
  <PresentationFormat>On-screen Show (16:9)</PresentationFormat>
  <Paragraphs>51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Arial</vt:lpstr>
      <vt:lpstr>Calibri</vt:lpstr>
      <vt:lpstr>Oswald</vt:lpstr>
      <vt:lpstr>Roboto Condensed</vt:lpstr>
      <vt:lpstr>Calibri Light</vt:lpstr>
      <vt:lpstr>Wolsey template</vt:lpstr>
      <vt:lpstr>TRƯỜNG ĐẠI HỌC GIAO THÔNG VẬN TẢI PHÂN HIỆU TẠI TP. HỒ CHÍ MINH </vt:lpstr>
      <vt:lpstr>ĐỀ TÀI: NGHIÊN CỨU THUẬT TOÁN KMEANS VÀ ỨNG DỤNG PHÁT TRIỂN LMS TÍCH HỢP KIỂM TRA ĐẠO VĂN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 PHÂN HIỆU TẠI TP. HỒ CHÍ MINH  BỘ MÔN CÔNG NGHỆ THÔNG TIN </dc:title>
  <cp:lastModifiedBy>PHẠM THÀNH HẬU</cp:lastModifiedBy>
  <cp:revision>11</cp:revision>
  <dcterms:modified xsi:type="dcterms:W3CDTF">2023-06-24T17:15:13Z</dcterms:modified>
</cp:coreProperties>
</file>