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Montserrat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bold.fntdata"/><Relationship Id="rId15" Type="http://schemas.openxmlformats.org/officeDocument/2006/relationships/slide" Target="slides/slide10.xml"/><Relationship Id="rId37" Type="http://schemas.openxmlformats.org/officeDocument/2006/relationships/font" Target="fonts/Lato-regular.fntdata"/><Relationship Id="rId14" Type="http://schemas.openxmlformats.org/officeDocument/2006/relationships/slide" Target="slides/slide9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2.xml"/><Relationship Id="rId39" Type="http://schemas.openxmlformats.org/officeDocument/2006/relationships/font" Target="fonts/Lato-italic.fntdata"/><Relationship Id="rId16" Type="http://schemas.openxmlformats.org/officeDocument/2006/relationships/slide" Target="slides/slide11.xml"/><Relationship Id="rId38" Type="http://schemas.openxmlformats.org/officeDocument/2006/relationships/font" Target="fonts/La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feabf024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feabf024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Tots aquests punts ja van ser consensuat amb el sprint anterior, però pendents d’implementar amb l’equip d’infraestructures/arquitectura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feabf024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feabf024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Tots aquests punts ja van ser consensuat amb el sprint anterior, però pendents d’implementar amb l’equip d’infraestructures/arquitectura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504f3c30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504f3c30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feabf024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feabf024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504f3c30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7504f3c30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504f3c30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504f3c30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feabf024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feabf024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848d94a4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848d94a4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848d94a49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848d94a49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48d94a49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48d94a49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16040c6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16040c6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848d94a49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848d94a49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8483c209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8483c209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8483c209e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8483c209e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Aquests permisos autoritzen al fitxer a ser executat amb els privilegis que tenen l’usuari o el grup propietari d’aquest arxiu. 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8483c209e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8483c209e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De cara al següent discutirem quines seran aquestes regles amb el grup A2 (Arquitectura i Infraestructura)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6fd9be2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6fd9be2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 l’anterior sprint vam veure tots els components del cotxe instal·lats al </a:t>
            </a:r>
            <a:r>
              <a:rPr lang="ca"/>
              <a:t>xassís</a:t>
            </a:r>
            <a:r>
              <a:rPr lang="ca"/>
              <a:t> funcionant correctament i de manera coordinada.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En aquest sprint ens hem centrat més en com el cotxe es desplaçarà per l’aeroport. Seguirà una sèrie de rutes definides i mitjançant un graf i l’algoritme de dijkstra calcularà la ruta més ràpida per portar el client que ha sol·licitat el cotxe al seu destí. En aquesta diapositiva, podem veure a </a:t>
            </a:r>
            <a:r>
              <a:rPr lang="ca"/>
              <a:t>l'esquerra</a:t>
            </a:r>
            <a:r>
              <a:rPr lang="ca"/>
              <a:t> el mapa de l’aeroport que hem acordat fer servir amb tots els equips i a la dreta el graf que hem extret d’ell.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76fd9be23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76fd9be23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En aquest captura podem veure algunes de les opcions que se li mostraran al client a l’app. Mostrarem un missatge de benvinguda, i tot seguit, les diferents localitzacions de l’aeroport per terminals, i per cada terminal les seves portes i parades secundàries on pot parar el cotxe.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6fd9be23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76fd9be23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En aquest captura podem veure com es pregunta al client on és i on va. A partir d’aquests dos paràmetres, el cotxe calcula la seva pròpia ruta per anar a buscar el client i, un cop l’ha recollit, recalcula la ruta per portar-lo al seu destí. Mentre el cotxe va cap al destí mostra les parades per les que passa i les que queden fins al destí. Un cop ha arribat al destí mostra el missatge “Ha arribat al seu destí!. Gràcies per fer servir els serveis de l’Aeroport de Vilanova i la Geltrú!.”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76fd9be23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76fd9be23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En el següent sprint volem </a:t>
            </a:r>
            <a:r>
              <a:rPr lang="ca"/>
              <a:t>incorporar</a:t>
            </a:r>
            <a:r>
              <a:rPr lang="ca"/>
              <a:t> el mapa, el graf, les rutes i el cotxe a una simulació en 2D per poder simular com funcionaria el cotxe a la realitat i com aniria a buscar el client i el portaria al seu destí.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 més, mitjançant un API connectarem l’script de rutes amb l’app per a què infraestructura ens enviï la localització del client i el seu destí. També desarem les característiques dels cotxes i el seu estat per a què web i app puguin saber quins cotxes estan disponibles en tot moment.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6fd9be23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6fd9be23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16040c6ba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16040c6ba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16040c6b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16040c6b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16040c6b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16040c6b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16040c6b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16040c6b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També, ens fixarem en l’enviament de validació dels punts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3b539c31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3b539c31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En aquesta diapositiva podem veure els punts ja consensuats i la seva validació és pendent d’implementar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3b539c31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3b539c31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Tots aquests punts exposats al sprint anterior, han estat revisats i consensuats amb l’equip d’infraestructures/arquitectura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jpg"/><Relationship Id="rId4" Type="http://schemas.openxmlformats.org/officeDocument/2006/relationships/image" Target="../media/image9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 sz="2000"/>
              <a:t>VIA – Vilanova Intelligent Airport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 sz="2000"/>
              <a:t>PTIN</a:t>
            </a:r>
            <a:r>
              <a:rPr b="1" lang="ca" sz="2000"/>
              <a:t> 2019-2020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 sz="2000"/>
              <a:t>TERMINAL A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 sz="2000"/>
              <a:t>SPRINT 3</a:t>
            </a:r>
            <a:endParaRPr sz="20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11700" y="3187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2000"/>
              <a:t>Equip </a:t>
            </a:r>
            <a:r>
              <a:rPr lang="ca" sz="2000"/>
              <a:t>A1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Seguretat de la base de dades</a:t>
            </a:r>
            <a:br>
              <a:rPr lang="ca"/>
            </a:br>
            <a:r>
              <a:rPr lang="ca"/>
              <a:t>(infraestructures / arquitectura)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/>
              <a:t>-Pla de contingència de BackUp [pendent d’implementar] ⌚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 sz="1800"/>
              <a:t>	Immediatament tras succeir un “desastre” ⌚</a:t>
            </a:r>
            <a:br>
              <a:rPr lang="ca" sz="1800"/>
            </a:br>
            <a:br>
              <a:rPr lang="ca" sz="1800"/>
            </a:br>
            <a:r>
              <a:rPr lang="ca" sz="1800"/>
              <a:t>	Després d'haver-se restablert el servei ⌚</a:t>
            </a:r>
            <a:br>
              <a:rPr lang="ca" sz="1800"/>
            </a:br>
            <a:br>
              <a:rPr lang="ca" sz="1800"/>
            </a:br>
            <a:r>
              <a:rPr lang="ca" sz="1800"/>
              <a:t>	Enviament d’email al responsable⌚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800"/>
              <a:t>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Seguretat de la base de dades</a:t>
            </a:r>
            <a:br>
              <a:rPr lang="ca"/>
            </a:br>
            <a:r>
              <a:rPr lang="ca"/>
              <a:t>(infraestructures / arquitectura)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/>
              <a:t>-</a:t>
            </a:r>
            <a:r>
              <a:rPr lang="ca" sz="1800"/>
              <a:t>Punts a revisar al realitzar el Pla de Contingència de Backup: [pendent d’implementar] </a:t>
            </a:r>
            <a:r>
              <a:rPr lang="ca" sz="1800"/>
              <a:t>⌚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 sz="1800"/>
              <a:t>	</a:t>
            </a:r>
            <a:r>
              <a:rPr lang="ca" sz="1800"/>
              <a:t>Revisió del repositori de Backup </a:t>
            </a:r>
            <a:r>
              <a:rPr lang="ca" sz="1800"/>
              <a:t>⌚</a:t>
            </a:r>
            <a:br>
              <a:rPr lang="ca" sz="1800"/>
            </a:br>
            <a:r>
              <a:rPr lang="ca" sz="1800"/>
              <a:t>	</a:t>
            </a:r>
            <a:r>
              <a:rPr lang="ca" sz="1800"/>
              <a:t>Revisió de les tasques de BackUp </a:t>
            </a:r>
            <a:r>
              <a:rPr lang="ca" sz="1800"/>
              <a:t>⌚</a:t>
            </a:r>
            <a:br>
              <a:rPr lang="ca" sz="1800"/>
            </a:br>
            <a:r>
              <a:rPr lang="ca" sz="1800"/>
              <a:t>	Enviament d’email ⌚</a:t>
            </a:r>
            <a:br>
              <a:rPr lang="ca" sz="1800"/>
            </a:br>
            <a:r>
              <a:rPr lang="ca" sz="1800"/>
              <a:t>	Restauració de BackUps ⌚</a:t>
            </a:r>
            <a:br>
              <a:rPr lang="ca" sz="1800"/>
            </a:br>
            <a:r>
              <a:rPr lang="ca" sz="1800"/>
              <a:t>	Informe de resultats ⌚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800"/>
              <a:t>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Seguretat de la base de dades</a:t>
            </a:r>
            <a:br>
              <a:rPr lang="ca"/>
            </a:br>
            <a:r>
              <a:rPr lang="ca"/>
              <a:t>(infraestructures / arquitectura)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/>
              <a:t>-Punts a revisar al realitzar el Pla de Contingència de Backup: [pendent d’implementar] ⌚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 sz="1800"/>
              <a:t>El departament de seguretat serà el responsable de la generació i gestió dels variats informes tant dels de revisió com de resultats, a partir de la recollida de dades de l’arquitectura implementada de backups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800"/>
              <a:t>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Seguretat de la base de dades</a:t>
            </a:r>
            <a:br>
              <a:rPr lang="ca"/>
            </a:br>
            <a:r>
              <a:rPr lang="ca"/>
              <a:t>(infraestructures / arquitectura)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/>
              <a:t>Informes: -</a:t>
            </a:r>
            <a:r>
              <a:rPr lang="ca" sz="1800"/>
              <a:t>Revisió del repositori de Backup</a:t>
            </a:r>
            <a:br>
              <a:rPr lang="ca" sz="1800"/>
            </a:b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800"/>
              <a:t>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875" y="2129275"/>
            <a:ext cx="8790249" cy="235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Seguretat de la base de dades</a:t>
            </a:r>
            <a:br>
              <a:rPr lang="ca"/>
            </a:br>
            <a:r>
              <a:rPr lang="ca"/>
              <a:t>(infraestructures / arquitectura)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/>
              <a:t>Informes: -</a:t>
            </a:r>
            <a:r>
              <a:rPr lang="ca" sz="1800"/>
              <a:t>Revisió de les tasques de BackUp</a:t>
            </a:r>
            <a:br>
              <a:rPr lang="ca" sz="1800"/>
            </a:b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800"/>
              <a:t>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26"/>
          <p:cNvPicPr preferRelativeResize="0"/>
          <p:nvPr/>
        </p:nvPicPr>
        <p:blipFill rotWithShape="1">
          <a:blip r:embed="rId3">
            <a:alphaModFix/>
          </a:blip>
          <a:srcRect b="0" l="0" r="6208" t="0"/>
          <a:stretch/>
        </p:blipFill>
        <p:spPr>
          <a:xfrm>
            <a:off x="376238" y="2006350"/>
            <a:ext cx="8576625" cy="29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Seguretat de la base de dades</a:t>
            </a:r>
            <a:br>
              <a:rPr lang="ca"/>
            </a:br>
            <a:r>
              <a:rPr lang="ca"/>
              <a:t>(infraestructures / arquitectura)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/>
              <a:t>Informes: -</a:t>
            </a:r>
            <a:r>
              <a:rPr lang="ca" sz="1800"/>
              <a:t>Restauració de BackUps</a:t>
            </a:r>
            <a:br>
              <a:rPr lang="ca" sz="1800"/>
            </a:br>
            <a:br>
              <a:rPr lang="ca" sz="1800"/>
            </a:b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800"/>
              <a:t>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27"/>
          <p:cNvPicPr preferRelativeResize="0"/>
          <p:nvPr/>
        </p:nvPicPr>
        <p:blipFill rotWithShape="1">
          <a:blip r:embed="rId3">
            <a:alphaModFix/>
          </a:blip>
          <a:srcRect b="0" l="0" r="8071" t="0"/>
          <a:stretch/>
        </p:blipFill>
        <p:spPr>
          <a:xfrm>
            <a:off x="468050" y="2250525"/>
            <a:ext cx="8406049" cy="186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/>
              <a:t>Increment per el següent sprint:</a:t>
            </a:r>
            <a:endParaRPr/>
          </a:p>
        </p:txBody>
      </p:sp>
      <p:sp>
        <p:nvSpPr>
          <p:cNvPr id="230" name="Google Shape;230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/>
              <a:t>Seguretat de la base de dades: 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/>
              <a:t>V</a:t>
            </a:r>
            <a:r>
              <a:rPr lang="ca" sz="1800"/>
              <a:t>alidar les implementacions</a:t>
            </a:r>
            <a:br>
              <a:rPr lang="ca" sz="1800"/>
            </a:br>
            <a:br>
              <a:rPr lang="ca" sz="1800"/>
            </a:br>
            <a:r>
              <a:rPr lang="ca" sz="1800"/>
              <a:t>Seguretat de la base de dades (infraestructures):</a:t>
            </a:r>
            <a:br>
              <a:rPr lang="ca" sz="1800"/>
            </a:br>
            <a:r>
              <a:rPr lang="ca" sz="1800"/>
              <a:t>Validar les implementacions</a:t>
            </a:r>
            <a:br>
              <a:rPr lang="ca" sz="1800"/>
            </a:br>
            <a:r>
              <a:rPr lang="ca" sz="1800"/>
              <a:t>Generació de l’informe de resultats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/>
              <a:t>Detallar la resta d’informes</a:t>
            </a:r>
            <a:br>
              <a:rPr lang="ca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800"/>
              <a:t>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Seguretat de l’app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9"/>
          <p:cNvSpPr txBox="1"/>
          <p:nvPr>
            <p:ph idx="1" type="body"/>
          </p:nvPr>
        </p:nvSpPr>
        <p:spPr>
          <a:xfrm>
            <a:off x="1240150" y="1369225"/>
            <a:ext cx="7038900" cy="33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/>
              <a:t>En aquest sprint s’ha parlat amb l’equip encarregat de l’app, i s’ha decidit algunes mesures de seguretat per l’app. També s’han modificat altres </a:t>
            </a:r>
            <a:r>
              <a:rPr lang="ca" sz="1800"/>
              <a:t>però</a:t>
            </a:r>
            <a:r>
              <a:rPr lang="ca" sz="1800"/>
              <a:t> encara hi ha mesures de seguretat per consensuar o millorar.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/>
          <p:nvPr>
            <p:ph type="title"/>
          </p:nvPr>
        </p:nvSpPr>
        <p:spPr>
          <a:xfrm>
            <a:off x="1297500" y="393750"/>
            <a:ext cx="70389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Seguretat de l’app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0"/>
          <p:cNvSpPr txBox="1"/>
          <p:nvPr>
            <p:ph idx="1" type="body"/>
          </p:nvPr>
        </p:nvSpPr>
        <p:spPr>
          <a:xfrm>
            <a:off x="1123975" y="917100"/>
            <a:ext cx="7713000" cy="42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800" u="sng"/>
              <a:t>Mètodes consensuats:</a:t>
            </a:r>
            <a:endParaRPr b="1" sz="1800" u="sng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ca" sz="1800"/>
              <a:t>SQL Injection [implementat]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 sz="1800"/>
              <a:t>S’ha implementat SQL injection a nivell de text, per tant no es poden afegir dades en els camps.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 sz="1800"/>
              <a:t>S’ha implementat la seguretat bàsica, és a dir, si un camp és del tipus nombre només es pot afegir nombres com per exemple:  anys, dies,... Es a dir, no es podran afegir lletres si un camp es de nombres i a l'inrevés.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ca" sz="1800"/>
              <a:t>L’ús d’HTTPS [Pendent d’implementar]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a" sz="1800"/>
              <a:t>Emmagatzematge intern de dades confidencials [pendent d'implementar]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a" sz="1800"/>
              <a:t>Dades personals [pendent d'implementar]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Seguretat de l’app</a:t>
            </a:r>
            <a:endParaRPr/>
          </a:p>
        </p:txBody>
      </p:sp>
      <p:sp>
        <p:nvSpPr>
          <p:cNvPr id="248" name="Google Shape;248;p31"/>
          <p:cNvSpPr txBox="1"/>
          <p:nvPr>
            <p:ph idx="1" type="body"/>
          </p:nvPr>
        </p:nvSpPr>
        <p:spPr>
          <a:xfrm>
            <a:off x="1090650" y="979125"/>
            <a:ext cx="7671900" cy="41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800" u="sng"/>
              <a:t>Encara falta consensuar:</a:t>
            </a:r>
            <a:endParaRPr b="1" sz="1800" u="sng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ca" sz="1800"/>
              <a:t>Validació de formulari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 sz="1800"/>
              <a:t>Les dades que s’introdueixin han de seguir unes regles per que siguin vàlides. Com per  exemple: Cap camp de l’aplicació pot estar sense omplir, la contrasenya ha de tindrà un nombre de caràcters mínims, etc.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a" sz="1800"/>
              <a:t>Confirmació per correu electrònic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 sz="1800"/>
              <a:t>S’enviara un missatge al correu electrònic per confirmar l’usuari i també per informar-li.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a" sz="1800"/>
              <a:t>Un formulari de protecció de dades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 sz="1800"/>
              <a:t>En aquest formulari se li informarà al client el que es farà amb les seves dades.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11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 sz="2400"/>
              <a:t>A1 - Desplegament de Hardware, de la seguretat i validació del projecte</a:t>
            </a:r>
            <a:endParaRPr sz="24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ca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ALONSO GUTIÉRREZ, JAUME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ca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HERNÁNDEZ PLAZA, EVA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ca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SANDOVAL CASTILLO, ARACELI ROSANGELA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ca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PLANAS LABRADOR, GERARD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ca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PERNÍAS PELÁEZ, JORDI</a:t>
            </a:r>
            <a:endParaRPr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Seguretat en el docker</a:t>
            </a:r>
            <a:endParaRPr/>
          </a:p>
        </p:txBody>
      </p:sp>
      <p:sp>
        <p:nvSpPr>
          <p:cNvPr id="254" name="Google Shape;254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 u="sng"/>
              <a:t>Control de versions</a:t>
            </a:r>
            <a:endParaRPr sz="1800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 sz="1800"/>
              <a:t>Com sempre volem mantenir el nostre Docker amb la versió més actual.</a:t>
            </a:r>
            <a:endParaRPr sz="1800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 sz="1800" u="sng"/>
              <a:t>Control d’usuaris</a:t>
            </a:r>
            <a:endParaRPr sz="1800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 sz="1800"/>
              <a:t>Assegurem que tots els arxius i directoris estan restringits i que només els usuaris apropiats tenen accés.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Seguretat en el docker</a:t>
            </a:r>
            <a:endParaRPr/>
          </a:p>
        </p:txBody>
      </p:sp>
      <p:sp>
        <p:nvSpPr>
          <p:cNvPr id="260" name="Google Shape;260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 u="sng"/>
              <a:t>Exclusivitat</a:t>
            </a:r>
            <a:endParaRPr sz="1800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 sz="1800"/>
              <a:t>Amb motiu de reduir el nombre de vulnerabilitats del nostre sistema només implementarem el software necessari en cada contenidor.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 sz="1800" u="sng"/>
              <a:t>Monitorització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ca" sz="1800"/>
              <a:t>Assegurem que les imatges del docker que utilitzarem estan verificades i no han sigut manipulades. A més eliminarem les més antigues que no utilitzem.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Seguretat en el docker</a:t>
            </a:r>
            <a:endParaRPr/>
          </a:p>
        </p:txBody>
      </p:sp>
      <p:sp>
        <p:nvSpPr>
          <p:cNvPr id="266" name="Google Shape;266;p34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 u="sng"/>
              <a:t>Privilegis</a:t>
            </a:r>
            <a:endParaRPr sz="1800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 sz="1800"/>
              <a:t>Per evitar atacs del tipus </a:t>
            </a:r>
            <a:r>
              <a:rPr i="1" lang="ca" sz="1800"/>
              <a:t>Privilege escalation</a:t>
            </a:r>
            <a:r>
              <a:rPr lang="ca" sz="1800"/>
              <a:t>, on els atacants fan que una aplicació tingui més privilegis dels desitjats, canviem l’opció per defecte amb la qual els contenidors poden adquirir nous privilegis. També eliminem els permisos SETUID i SETGID dels arxius binaris.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 sz="1800" u="sng"/>
              <a:t>Root</a:t>
            </a:r>
            <a:endParaRPr sz="1800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 sz="1800"/>
              <a:t>Establim el sistema d’arxius de root com a READ-ONLY. Un cop el contenidor està actiu no hauria de requerir canvis en aquest filesystem.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Firewall</a:t>
            </a:r>
            <a:endParaRPr/>
          </a:p>
        </p:txBody>
      </p:sp>
      <p:sp>
        <p:nvSpPr>
          <p:cNvPr id="272" name="Google Shape;272;p3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/>
              <a:t>Implementarem manualment el firewall ja que inicialment la nostra idea </a:t>
            </a:r>
            <a:r>
              <a:rPr lang="ca" sz="1800"/>
              <a:t>és</a:t>
            </a:r>
            <a:r>
              <a:rPr lang="ca" sz="1800"/>
              <a:t> que el sistema no escali amb molta </a:t>
            </a:r>
            <a:r>
              <a:rPr lang="ca" sz="1800"/>
              <a:t>freqüència</a:t>
            </a:r>
            <a:r>
              <a:rPr lang="ca" sz="1800"/>
              <a:t>. Seguim aquests passos:</a:t>
            </a:r>
            <a:endParaRPr sz="1800"/>
          </a:p>
          <a:p>
            <a:pPr indent="-323850" lvl="0" marL="457200" rtl="0" algn="just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ca" sz="1500">
                <a:solidFill>
                  <a:srgbClr val="FFFFFF"/>
                </a:solidFill>
              </a:rPr>
              <a:t>Primer hem de desactivar les iptables en el docker. Així ens assegurem que docker no sobreescriu les nostres regles.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ca" sz="1500">
                <a:solidFill>
                  <a:srgbClr val="FFFFFF"/>
                </a:solidFill>
              </a:rPr>
              <a:t>Hem de guardar contínuament les regles que creem.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ca" sz="1500">
                <a:solidFill>
                  <a:srgbClr val="FFFFFF"/>
                </a:solidFill>
              </a:rPr>
              <a:t>Afegim les regles que volem aplicar.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ca" sz="1500">
                <a:solidFill>
                  <a:srgbClr val="FFFFFF"/>
                </a:solidFill>
              </a:rPr>
              <a:t>Carreguem aquestes regles.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ca" sz="1500">
                <a:solidFill>
                  <a:srgbClr val="FFFFFF"/>
                </a:solidFill>
              </a:rPr>
              <a:t>Permetem manualment la comunicació entre contenidors.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/>
          <p:nvPr>
            <p:ph type="title"/>
          </p:nvPr>
        </p:nvSpPr>
        <p:spPr>
          <a:xfrm>
            <a:off x="1297500" y="317550"/>
            <a:ext cx="7038900" cy="6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Cotxe autònom: Rutes</a:t>
            </a:r>
            <a:endParaRPr/>
          </a:p>
        </p:txBody>
      </p:sp>
      <p:pic>
        <p:nvPicPr>
          <p:cNvPr id="278" name="Google Shape;27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761" y="1054850"/>
            <a:ext cx="3940887" cy="381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8000" y="1054850"/>
            <a:ext cx="2709699" cy="3829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7"/>
          <p:cNvSpPr txBox="1"/>
          <p:nvPr>
            <p:ph type="title"/>
          </p:nvPr>
        </p:nvSpPr>
        <p:spPr>
          <a:xfrm>
            <a:off x="1297500" y="62235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Cotxe autònom: Rutes</a:t>
            </a:r>
            <a:endParaRPr/>
          </a:p>
        </p:txBody>
      </p:sp>
      <p:pic>
        <p:nvPicPr>
          <p:cNvPr id="285" name="Google Shape;28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2063" y="1377500"/>
            <a:ext cx="6619875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8"/>
          <p:cNvSpPr txBox="1"/>
          <p:nvPr>
            <p:ph type="title"/>
          </p:nvPr>
        </p:nvSpPr>
        <p:spPr>
          <a:xfrm>
            <a:off x="1297500" y="62235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Cotxe autònom: Rutes</a:t>
            </a:r>
            <a:endParaRPr/>
          </a:p>
        </p:txBody>
      </p:sp>
      <p:pic>
        <p:nvPicPr>
          <p:cNvPr id="291" name="Google Shape;29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450" y="1497800"/>
            <a:ext cx="8691076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9"/>
          <p:cNvSpPr txBox="1"/>
          <p:nvPr>
            <p:ph type="title"/>
          </p:nvPr>
        </p:nvSpPr>
        <p:spPr>
          <a:xfrm>
            <a:off x="1297500" y="6223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Cotxe autònom: Rutes</a:t>
            </a:r>
            <a:endParaRPr/>
          </a:p>
        </p:txBody>
      </p:sp>
      <p:sp>
        <p:nvSpPr>
          <p:cNvPr id="297" name="Google Shape;297;p39"/>
          <p:cNvSpPr txBox="1"/>
          <p:nvPr>
            <p:ph idx="1" type="body"/>
          </p:nvPr>
        </p:nvSpPr>
        <p:spPr>
          <a:xfrm>
            <a:off x="1297500" y="18723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/>
              <a:t>Reptes del següent sprint: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 sz="1800"/>
              <a:t>-Simulació del moviment del cotxe per l’aeroport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ca" sz="1800"/>
              <a:t>-Comunicació amb l’aplicació i la web mitjançant una API 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Esquema general del projecte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8273" y="1052825"/>
            <a:ext cx="4352776" cy="3767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Introducció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/>
              <a:t>Necessitem: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ca" sz="1800"/>
              <a:t>Una documentació per a tot el projecte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a" sz="1800"/>
              <a:t>Un cotxe autònom que circuli per dins de l’aeroport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a" sz="1800"/>
              <a:t>Seguretat en tots els sistemes del projecte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Validació de la documentació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307850"/>
            <a:ext cx="7038900" cy="36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/>
              <a:t>Com responsables de validació de la documentació s’ha enviat un document amb un format homogeni a la resta dels equips de la terminal per recollir les seves documentacions i, així, validar-les amb aquests punts: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ca" sz="1800"/>
              <a:t>Resum de les propostes d’aquest sprint.</a:t>
            </a:r>
            <a:br>
              <a:rPr lang="ca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 sz="1800"/>
              <a:t>Resum de l’anterior sprint.</a:t>
            </a:r>
            <a:br>
              <a:rPr lang="ca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 sz="1800"/>
              <a:t>Què heu canviat/millorat/eliminat respecte al sprint anterior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/>
              <a:t>Validació de la documentació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ca" sz="2000"/>
              <a:t>Què heu afegit en aquest sprint.</a:t>
            </a:r>
            <a:br>
              <a:rPr lang="ca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ca" sz="2000"/>
              <a:t>Captures i mostres que es creguin necessàries </a:t>
            </a:r>
            <a:br>
              <a:rPr lang="ca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ca" sz="2000"/>
              <a:t>Gràfica del Burndown</a:t>
            </a:r>
            <a:br>
              <a:rPr lang="ca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ca" sz="2000"/>
              <a:t>Documentació del codi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6550" y="2857500"/>
            <a:ext cx="245745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Plans de Seguretat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800"/>
              <a:t>Com responsables de l’apartat de seguretat s’envia un document als altres grups per saber quins han estat els seus afegits i/o modificacions a les implementacions del projecte.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800"/>
              <a:t>A partir de les seves respostes es decidirà quin serà el millor pla d’acció per actualitzar les premisses de seguretat. </a:t>
            </a:r>
            <a:br>
              <a:rPr lang="ca" sz="1800"/>
            </a:br>
            <a:br>
              <a:rPr lang="ca" sz="1800"/>
            </a:br>
            <a:r>
              <a:rPr lang="ca" sz="1800"/>
              <a:t>També, s’ha enviat un requeriment de validació dels punts consensuats prèviament (tant a l’equip A2 com a l’equip A4)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Seguretat de la base de dades</a:t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297500" y="1431225"/>
            <a:ext cx="7038900" cy="3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/>
              <a:t>Punts consensuats : [Validació] de la implementació per part de l’equip A4</a:t>
            </a:r>
            <a:br>
              <a:rPr lang="ca" sz="1800"/>
            </a:br>
            <a:br>
              <a:rPr lang="ca" sz="1800"/>
            </a:br>
            <a:r>
              <a:rPr lang="ca" sz="1800"/>
              <a:t>- Usuaris [pendent d’implementar] ⌚</a:t>
            </a:r>
            <a:br>
              <a:rPr lang="ca" sz="1800"/>
            </a:br>
            <a:br>
              <a:rPr lang="ca" sz="1800"/>
            </a:br>
            <a:r>
              <a:rPr lang="ca" sz="1800"/>
              <a:t>- Política de generació de contrasenyes [pendent d’implementar] ⌚</a:t>
            </a:r>
            <a:br>
              <a:rPr lang="ca" sz="1800"/>
            </a:br>
            <a:br>
              <a:rPr lang="ca" sz="1800"/>
            </a:br>
            <a:r>
              <a:rPr lang="ca" sz="1800"/>
              <a:t>- Política general de la base de dades [pendent d’implementar] ⌚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Seguretat de la base de dades</a:t>
            </a:r>
            <a:br>
              <a:rPr lang="ca"/>
            </a:br>
            <a:r>
              <a:rPr lang="ca"/>
              <a:t>(infraestructures / arquitectura)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/>
              <a:t>Continguts i punts revisats amb l’equip A2</a:t>
            </a:r>
            <a:endParaRPr b="1" sz="1800">
              <a:highlight>
                <a:srgbClr val="0000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 sz="1800"/>
              <a:t>-</a:t>
            </a:r>
            <a:r>
              <a:rPr lang="ca" sz="1800"/>
              <a:t>Política de les còpies de seguretat BackUps</a:t>
            </a:r>
            <a:br>
              <a:rPr lang="ca" sz="1800"/>
            </a:br>
            <a:br>
              <a:rPr lang="ca" sz="1800"/>
            </a:br>
            <a:r>
              <a:rPr lang="ca" sz="1800"/>
              <a:t>Quinzenal: còpia incremental inversa Snapshot en màquina remota</a:t>
            </a:r>
            <a:br>
              <a:rPr lang="ca" sz="1800"/>
            </a:br>
            <a:r>
              <a:rPr lang="ca" sz="1800"/>
              <a:t>Diàries: còpia incremental inversa Snapshot en màquina remota</a:t>
            </a:r>
            <a:br>
              <a:rPr lang="ca" sz="1800"/>
            </a:br>
            <a:br>
              <a:rPr lang="ca" sz="1800"/>
            </a:br>
            <a:r>
              <a:rPr lang="ca" sz="1800"/>
              <a:t>Cada 6 mesos: còpia local en màquina remota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800"/>
              <a:t>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