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28101a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28101a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28101a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28101a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Constant: </a:t>
            </a:r>
            <a:r>
              <a:rPr lang="ca"/>
              <a:t>còpia mirall entre node principal i node secundari Actualització S2.0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Tipus específic RAID 1 (disk mirroring), commutació </a:t>
            </a:r>
            <a:r>
              <a:rPr lang="ca"/>
              <a:t>inmediata</a:t>
            </a:r>
            <a:r>
              <a:rPr lang="ca"/>
              <a:t> en cas de failover amb una alta disponibilitat  en temps de recuperació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28101a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28101a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28101a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228101a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228101ab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228101a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28101ab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28101a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Restauració de BackUps: exemple, creació d’entorn de test independent, comprovació de la integritat dels arxius...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28101a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28101a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36b4a6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236b4a6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36b4a6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36b4a6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36b4a6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236b4a6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6040c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6040c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36b4a6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36b4a6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236b4a6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236b4a6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236b4a6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236b4a6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36b4a6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36b4a6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36b4a6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236b4a6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36b4a6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236b4a6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236b4a6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236b4a6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236b4a6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236b4a6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236b4a6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236b4a6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236b4a6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236b4a6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6040c6b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6040c6b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228101ab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228101ab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3ac721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3ac721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16040c6b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16040c6b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16040c6b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16040c6b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f6820393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f6820393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f6820393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f6820393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6040c6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6040c6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6040c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6040c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040c6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040c6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6b4a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6b4a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28101a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28101a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28101a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28101a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Contrasenyes: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Les contrasenyes han de tenir almenys 15 caràcters, combinant lletres, números i símbols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 usar paraules reals, encara que estiguin a l’inrevés.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No es poden incloure dades obvies com el nom, data de naixement, etc.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Relationship Id="rId4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VIA – Vilanova Intelligent Airport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PTIN 2019-2020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TERMINAL A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SPRINT 1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18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Equip </a:t>
            </a:r>
            <a:r>
              <a:rPr lang="ca" sz="2000"/>
              <a:t>A1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480800"/>
            <a:ext cx="70389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Política general de la base de dades: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Accés per defecte: sense accés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Revisió permanent: modificació de contrasenyes cada mes per motius de seguretat</a:t>
            </a:r>
            <a:br>
              <a:rPr lang="ca" sz="1800"/>
            </a:br>
            <a:r>
              <a:rPr lang="ca" sz="1800"/>
              <a:t>Física: accés a l’equip només per l’admin de la BBDD</a:t>
            </a:r>
            <a:br>
              <a:rPr lang="ca" sz="1800"/>
            </a:br>
            <a:r>
              <a:rPr lang="ca" sz="1800"/>
              <a:t>SGBD: Identificació i autenticació (format)</a:t>
            </a:r>
            <a:br>
              <a:rPr lang="ca" sz="1800"/>
            </a:br>
            <a:r>
              <a:rPr lang="ca" sz="1800"/>
              <a:t>.Usuari: nom.cognom1</a:t>
            </a:r>
            <a:br>
              <a:rPr lang="ca" sz="1800"/>
            </a:br>
            <a:r>
              <a:rPr lang="ca" sz="1800"/>
              <a:t>.Contrasenya: xxx (15 caràcters) seguir política de generació de contrasenyes descrita prèviament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Política de les còpies de seguretat BackUps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Mensual: còpia completa externa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Quinzenal: còpia completa local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Diari: còpia incremental inversa Snapshot cada 24 hores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Constant: Tipus RAID 1 (disk mirroring)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Infraestructura requerida: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Recolzament de nodes: Sempre hi haurà un segon node que pot entrar en calent per substituir al principal en cas de fallada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Encriptació de dades: Es farà servir criptografia asimètrica (key-pairs) amb certificats, encara que l’ús d'algoritmes addicionals en les operacions de consultes pot fer disminuir el rendiment en l’accés a la base de dades, s’utilitzaran per reforçar la seguretat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Privacitat(Informació confidencial de dades personals):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-Protocol en cas de violació de dades personals: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En cas de violació de dades personals, es realitzarà una notificació de la violació a l’autoritat de control, es farà un enviament d’un missatge d’avís al responsable designat en termes de privacitat per l’aeroport amb aquests camps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Pla de contingència de BackUp: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Es defineixen els plans d’accions en cas de: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Immediatament tras succeir un “desastre”.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Durant la resolució de la situació.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Després d'haver-se restablert el servei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Definició dels objectius de recuperació</a:t>
            </a:r>
            <a:br>
              <a:rPr lang="ca" sz="1800"/>
            </a:br>
            <a:r>
              <a:rPr lang="ca" sz="1800"/>
              <a:t>Freqüència de realització del Pla de Contingència de BackUp</a:t>
            </a:r>
            <a:br>
              <a:rPr lang="ca" sz="1800"/>
            </a:br>
            <a:r>
              <a:rPr lang="ca" sz="1800"/>
              <a:t>Plans de recuperació del BackUp de la base de dades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Punts a revisar al realitzar el Pla de Contingència de Backup: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Revisió del repositori de Backup</a:t>
            </a:r>
            <a:br>
              <a:rPr lang="ca" sz="1800"/>
            </a:br>
            <a:br>
              <a:rPr lang="ca" sz="1800"/>
            </a:br>
            <a:r>
              <a:rPr lang="ca" sz="1800"/>
              <a:t>Revisió de les tasques de BackUp</a:t>
            </a:r>
            <a:br>
              <a:rPr lang="ca" sz="1800"/>
            </a:br>
            <a:br>
              <a:rPr lang="ca" sz="1800"/>
            </a:br>
            <a:r>
              <a:rPr lang="ca" sz="1800"/>
              <a:t>Restauració de BackUps</a:t>
            </a:r>
            <a:br>
              <a:rPr lang="ca" sz="1800"/>
            </a:br>
            <a:br>
              <a:rPr lang="ca" sz="1800"/>
            </a:br>
            <a:r>
              <a:rPr lang="ca" sz="1800"/>
              <a:t>Informe de resultats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l’app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615850" y="1505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	Seguretat en una aplicació Android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Seguretat a MongoDB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Seguretat al núvol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525" y="1871500"/>
            <a:ext cx="3717825" cy="27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en una aplicació Android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15850" y="1363325"/>
            <a:ext cx="70389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Emmagatzematge intern de dades confidencials 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Xifrar les dades en emmagatzematge extern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L'ús de HTTPS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Ús de GCM 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Dades personals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Abans Publicar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4"/>
            <a:ext cx="4213551" cy="220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Emmagatzematge intern de dades confidencials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969600" y="1635975"/>
            <a:ext cx="72048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Cada aplicació per Android té un directori d'emmagatzematge intern associat a ell, la trajectòria es basa en el nom del paquet de l'aplicació.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Els arxius dins d'aquest directori utilitzen la manera de creació d'arxius MODE_PRIVATE per defecte.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Per tant als arxius no pot accedir qualsevol altra aplicació en el dispositiu.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Xifrar les dades en emmagatzematge extern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796050" y="1462475"/>
            <a:ext cx="75519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Com la capacitat d'emmagatzematge intern d'un dispositiu Android pot ser limitada a vegades, és possible que no hi hagi més opció que emmagatzemar dades sensibles en mitjans d'emmagatzematge externs, com ara una targeta SD extraïble.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A causa de que les dades en mitjans d'emmagatzematge extern es pot accedir directament pels usuaris i altres aplicacions en el dispositiu, és important que s’emmagatzemi en un format codificat.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rgbClr val="FFFFFF"/>
                </a:solidFill>
              </a:rPr>
              <a:t>Algoritmes de xifrat:</a:t>
            </a:r>
            <a:r>
              <a:rPr lang="ca" sz="1800">
                <a:solidFill>
                  <a:srgbClr val="FFFFFF"/>
                </a:solidFill>
              </a:rPr>
              <a:t> AES, sigles d'Advanced Encryption Standard, amb una mida de clau de 256 bits.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400"/>
              <a:t>A1 - Desplegament de Hardware, de la seguretat i validació del projecte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ALONSO GUTIÉRREZ, JAUME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HERNÁNDEZ PLAZA, EVA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SANDOVAL CASTILLO, ARACELI ROSANGELA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PLANAS LABRADOR, GERARD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PERNÍAS PELÁEZ, JORDI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L’ús de HTTPS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052550" y="1468025"/>
            <a:ext cx="7038900" cy="19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Fent ús de HTTPS, sempre que el servidor està configurat amb un certificat expedit per una autoritat de certificació de confiança, com DigiCert o GlobalSign, pot estar segur que el trànsit de la seva xarxa és segura tant contra l'espionatge i els atacs “man in the middle”.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675" y="3267575"/>
            <a:ext cx="3575776" cy="1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Ús de GCM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052550" y="1506625"/>
            <a:ext cx="70389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GCM, abreviatura de Google Cloud Messaging, "Google missatgeria al núvol", serveix per enviar dades dels servidors per a les seves aplicacions.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A més serveix per enviar missatges a una aplicació, ja que totes les comunicacions GCM estan encriptades. Aquests s'autentiquen utilitzant fitxes de registre, s'actualitza de forma regular al costat del client i una clau d'API única al costat de servidor.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Dades Personals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297500" y="1307850"/>
            <a:ext cx="70389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A menys que es tingui una bona per recollir, emmagatzemar i transmetre informació personal de l'usuari, s'ha d'evitar demanar directament en les seves aplicacions.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Es pot fer servir:  la Plataforma d'Identitat Google, la qual permet als usuaris registrar-se de forma ràpida en la seva aplicació a través del compte de Google. També podeu utilitzar els serveis com Firebase que pot administrar l'autenticació d'usuari per a vostè.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Abans de Publicar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052550" y="1140200"/>
            <a:ext cx="70389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Les mesures de seguretat integrades en una aplicació per Android es poden comprometre si els atacants són capaços d’arribar al codi font.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rgbClr val="FFFFFF"/>
                </a:solidFill>
              </a:rPr>
              <a:t>Abans de publicar la seva aplicació</a:t>
            </a:r>
            <a:r>
              <a:rPr lang="ca" sz="1800">
                <a:solidFill>
                  <a:srgbClr val="FFFFFF"/>
                </a:solidFill>
              </a:rPr>
              <a:t>: es pot fer utilizar Proguard, que s'inclou en el SDK d'Android i serveix per ofuscar i compactar el codi font.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rgbClr val="FFFFFF"/>
                </a:solidFill>
              </a:rPr>
              <a:t>Android Studio:</a:t>
            </a:r>
            <a:endParaRPr sz="1800" u="sng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Android Studio inclou automàticament Proguard en el procés de construcció si el buildtype està llest per llançar.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25" y="3752875"/>
            <a:ext cx="2823050" cy="1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Abans de Publicar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297500" y="1307850"/>
            <a:ext cx="70389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La configuració per defecte Proguard es troben disponibles a l'arxiu Proguard-android.txt de l'SDK d'Android.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ca" sz="1800">
                <a:solidFill>
                  <a:srgbClr val="FFFFFF"/>
                </a:solidFill>
              </a:rPr>
              <a:t>Afegir regles personalitzades per a la configuració: </a:t>
            </a:r>
            <a:r>
              <a:rPr lang="ca" sz="1800">
                <a:solidFill>
                  <a:srgbClr val="FFFFFF"/>
                </a:solidFill>
              </a:rPr>
              <a:t>Es pot fer dins d'un arxiu anomenat proguard-rules.pro</a:t>
            </a:r>
            <a:endParaRPr sz="1800">
              <a:solidFill>
                <a:srgbClr val="FFFFFF"/>
              </a:solidFill>
            </a:endParaRPr>
          </a:p>
          <a:p>
            <a:pPr indent="-449580" lvl="0" marL="136398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&lt;module-dir&gt;/proguard-rules.pro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Quan crees un mòdul nou amb Android Studio, l'IDE crea un arxiu proguard-rules.pro al directori arrel d'aquest mòdul.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Per defecte, aquest arxiu no aplica cap regla. Per tant, s’ha d’incloure les aquí les regles Proguard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a MongoDB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789350" y="1568625"/>
            <a:ext cx="70389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Habilitar auth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L'ús de tallafocs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Habilitar SSL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	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7321" t="0"/>
          <a:stretch/>
        </p:blipFill>
        <p:spPr>
          <a:xfrm>
            <a:off x="3708825" y="1502650"/>
            <a:ext cx="4905000" cy="2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Habilitar auth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297500" y="1257700"/>
            <a:ext cx="70389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Ofereix la "Defensa en profunditat" si la xarxa està en perill.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Edita el seu mongodb fitxer de configuració per habilitar l'autenticació.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	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075" y="2482825"/>
            <a:ext cx="5252274" cy="24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L’ús de tallafocs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297500" y="1307850"/>
            <a:ext cx="67833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Utilitzar tallafocs per a restringir que altres entitats se'ls permeti connectar al servidor de MongoDB.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ca" sz="1800">
                <a:solidFill>
                  <a:srgbClr val="FFFFFF"/>
                </a:solidFill>
              </a:rPr>
              <a:t>Si estas allotjat en AWS es pot utilitzar grups de seguretat 'per a restringir l'accés.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ca" sz="1800">
                <a:solidFill>
                  <a:srgbClr val="FFFFFF"/>
                </a:solidFill>
              </a:rPr>
              <a:t>Si estas allotjat en un proveïdor que no admet tallafocs es pot configurar utilitzant "iptables".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	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375" y="3541100"/>
            <a:ext cx="30670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Habilitar SSL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297500" y="1307850"/>
            <a:ext cx="70389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Utilitza SSL per evitar que les seves dades viatgen entre el seu client Mongo i  el servidor Mongo sense xifrar.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	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01" y="2267100"/>
            <a:ext cx="6677601" cy="2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al núvol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615850" y="1505600"/>
            <a:ext cx="82953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Establir contrasenyes 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o"/>
            </a:pPr>
            <a:r>
              <a:rPr lang="ca" sz="1800">
                <a:solidFill>
                  <a:srgbClr val="FFFFFF"/>
                </a:solidFill>
              </a:rPr>
              <a:t>Xifrar dades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	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0" y="3074275"/>
            <a:ext cx="4757724" cy="1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4">
            <a:alphaModFix/>
          </a:blip>
          <a:srcRect b="9641" l="0" r="0" t="0"/>
          <a:stretch/>
        </p:blipFill>
        <p:spPr>
          <a:xfrm>
            <a:off x="5750861" y="1138300"/>
            <a:ext cx="2871439" cy="19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Necessitem: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Una documentació per a tot el projecte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Un cotxe autònom que circuli per dins de l’aeroport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Seguretat en tots els sistemes del projecte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Increment per el següent sprint:</a:t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Seguretat de la base de dades: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Precisió i detall de Disk Mirroring RAID 1</a:t>
            </a:r>
            <a:br>
              <a:rPr lang="ca" sz="1800"/>
            </a:br>
            <a:r>
              <a:rPr lang="ca" sz="1800"/>
              <a:t>Creació i detall de tot el pla de recuperació del BackUp</a:t>
            </a:r>
            <a:br>
              <a:rPr lang="ca" sz="1800"/>
            </a:br>
            <a:r>
              <a:rPr lang="ca" sz="1800"/>
              <a:t>Definició dels objectius de recuperació</a:t>
            </a:r>
            <a:br>
              <a:rPr lang="ca" sz="1800"/>
            </a:br>
            <a:r>
              <a:rPr lang="ca" sz="1800"/>
              <a:t>Detallar l’informe de la r</a:t>
            </a:r>
            <a:r>
              <a:rPr lang="ca" sz="1800"/>
              <a:t>evisió del repositori de Backup</a:t>
            </a:r>
            <a:br>
              <a:rPr lang="ca" sz="1800"/>
            </a:br>
            <a:r>
              <a:rPr lang="ca" sz="1800"/>
              <a:t>Detallar l’informe de la restauració de BackUps</a:t>
            </a:r>
            <a:br>
              <a:rPr lang="ca" sz="1800"/>
            </a:br>
            <a:r>
              <a:rPr lang="ca" sz="1800"/>
              <a:t>Detallar l’informe i precisar el gràfic de l’informe de resultats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Increment per el següent sprint:</a:t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Seguretat de l’app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Seguretat de la Web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Seguretat de la infraestructura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311700" y="130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600"/>
              <a:t>Hem realitzat un vídeo explicatiu amb les funcionalitats i característiques que expliquem més </a:t>
            </a:r>
            <a:r>
              <a:rPr lang="ca" sz="1600"/>
              <a:t>endavant</a:t>
            </a:r>
            <a:r>
              <a:rPr lang="ca" sz="1600"/>
              <a:t>.</a:t>
            </a:r>
            <a:endParaRPr sz="1600"/>
          </a:p>
        </p:txBody>
      </p:sp>
      <p:sp>
        <p:nvSpPr>
          <p:cNvPr id="333" name="Google Shape;333;p44"/>
          <p:cNvSpPr txBox="1"/>
          <p:nvPr/>
        </p:nvSpPr>
        <p:spPr>
          <a:xfrm>
            <a:off x="311700" y="1993900"/>
            <a:ext cx="3942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Primera disseny esquemàtic del cotxe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0" y="2370125"/>
            <a:ext cx="3335768" cy="25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/>
        </p:nvSpPr>
        <p:spPr>
          <a:xfrm>
            <a:off x="4773300" y="1737400"/>
            <a:ext cx="4059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Segon</a:t>
            </a:r>
            <a:r>
              <a:rPr lang="ca" sz="1600">
                <a:solidFill>
                  <a:schemeClr val="dk2"/>
                </a:solidFill>
              </a:rPr>
              <a:t> disseny esquemàtic del cotxe amb sensors d’ultraso, leds i pantalla lcd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25" y="2370125"/>
            <a:ext cx="3335777" cy="250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1297500" y="922225"/>
            <a:ext cx="7038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nou prototip seguim mantenint les funcions que havíem fet amb els leds i afegim de noves. Les noves funcions estan relacionades amb els sensors d’ultraso, on aquests fan funcionar els leds en determinades ocasions.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406900" y="1717925"/>
            <a:ext cx="42294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Senyals: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Left (L) - S’encenen els dos LEDs de l’esquerra.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Right (R) - S’encenen els dos LEDs de la dreta.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Forward (F) - S’encenen els dos LEDs de davant.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Back (B) - S’encenen els dos LEDs del darrera.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On (O) - S’encenen tots quatre LEDs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Obstrucció sensor davanter: LEDs vermells encesos.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Obstrucció sensor posterior: LEDs vermells encesos.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No obstrucció de cap dels sensors: LEDs grocs encesos.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325" y="1864495"/>
            <a:ext cx="3394075" cy="308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1297500" y="769825"/>
            <a:ext cx="7038900" cy="20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Per controlar la pantalla LCD li hem soldat un mòdul de control IC2 que incorpora un </a:t>
            </a:r>
            <a:r>
              <a:rPr lang="ca" sz="1400"/>
              <a:t>potenciòmetre que regula el voltatge que li arriba a la pantalla. La pantalla mostrarà diferents missatges depenent de si el vehicle troba obstacles al seu camí o no.</a:t>
            </a:r>
            <a:r>
              <a:rPr lang="ca" sz="1400"/>
              <a:t> Missatges incorporats: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No obstacle ni per davant ni per darrere: “Benvinguts a la terminal T1”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Obstacle davanter: “Vehicle en servei” “Si us plau, no obstaculitzi la via”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Obstacle posterior: “Vehicle fora de servei”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912900"/>
            <a:ext cx="5448750" cy="20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4468425" y="1404425"/>
            <a:ext cx="44790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Els sensors d’ultra so van incorporats de la següent forma: un a la part davantera del cotxe i un a la part posterior del cotxe.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400"/>
              <a:t>Mitjançant una sèrie de línies de codi, els sensors detecten si hi ha un obstacle a menys de 15 cm. 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400"/>
              <a:t>Quan això últim </a:t>
            </a:r>
            <a:r>
              <a:rPr lang="ca" sz="1400"/>
              <a:t>succeeix, les llums vermelles posteriors es posen en marxa i s’apaguen les grogues, també canvia el missatge que es mostra a la pantalla.</a:t>
            </a:r>
            <a:r>
              <a:rPr lang="ca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90988"/>
            <a:ext cx="2827716" cy="3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Validació de la documentació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Com responsables de validació de la documentació s’ha enviat un document amb un format homogeni a la resta dels equips de la terminal per recollir les seves documentacions i, així, validar-les amb aquests punts: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Resum de les propostes d’aquest sprint.</a:t>
            </a:r>
            <a:br>
              <a:rPr lang="ca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Resum de l’anterior sprint.</a:t>
            </a:r>
            <a:br>
              <a:rPr lang="ca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Què heu canviat/millorat/eliminat respecte al sprint anterior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Validació de la documentació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Què heu afegit en aquest sprint.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Captures i mostres que es creguin necessàries 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Gràfica del Burndown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Documentació del codi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2857500"/>
            <a:ext cx="24574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Plans de Seguretat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Com responsables de l’apartat de seguretat s’ha enviat un document als altres grups per saber quins han estat els seus afegits i/o modificacions a les implementacions del projecte.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A partir de les seves respostes es decidirà quin serà el millor pla d’acció per actualitzar les premisses de seguretat.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431225"/>
            <a:ext cx="70389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Usuaris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Política general de la base de dades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Política de les còpies de seguretat BackUps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Infraestructura requerida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Privacitat (Informació confidencial de dades personals)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Pla de contingència de BackUp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Punts a revisar al realitzar el Pla de Contingència de Backup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Usuaris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Administrador de la base de dades:  administra la BBDD en la seva totalitat</a:t>
            </a:r>
            <a:br>
              <a:rPr lang="ca" sz="1800"/>
            </a:br>
            <a:br>
              <a:rPr lang="ca" sz="1800"/>
            </a:br>
            <a:r>
              <a:rPr lang="ca" sz="1800"/>
              <a:t>Personal d’alta autorització: usuari amb dret a consultar i/o actualitzar, sense dret a crear o borrar objectes.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Personal amb autorització: usuari amb dret a consultar i sense dret a crear o borrar objectes.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Usuaris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Administrador de la base de dades:  administra la BBDD en la seva totalitat</a:t>
            </a:r>
            <a:br>
              <a:rPr lang="ca" sz="1800"/>
            </a:br>
            <a:r>
              <a:rPr lang="ca" sz="1800"/>
              <a:t>Personal d’alta autorització: usuari amb dret a consultar i/o actualitzar, sense dret a crear o borrar objectes.</a:t>
            </a:r>
            <a:br>
              <a:rPr lang="ca" sz="1800"/>
            </a:br>
            <a:r>
              <a:rPr lang="ca" sz="1800"/>
              <a:t>Personal amb autorització: usuari amb dret a consultar i sense dret a crear o borrar objectes.</a:t>
            </a:r>
            <a:br>
              <a:rPr lang="ca" sz="1800"/>
            </a:br>
            <a:br>
              <a:rPr lang="ca" sz="1800"/>
            </a:br>
            <a:r>
              <a:rPr lang="ca" sz="1800"/>
              <a:t>Política de generació de contrasenyes: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