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b539c31f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b539c31f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236b4a6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236b4a6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3b539c31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3b539c31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3b539c31f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b539c31f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3b539c3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3b539c3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3b539c31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3b539c31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3b539c31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3b539c31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3b539c31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3b539c31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3b539c31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3b539c31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3b539c31f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3b539c31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Els servidors han d’estar per separat per evitar que els problemes i/o vulnerabilitats d’un servidor afecti a un altre.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6040c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6040c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3b539c31f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3b539c31f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3b539c31f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3b539c31f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3b539c31f_9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3b539c31f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Recursivitat DNS -&gt; F</a:t>
            </a:r>
            <a:r>
              <a:rPr lang="ca"/>
              <a:t>a que el servidor que ha rebut la petició, tracta de trobar una resposta a aquesta, anirà preguntant a altres servidors per contestar a aquesta petició. Després es respon a la petició amb les respostes de tots els servidors. (Es pot tractar de col·lapsar)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b539c31f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b539c31f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 només tenim un servidor la caiguda d’aquest podria significar una parada total del servei. Necessitem un servidor de backup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3b539c31f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3b539c31f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ca"/>
              <a:t>Si el backup el guardem localment podem tenir un problema en el cas de que el servidor caigui i no tinguem accés a la carpeta on està aquest backup.</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3b539c31f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3b539c31f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3b539c31f_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3b539c31f_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3b539c31f_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3b539c31f_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ca"/>
              <a:t>DHCP spoofing -&gt; Un atacant es pot fer passar per un dels nostres servidors DHCP i així podria fer atacs del tipus </a:t>
            </a:r>
            <a:r>
              <a:rPr i="1" lang="ca"/>
              <a:t>man-in-the-middle</a:t>
            </a:r>
            <a:r>
              <a:rPr lang="ca"/>
              <a:t> o </a:t>
            </a:r>
            <a:r>
              <a:rPr i="1" lang="ca"/>
              <a:t>DoS</a:t>
            </a:r>
            <a:r>
              <a:rPr lang="ca"/>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228101ab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228101ab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23ac721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23ac721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6040c6b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6040c6b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16040c6b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16040c6b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16040c6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16040c6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46689d1a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46689d1a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f6820393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f6820393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46689d1a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46689d1a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f6820393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f6820393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16040c6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16040c6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16040c6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6040c6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16040c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16040c6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També, ens fixarem en l’enviament de validació dels punts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228101a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228101a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3b539c3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3b539c3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En aquesta diapositiva podem veure els punts ja consensuats i la seva validació és pendent d’implementar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3b539c3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3b539c3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a:t>Tots aquests punts ja van ser exposats són el sprint anterior, però pendents de consensuar amb l’equip d’infraestructures/arquitectura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rive.google.com/file/d/1hWOkMZuG33seXmDVEssWSwpUZ12Qj4D4/view" TargetMode="External"/><Relationship Id="rId4" Type="http://schemas.openxmlformats.org/officeDocument/2006/relationships/image" Target="../media/image2.jpg"/><Relationship Id="rId5" Type="http://schemas.openxmlformats.org/officeDocument/2006/relationships/hyperlink" Target="http://drive.google.com/file/d/1hixQgwoMxkQFFdXeJgUkpiH0PjM2971Z/view" TargetMode="External"/><Relationship Id="rId6"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ca" sz="2000"/>
              <a:t>VIA – Vilanova Intelligent Airport</a:t>
            </a:r>
            <a:endParaRPr b="1" sz="2000"/>
          </a:p>
          <a:p>
            <a:pPr indent="0" lvl="0" marL="0" rtl="0" algn="l">
              <a:spcBef>
                <a:spcPts val="1200"/>
              </a:spcBef>
              <a:spcAft>
                <a:spcPts val="0"/>
              </a:spcAft>
              <a:buClr>
                <a:schemeClr val="dk1"/>
              </a:buClr>
              <a:buSzPts val="1100"/>
              <a:buFont typeface="Arial"/>
              <a:buNone/>
            </a:pPr>
            <a:r>
              <a:rPr b="1" lang="ca" sz="2000"/>
              <a:t>PTIN 2019-2020</a:t>
            </a:r>
            <a:endParaRPr b="1" sz="2000"/>
          </a:p>
          <a:p>
            <a:pPr indent="0" lvl="0" marL="0" rtl="0" algn="l">
              <a:spcBef>
                <a:spcPts val="1200"/>
              </a:spcBef>
              <a:spcAft>
                <a:spcPts val="0"/>
              </a:spcAft>
              <a:buClr>
                <a:schemeClr val="dk1"/>
              </a:buClr>
              <a:buSzPts val="1100"/>
              <a:buFont typeface="Arial"/>
              <a:buNone/>
            </a:pPr>
            <a:r>
              <a:rPr b="1" lang="ca" sz="2000"/>
              <a:t>TERMINAL A</a:t>
            </a:r>
            <a:endParaRPr b="1" sz="2000"/>
          </a:p>
          <a:p>
            <a:pPr indent="0" lvl="0" marL="0" rtl="0" algn="l">
              <a:spcBef>
                <a:spcPts val="1200"/>
              </a:spcBef>
              <a:spcAft>
                <a:spcPts val="0"/>
              </a:spcAft>
              <a:buClr>
                <a:schemeClr val="dk1"/>
              </a:buClr>
              <a:buSzPts val="1100"/>
              <a:buFont typeface="Arial"/>
              <a:buNone/>
            </a:pPr>
            <a:r>
              <a:rPr b="1" lang="ca" sz="2000"/>
              <a:t>SPRINT 2</a:t>
            </a:r>
            <a:endParaRPr sz="2000"/>
          </a:p>
        </p:txBody>
      </p:sp>
      <p:sp>
        <p:nvSpPr>
          <p:cNvPr id="135" name="Google Shape;135;p13"/>
          <p:cNvSpPr txBox="1"/>
          <p:nvPr>
            <p:ph idx="1" type="subTitle"/>
          </p:nvPr>
        </p:nvSpPr>
        <p:spPr>
          <a:xfrm>
            <a:off x="311700" y="3187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2000"/>
              <a:t>Equip </a:t>
            </a:r>
            <a:r>
              <a:rPr lang="ca" sz="2000"/>
              <a:t>A1</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l’app: </a:t>
            </a:r>
            <a:endParaRPr/>
          </a:p>
          <a:p>
            <a:pPr indent="0" lvl="0" marL="0" rtl="0" algn="l">
              <a:spcBef>
                <a:spcPts val="0"/>
              </a:spcBef>
              <a:spcAft>
                <a:spcPts val="0"/>
              </a:spcAft>
              <a:buNone/>
            </a:pPr>
            <a:r>
              <a:rPr lang="ca"/>
              <a:t>Seguretat en una aplicació Android</a:t>
            </a:r>
            <a:endParaRPr/>
          </a:p>
        </p:txBody>
      </p:sp>
      <p:sp>
        <p:nvSpPr>
          <p:cNvPr id="190" name="Google Shape;190;p22"/>
          <p:cNvSpPr txBox="1"/>
          <p:nvPr>
            <p:ph idx="1" type="body"/>
          </p:nvPr>
        </p:nvSpPr>
        <p:spPr>
          <a:xfrm>
            <a:off x="1297500" y="1384850"/>
            <a:ext cx="7038900" cy="36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ca" sz="1800"/>
              <a:t>Aquesta part de la seguretat de l’app s’ha tractat de buscar noves mesures o millorar-les amb les respostes que ens ha donat l’equip d’app. </a:t>
            </a:r>
            <a:endParaRPr sz="1800"/>
          </a:p>
          <a:p>
            <a:pPr indent="0" lvl="0" marL="0" rtl="0" algn="l">
              <a:spcBef>
                <a:spcPts val="1200"/>
              </a:spcBef>
              <a:spcAft>
                <a:spcPts val="0"/>
              </a:spcAft>
              <a:buNone/>
            </a:pPr>
            <a:r>
              <a:rPr lang="ca" sz="1800"/>
              <a:t>Els punts consensuats son els </a:t>
            </a:r>
            <a:r>
              <a:rPr lang="ca" sz="1800"/>
              <a:t>següents</a:t>
            </a:r>
            <a:r>
              <a:rPr lang="ca" sz="1800"/>
              <a:t>:</a:t>
            </a:r>
            <a:endParaRPr sz="1800"/>
          </a:p>
          <a:p>
            <a:pPr indent="-342900" lvl="1" marL="914400" rtl="0" algn="l">
              <a:lnSpc>
                <a:spcPct val="100000"/>
              </a:lnSpc>
              <a:spcBef>
                <a:spcPts val="1200"/>
              </a:spcBef>
              <a:spcAft>
                <a:spcPts val="0"/>
              </a:spcAft>
              <a:buSzPts val="1800"/>
              <a:buFont typeface="Lato"/>
              <a:buChar char="o"/>
            </a:pPr>
            <a:r>
              <a:rPr lang="ca" sz="1800"/>
              <a:t>Emmagatzematge intern de dades confidencials [pendents d’implementar]</a:t>
            </a:r>
            <a:endParaRPr sz="1800"/>
          </a:p>
          <a:p>
            <a:pPr indent="0" lvl="0" marL="914400" rtl="0" algn="l">
              <a:lnSpc>
                <a:spcPct val="100000"/>
              </a:lnSpc>
              <a:spcBef>
                <a:spcPts val="0"/>
              </a:spcBef>
              <a:spcAft>
                <a:spcPts val="0"/>
              </a:spcAft>
              <a:buNone/>
            </a:pPr>
            <a:r>
              <a:t/>
            </a:r>
            <a:endParaRPr sz="1800"/>
          </a:p>
          <a:p>
            <a:pPr indent="-342900" lvl="1" marL="914400" rtl="0" algn="l">
              <a:lnSpc>
                <a:spcPct val="100000"/>
              </a:lnSpc>
              <a:spcBef>
                <a:spcPts val="0"/>
              </a:spcBef>
              <a:spcAft>
                <a:spcPts val="0"/>
              </a:spcAft>
              <a:buSzPts val="1800"/>
              <a:buFont typeface="Lato"/>
              <a:buChar char="o"/>
            </a:pPr>
            <a:r>
              <a:rPr lang="ca" sz="1800"/>
              <a:t>L'ús de HTTPS [pendents d’implementar]</a:t>
            </a:r>
            <a:endParaRPr sz="1800"/>
          </a:p>
          <a:p>
            <a:pPr indent="0" lvl="0" marL="0" rtl="0" algn="l">
              <a:lnSpc>
                <a:spcPct val="107916"/>
              </a:lnSpc>
              <a:spcBef>
                <a:spcPts val="0"/>
              </a:spcBef>
              <a:spcAft>
                <a:spcPts val="0"/>
              </a:spcAft>
              <a:buNone/>
            </a:pPr>
            <a:r>
              <a:t/>
            </a:r>
            <a:endParaRPr sz="1800"/>
          </a:p>
          <a:p>
            <a:pPr indent="-342900" lvl="1" marL="914400" rtl="0" algn="l">
              <a:lnSpc>
                <a:spcPct val="107916"/>
              </a:lnSpc>
              <a:spcBef>
                <a:spcPts val="0"/>
              </a:spcBef>
              <a:spcAft>
                <a:spcPts val="0"/>
              </a:spcAft>
              <a:buSzPts val="1800"/>
              <a:buFont typeface="Lato"/>
              <a:buChar char="o"/>
            </a:pPr>
            <a:r>
              <a:rPr lang="ca" sz="1800"/>
              <a:t>Dades personals [pendents d’implementar]</a:t>
            </a:r>
            <a:endParaRPr sz="1800"/>
          </a:p>
          <a:p>
            <a:pPr indent="0" lvl="0" marL="914400" rtl="0" algn="l">
              <a:lnSpc>
                <a:spcPct val="107916"/>
              </a:lnSpc>
              <a:spcBef>
                <a:spcPts val="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999200" y="557725"/>
            <a:ext cx="7895100" cy="447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ca"/>
              <a:t>L’ús de HTTPS</a:t>
            </a:r>
            <a:endParaRPr/>
          </a:p>
          <a:p>
            <a:pPr indent="0" lvl="0" marL="457200" rtl="0" algn="l">
              <a:spcBef>
                <a:spcPts val="1000"/>
              </a:spcBef>
              <a:spcAft>
                <a:spcPts val="0"/>
              </a:spcAft>
              <a:buNone/>
            </a:pPr>
            <a:r>
              <a:t/>
            </a:r>
            <a:endParaRPr/>
          </a:p>
          <a:p>
            <a:pPr indent="0" lvl="0" marL="0" rtl="0" algn="just">
              <a:spcBef>
                <a:spcPts val="1000"/>
              </a:spcBef>
              <a:spcAft>
                <a:spcPts val="0"/>
              </a:spcAft>
              <a:buNone/>
            </a:pPr>
            <a:r>
              <a:rPr lang="ca" sz="1800">
                <a:latin typeface="Lato"/>
                <a:ea typeface="Lato"/>
                <a:cs typeface="Lato"/>
                <a:sym typeface="Lato"/>
              </a:rPr>
              <a:t>S</a:t>
            </a:r>
            <a:r>
              <a:rPr lang="ca" sz="1800">
                <a:latin typeface="Lato"/>
                <a:ea typeface="Lato"/>
                <a:cs typeface="Lato"/>
                <a:sym typeface="Lato"/>
              </a:rPr>
              <a:t>empre que el servidor està configurat amb un certificat expedit per una autoritat de certificació de confiança, es pot estar segur que el trànsit de la seva xarxa és segura contra l'espionatge. </a:t>
            </a:r>
            <a:endParaRPr sz="1800">
              <a:solidFill>
                <a:srgbClr val="FFFFFF"/>
              </a:solidFill>
              <a:latin typeface="Lato"/>
              <a:ea typeface="Lato"/>
              <a:cs typeface="Lato"/>
              <a:sym typeface="Lato"/>
            </a:endParaRPr>
          </a:p>
          <a:p>
            <a:pPr indent="0" lvl="0" marL="2286000" rtl="0" algn="l">
              <a:spcBef>
                <a:spcPts val="1000"/>
              </a:spcBef>
              <a:spcAft>
                <a:spcPts val="0"/>
              </a:spcAft>
              <a:buNone/>
            </a:pPr>
            <a:r>
              <a:t/>
            </a:r>
            <a:endParaRPr sz="1800">
              <a:solidFill>
                <a:srgbClr val="FFFFFF"/>
              </a:solidFill>
              <a:latin typeface="Lato"/>
              <a:ea typeface="Lato"/>
              <a:cs typeface="Lato"/>
              <a:sym typeface="Lato"/>
            </a:endParaRPr>
          </a:p>
          <a:p>
            <a:pPr indent="-342900" lvl="0" marL="540000" rtl="0" algn="l">
              <a:spcBef>
                <a:spcPts val="0"/>
              </a:spcBef>
              <a:spcAft>
                <a:spcPts val="0"/>
              </a:spcAft>
              <a:buClr>
                <a:srgbClr val="FFFFFF"/>
              </a:buClr>
              <a:buSzPts val="1800"/>
              <a:buFont typeface="Lato"/>
              <a:buChar char="-"/>
            </a:pPr>
            <a:r>
              <a:rPr lang="ca" sz="1800">
                <a:solidFill>
                  <a:srgbClr val="FFFFFF"/>
                </a:solidFill>
                <a:latin typeface="Lato"/>
                <a:ea typeface="Lato"/>
                <a:cs typeface="Lato"/>
                <a:sym typeface="Lato"/>
              </a:rPr>
              <a:t>Let’s Encrypt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FFFFFF"/>
                </a:solidFill>
              </a:rPr>
              <a:t>Let’s Encrypt</a:t>
            </a:r>
            <a:endParaRPr/>
          </a:p>
        </p:txBody>
      </p:sp>
      <p:sp>
        <p:nvSpPr>
          <p:cNvPr id="201" name="Google Shape;201;p24"/>
          <p:cNvSpPr txBox="1"/>
          <p:nvPr>
            <p:ph idx="1" type="body"/>
          </p:nvPr>
        </p:nvSpPr>
        <p:spPr>
          <a:xfrm>
            <a:off x="1124000" y="1493175"/>
            <a:ext cx="7038900" cy="291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Font typeface="Lato"/>
              <a:buChar char="●"/>
            </a:pPr>
            <a:r>
              <a:rPr lang="ca" sz="1800">
                <a:solidFill>
                  <a:srgbClr val="FFFFFF"/>
                </a:solidFill>
              </a:rPr>
              <a:t>Per habilitar HTTPS s’ha d'obtenir un certificat d'una autoritat de certificació (CA). </a:t>
            </a:r>
            <a:endParaRPr sz="1800">
              <a:solidFill>
                <a:srgbClr val="FFFFFF"/>
              </a:solidFil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42900" lvl="0" marL="461010" rtl="0" algn="l">
              <a:lnSpc>
                <a:spcPct val="100000"/>
              </a:lnSpc>
              <a:spcBef>
                <a:spcPts val="0"/>
              </a:spcBef>
              <a:spcAft>
                <a:spcPts val="0"/>
              </a:spcAft>
              <a:buClr>
                <a:srgbClr val="FFFFFF"/>
              </a:buClr>
              <a:buSzPts val="1800"/>
              <a:buFont typeface="Lato"/>
              <a:buChar char="●"/>
            </a:pPr>
            <a:r>
              <a:rPr lang="ca" sz="1800">
                <a:solidFill>
                  <a:srgbClr val="FFFFFF"/>
                </a:solidFill>
              </a:rPr>
              <a:t>Fer servir el client Certbot ACME ja que pot automatitzar l'emissió i instal·lació de certificats sense temps d'inactivitat. </a:t>
            </a:r>
            <a:endParaRPr sz="1800">
              <a:solidFill>
                <a:srgbClr val="FFFFFF"/>
              </a:solidFill>
            </a:endParaRPr>
          </a:p>
          <a:p>
            <a:pPr indent="0" lvl="0" marL="457200" rtl="0" algn="l">
              <a:lnSpc>
                <a:spcPct val="100000"/>
              </a:lnSpc>
              <a:spcBef>
                <a:spcPts val="0"/>
              </a:spcBef>
              <a:spcAft>
                <a:spcPts val="0"/>
              </a:spcAft>
              <a:buNone/>
            </a:pPr>
            <a:r>
              <a:t/>
            </a:r>
            <a:endParaRPr sz="1800">
              <a:solidFill>
                <a:srgbClr val="FFFFFF"/>
              </a:solidFill>
            </a:endParaRPr>
          </a:p>
          <a:p>
            <a:pPr indent="-342900" lvl="0" marL="461010" rtl="0" algn="l">
              <a:lnSpc>
                <a:spcPct val="100000"/>
              </a:lnSpc>
              <a:spcBef>
                <a:spcPts val="0"/>
              </a:spcBef>
              <a:spcAft>
                <a:spcPts val="0"/>
              </a:spcAft>
              <a:buClr>
                <a:srgbClr val="FFFFFF"/>
              </a:buClr>
              <a:buSzPts val="1800"/>
              <a:buFont typeface="Lato"/>
              <a:buChar char="●"/>
            </a:pPr>
            <a:r>
              <a:rPr lang="ca" sz="1800">
                <a:solidFill>
                  <a:srgbClr val="FFFFFF"/>
                </a:solidFill>
              </a:rPr>
              <a:t>És fàcil d'usar i funciona en molts sistemes operatius.</a:t>
            </a:r>
            <a:endParaRPr sz="18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l’app: </a:t>
            </a:r>
            <a:endParaRPr/>
          </a:p>
          <a:p>
            <a:pPr indent="0" lvl="0" marL="0" rtl="0" algn="l">
              <a:spcBef>
                <a:spcPts val="0"/>
              </a:spcBef>
              <a:spcAft>
                <a:spcPts val="0"/>
              </a:spcAft>
              <a:buNone/>
            </a:pPr>
            <a:r>
              <a:rPr lang="ca"/>
              <a:t>Seguretat en una aplicació Android</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ca" sz="1800"/>
              <a:t>Els punts pendents de consensuar son els següents:</a:t>
            </a:r>
            <a:endParaRPr sz="1800"/>
          </a:p>
          <a:p>
            <a:pPr indent="-342900" lvl="0" marL="457200" rtl="0" algn="l">
              <a:lnSpc>
                <a:spcPct val="100000"/>
              </a:lnSpc>
              <a:spcBef>
                <a:spcPts val="1200"/>
              </a:spcBef>
              <a:spcAft>
                <a:spcPts val="0"/>
              </a:spcAft>
              <a:buSzPts val="1800"/>
              <a:buFont typeface="Montserrat"/>
              <a:buChar char="-"/>
            </a:pPr>
            <a:r>
              <a:rPr lang="ca" sz="1800">
                <a:latin typeface="Montserrat"/>
                <a:ea typeface="Montserrat"/>
                <a:cs typeface="Montserrat"/>
                <a:sym typeface="Montserrat"/>
              </a:rPr>
              <a:t>Ús de GCM : </a:t>
            </a:r>
            <a:r>
              <a:rPr lang="ca" sz="1800"/>
              <a:t>Aquest mètode encara està per valorar i veure si es farà servir o no al final.</a:t>
            </a:r>
            <a:endParaRPr sz="1800"/>
          </a:p>
          <a:p>
            <a:pPr indent="-342900" lvl="0" marL="457200" rtl="0" algn="just">
              <a:lnSpc>
                <a:spcPct val="107916"/>
              </a:lnSpc>
              <a:spcBef>
                <a:spcPts val="1000"/>
              </a:spcBef>
              <a:spcAft>
                <a:spcPts val="0"/>
              </a:spcAft>
              <a:buClr>
                <a:srgbClr val="FFFFFF"/>
              </a:buClr>
              <a:buSzPts val="1800"/>
              <a:buFont typeface="Montserrat"/>
              <a:buChar char="-"/>
            </a:pPr>
            <a:r>
              <a:rPr lang="ca" sz="1800">
                <a:solidFill>
                  <a:srgbClr val="FFFFFF"/>
                </a:solidFill>
                <a:latin typeface="Arial"/>
                <a:ea typeface="Arial"/>
                <a:cs typeface="Arial"/>
                <a:sym typeface="Arial"/>
              </a:rPr>
              <a:t>Javascript</a:t>
            </a:r>
            <a:endParaRPr sz="1800">
              <a:solidFill>
                <a:srgbClr val="FFFFFF"/>
              </a:solidFill>
            </a:endParaRPr>
          </a:p>
          <a:p>
            <a:pPr indent="0" lvl="0" marL="0" rtl="0" algn="l">
              <a:spcBef>
                <a:spcPts val="1200"/>
              </a:spcBef>
              <a:spcAft>
                <a:spcPts val="12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pàgina web</a:t>
            </a:r>
            <a:endParaRPr/>
          </a:p>
          <a:p>
            <a:pPr indent="0" lvl="0" marL="0" rtl="0" algn="l">
              <a:spcBef>
                <a:spcPts val="0"/>
              </a:spcBef>
              <a:spcAft>
                <a:spcPts val="0"/>
              </a:spcAft>
              <a:buNone/>
            </a:pPr>
            <a:r>
              <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2400"/>
              <a:t>US D’HTTPS:</a:t>
            </a:r>
            <a:endParaRPr b="1" sz="2400"/>
          </a:p>
          <a:p>
            <a:pPr indent="0" lvl="0" marL="0" rtl="0" algn="l">
              <a:spcBef>
                <a:spcPts val="1600"/>
              </a:spcBef>
              <a:spcAft>
                <a:spcPts val="0"/>
              </a:spcAft>
              <a:buNone/>
            </a:pPr>
            <a:r>
              <a:rPr b="1" lang="ca" sz="1800"/>
              <a:t>-Xifra les dades entre client i servidor.</a:t>
            </a:r>
            <a:endParaRPr b="1" sz="1800"/>
          </a:p>
          <a:p>
            <a:pPr indent="0" lvl="0" marL="0" rtl="0" algn="l">
              <a:spcBef>
                <a:spcPts val="1600"/>
              </a:spcBef>
              <a:spcAft>
                <a:spcPts val="0"/>
              </a:spcAft>
              <a:buNone/>
            </a:pPr>
            <a:r>
              <a:rPr b="1" lang="ca" sz="1800"/>
              <a:t>-Dóna </a:t>
            </a:r>
            <a:r>
              <a:rPr b="1" lang="ca" sz="1800"/>
              <a:t>tranquil·litat</a:t>
            </a:r>
            <a:r>
              <a:rPr b="1" lang="ca" sz="1800"/>
              <a:t> a l’usuari al veure que la web es segura.</a:t>
            </a:r>
            <a:endParaRPr b="1" sz="1800"/>
          </a:p>
          <a:p>
            <a:pPr indent="0" lvl="0" marL="0" rtl="0" algn="l">
              <a:spcBef>
                <a:spcPts val="1600"/>
              </a:spcBef>
              <a:spcAft>
                <a:spcPts val="1600"/>
              </a:spcAft>
              <a:buNone/>
            </a:pPr>
            <a:r>
              <a:rPr b="1" lang="ca" sz="1800"/>
              <a:t>-Google dóna prioritat a les webs amb HTTPs quan mostra resultats.</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pàgina web</a:t>
            </a:r>
            <a:endParaRPr/>
          </a:p>
          <a:p>
            <a:pPr indent="0" lvl="0" marL="0" rtl="0" algn="l">
              <a:spcBef>
                <a:spcPts val="0"/>
              </a:spcBef>
              <a:spcAft>
                <a:spcPts val="0"/>
              </a:spcAft>
              <a:buNone/>
            </a:pPr>
            <a:r>
              <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2400"/>
              <a:t>Login dels clients:</a:t>
            </a:r>
            <a:endParaRPr b="1" sz="2400"/>
          </a:p>
          <a:p>
            <a:pPr indent="0" lvl="0" marL="0" rtl="0" algn="l">
              <a:spcBef>
                <a:spcPts val="1600"/>
              </a:spcBef>
              <a:spcAft>
                <a:spcPts val="0"/>
              </a:spcAft>
              <a:buNone/>
            </a:pPr>
            <a:r>
              <a:rPr b="1" lang="ca" sz="1400"/>
              <a:t>-Sistema per validar les contrasenyes.</a:t>
            </a:r>
            <a:endParaRPr b="1" sz="1400"/>
          </a:p>
          <a:p>
            <a:pPr indent="0" lvl="0" marL="0" rtl="0" algn="l">
              <a:spcBef>
                <a:spcPts val="1600"/>
              </a:spcBef>
              <a:spcAft>
                <a:spcPts val="0"/>
              </a:spcAft>
              <a:buNone/>
            </a:pPr>
            <a:r>
              <a:rPr b="1" lang="ca" sz="1400"/>
              <a:t>-Contrasenya robusta.</a:t>
            </a:r>
            <a:endParaRPr b="1" sz="1400"/>
          </a:p>
          <a:p>
            <a:pPr indent="0" lvl="0" marL="0" rtl="0" algn="l">
              <a:spcBef>
                <a:spcPts val="1600"/>
              </a:spcBef>
              <a:spcAft>
                <a:spcPts val="0"/>
              </a:spcAft>
              <a:buNone/>
            </a:pPr>
            <a:r>
              <a:rPr b="1" lang="ca" sz="2400"/>
              <a:t>Login dels administradors:</a:t>
            </a:r>
            <a:endParaRPr b="1" sz="2400"/>
          </a:p>
          <a:p>
            <a:pPr indent="0" lvl="0" marL="0" rtl="0" algn="l">
              <a:spcBef>
                <a:spcPts val="1600"/>
              </a:spcBef>
              <a:spcAft>
                <a:spcPts val="1600"/>
              </a:spcAft>
              <a:buNone/>
            </a:pPr>
            <a:r>
              <a:rPr b="1" lang="ca" sz="1400"/>
              <a:t>-Contrasenya definida per l’administrador</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pàgina web</a:t>
            </a:r>
            <a:endParaRPr/>
          </a:p>
          <a:p>
            <a:pPr indent="0" lvl="0" marL="0" rtl="0" algn="l">
              <a:spcBef>
                <a:spcPts val="0"/>
              </a:spcBef>
              <a:spcAft>
                <a:spcPts val="0"/>
              </a:spcAft>
              <a:buNone/>
            </a:pPr>
            <a:r>
              <a:t/>
            </a:r>
            <a:endParaRPr/>
          </a:p>
        </p:txBody>
      </p:sp>
      <p:sp>
        <p:nvSpPr>
          <p:cNvPr id="225" name="Google Shape;22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2400"/>
              <a:t>Captcha:</a:t>
            </a:r>
            <a:endParaRPr sz="2400"/>
          </a:p>
          <a:p>
            <a:pPr indent="-342900" lvl="0" marL="457200" rtl="0" algn="l">
              <a:spcBef>
                <a:spcPts val="1600"/>
              </a:spcBef>
              <a:spcAft>
                <a:spcPts val="0"/>
              </a:spcAft>
              <a:buSzPts val="1800"/>
              <a:buChar char="-"/>
            </a:pPr>
            <a:r>
              <a:rPr b="1" lang="ca" sz="1800"/>
              <a:t>Captcha </a:t>
            </a:r>
            <a:r>
              <a:rPr b="1" lang="ca" sz="1800"/>
              <a:t>necessari</a:t>
            </a:r>
            <a:r>
              <a:rPr b="1" lang="ca" sz="1800"/>
              <a:t> quan algú faci login.</a:t>
            </a:r>
            <a:endParaRPr b="1" sz="1800"/>
          </a:p>
          <a:p>
            <a:pPr indent="-342900" lvl="0" marL="457200" rtl="0" algn="l">
              <a:spcBef>
                <a:spcPts val="0"/>
              </a:spcBef>
              <a:spcAft>
                <a:spcPts val="0"/>
              </a:spcAft>
              <a:buSzPts val="1800"/>
              <a:buChar char="-"/>
            </a:pPr>
            <a:r>
              <a:rPr b="1" lang="ca" sz="1800"/>
              <a:t>Evitem atacs per força bruta</a:t>
            </a:r>
            <a:endParaRPr b="1" sz="1800"/>
          </a:p>
          <a:p>
            <a:pPr indent="-342900" lvl="0" marL="457200" rtl="0" algn="l">
              <a:spcBef>
                <a:spcPts val="0"/>
              </a:spcBef>
              <a:spcAft>
                <a:spcPts val="0"/>
              </a:spcAft>
              <a:buSzPts val="1800"/>
              <a:buChar char="-"/>
            </a:pPr>
            <a:r>
              <a:rPr b="1" lang="ca" sz="1800"/>
              <a:t>Utilitzem Google Captcha</a:t>
            </a:r>
            <a:endParaRPr b="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pàgina web</a:t>
            </a:r>
            <a:endParaRPr/>
          </a:p>
          <a:p>
            <a:pPr indent="0" lvl="0" marL="0" rtl="0" algn="l">
              <a:spcBef>
                <a:spcPts val="0"/>
              </a:spcBef>
              <a:spcAft>
                <a:spcPts val="0"/>
              </a:spcAft>
              <a:buNone/>
            </a:pPr>
            <a:r>
              <a:t/>
            </a:r>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3000"/>
              <a:t>Json:</a:t>
            </a:r>
            <a:endParaRPr sz="3000"/>
          </a:p>
          <a:p>
            <a:pPr indent="0" lvl="0" marL="0" rtl="0" algn="l">
              <a:spcBef>
                <a:spcPts val="1600"/>
              </a:spcBef>
              <a:spcAft>
                <a:spcPts val="0"/>
              </a:spcAft>
              <a:buNone/>
            </a:pPr>
            <a:r>
              <a:rPr b="1" lang="ca" sz="1400"/>
              <a:t>-S’utilitzarà per l’intercanvi de dades.</a:t>
            </a:r>
            <a:endParaRPr b="1" sz="1400"/>
          </a:p>
          <a:p>
            <a:pPr indent="0" lvl="0" marL="0" rtl="0" algn="l">
              <a:spcBef>
                <a:spcPts val="1600"/>
              </a:spcBef>
              <a:spcAft>
                <a:spcPts val="0"/>
              </a:spcAft>
              <a:buNone/>
            </a:pPr>
            <a:r>
              <a:rPr lang="ca" sz="3000"/>
              <a:t>Jquery:</a:t>
            </a:r>
            <a:endParaRPr sz="3000"/>
          </a:p>
          <a:p>
            <a:pPr indent="0" lvl="0" marL="0" rtl="0" algn="l">
              <a:spcBef>
                <a:spcPts val="1600"/>
              </a:spcBef>
              <a:spcAft>
                <a:spcPts val="1600"/>
              </a:spcAft>
              <a:buNone/>
            </a:pPr>
            <a:r>
              <a:rPr lang="ca" sz="1400"/>
              <a:t>-</a:t>
            </a:r>
            <a:r>
              <a:rPr b="1" lang="ca" sz="1400"/>
              <a:t>S’utilitzarà per implementar un CDN per evitar atacs DDoS.</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pàgina web</a:t>
            </a:r>
            <a:endParaRPr/>
          </a:p>
          <a:p>
            <a:pPr indent="0" lvl="0" marL="0" rtl="0" algn="l">
              <a:spcBef>
                <a:spcPts val="0"/>
              </a:spcBef>
              <a:spcAft>
                <a:spcPts val="0"/>
              </a:spcAft>
              <a:buNone/>
            </a:pPr>
            <a:r>
              <a:t/>
            </a:r>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3000"/>
              <a:t>Cookies:</a:t>
            </a:r>
            <a:endParaRPr b="1" sz="3000"/>
          </a:p>
          <a:p>
            <a:pPr indent="0" lvl="0" marL="0" rtl="0" algn="l">
              <a:spcBef>
                <a:spcPts val="1600"/>
              </a:spcBef>
              <a:spcAft>
                <a:spcPts val="0"/>
              </a:spcAft>
              <a:buNone/>
            </a:pPr>
            <a:r>
              <a:rPr b="1" lang="ca" sz="1800"/>
              <a:t>-S’utilitzaran cookies per tenir un login persistent.</a:t>
            </a:r>
            <a:endParaRPr b="1" sz="1800"/>
          </a:p>
          <a:p>
            <a:pPr indent="0" lvl="0" marL="0" rtl="0" algn="l">
              <a:spcBef>
                <a:spcPts val="1600"/>
              </a:spcBef>
              <a:spcAft>
                <a:spcPts val="0"/>
              </a:spcAft>
              <a:buNone/>
            </a:pPr>
            <a:r>
              <a:rPr b="1" lang="ca" sz="1800"/>
              <a:t>-</a:t>
            </a:r>
            <a:r>
              <a:rPr b="1" lang="ca" sz="1800"/>
              <a:t>Possibilitat</a:t>
            </a:r>
            <a:r>
              <a:rPr b="1" lang="ca" sz="1800"/>
              <a:t> d’afegir cookies en un futur segons les </a:t>
            </a:r>
            <a:r>
              <a:rPr b="1" lang="ca" sz="1800"/>
              <a:t>necessitats</a:t>
            </a:r>
            <a:r>
              <a:rPr b="1" lang="ca" sz="1800"/>
              <a:t>.</a:t>
            </a:r>
            <a:endParaRPr b="1" sz="1800"/>
          </a:p>
          <a:p>
            <a:pPr indent="0" lvl="0" marL="0" rtl="0" algn="l">
              <a:spcBef>
                <a:spcPts val="1600"/>
              </a:spcBef>
              <a:spcAft>
                <a:spcPts val="1600"/>
              </a:spcAft>
              <a:buNone/>
            </a:pPr>
            <a:r>
              <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infraestructura</a:t>
            </a:r>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Punts a tractar en aquest sprint:</a:t>
            </a:r>
            <a:endParaRPr sz="1800"/>
          </a:p>
          <a:p>
            <a:pPr indent="-342900" lvl="0" marL="457200" rtl="0" algn="l">
              <a:spcBef>
                <a:spcPts val="1600"/>
              </a:spcBef>
              <a:spcAft>
                <a:spcPts val="0"/>
              </a:spcAft>
              <a:buSzPts val="1800"/>
              <a:buChar char="-"/>
            </a:pPr>
            <a:r>
              <a:rPr lang="ca" sz="1800"/>
              <a:t>Servidor DNS (BIND)</a:t>
            </a:r>
            <a:endParaRPr sz="1800"/>
          </a:p>
          <a:p>
            <a:pPr indent="-342900" lvl="0" marL="457200" rtl="0" algn="l">
              <a:spcBef>
                <a:spcPts val="0"/>
              </a:spcBef>
              <a:spcAft>
                <a:spcPts val="0"/>
              </a:spcAft>
              <a:buSzPts val="1800"/>
              <a:buChar char="-"/>
            </a:pPr>
            <a:r>
              <a:rPr lang="ca" sz="1800"/>
              <a:t>Servidor DHCP</a:t>
            </a:r>
            <a:endParaRPr sz="1800"/>
          </a:p>
          <a:p>
            <a:pPr indent="0" lvl="0" marL="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11058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b="1" lang="ca" sz="2400"/>
              <a:t>A1 - Desplegament de Hardware, de la seguretat i validació del projecte</a:t>
            </a:r>
            <a:endParaRPr sz="24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ca" sz="1400">
                <a:solidFill>
                  <a:srgbClr val="FFFFFF"/>
                </a:solidFill>
                <a:latin typeface="Arial"/>
                <a:ea typeface="Arial"/>
                <a:cs typeface="Arial"/>
                <a:sym typeface="Arial"/>
              </a:rPr>
              <a:t>ALONSO GUTIÉRREZ, JAUME</a:t>
            </a:r>
            <a:endParaRPr sz="14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lang="ca" sz="1400">
                <a:solidFill>
                  <a:srgbClr val="FFFFFF"/>
                </a:solidFill>
                <a:latin typeface="Arial"/>
                <a:ea typeface="Arial"/>
                <a:cs typeface="Arial"/>
                <a:sym typeface="Arial"/>
              </a:rPr>
              <a:t>HERNÁNDEZ PLAZA, EVA</a:t>
            </a:r>
            <a:endParaRPr sz="14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lang="ca" sz="1400">
                <a:solidFill>
                  <a:srgbClr val="FFFFFF"/>
                </a:solidFill>
                <a:latin typeface="Arial"/>
                <a:ea typeface="Arial"/>
                <a:cs typeface="Arial"/>
                <a:sym typeface="Arial"/>
              </a:rPr>
              <a:t>SANDOVAL CASTILLO, ARACELI ROSANGELA</a:t>
            </a:r>
            <a:endParaRPr sz="14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lang="ca" sz="1400">
                <a:solidFill>
                  <a:srgbClr val="FFFFFF"/>
                </a:solidFill>
                <a:latin typeface="Arial"/>
                <a:ea typeface="Arial"/>
                <a:cs typeface="Arial"/>
                <a:sym typeface="Arial"/>
              </a:rPr>
              <a:t>PLANAS LABRADOR, GERARD</a:t>
            </a:r>
            <a:endParaRPr sz="1400">
              <a:solidFill>
                <a:srgbClr val="FFFFFF"/>
              </a:solidFill>
              <a:latin typeface="Arial"/>
              <a:ea typeface="Arial"/>
              <a:cs typeface="Arial"/>
              <a:sym typeface="Arial"/>
            </a:endParaRPr>
          </a:p>
          <a:p>
            <a:pPr indent="0" lvl="0" marL="0" rtl="0" algn="l">
              <a:lnSpc>
                <a:spcPct val="100000"/>
              </a:lnSpc>
              <a:spcBef>
                <a:spcPts val="1200"/>
              </a:spcBef>
              <a:spcAft>
                <a:spcPts val="0"/>
              </a:spcAft>
              <a:buNone/>
            </a:pPr>
            <a:r>
              <a:rPr lang="ca" sz="1400">
                <a:solidFill>
                  <a:srgbClr val="FFFFFF"/>
                </a:solidFill>
                <a:latin typeface="Arial"/>
                <a:ea typeface="Arial"/>
                <a:cs typeface="Arial"/>
                <a:sym typeface="Arial"/>
              </a:rPr>
              <a:t>PERNÍAS PELÁEZ, JORDI</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DNS</a:t>
            </a:r>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Control de versions:</a:t>
            </a:r>
            <a:endParaRPr sz="1800"/>
          </a:p>
          <a:p>
            <a:pPr indent="-342900" lvl="0" marL="457200" rtl="0" algn="l">
              <a:spcBef>
                <a:spcPts val="1600"/>
              </a:spcBef>
              <a:spcAft>
                <a:spcPts val="0"/>
              </a:spcAft>
              <a:buSzPts val="1800"/>
              <a:buChar char="-"/>
            </a:pPr>
            <a:r>
              <a:rPr lang="ca" sz="1800"/>
              <a:t>Mantindrem el servidor el més actualitzat possible</a:t>
            </a:r>
            <a:endParaRPr sz="1800"/>
          </a:p>
          <a:p>
            <a:pPr indent="-342900" lvl="0" marL="457200" rtl="0" algn="l">
              <a:spcBef>
                <a:spcPts val="0"/>
              </a:spcBef>
              <a:spcAft>
                <a:spcPts val="0"/>
              </a:spcAft>
              <a:buSzPts val="1800"/>
              <a:buChar char="-"/>
            </a:pPr>
            <a:r>
              <a:rPr lang="ca" sz="1800"/>
              <a:t>Ocultarem la versió del nostre servidor de cara a l’exterior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DNS</a:t>
            </a:r>
            <a:endParaRPr/>
          </a:p>
          <a:p>
            <a:pPr indent="0" lvl="0" marL="0" rtl="0" algn="l">
              <a:spcBef>
                <a:spcPts val="0"/>
              </a:spcBef>
              <a:spcAft>
                <a:spcPts val="0"/>
              </a:spcAft>
              <a:buNone/>
            </a:pPr>
            <a:r>
              <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Transferència de zones DNS:</a:t>
            </a:r>
            <a:endParaRPr sz="1800"/>
          </a:p>
          <a:p>
            <a:pPr indent="-342900" lvl="0" marL="457200" rtl="0" algn="l">
              <a:spcBef>
                <a:spcPts val="1600"/>
              </a:spcBef>
              <a:spcAft>
                <a:spcPts val="0"/>
              </a:spcAft>
              <a:buSzPts val="1800"/>
              <a:buChar char="-"/>
            </a:pPr>
            <a:r>
              <a:rPr lang="ca" sz="1800"/>
              <a:t>Limitarem quins servidors DNS i adreces IP poden fer aquesta transferència de zones.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DNS</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Recursivitat DNS:</a:t>
            </a:r>
            <a:endParaRPr sz="1800"/>
          </a:p>
          <a:p>
            <a:pPr indent="-342900" lvl="0" marL="457200" rtl="0" algn="l">
              <a:spcBef>
                <a:spcPts val="1600"/>
              </a:spcBef>
              <a:spcAft>
                <a:spcPts val="0"/>
              </a:spcAft>
              <a:buSzPts val="1800"/>
              <a:buChar char="-"/>
            </a:pPr>
            <a:r>
              <a:rPr lang="ca" sz="1800"/>
              <a:t>Desactivarem la recursivitat DNS (activada per defecte)</a:t>
            </a:r>
            <a:endParaRPr sz="1800"/>
          </a:p>
          <a:p>
            <a:pPr indent="0" lvl="0" marL="0" rtl="0" algn="l">
              <a:spcBef>
                <a:spcPts val="1600"/>
              </a:spcBef>
              <a:spcAft>
                <a:spcPts val="0"/>
              </a:spcAft>
              <a:buNone/>
            </a:pPr>
            <a:r>
              <a:t/>
            </a:r>
            <a:endParaRPr sz="1800"/>
          </a:p>
          <a:p>
            <a:pPr indent="0" lvl="0" marL="457200" rtl="0" algn="l">
              <a:spcBef>
                <a:spcPts val="1600"/>
              </a:spcBef>
              <a:spcAft>
                <a:spcPts val="1600"/>
              </a:spcAft>
              <a:buNone/>
            </a:pPr>
            <a:r>
              <a:rPr lang="ca" sz="1800"/>
              <a:t>En cas contrari estem més exposats a atacs d’envenenament o   atacs DDoS.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DHCP</a:t>
            </a:r>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Tolerància a fallades:</a:t>
            </a:r>
            <a:endParaRPr sz="1800"/>
          </a:p>
          <a:p>
            <a:pPr indent="-342900" lvl="0" marL="457200" rtl="0" algn="l">
              <a:spcBef>
                <a:spcPts val="1600"/>
              </a:spcBef>
              <a:spcAft>
                <a:spcPts val="0"/>
              </a:spcAft>
              <a:buSzPts val="1800"/>
              <a:buChar char="-"/>
            </a:pPr>
            <a:r>
              <a:rPr lang="ca" sz="1800"/>
              <a:t>Connectem dos servidors DHCP entre ells</a:t>
            </a:r>
            <a:endParaRPr sz="1800"/>
          </a:p>
          <a:p>
            <a:pPr indent="-342900" lvl="0" marL="457200" rtl="0" algn="l">
              <a:spcBef>
                <a:spcPts val="0"/>
              </a:spcBef>
              <a:spcAft>
                <a:spcPts val="0"/>
              </a:spcAft>
              <a:buSzPts val="1800"/>
              <a:buChar char="-"/>
            </a:pPr>
            <a:r>
              <a:rPr lang="ca" sz="1800"/>
              <a:t>Comparteixen l’informació</a:t>
            </a:r>
            <a:endParaRPr sz="1800"/>
          </a:p>
          <a:p>
            <a:pPr indent="-342900" lvl="0" marL="457200" rtl="0" algn="l">
              <a:spcBef>
                <a:spcPts val="0"/>
              </a:spcBef>
              <a:spcAft>
                <a:spcPts val="0"/>
              </a:spcAft>
              <a:buSzPts val="1800"/>
              <a:buChar char="-"/>
            </a:pPr>
            <a:r>
              <a:rPr lang="ca" sz="1800"/>
              <a:t>Si un cau, l’altre el substitueix</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DHCP</a:t>
            </a:r>
            <a:endParaRPr/>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BACKUP:</a:t>
            </a:r>
            <a:endParaRPr sz="1800"/>
          </a:p>
          <a:p>
            <a:pPr indent="-342900" lvl="0" marL="457200" rtl="0" algn="l">
              <a:spcBef>
                <a:spcPts val="1600"/>
              </a:spcBef>
              <a:spcAft>
                <a:spcPts val="0"/>
              </a:spcAft>
              <a:buSzPts val="1800"/>
              <a:buChar char="-"/>
            </a:pPr>
            <a:r>
              <a:rPr lang="ca" sz="1800"/>
              <a:t>Backup periòdic de la configuració DHCP</a:t>
            </a:r>
            <a:endParaRPr sz="1800"/>
          </a:p>
          <a:p>
            <a:pPr indent="-342900" lvl="0" marL="457200" rtl="0" algn="l">
              <a:spcBef>
                <a:spcPts val="0"/>
              </a:spcBef>
              <a:spcAft>
                <a:spcPts val="0"/>
              </a:spcAft>
              <a:buSzPts val="1800"/>
              <a:buChar char="-"/>
            </a:pPr>
            <a:r>
              <a:rPr lang="ca" sz="1800"/>
              <a:t>Es guarda remotament</a:t>
            </a:r>
            <a:endParaRPr sz="1800"/>
          </a:p>
          <a:p>
            <a:pPr indent="0" lvl="0" marL="457200" rtl="0" algn="l">
              <a:spcBef>
                <a:spcPts val="1600"/>
              </a:spcBef>
              <a:spcAft>
                <a:spcPts val="1600"/>
              </a:spcAft>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DHCP</a:t>
            </a:r>
            <a:endParaRPr/>
          </a:p>
          <a:p>
            <a:pPr indent="0" lvl="0" marL="0" rtl="0" algn="l">
              <a:spcBef>
                <a:spcPts val="0"/>
              </a:spcBef>
              <a:spcAft>
                <a:spcPts val="0"/>
              </a:spcAft>
              <a:buNone/>
            </a:pPr>
            <a:r>
              <a:t/>
            </a:r>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Subnetting:</a:t>
            </a:r>
            <a:endParaRPr sz="1800"/>
          </a:p>
          <a:p>
            <a:pPr indent="-342900" lvl="0" marL="457200" rtl="0" algn="l">
              <a:spcBef>
                <a:spcPts val="1600"/>
              </a:spcBef>
              <a:spcAft>
                <a:spcPts val="0"/>
              </a:spcAft>
              <a:buSzPts val="1800"/>
              <a:buChar char="-"/>
            </a:pPr>
            <a:r>
              <a:rPr lang="ca" sz="1800"/>
              <a:t>Segmentem la xarxa per tenir un millor control d’aquesta</a:t>
            </a:r>
            <a:endParaRPr sz="1800"/>
          </a:p>
          <a:p>
            <a:pPr indent="-342900" lvl="0" marL="457200" rtl="0" algn="l">
              <a:spcBef>
                <a:spcPts val="0"/>
              </a:spcBef>
              <a:spcAft>
                <a:spcPts val="0"/>
              </a:spcAft>
              <a:buSzPts val="1800"/>
              <a:buChar char="-"/>
            </a:pPr>
            <a:r>
              <a:rPr lang="ca" sz="1800"/>
              <a:t>Reservem certa part de les adreces IP per dispositius que necessiten (o necessitaran) adreces estàtiques</a:t>
            </a:r>
            <a:endParaRPr sz="1800"/>
          </a:p>
          <a:p>
            <a:pPr indent="-342900" lvl="0" marL="457200" rtl="0" algn="l">
              <a:spcBef>
                <a:spcPts val="0"/>
              </a:spcBef>
              <a:spcAft>
                <a:spcPts val="0"/>
              </a:spcAft>
              <a:buSzPts val="1800"/>
              <a:buChar char="-"/>
            </a:pPr>
            <a:r>
              <a:rPr lang="ca" sz="1800"/>
              <a:t>La dividirem segons:</a:t>
            </a:r>
            <a:endParaRPr sz="1800"/>
          </a:p>
          <a:p>
            <a:pPr indent="-342900" lvl="1" marL="914400" rtl="0" algn="l">
              <a:spcBef>
                <a:spcPts val="0"/>
              </a:spcBef>
              <a:spcAft>
                <a:spcPts val="0"/>
              </a:spcAft>
              <a:buSzPts val="1800"/>
              <a:buChar char="-"/>
            </a:pPr>
            <a:r>
              <a:rPr lang="ca" sz="1800"/>
              <a:t>Funció dels dispositius a connecta</a:t>
            </a:r>
            <a:endParaRPr sz="1800"/>
          </a:p>
          <a:p>
            <a:pPr indent="-342900" lvl="1" marL="914400" rtl="0" algn="l">
              <a:spcBef>
                <a:spcPts val="0"/>
              </a:spcBef>
              <a:spcAft>
                <a:spcPts val="0"/>
              </a:spcAft>
              <a:buSzPts val="1800"/>
              <a:buChar char="-"/>
            </a:pPr>
            <a:r>
              <a:rPr lang="ca" sz="1800"/>
              <a:t>Usuaris que poden accedir a la xarxa</a:t>
            </a:r>
            <a:endParaRPr sz="1800"/>
          </a:p>
          <a:p>
            <a:pPr indent="-342900" lvl="1" marL="914400" rtl="0" algn="l">
              <a:spcBef>
                <a:spcPts val="0"/>
              </a:spcBef>
              <a:spcAft>
                <a:spcPts val="0"/>
              </a:spcAft>
              <a:buSzPts val="1800"/>
              <a:buChar char="-"/>
            </a:pPr>
            <a:r>
              <a:rPr lang="ca" sz="1800"/>
              <a:t>Nivell de seguretat desitjat</a:t>
            </a:r>
            <a:endParaRPr sz="1800"/>
          </a:p>
          <a:p>
            <a:pPr indent="0" lvl="0" marL="457200" rtl="0" algn="l">
              <a:spcBef>
                <a:spcPts val="1600"/>
              </a:spcBef>
              <a:spcAft>
                <a:spcPts val="160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DHCP</a:t>
            </a:r>
            <a:endParaRPr/>
          </a:p>
          <a:p>
            <a:pPr indent="0" lvl="0" marL="0" rtl="0" algn="l">
              <a:spcBef>
                <a:spcPts val="0"/>
              </a:spcBef>
              <a:spcAft>
                <a:spcPts val="0"/>
              </a:spcAft>
              <a:buNone/>
            </a:pPr>
            <a:r>
              <a:t/>
            </a:r>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Temps de lloguer / lease time:</a:t>
            </a:r>
            <a:endParaRPr sz="1800"/>
          </a:p>
          <a:p>
            <a:pPr indent="-342900" lvl="0" marL="457200" rtl="0" algn="l">
              <a:spcBef>
                <a:spcPts val="1600"/>
              </a:spcBef>
              <a:spcAft>
                <a:spcPts val="0"/>
              </a:spcAft>
              <a:buSzPts val="1800"/>
              <a:buChar char="-"/>
            </a:pPr>
            <a:r>
              <a:rPr lang="ca" sz="1800"/>
              <a:t>Aquest temps dependrà del subnetting que assignem de cara al següent sprint</a:t>
            </a:r>
            <a:endParaRPr sz="1800"/>
          </a:p>
          <a:p>
            <a:pPr indent="-342900" lvl="0" marL="457200" rtl="0" algn="l">
              <a:spcBef>
                <a:spcPts val="0"/>
              </a:spcBef>
              <a:spcAft>
                <a:spcPts val="0"/>
              </a:spcAft>
              <a:buSzPts val="1800"/>
              <a:buChar char="-"/>
            </a:pPr>
            <a:r>
              <a:rPr lang="ca" sz="1800"/>
              <a:t>Important per a no col·lapsar la xarxa</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Servidor DHCP</a:t>
            </a:r>
            <a:endParaRPr/>
          </a:p>
          <a:p>
            <a:pPr indent="0" lvl="0" marL="0" rtl="0" algn="l">
              <a:spcBef>
                <a:spcPts val="0"/>
              </a:spcBef>
              <a:spcAft>
                <a:spcPts val="0"/>
              </a:spcAft>
              <a:buNone/>
            </a:pPr>
            <a:r>
              <a:t/>
            </a:r>
            <a:endParaRPr/>
          </a:p>
        </p:txBody>
      </p:sp>
      <p:sp>
        <p:nvSpPr>
          <p:cNvPr id="291" name="Google Shape;291;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DHCP Snooping</a:t>
            </a:r>
            <a:endParaRPr sz="1800"/>
          </a:p>
          <a:p>
            <a:pPr indent="-342900" lvl="0" marL="457200" rtl="0" algn="l">
              <a:spcBef>
                <a:spcPts val="1600"/>
              </a:spcBef>
              <a:spcAft>
                <a:spcPts val="0"/>
              </a:spcAft>
              <a:buSzPts val="1800"/>
              <a:buChar char="-"/>
            </a:pPr>
            <a:r>
              <a:rPr lang="ca" sz="1800"/>
              <a:t>Determinar quins missatges provenen de servidors de confiança</a:t>
            </a:r>
            <a:endParaRPr sz="1800"/>
          </a:p>
          <a:p>
            <a:pPr indent="-342900" lvl="0" marL="457200" rtl="0" algn="l">
              <a:spcBef>
                <a:spcPts val="0"/>
              </a:spcBef>
              <a:spcAft>
                <a:spcPts val="0"/>
              </a:spcAft>
              <a:buSzPts val="1800"/>
              <a:buChar char="-"/>
            </a:pPr>
            <a:r>
              <a:rPr lang="ca" sz="1800"/>
              <a:t>Tractem d’evitar DHCP spoofing</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Increment per el següent sprint:</a:t>
            </a:r>
            <a:endParaRPr/>
          </a:p>
        </p:txBody>
      </p:sp>
      <p:sp>
        <p:nvSpPr>
          <p:cNvPr id="297" name="Google Shape;297;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ca" sz="1800"/>
              <a:t>Seguretat de la base de dades:</a:t>
            </a:r>
            <a:endParaRPr sz="1800"/>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rPr lang="ca" sz="1800"/>
              <a:t>Precisió i detall de Disk Mirroring RAID 1</a:t>
            </a:r>
            <a:br>
              <a:rPr lang="ca" sz="1800"/>
            </a:br>
            <a:r>
              <a:rPr lang="ca" sz="1800"/>
              <a:t>Creació i detall de tot el pla de recuperació del BackUp</a:t>
            </a:r>
            <a:br>
              <a:rPr lang="ca" sz="1800"/>
            </a:br>
            <a:r>
              <a:rPr lang="ca" sz="1800"/>
              <a:t>Definició dels objectius de recuperació</a:t>
            </a:r>
            <a:br>
              <a:rPr lang="ca" sz="1800"/>
            </a:br>
            <a:r>
              <a:rPr lang="ca" sz="1800"/>
              <a:t>Detallar l’informe de la r</a:t>
            </a:r>
            <a:r>
              <a:rPr lang="ca" sz="1800"/>
              <a:t>evisió del repositori de Backup</a:t>
            </a:r>
            <a:br>
              <a:rPr lang="ca" sz="1800"/>
            </a:br>
            <a:r>
              <a:rPr lang="ca" sz="1800"/>
              <a:t>Detallar l’informe de la restauració de BackUps</a:t>
            </a:r>
            <a:br>
              <a:rPr lang="ca" sz="1800"/>
            </a:br>
            <a:r>
              <a:rPr lang="ca" sz="1800"/>
              <a:t>Detallar l’informe i precisar el gràfic de l’informe de resultats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rPr lang="ca" sz="1800"/>
              <a:t> </a:t>
            </a:r>
            <a:endParaRPr sz="1800"/>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Increment per el següent sprint:</a:t>
            </a:r>
            <a:endParaRPr/>
          </a:p>
        </p:txBody>
      </p:sp>
      <p:sp>
        <p:nvSpPr>
          <p:cNvPr id="303" name="Google Shape;303;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Seguretat de l’app</a:t>
            </a:r>
            <a:endParaRPr sz="1800"/>
          </a:p>
          <a:p>
            <a:pPr indent="0" lvl="0" marL="0" rtl="0" algn="l">
              <a:spcBef>
                <a:spcPts val="1600"/>
              </a:spcBef>
              <a:spcAft>
                <a:spcPts val="0"/>
              </a:spcAft>
              <a:buNone/>
            </a:pPr>
            <a:r>
              <a:rPr lang="ca" sz="1800"/>
              <a:t>Seguretat de la Web</a:t>
            </a:r>
            <a:endParaRPr sz="1800"/>
          </a:p>
          <a:p>
            <a:pPr indent="0" lvl="0" marL="0" rtl="0" algn="l">
              <a:spcBef>
                <a:spcPts val="1600"/>
              </a:spcBef>
              <a:spcAft>
                <a:spcPts val="0"/>
              </a:spcAft>
              <a:buNone/>
            </a:pPr>
            <a:r>
              <a:rPr lang="ca" sz="1800"/>
              <a:t>Seguretat de la infraestructura</a:t>
            </a:r>
            <a:endParaRPr sz="18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Introducció</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Necessitem:</a:t>
            </a:r>
            <a:endParaRPr sz="1800"/>
          </a:p>
          <a:p>
            <a:pPr indent="-342900" lvl="0" marL="457200" rtl="0" algn="l">
              <a:lnSpc>
                <a:spcPct val="150000"/>
              </a:lnSpc>
              <a:spcBef>
                <a:spcPts val="1600"/>
              </a:spcBef>
              <a:spcAft>
                <a:spcPts val="0"/>
              </a:spcAft>
              <a:buSzPts val="1800"/>
              <a:buChar char="-"/>
            </a:pPr>
            <a:r>
              <a:rPr lang="ca" sz="1800"/>
              <a:t>Una documentació per a tot el projecte</a:t>
            </a:r>
            <a:endParaRPr sz="1800"/>
          </a:p>
          <a:p>
            <a:pPr indent="-342900" lvl="0" marL="457200" rtl="0" algn="l">
              <a:lnSpc>
                <a:spcPct val="150000"/>
              </a:lnSpc>
              <a:spcBef>
                <a:spcPts val="0"/>
              </a:spcBef>
              <a:spcAft>
                <a:spcPts val="0"/>
              </a:spcAft>
              <a:buSzPts val="1800"/>
              <a:buChar char="-"/>
            </a:pPr>
            <a:r>
              <a:rPr lang="ca" sz="1800"/>
              <a:t>Un cotxe autònom que circuli per dins de l’aeroport</a:t>
            </a:r>
            <a:endParaRPr sz="1800"/>
          </a:p>
          <a:p>
            <a:pPr indent="-342900" lvl="0" marL="457200" rtl="0" algn="l">
              <a:lnSpc>
                <a:spcPct val="150000"/>
              </a:lnSpc>
              <a:spcBef>
                <a:spcPts val="0"/>
              </a:spcBef>
              <a:spcAft>
                <a:spcPts val="0"/>
              </a:spcAft>
              <a:buSzPts val="1800"/>
              <a:buChar char="-"/>
            </a:pPr>
            <a:r>
              <a:rPr lang="ca" sz="1800"/>
              <a:t>Seguretat en tots els sistemes del projecte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Prototip del cotxe autònom</a:t>
            </a:r>
            <a:endParaRPr/>
          </a:p>
        </p:txBody>
      </p:sp>
      <p:sp>
        <p:nvSpPr>
          <p:cNvPr id="309" name="Google Shape;309;p42"/>
          <p:cNvSpPr txBox="1"/>
          <p:nvPr/>
        </p:nvSpPr>
        <p:spPr>
          <a:xfrm>
            <a:off x="332250" y="1368425"/>
            <a:ext cx="40590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chemeClr val="dk2"/>
                </a:solidFill>
              </a:rPr>
              <a:t>Segon</a:t>
            </a:r>
            <a:r>
              <a:rPr lang="ca" sz="1600">
                <a:solidFill>
                  <a:schemeClr val="dk2"/>
                </a:solidFill>
              </a:rPr>
              <a:t> disseny esquemàtic del cotxe amb sensors d’ultraso, leds i pantalla lcd</a:t>
            </a:r>
            <a:endParaRPr sz="1600">
              <a:solidFill>
                <a:schemeClr val="dk2"/>
              </a:solidFill>
            </a:endParaRPr>
          </a:p>
        </p:txBody>
      </p:sp>
      <p:pic>
        <p:nvPicPr>
          <p:cNvPr id="310" name="Google Shape;310;p42"/>
          <p:cNvPicPr preferRelativeResize="0"/>
          <p:nvPr/>
        </p:nvPicPr>
        <p:blipFill>
          <a:blip r:embed="rId3">
            <a:alphaModFix/>
          </a:blip>
          <a:stretch>
            <a:fillRect/>
          </a:stretch>
        </p:blipFill>
        <p:spPr>
          <a:xfrm>
            <a:off x="452425" y="2239150"/>
            <a:ext cx="3335777" cy="2501833"/>
          </a:xfrm>
          <a:prstGeom prst="rect">
            <a:avLst/>
          </a:prstGeom>
          <a:noFill/>
          <a:ln>
            <a:noFill/>
          </a:ln>
        </p:spPr>
      </p:pic>
      <p:sp>
        <p:nvSpPr>
          <p:cNvPr id="311" name="Google Shape;311;p42"/>
          <p:cNvSpPr txBox="1"/>
          <p:nvPr/>
        </p:nvSpPr>
        <p:spPr>
          <a:xfrm>
            <a:off x="4782825" y="1011225"/>
            <a:ext cx="40590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chemeClr val="dk2"/>
                </a:solidFill>
              </a:rPr>
              <a:t>Tercer</a:t>
            </a:r>
            <a:r>
              <a:rPr lang="ca" sz="1600">
                <a:solidFill>
                  <a:schemeClr val="dk2"/>
                </a:solidFill>
              </a:rPr>
              <a:t> disseny esquemàtic del cotxe amb tots els components incorporats, la placa arduino, i la placa raspberry pi muntats al chasis</a:t>
            </a:r>
            <a:endParaRPr sz="1600">
              <a:solidFill>
                <a:schemeClr val="dk2"/>
              </a:solidFill>
            </a:endParaRPr>
          </a:p>
        </p:txBody>
      </p:sp>
      <p:pic>
        <p:nvPicPr>
          <p:cNvPr id="312" name="Google Shape;312;p42"/>
          <p:cNvPicPr preferRelativeResize="0"/>
          <p:nvPr/>
        </p:nvPicPr>
        <p:blipFill>
          <a:blip r:embed="rId4">
            <a:alphaModFix/>
          </a:blip>
          <a:stretch>
            <a:fillRect/>
          </a:stretch>
        </p:blipFill>
        <p:spPr>
          <a:xfrm>
            <a:off x="5105750" y="2239150"/>
            <a:ext cx="3335767" cy="2501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Prototip del cotxe autònom</a:t>
            </a:r>
            <a:endParaRPr/>
          </a:p>
        </p:txBody>
      </p:sp>
      <p:sp>
        <p:nvSpPr>
          <p:cNvPr id="318" name="Google Shape;318;p43"/>
          <p:cNvSpPr txBox="1"/>
          <p:nvPr>
            <p:ph idx="1" type="body"/>
          </p:nvPr>
        </p:nvSpPr>
        <p:spPr>
          <a:xfrm>
            <a:off x="1297500" y="922225"/>
            <a:ext cx="7038900" cy="805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ca"/>
              <a:t>En el nou prototip hem eliminat la funcionalitat d’encendre els leds amb el teclat i les hem incorporat als sensors.</a:t>
            </a:r>
            <a:endParaRPr/>
          </a:p>
          <a:p>
            <a:pPr indent="0" lvl="0" marL="0" rtl="0" algn="l">
              <a:spcBef>
                <a:spcPts val="1600"/>
              </a:spcBef>
              <a:spcAft>
                <a:spcPts val="1600"/>
              </a:spcAft>
              <a:buNone/>
            </a:pPr>
            <a:r>
              <a:t/>
            </a:r>
            <a:endParaRPr/>
          </a:p>
        </p:txBody>
      </p:sp>
      <p:sp>
        <p:nvSpPr>
          <p:cNvPr id="319" name="Google Shape;319;p43"/>
          <p:cNvSpPr txBox="1"/>
          <p:nvPr>
            <p:ph idx="1" type="body"/>
          </p:nvPr>
        </p:nvSpPr>
        <p:spPr>
          <a:xfrm>
            <a:off x="406900" y="1717925"/>
            <a:ext cx="4229400" cy="318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ca" sz="1200"/>
              <a:t>Senyals que es conserven:</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ca" sz="1200"/>
              <a:t>Obstrucció sensor davanter: LEDs vermells encesos.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ca" sz="1200"/>
              <a:t>Obstrucció sensor posterior: LEDs vermells encesos.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ca" sz="1200"/>
              <a:t>No obstrucció de cap dels sensors: LEDs grocs encesos.</a:t>
            </a:r>
            <a:endParaRPr sz="12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0" name="Google Shape;320;p43"/>
          <p:cNvPicPr preferRelativeResize="0"/>
          <p:nvPr/>
        </p:nvPicPr>
        <p:blipFill>
          <a:blip r:embed="rId3">
            <a:alphaModFix/>
          </a:blip>
          <a:stretch>
            <a:fillRect/>
          </a:stretch>
        </p:blipFill>
        <p:spPr>
          <a:xfrm>
            <a:off x="4942325" y="1864495"/>
            <a:ext cx="3394075" cy="308845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1297500" y="3175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Prototip del cotxe autònom</a:t>
            </a:r>
            <a:endParaRPr/>
          </a:p>
        </p:txBody>
      </p:sp>
      <p:sp>
        <p:nvSpPr>
          <p:cNvPr id="326" name="Google Shape;326;p44"/>
          <p:cNvSpPr txBox="1"/>
          <p:nvPr>
            <p:ph idx="1" type="body"/>
          </p:nvPr>
        </p:nvSpPr>
        <p:spPr>
          <a:xfrm>
            <a:off x="1297500" y="791275"/>
            <a:ext cx="7038900" cy="805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ca"/>
              <a:t>Si la línia blanca la tenim a la dreta i la línia negra a l’esquerre el cotxe girarà a la dreta i els leds de la dreta  s’encendran de manera intermitent. </a:t>
            </a:r>
            <a:endParaRPr/>
          </a:p>
          <a:p>
            <a:pPr indent="0" lvl="0" marL="0" rtl="0" algn="just">
              <a:lnSpc>
                <a:spcPct val="100000"/>
              </a:lnSpc>
              <a:spcBef>
                <a:spcPts val="1600"/>
              </a:spcBef>
              <a:spcAft>
                <a:spcPts val="0"/>
              </a:spcAft>
              <a:buNone/>
            </a:pPr>
            <a:r>
              <a:rPr lang="ca"/>
              <a:t>Si la línia blanca la tenim a l’esquerre i la línia negra a la dreta el cotxe girarà a l’esquerre i els leds de l’esquerre  s’encendran de manera intermitent. </a:t>
            </a:r>
            <a:endParaRPr/>
          </a:p>
          <a:p>
            <a:pPr indent="0" lvl="0" marL="0" rtl="0" algn="l">
              <a:spcBef>
                <a:spcPts val="1600"/>
              </a:spcBef>
              <a:spcAft>
                <a:spcPts val="1600"/>
              </a:spcAft>
              <a:buNone/>
            </a:pPr>
            <a:r>
              <a:t/>
            </a:r>
            <a:endParaRPr/>
          </a:p>
        </p:txBody>
      </p:sp>
      <p:pic>
        <p:nvPicPr>
          <p:cNvPr id="327" name="Google Shape;327;p44" title="VID_20200419_204434.mp4">
            <a:hlinkClick r:id="rId3"/>
          </p:cNvPr>
          <p:cNvPicPr preferRelativeResize="0"/>
          <p:nvPr/>
        </p:nvPicPr>
        <p:blipFill>
          <a:blip r:embed="rId4">
            <a:alphaModFix/>
          </a:blip>
          <a:stretch>
            <a:fillRect/>
          </a:stretch>
        </p:blipFill>
        <p:spPr>
          <a:xfrm>
            <a:off x="369350" y="2177950"/>
            <a:ext cx="3702598" cy="2789325"/>
          </a:xfrm>
          <a:prstGeom prst="rect">
            <a:avLst/>
          </a:prstGeom>
          <a:noFill/>
          <a:ln>
            <a:noFill/>
          </a:ln>
        </p:spPr>
      </p:pic>
      <p:pic>
        <p:nvPicPr>
          <p:cNvPr id="328" name="Google Shape;328;p44" title="VID_20200419_204300.mp4">
            <a:hlinkClick r:id="rId5"/>
          </p:cNvPr>
          <p:cNvPicPr preferRelativeResize="0"/>
          <p:nvPr/>
        </p:nvPicPr>
        <p:blipFill>
          <a:blip r:embed="rId6">
            <a:alphaModFix/>
          </a:blip>
          <a:stretch>
            <a:fillRect/>
          </a:stretch>
        </p:blipFill>
        <p:spPr>
          <a:xfrm>
            <a:off x="4651700" y="2201775"/>
            <a:ext cx="3719107" cy="2789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Prototip del cotxe autònom</a:t>
            </a:r>
            <a:endParaRPr/>
          </a:p>
        </p:txBody>
      </p:sp>
      <p:sp>
        <p:nvSpPr>
          <p:cNvPr id="334" name="Google Shape;334;p45"/>
          <p:cNvSpPr txBox="1"/>
          <p:nvPr>
            <p:ph idx="1" type="body"/>
          </p:nvPr>
        </p:nvSpPr>
        <p:spPr>
          <a:xfrm>
            <a:off x="1297500" y="769825"/>
            <a:ext cx="7038900" cy="2020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ca" sz="1400"/>
              <a:t>En aquest prototip li hem canviat la frase de marxa enrere i s’han conservat les que teníem.</a:t>
            </a:r>
            <a:endParaRPr sz="1400"/>
          </a:p>
          <a:p>
            <a:pPr indent="-317500" lvl="0" marL="457200" rtl="0" algn="l">
              <a:lnSpc>
                <a:spcPct val="150000"/>
              </a:lnSpc>
              <a:spcBef>
                <a:spcPts val="1600"/>
              </a:spcBef>
              <a:spcAft>
                <a:spcPts val="0"/>
              </a:spcAft>
              <a:buSzPts val="1400"/>
              <a:buChar char="-"/>
            </a:pPr>
            <a:r>
              <a:rPr lang="ca" sz="1400"/>
              <a:t>No obstacle ni per davant ni per darrere: “Benvinguts a la terminal T1”</a:t>
            </a:r>
            <a:endParaRPr sz="1400"/>
          </a:p>
          <a:p>
            <a:pPr indent="-317500" lvl="0" marL="457200" rtl="0" algn="l">
              <a:lnSpc>
                <a:spcPct val="150000"/>
              </a:lnSpc>
              <a:spcBef>
                <a:spcPts val="0"/>
              </a:spcBef>
              <a:spcAft>
                <a:spcPts val="0"/>
              </a:spcAft>
              <a:buSzPts val="1400"/>
              <a:buChar char="-"/>
            </a:pPr>
            <a:r>
              <a:rPr lang="ca" sz="1400"/>
              <a:t>Obstacle davanter: “Vehicle en servei” “Si us plau, no obstaculitzi la via”</a:t>
            </a:r>
            <a:endParaRPr sz="1400"/>
          </a:p>
          <a:p>
            <a:pPr indent="-317500" lvl="0" marL="457200" rtl="0" algn="l">
              <a:lnSpc>
                <a:spcPct val="150000"/>
              </a:lnSpc>
              <a:spcBef>
                <a:spcPts val="0"/>
              </a:spcBef>
              <a:spcAft>
                <a:spcPts val="0"/>
              </a:spcAft>
              <a:buSzPts val="1400"/>
              <a:buChar char="-"/>
            </a:pPr>
            <a:r>
              <a:rPr lang="ca" sz="1400"/>
              <a:t>Obstacle posterior: </a:t>
            </a:r>
            <a:r>
              <a:rPr lang="ca" sz="1400">
                <a:solidFill>
                  <a:srgbClr val="FF0000"/>
                </a:solidFill>
              </a:rPr>
              <a:t>“Vehicle fora de servei” </a:t>
            </a:r>
            <a:r>
              <a:rPr lang="ca" sz="1400">
                <a:solidFill>
                  <a:srgbClr val="FFFFFF"/>
                </a:solidFill>
              </a:rPr>
              <a:t>(eliminada)</a:t>
            </a:r>
            <a:endParaRPr sz="1400">
              <a:solidFill>
                <a:srgbClr val="FFFFFF"/>
              </a:solidFill>
            </a:endParaRPr>
          </a:p>
          <a:p>
            <a:pPr indent="-317500" lvl="0" marL="457200" rtl="0" algn="l">
              <a:lnSpc>
                <a:spcPct val="150000"/>
              </a:lnSpc>
              <a:spcBef>
                <a:spcPts val="0"/>
              </a:spcBef>
              <a:spcAft>
                <a:spcPts val="0"/>
              </a:spcAft>
              <a:buSzPts val="1400"/>
              <a:buChar char="-"/>
            </a:pPr>
            <a:r>
              <a:rPr lang="ca" sz="1400">
                <a:solidFill>
                  <a:srgbClr val="FFFFFF"/>
                </a:solidFill>
              </a:rPr>
              <a:t>Obstacle posterior:</a:t>
            </a:r>
            <a:r>
              <a:rPr lang="ca" sz="1400">
                <a:solidFill>
                  <a:srgbClr val="00FF00"/>
                </a:solidFill>
              </a:rPr>
              <a:t>”Obstacle al darrere”</a:t>
            </a:r>
            <a:r>
              <a:rPr lang="ca" sz="1400">
                <a:solidFill>
                  <a:srgbClr val="FFFFFF"/>
                </a:solidFill>
              </a:rPr>
              <a:t>(nova) </a:t>
            </a:r>
            <a:endParaRPr sz="1400">
              <a:solidFill>
                <a:srgbClr val="FFFFFF"/>
              </a:solidFill>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335" name="Google Shape;335;p45"/>
          <p:cNvPicPr preferRelativeResize="0"/>
          <p:nvPr/>
        </p:nvPicPr>
        <p:blipFill>
          <a:blip r:embed="rId3">
            <a:alphaModFix/>
          </a:blip>
          <a:stretch>
            <a:fillRect/>
          </a:stretch>
        </p:blipFill>
        <p:spPr>
          <a:xfrm>
            <a:off x="1297500" y="2912900"/>
            <a:ext cx="5448750" cy="2020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1297500" y="62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Prototip del cotxe autònom</a:t>
            </a:r>
            <a:endParaRPr/>
          </a:p>
        </p:txBody>
      </p:sp>
      <p:sp>
        <p:nvSpPr>
          <p:cNvPr id="341" name="Google Shape;341;p46"/>
          <p:cNvSpPr txBox="1"/>
          <p:nvPr>
            <p:ph idx="1" type="body"/>
          </p:nvPr>
        </p:nvSpPr>
        <p:spPr>
          <a:xfrm>
            <a:off x="4468425" y="1404425"/>
            <a:ext cx="4479000" cy="3284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ca" sz="1400"/>
              <a:t>Els quatre motors i l’alimentació van connectats a un sensor anomenat controlador de motor.</a:t>
            </a:r>
            <a:endParaRPr sz="1400"/>
          </a:p>
          <a:p>
            <a:pPr indent="0" lvl="0" marL="0" rtl="0" algn="l">
              <a:spcBef>
                <a:spcPts val="1600"/>
              </a:spcBef>
              <a:spcAft>
                <a:spcPts val="0"/>
              </a:spcAft>
              <a:buNone/>
            </a:pPr>
            <a:r>
              <a:rPr lang="ca"/>
              <a:t>Aquest controlador regula la velocitat als motors i els hi proporciona electricitat, a més, es comunica amb la raspberry mitjançant els pins de sortida per on rep la informació de la raspberry pi.</a:t>
            </a:r>
            <a:endParaRPr/>
          </a:p>
          <a:p>
            <a:pPr indent="0" lvl="0" marL="0" rtl="0" algn="l">
              <a:spcBef>
                <a:spcPts val="1600"/>
              </a:spcBef>
              <a:spcAft>
                <a:spcPts val="1600"/>
              </a:spcAft>
              <a:buNone/>
            </a:pPr>
            <a:r>
              <a:rPr lang="ca"/>
              <a:t>En aquest nivell també podem trobar els sensors infrarojos a la part davantera del cotxe.</a:t>
            </a:r>
            <a:endParaRPr/>
          </a:p>
        </p:txBody>
      </p:sp>
      <p:pic>
        <p:nvPicPr>
          <p:cNvPr id="342" name="Google Shape;342;p46"/>
          <p:cNvPicPr preferRelativeResize="0"/>
          <p:nvPr/>
        </p:nvPicPr>
        <p:blipFill>
          <a:blip r:embed="rId3">
            <a:alphaModFix/>
          </a:blip>
          <a:stretch>
            <a:fillRect/>
          </a:stretch>
        </p:blipFill>
        <p:spPr>
          <a:xfrm>
            <a:off x="140500" y="1485263"/>
            <a:ext cx="4163625" cy="31227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1297500" y="62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Prototip del cotxe autònom</a:t>
            </a:r>
            <a:endParaRPr/>
          </a:p>
        </p:txBody>
      </p:sp>
      <p:sp>
        <p:nvSpPr>
          <p:cNvPr id="348" name="Google Shape;348;p47"/>
          <p:cNvSpPr txBox="1"/>
          <p:nvPr>
            <p:ph idx="1" type="body"/>
          </p:nvPr>
        </p:nvSpPr>
        <p:spPr>
          <a:xfrm>
            <a:off x="4206475" y="1404425"/>
            <a:ext cx="4479000" cy="3284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ca" sz="1400"/>
              <a:t>En aquest prototip ja hem incorporat la connexió entre l’arduino uno i la raspberry pi 3. </a:t>
            </a:r>
            <a:endParaRPr sz="1400"/>
          </a:p>
          <a:p>
            <a:pPr indent="0" lvl="0" marL="0" rtl="0" algn="just">
              <a:lnSpc>
                <a:spcPct val="100000"/>
              </a:lnSpc>
              <a:spcBef>
                <a:spcPts val="1600"/>
              </a:spcBef>
              <a:spcAft>
                <a:spcPts val="0"/>
              </a:spcAft>
              <a:buNone/>
            </a:pPr>
            <a:r>
              <a:rPr lang="ca" sz="1400"/>
              <a:t>L’arduino envia informació a través del seu port serial a la raspberry i la raspberry la rep mitjançant la connexió usb.</a:t>
            </a:r>
            <a:endParaRPr sz="1400"/>
          </a:p>
          <a:p>
            <a:pPr indent="0" lvl="0" marL="0" rtl="0" algn="just">
              <a:lnSpc>
                <a:spcPct val="100000"/>
              </a:lnSpc>
              <a:spcBef>
                <a:spcPts val="1600"/>
              </a:spcBef>
              <a:spcAft>
                <a:spcPts val="0"/>
              </a:spcAft>
              <a:buNone/>
            </a:pPr>
            <a:r>
              <a:rPr lang="ca" sz="1400"/>
              <a:t>La raspberry desa aquesta informació i desprès la tracta de manera que els motors i les rodes la puguin interpretar i fer la funcionalitat indicada.</a:t>
            </a:r>
            <a:endParaRPr sz="1400"/>
          </a:p>
          <a:p>
            <a:pPr indent="0" lvl="0" marL="0" rtl="0" algn="just">
              <a:lnSpc>
                <a:spcPct val="100000"/>
              </a:lnSpc>
              <a:spcBef>
                <a:spcPts val="1600"/>
              </a:spcBef>
              <a:spcAft>
                <a:spcPts val="0"/>
              </a:spcAft>
              <a:buNone/>
            </a:pPr>
            <a:r>
              <a:t/>
            </a:r>
            <a:endParaRPr sz="1400"/>
          </a:p>
          <a:p>
            <a:pPr indent="0" lvl="0" marL="0" rtl="0" algn="just">
              <a:lnSpc>
                <a:spcPct val="100000"/>
              </a:lnSpc>
              <a:spcBef>
                <a:spcPts val="1600"/>
              </a:spcBef>
              <a:spcAft>
                <a:spcPts val="0"/>
              </a:spcAft>
              <a:buNone/>
            </a:pPr>
            <a:r>
              <a:t/>
            </a:r>
            <a:endParaRPr sz="1400"/>
          </a:p>
          <a:p>
            <a:pPr indent="0" lvl="0" marL="0" rtl="0" algn="l">
              <a:spcBef>
                <a:spcPts val="1600"/>
              </a:spcBef>
              <a:spcAft>
                <a:spcPts val="1600"/>
              </a:spcAft>
              <a:buNone/>
            </a:pPr>
            <a:r>
              <a:t/>
            </a:r>
            <a:endParaRPr/>
          </a:p>
        </p:txBody>
      </p:sp>
      <p:pic>
        <p:nvPicPr>
          <p:cNvPr id="349" name="Google Shape;349;p47"/>
          <p:cNvPicPr preferRelativeResize="0"/>
          <p:nvPr/>
        </p:nvPicPr>
        <p:blipFill>
          <a:blip r:embed="rId3">
            <a:alphaModFix/>
          </a:blip>
          <a:stretch>
            <a:fillRect/>
          </a:stretch>
        </p:blipFill>
        <p:spPr>
          <a:xfrm>
            <a:off x="1297500" y="1395500"/>
            <a:ext cx="2476689" cy="33022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Validació de la documentació</a:t>
            </a:r>
            <a:endParaRPr/>
          </a:p>
        </p:txBody>
      </p:sp>
      <p:sp>
        <p:nvSpPr>
          <p:cNvPr id="153" name="Google Shape;153;p16"/>
          <p:cNvSpPr txBox="1"/>
          <p:nvPr>
            <p:ph idx="1" type="body"/>
          </p:nvPr>
        </p:nvSpPr>
        <p:spPr>
          <a:xfrm>
            <a:off x="1297500" y="1307850"/>
            <a:ext cx="7038900" cy="3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Com responsables de validació de la documentació s’ha enviat un document amb un format homogeni a la resta dels equips de la terminal per recollir les seves documentacions i, així, validar-les amb aquests punts:</a:t>
            </a:r>
            <a:endParaRPr sz="1800"/>
          </a:p>
          <a:p>
            <a:pPr indent="-342900" lvl="0" marL="457200" rtl="0" algn="l">
              <a:spcBef>
                <a:spcPts val="1600"/>
              </a:spcBef>
              <a:spcAft>
                <a:spcPts val="0"/>
              </a:spcAft>
              <a:buSzPts val="1800"/>
              <a:buChar char="●"/>
            </a:pPr>
            <a:r>
              <a:rPr lang="ca" sz="1800"/>
              <a:t>Resum de les propostes d’aquest sprint.</a:t>
            </a:r>
            <a:br>
              <a:rPr lang="ca" sz="1800"/>
            </a:br>
            <a:endParaRPr sz="1800"/>
          </a:p>
          <a:p>
            <a:pPr indent="-342900" lvl="0" marL="457200" rtl="0" algn="l">
              <a:spcBef>
                <a:spcPts val="0"/>
              </a:spcBef>
              <a:spcAft>
                <a:spcPts val="0"/>
              </a:spcAft>
              <a:buSzPts val="1800"/>
              <a:buChar char="●"/>
            </a:pPr>
            <a:r>
              <a:rPr lang="ca" sz="1800"/>
              <a:t>Resum de l’anterior sprint.</a:t>
            </a:r>
            <a:br>
              <a:rPr lang="ca" sz="1800"/>
            </a:br>
            <a:endParaRPr sz="1800"/>
          </a:p>
          <a:p>
            <a:pPr indent="-342900" lvl="0" marL="457200" rtl="0" algn="l">
              <a:spcBef>
                <a:spcPts val="0"/>
              </a:spcBef>
              <a:spcAft>
                <a:spcPts val="0"/>
              </a:spcAft>
              <a:buSzPts val="1800"/>
              <a:buChar char="●"/>
            </a:pPr>
            <a:r>
              <a:rPr lang="ca" sz="1800"/>
              <a:t>Què heu canviat/millorat/eliminat respecte al sprint anterior</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Validació de la documentació</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ca" sz="2000"/>
              <a:t>Què heu afegit en aquest sprint.</a:t>
            </a:r>
            <a:br>
              <a:rPr lang="ca" sz="2000"/>
            </a:br>
            <a:endParaRPr sz="2000"/>
          </a:p>
          <a:p>
            <a:pPr indent="-355600" lvl="0" marL="457200" rtl="0" algn="l">
              <a:spcBef>
                <a:spcPts val="0"/>
              </a:spcBef>
              <a:spcAft>
                <a:spcPts val="0"/>
              </a:spcAft>
              <a:buSzPts val="2000"/>
              <a:buChar char="●"/>
            </a:pPr>
            <a:r>
              <a:rPr lang="ca" sz="2000"/>
              <a:t>Captures i mostres que es creguin necessàries </a:t>
            </a:r>
            <a:br>
              <a:rPr lang="ca" sz="2000"/>
            </a:br>
            <a:endParaRPr sz="2000"/>
          </a:p>
          <a:p>
            <a:pPr indent="-355600" lvl="0" marL="457200" rtl="0" algn="l">
              <a:spcBef>
                <a:spcPts val="0"/>
              </a:spcBef>
              <a:spcAft>
                <a:spcPts val="0"/>
              </a:spcAft>
              <a:buSzPts val="2000"/>
              <a:buChar char="●"/>
            </a:pPr>
            <a:r>
              <a:rPr lang="ca" sz="2000"/>
              <a:t>Gràfica del Burndown</a:t>
            </a:r>
            <a:br>
              <a:rPr lang="ca" sz="2000"/>
            </a:br>
            <a:endParaRPr sz="2000"/>
          </a:p>
          <a:p>
            <a:pPr indent="-355600" lvl="0" marL="457200" rtl="0" algn="l">
              <a:spcBef>
                <a:spcPts val="0"/>
              </a:spcBef>
              <a:spcAft>
                <a:spcPts val="0"/>
              </a:spcAft>
              <a:buSzPts val="2000"/>
              <a:buChar char="●"/>
            </a:pPr>
            <a:r>
              <a:rPr lang="ca" sz="2000"/>
              <a:t>Documentació del codi</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sz="2000"/>
          </a:p>
        </p:txBody>
      </p:sp>
      <p:pic>
        <p:nvPicPr>
          <p:cNvPr id="160" name="Google Shape;160;p17"/>
          <p:cNvPicPr preferRelativeResize="0"/>
          <p:nvPr/>
        </p:nvPicPr>
        <p:blipFill>
          <a:blip r:embed="rId3">
            <a:alphaModFix/>
          </a:blip>
          <a:stretch>
            <a:fillRect/>
          </a:stretch>
        </p:blipFill>
        <p:spPr>
          <a:xfrm>
            <a:off x="6686550" y="2857500"/>
            <a:ext cx="2457450"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Plans de Seguretat</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800"/>
              <a:t>Com responsables de l’apartat de seguretat s’envia un document als altres grups per saber quins han estat els seus afegits i/o modificacions a les implementacions del projecte.</a:t>
            </a:r>
            <a:endParaRPr sz="1800"/>
          </a:p>
          <a:p>
            <a:pPr indent="0" lvl="0" marL="0" rtl="0" algn="l">
              <a:spcBef>
                <a:spcPts val="1600"/>
              </a:spcBef>
              <a:spcAft>
                <a:spcPts val="0"/>
              </a:spcAft>
              <a:buClr>
                <a:schemeClr val="dk1"/>
              </a:buClr>
              <a:buSzPts val="1100"/>
              <a:buFont typeface="Arial"/>
              <a:buNone/>
            </a:pPr>
            <a:r>
              <a:rPr lang="ca" sz="1800"/>
              <a:t>A partir de les seves respostes es decidirà quin serà el millor pla d’acció per actualitzar les premisses de seguretat. </a:t>
            </a:r>
            <a:br>
              <a:rPr lang="ca" sz="1800"/>
            </a:br>
            <a:br>
              <a:rPr lang="ca" sz="1800"/>
            </a:br>
            <a:r>
              <a:rPr lang="ca" sz="1800"/>
              <a:t>També, s’ha enviat un requeriment de validació dels punts consensuats prèviament (en aquest sprint només a l’equip A4 APP/Base de dades)</a:t>
            </a:r>
            <a:endParaRPr sz="1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base de dades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En aquesta part del sprint  s’ha dividit en dos la capa de seguretat referent a la base de dades ja que queden afectats tant la pròpia base de dades com infraestructures / arquitectura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rPr lang="ca" sz="1800"/>
              <a:t> </a:t>
            </a:r>
            <a:endParaRPr sz="18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base de dades</a:t>
            </a:r>
            <a:endParaRPr/>
          </a:p>
        </p:txBody>
      </p:sp>
      <p:sp>
        <p:nvSpPr>
          <p:cNvPr id="178" name="Google Shape;178;p20"/>
          <p:cNvSpPr txBox="1"/>
          <p:nvPr>
            <p:ph idx="1" type="body"/>
          </p:nvPr>
        </p:nvSpPr>
        <p:spPr>
          <a:xfrm>
            <a:off x="1297500" y="1431225"/>
            <a:ext cx="70389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800"/>
              <a:t>Punts consensuats : [Validació]</a:t>
            </a:r>
            <a:br>
              <a:rPr lang="ca" sz="1800"/>
            </a:br>
            <a:br>
              <a:rPr lang="ca" sz="1800"/>
            </a:br>
            <a:r>
              <a:rPr lang="ca" sz="1800"/>
              <a:t>- Usuaris [pendent d’implementar] ⌚</a:t>
            </a:r>
            <a:br>
              <a:rPr lang="ca" sz="1800"/>
            </a:br>
            <a:br>
              <a:rPr lang="ca" sz="1800"/>
            </a:br>
            <a:r>
              <a:rPr lang="ca" sz="1800"/>
              <a:t>- Política de generació de contrasenyes [pendent d’implementar] ⌚</a:t>
            </a:r>
            <a:br>
              <a:rPr lang="ca" sz="1800"/>
            </a:br>
            <a:br>
              <a:rPr lang="ca" sz="1800"/>
            </a:br>
            <a:r>
              <a:rPr lang="ca" sz="1800"/>
              <a:t>- Política general de la base de dades [pendent d’implementar] ⌚</a:t>
            </a:r>
            <a:endParaRPr sz="1800"/>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Seguretat de la base de dades</a:t>
            </a:r>
            <a:br>
              <a:rPr lang="ca"/>
            </a:br>
            <a:r>
              <a:rPr lang="ca"/>
              <a:t>(infraestructures / arquitectura)</a:t>
            </a:r>
            <a:endParaRPr/>
          </a:p>
          <a:p>
            <a:pPr indent="0" lvl="0" marL="0" rtl="0" algn="l">
              <a:spcBef>
                <a:spcPts val="0"/>
              </a:spcBef>
              <a:spcAft>
                <a:spcPts val="0"/>
              </a:spcAft>
              <a:buNone/>
            </a:pPr>
            <a:r>
              <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1800"/>
              <a:t>Pendent de consensuar:</a:t>
            </a:r>
            <a:endParaRPr b="1" sz="1800"/>
          </a:p>
          <a:p>
            <a:pPr indent="0" lvl="0" marL="0" rtl="0" algn="l">
              <a:spcBef>
                <a:spcPts val="1600"/>
              </a:spcBef>
              <a:spcAft>
                <a:spcPts val="0"/>
              </a:spcAft>
              <a:buNone/>
            </a:pPr>
            <a:r>
              <a:rPr b="1" lang="ca" sz="1800"/>
              <a:t>Política de les còpies de seguretat BackUps</a:t>
            </a:r>
            <a:endParaRPr b="1" sz="1800"/>
          </a:p>
          <a:p>
            <a:pPr indent="0" lvl="0" marL="0" rtl="0" algn="l">
              <a:spcBef>
                <a:spcPts val="1600"/>
              </a:spcBef>
              <a:spcAft>
                <a:spcPts val="0"/>
              </a:spcAft>
              <a:buNone/>
            </a:pPr>
            <a:r>
              <a:rPr b="1" lang="ca" sz="1800"/>
              <a:t>Infraestructura requerida</a:t>
            </a:r>
            <a:endParaRPr b="1" sz="1800"/>
          </a:p>
          <a:p>
            <a:pPr indent="0" lvl="0" marL="0" rtl="0" algn="l">
              <a:spcBef>
                <a:spcPts val="1600"/>
              </a:spcBef>
              <a:spcAft>
                <a:spcPts val="0"/>
              </a:spcAft>
              <a:buNone/>
            </a:pPr>
            <a:r>
              <a:rPr b="1" lang="ca" sz="1800"/>
              <a:t>Privacitat(Informació confidencial de dades personals)</a:t>
            </a:r>
            <a:endParaRPr b="1" sz="1800"/>
          </a:p>
          <a:p>
            <a:pPr indent="0" lvl="0" marL="0" rtl="0" algn="l">
              <a:spcBef>
                <a:spcPts val="1600"/>
              </a:spcBef>
              <a:spcAft>
                <a:spcPts val="0"/>
              </a:spcAft>
              <a:buNone/>
            </a:pPr>
            <a:r>
              <a:rPr b="1" lang="ca" sz="1800"/>
              <a:t>Pla de contingència de BackUp</a:t>
            </a:r>
            <a:endParaRPr b="1" sz="1800"/>
          </a:p>
          <a:p>
            <a:pPr indent="0" lvl="0" marL="0" rtl="0" algn="l">
              <a:spcBef>
                <a:spcPts val="1600"/>
              </a:spcBef>
              <a:spcAft>
                <a:spcPts val="0"/>
              </a:spcAft>
              <a:buNone/>
            </a:pPr>
            <a:r>
              <a:rPr b="1" lang="ca" sz="1800"/>
              <a:t>Revisió</a:t>
            </a:r>
            <a:r>
              <a:rPr b="1" lang="ca" sz="1800"/>
              <a:t> a la realització del Pla de Contingència de Backup</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rPr lang="ca" sz="1800"/>
              <a:t> </a:t>
            </a:r>
            <a:endParaRPr sz="18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