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71" r:id="rId5"/>
    <p:sldId id="270" r:id="rId6"/>
    <p:sldId id="290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2823D-8466-43E6-8C84-74B645BCA309}" v="70" dt="2022-09-30T12:57:08.2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Kiểu Sá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82" d="100"/>
          <a:sy n="82" d="100"/>
        </p:scale>
        <p:origin x="48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12:54:53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223 427,'22'-2,"-1"-1,1-1,-1-1,31-10,3-1,235-47,18-4,-234 47,-1-3,75-36,-86 23,-53 29,0 1,0 1,1-1,0 1,0 1,0 0,0 1,13-3,-6 3,48-10,-61 12,1 0,-1 0,0-1,0 1,0-1,0 0,0 0,0-1,-1 1,6-5,-9 7,0-1,0 1,1 0,-1-1,0 1,0 0,0-1,0 1,0 0,0-1,0 1,0 0,0 0,0-1,0 1,0 0,-1-1,1 1,0 0,0-1,0 1,0 0,0 0,-1-1,1 1,0 0,0 0,0-1,-1 1,1 0,0 0,0-1,-1 1,1 0,0 0,-1 0,1 0,0 0,-1 0,1-1,0 1,0 0,-1 0,1 0,0 0,-1 0,1 0,0 0,-1 0,1 0,0 0,-1 1,-19-5,0 0,-1 2,1 0,-26 2,2-1,-262-4,1 13,-363 57,526-40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12:54:55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1,'8'0,"1"1,0 1,-1-1,1 2,10 3,24 6,625 58,-652-69,750 44,579 41,-1114-66,631 31,-720-51,30-1,172 22,485 21,79-44,-880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12:54:58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0 232,'463'15,"638"102,371 80,10-93,-778-108,-390-1,-182 8,203 30,122 50,228 27,-586-104,1-4,107-11,-183 6,0-2,-1 0,1-1,-1-1,26-12,106-62,-100 51,-41 21,0 0,-1-1,0-1,0 0,-1-1,-1-1,0 1,0-2,-2 1,1-1,13-31,2-11,33-114,-39 110,-13 41,-1 1,0-1,-2-1,2-19,-4 34,-1 1,0 0,0 0,0-1,0 1,-1 0,0-1,0 1,0 0,0 0,-1 0,1 0,-1 0,0 0,-1 1,1-1,0 0,-1 1,0 0,0 0,0 0,0 0,0 0,-6-3,-3 0,-1 0,0 1,-1 0,1 1,-29-4,-75-3,96 9,-681-7,446 12,-174-5,-395 6,561 27,13-1,-761-23,543-10,-2988 3,3425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8B8060A-F81C-384D-63EA-D802FB02A6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F223316-BB83-F648-40E5-B980BB780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3F49593-4E0D-B892-1EDC-D85954E18E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E60A42D-1AF8-B0D2-31DF-E95A03837B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78EDE30E-2D13-AF19-E96D-1B3F89636D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79F349B-8E30-91B7-51DA-68FFE62BB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6010E9-B205-47E1-8462-9B10A22B1559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E99AC9-EA68-DAED-2E3C-F84EAC2B0B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13AE1F-0B1B-FC6B-A618-65822C71C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1F143F-1C87-F63F-A716-9015C78CE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83538-CFA8-440D-84A3-1FF345FFCDD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3100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D0E211-2EBC-C299-76CE-4E3F68B924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CE4504-1BC6-EE9D-73BC-7B199DDA9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F5B35-2274-5C76-9F16-6E7968884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8558C-106B-4E8F-8F14-F62B9A6165B1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309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E69E97-0E27-D0CC-FA33-8543D97A9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A962B5-ACC7-C00E-F900-7E1E8290E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16B6CE-FFA5-7070-6A59-3A1EDA016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F8BE1-ECB6-460A-9966-A8548C4322D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906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2D1E3-A2AA-3242-8D83-450007D5B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05A42C-2FA5-FE2A-CFD4-CB1BBA4463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D0692-9C59-4CE8-98D6-00CC2CF53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5A0C8-825D-4C22-8AA4-13D6200B145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30316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262EAB-3623-DA4F-2FB1-516EA1DAC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7A479F-7FF4-056C-AFBF-1F1B88019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37B910-917D-54F6-BCB9-41841969E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8ED03-81DE-4164-81C0-3ADBA1EBFC7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9064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1345-294B-D81C-0835-70C2954A51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1E1D8-88E4-06D6-05CB-CEFB8C7C9A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1EB8D-5298-7950-76E4-37A82EF9C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957B0-C8FB-4984-B976-17549251112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0748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AC8945-2739-B3C2-58F2-BAFE46455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BB6E44-592A-D5DB-196F-31C5F9F13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14FB16-8975-B653-3E15-3C102335B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BC31C-6912-46B1-8E71-3FB98091446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0591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924E3B-ADC2-3021-6D43-85CB8E844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0C4DF2-A320-4ADC-ED34-73E64103C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9767D0-2280-A3C3-9C20-DC79FDFEA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A6C21-1E4F-452E-A218-5856CE9AB65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42145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F3F152-D86D-1D4B-3D49-D69F892D8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48805F-3E9C-24EF-1F68-AFBFABFDA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591CA5-2350-AFD8-18F0-E3640D9F6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8498B-97BB-4FF3-B01F-873B842DC9B1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4711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877BB-CAE7-1E9B-03D0-8E8E3696D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617C3-A9C0-1DCD-E8CC-7A7E84B5C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F74C-74A2-AE21-5CD8-5C3954189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BD4B9-0BA5-4B98-A4B7-2D3963BC10B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5814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7A79B-4AD0-718B-8011-A793179E5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8EBA8-EAC6-05E7-D371-0A33A02EB2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71E49-0AD2-52FA-D2A2-B42133ABC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4C209-A952-488D-AC06-4C8B5ECBA4D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7187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1AC99D-F3C9-B543-1726-2655E8BDC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44A81A-70D6-350D-8431-11B412533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text styles</a:t>
            </a:r>
          </a:p>
          <a:p>
            <a:pPr lvl="1"/>
            <a:r>
              <a:rPr lang="en-US" altLang="pl-PL"/>
              <a:t>Second level</a:t>
            </a:r>
          </a:p>
          <a:p>
            <a:pPr lvl="2"/>
            <a:r>
              <a:rPr lang="en-US" altLang="pl-PL"/>
              <a:t>Third level</a:t>
            </a:r>
          </a:p>
          <a:p>
            <a:pPr lvl="3"/>
            <a:r>
              <a:rPr lang="en-US" altLang="pl-PL"/>
              <a:t>Fourth level</a:t>
            </a:r>
          </a:p>
          <a:p>
            <a:pPr lvl="4"/>
            <a:r>
              <a:rPr lang="en-US" altLang="pl-P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26949D-6A0A-92E4-125E-CDB916FBB3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B1035D-A567-48C0-2BA8-7A1B9FEC30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712D55-53D9-CCCE-1B21-429B2F6372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9CAD63-A1CC-407B-AB2E-CA479E68659E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6D90A76-BAF3-904D-778B-92AFF45A4A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l-PL"/>
              <a:t>LẬP TRÌNH WEB JSP/SERVLET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84EE3DE-B4AC-6464-1616-0564557B46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br>
              <a:rPr lang="en-US" altLang="pl-PL"/>
            </a:br>
            <a:r>
              <a:rPr lang="en-US" altLang="pl-PL"/>
              <a:t>Giới thiệu tổng quan về Java Server Pages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B95F7D2A-6E2A-1CA9-FE05-9829B634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E2D7B5-616C-4FD8-B199-715D7D5ABB82}" type="slidenum">
              <a:rPr lang="en-US" altLang="pl-PL"/>
              <a:pPr eaLnBrk="1" hangingPunct="1"/>
              <a:t>10</a:t>
            </a:fld>
            <a:endParaRPr lang="en-US" altLang="pl-PL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142ACD4-14D1-5C0D-E87C-AA122715B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Phạm vi của biến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F5D44C5-0445-80B0-7814-140513C9D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461" y="1547018"/>
            <a:ext cx="3733800" cy="4525963"/>
          </a:xfrm>
        </p:spPr>
        <p:txBody>
          <a:bodyPr/>
          <a:lstStyle/>
          <a:p>
            <a:pPr eaLnBrk="1" hangingPunct="1"/>
            <a:r>
              <a:rPr lang="en-US" altLang="pl-PL" sz="2400"/>
              <a:t>Biến được khai báo trong một khu vực nào đó của trang JSP</a:t>
            </a:r>
            <a:br>
              <a:rPr lang="en-US" altLang="pl-PL" sz="2400"/>
            </a:br>
            <a:endParaRPr lang="en-US" altLang="pl-PL" sz="2400"/>
          </a:p>
          <a:p>
            <a:pPr eaLnBrk="1" hangingPunct="1"/>
            <a:r>
              <a:rPr lang="en-US" altLang="pl-PL" sz="2400"/>
              <a:t>Có thể được truy cập ở một khu vực khác trong cùng trang JSP</a:t>
            </a:r>
          </a:p>
          <a:p>
            <a:pPr eaLnBrk="1" hangingPunct="1"/>
            <a:endParaRPr lang="en-US" altLang="pl-PL" sz="2400"/>
          </a:p>
          <a:p>
            <a:pPr eaLnBrk="1" hangingPunct="1"/>
            <a:r>
              <a:rPr lang="en-US" altLang="pl-PL" sz="2400"/>
              <a:t>Không thể truy cập đến biến đã khai báo ở một trang JSP khác</a:t>
            </a:r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E16AE93D-CC42-F2F0-6DE1-3B40A5730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90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6" name="Line 15">
            <a:extLst>
              <a:ext uri="{FF2B5EF4-FFF2-40B4-BE49-F238E27FC236}">
                <a16:creationId xmlns:a16="http://schemas.microsoft.com/office/drawing/2014/main" id="{B480E7D0-5CD2-6D22-FAD1-E091FD23F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C64776C-9251-4F6B-CDD1-11B98B818A9F}"/>
              </a:ext>
            </a:extLst>
          </p:cNvPr>
          <p:cNvSpPr txBox="1"/>
          <p:nvPr/>
        </p:nvSpPr>
        <p:spPr>
          <a:xfrm>
            <a:off x="6019800" y="2014643"/>
            <a:ext cx="609600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pl-PL">
                <a:solidFill>
                  <a:srgbClr val="BF5F3F"/>
                </a:solidFill>
                <a:latin typeface="Courier New" panose="02070309020205020404" pitchFamily="49" charset="0"/>
              </a:rPr>
              <a:t>&lt;%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l-PL" b="1">
                <a:solidFill>
                  <a:srgbClr val="000000"/>
                </a:solidFill>
                <a:latin typeface="Courier New" panose="02070309020205020404" pitchFamily="49" charset="0"/>
              </a:rPr>
              <a:t> sum = 3+2 </a:t>
            </a:r>
            <a:r>
              <a:rPr lang="pl-PL" b="1">
                <a:solidFill>
                  <a:srgbClr val="BF5F3F"/>
                </a:solidFill>
                <a:latin typeface="Courier New" panose="02070309020205020404" pitchFamily="49" charset="0"/>
              </a:rPr>
              <a:t>%&gt;</a:t>
            </a:r>
            <a:endParaRPr lang="en-US" b="1">
              <a:solidFill>
                <a:srgbClr val="BF5F3F"/>
              </a:solidFill>
              <a:latin typeface="Courier New" panose="02070309020205020404" pitchFamily="49" charset="0"/>
            </a:endParaRPr>
          </a:p>
          <a:p>
            <a:pPr lvl="1"/>
            <a:endParaRPr lang="en-US" b="1">
              <a:solidFill>
                <a:srgbClr val="BF5F3F"/>
              </a:solidFill>
              <a:latin typeface="Courier New" panose="02070309020205020404" pitchFamily="49" charset="0"/>
            </a:endParaRPr>
          </a:p>
          <a:p>
            <a:pPr lvl="1"/>
            <a:endParaRPr lang="en-US" b="1">
              <a:solidFill>
                <a:srgbClr val="BF5F3F"/>
              </a:solidFill>
              <a:latin typeface="Courier New" panose="02070309020205020404" pitchFamily="49" charset="0"/>
            </a:endParaRPr>
          </a:p>
          <a:p>
            <a:pPr lvl="1"/>
            <a:endParaRPr lang="pl-PL" b="1">
              <a:solidFill>
                <a:srgbClr val="BF5F3F"/>
              </a:solidFill>
              <a:latin typeface="Courier New" panose="02070309020205020404" pitchFamily="49" charset="0"/>
            </a:endParaRPr>
          </a:p>
          <a:p>
            <a:pPr lvl="1"/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Ba cộng hai = </a:t>
            </a:r>
            <a:r>
              <a:rPr lang="pl-PL">
                <a:solidFill>
                  <a:srgbClr val="BF5F3F"/>
                </a:solidFill>
                <a:latin typeface="Courier New" panose="02070309020205020404" pitchFamily="49" charset="0"/>
              </a:rPr>
              <a:t>&lt;%=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pl-PL">
                <a:solidFill>
                  <a:srgbClr val="BF5F3F"/>
                </a:solidFill>
                <a:latin typeface="Courier New" panose="02070309020205020404" pitchFamily="49" charset="0"/>
              </a:rPr>
              <a:t>%&gt;</a:t>
            </a:r>
          </a:p>
          <a:p>
            <a:pPr lvl="1"/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63E3BC18-A93A-B829-2990-27323B20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A49BD1-3CE0-48DC-A54C-36BF677A1584}" type="slidenum">
              <a:rPr lang="en-US" altLang="pl-PL"/>
              <a:pPr eaLnBrk="1" hangingPunct="1"/>
              <a:t>11</a:t>
            </a:fld>
            <a:endParaRPr lang="en-US" altLang="pl-PL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BE00769-7698-A8B2-3394-8DC611480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Thẻ Form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6B36802-BD93-CE34-8DC0-927837705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altLang="pl-PL" sz="2800"/>
              <a:t>Thẻ </a:t>
            </a:r>
            <a:r>
              <a:rPr lang="en-US" altLang="pl-PL">
                <a:latin typeface="Courier New" panose="02070309020205020404" pitchFamily="49" charset="0"/>
              </a:rPr>
              <a:t>FORM</a:t>
            </a:r>
            <a:br>
              <a:rPr lang="en-US" altLang="pl-PL" sz="2800"/>
            </a:br>
            <a:r>
              <a:rPr lang="en-US" altLang="pl-PL" sz="2400">
                <a:latin typeface="Courier New" panose="02070309020205020404" pitchFamily="49" charset="0"/>
              </a:rPr>
              <a:t>&lt;form action=”</a:t>
            </a:r>
            <a:r>
              <a:rPr lang="en-US" altLang="pl-PL" sz="2400" i="1">
                <a:solidFill>
                  <a:srgbClr val="FF0000"/>
                </a:solidFill>
                <a:latin typeface="Courier New" panose="02070309020205020404" pitchFamily="49" charset="0"/>
              </a:rPr>
              <a:t>url</a:t>
            </a:r>
            <a:r>
              <a:rPr lang="en-US" altLang="pl-PL" sz="2400" i="1">
                <a:latin typeface="Courier New" panose="02070309020205020404" pitchFamily="49" charset="0"/>
              </a:rPr>
              <a:t> của nơi xử lý yêu cầu</a:t>
            </a:r>
            <a:r>
              <a:rPr lang="en-US" altLang="pl-PL" sz="2400">
                <a:latin typeface="Courier New" panose="02070309020205020404" pitchFamily="49" charset="0"/>
              </a:rPr>
              <a:t>” </a:t>
            </a:r>
            <a:br>
              <a:rPr lang="en-US" altLang="pl-PL" sz="2400">
                <a:latin typeface="Courier New" panose="02070309020205020404" pitchFamily="49" charset="0"/>
              </a:rPr>
            </a:br>
            <a:r>
              <a:rPr lang="en-US" altLang="pl-PL" sz="2400">
                <a:latin typeface="Courier New" panose="02070309020205020404" pitchFamily="49" charset="0"/>
              </a:rPr>
              <a:t>      method=”</a:t>
            </a:r>
            <a:r>
              <a:rPr lang="en-US" altLang="pl-PL" sz="2400" i="1">
                <a:solidFill>
                  <a:srgbClr val="FF0000"/>
                </a:solidFill>
                <a:latin typeface="Courier New" panose="02070309020205020404" pitchFamily="49" charset="0"/>
              </a:rPr>
              <a:t>get</a:t>
            </a:r>
            <a:r>
              <a:rPr lang="en-US" altLang="pl-PL" sz="2400" i="1">
                <a:latin typeface="Courier New" panose="02070309020205020404" pitchFamily="49" charset="0"/>
              </a:rPr>
              <a:t> hoặc </a:t>
            </a:r>
            <a:r>
              <a:rPr lang="en-US" altLang="pl-PL" sz="2400" i="1">
                <a:solidFill>
                  <a:srgbClr val="FF0000"/>
                </a:solidFill>
                <a:latin typeface="Courier New" panose="02070309020205020404" pitchFamily="49" charset="0"/>
              </a:rPr>
              <a:t>post</a:t>
            </a:r>
            <a:r>
              <a:rPr lang="en-US" altLang="pl-PL" sz="2400">
                <a:latin typeface="Courier New" panose="02070309020205020404" pitchFamily="49" charset="0"/>
              </a:rPr>
              <a:t>”&gt;</a:t>
            </a:r>
            <a:br>
              <a:rPr lang="en-US" altLang="pl-PL" sz="2400">
                <a:latin typeface="Courier New" panose="02070309020205020404" pitchFamily="49" charset="0"/>
              </a:rPr>
            </a:br>
            <a:r>
              <a:rPr lang="en-US" altLang="pl-PL" sz="2400">
                <a:latin typeface="Courier New" panose="02070309020205020404" pitchFamily="49" charset="0"/>
              </a:rPr>
              <a:t>…</a:t>
            </a:r>
            <a:br>
              <a:rPr lang="en-US" altLang="pl-PL" sz="2400">
                <a:latin typeface="Courier New" panose="02070309020205020404" pitchFamily="49" charset="0"/>
              </a:rPr>
            </a:br>
            <a:r>
              <a:rPr lang="en-US" altLang="pl-PL" sz="2400">
                <a:latin typeface="Courier New" panose="02070309020205020404" pitchFamily="49" charset="0"/>
              </a:rPr>
              <a:t>&lt;/form&gt;</a:t>
            </a: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FB2BFB7F-5A11-648B-EB6C-EB4BE2692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590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74B2CAB3-6519-E00E-436B-3D30D574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1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400"/>
              <a:t>URL nơi xử lý yêu cầu</a:t>
            </a:r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E289D64F-FD32-C90F-25C1-7906610A8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5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FBD7FDA2-C559-A5AB-B337-D657D1AA0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1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l-PL" sz="2400"/>
              <a:t>Phương thức gửi dữ liệu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F2CE9C8-912F-BD2E-8814-1177F2A3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E462DB-114A-4BB3-A029-CC0B6E7614AB}" type="slidenum">
              <a:rPr lang="en-US" altLang="pl-PL"/>
              <a:pPr eaLnBrk="1" hangingPunct="1"/>
              <a:t>12</a:t>
            </a:fld>
            <a:endParaRPr lang="en-US" altLang="pl-PL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DA4D219-5437-E7AF-818F-544C005B8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So sánh phương thức GET và POST</a:t>
            </a:r>
          </a:p>
        </p:txBody>
      </p:sp>
      <p:graphicFrame>
        <p:nvGraphicFramePr>
          <p:cNvPr id="34860" name="Group 44">
            <a:extLst>
              <a:ext uri="{FF2B5EF4-FFF2-40B4-BE49-F238E27FC236}">
                <a16:creationId xmlns:a16="http://schemas.microsoft.com/office/drawing/2014/main" id="{DF90ECBA-8E37-2FF6-0ABB-633049E51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44808"/>
              </p:ext>
            </p:extLst>
          </p:nvPr>
        </p:nvGraphicFramePr>
        <p:xfrm>
          <a:off x="2311400" y="1659731"/>
          <a:ext cx="7848600" cy="4343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Post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Phương thức mặc định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Phải chỉ định trong Form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Thêm dữ liệu form vào cuối URL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Dữ liệu </a:t>
                      </a: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 </a:t>
                      </a:r>
                      <a:r>
                        <a:rPr kumimoji="0" lang="vi-V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không hiển th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Nhanh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Tham số giới hạn ở ~ 4k dữ liệu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Không có giới hạn cố định cho độ dài của dữ liệu </a:t>
                      </a: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</a:t>
                      </a:r>
                      <a:r>
                        <a:rPr kumimoji="0" lang="vi-V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được thông qua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Cho phép đánh dấu trang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Ngăn đánh dấu trang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578E76D-0E21-B6A8-3B2F-A1680D10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387480-A52D-4F4E-B213-94496807B814}" type="slidenum">
              <a:rPr lang="en-US" altLang="pl-PL"/>
              <a:pPr eaLnBrk="1" hangingPunct="1"/>
              <a:t>13</a:t>
            </a:fld>
            <a:endParaRPr lang="en-US" altLang="pl-PL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A607D65-0A43-CB91-1294-0AB1A09C9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Các thành phần đơn giản của một Form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78312FD-CEEC-9603-A0C1-25F9205DA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l-PL">
                <a:latin typeface="Courier New" panose="02070309020205020404" pitchFamily="49" charset="0"/>
              </a:rPr>
              <a:t>Thẻ Input</a:t>
            </a:r>
            <a:br>
              <a:rPr lang="en-US" altLang="pl-PL" sz="2800"/>
            </a:br>
            <a:r>
              <a:rPr lang="en-US" altLang="pl-PL" sz="2800"/>
              <a:t>&lt;input type=“text” name=“</a:t>
            </a:r>
            <a:r>
              <a:rPr lang="en-US" altLang="pl-PL" sz="2800" i="1" u="sng"/>
              <a:t>soLuong</a:t>
            </a:r>
            <a:r>
              <a:rPr lang="en-US" altLang="pl-PL" sz="2800"/>
              <a:t>”/&gt;</a:t>
            </a:r>
            <a:r>
              <a:rPr lang="en-US" altLang="pl-PL"/>
              <a:t> </a:t>
            </a:r>
            <a:br>
              <a:rPr lang="en-US" altLang="pl-PL"/>
            </a:br>
            <a:br>
              <a:rPr lang="en-US" altLang="pl-PL"/>
            </a:br>
            <a:br>
              <a:rPr lang="en-US" altLang="pl-PL"/>
            </a:br>
            <a:endParaRPr lang="en-US" altLang="pl-PL"/>
          </a:p>
          <a:p>
            <a:pPr eaLnBrk="1" hangingPunct="1"/>
            <a:r>
              <a:rPr lang="en-US" altLang="pl-PL">
                <a:latin typeface="Courier New" panose="02070309020205020404" pitchFamily="49" charset="0"/>
              </a:rPr>
              <a:t>Thẻ Input - SUBMIT</a:t>
            </a:r>
            <a:br>
              <a:rPr lang="en-US" altLang="pl-PL" sz="2800"/>
            </a:br>
            <a:r>
              <a:rPr lang="en-US" altLang="pl-PL" sz="2800"/>
              <a:t>&lt;input type=”submit” value=”</a:t>
            </a:r>
            <a:r>
              <a:rPr lang="en-US" altLang="pl-PL" sz="2800" i="1"/>
              <a:t>Đặt hàng</a:t>
            </a:r>
            <a:r>
              <a:rPr lang="en-US" altLang="pl-PL" sz="2800"/>
              <a:t>”/&gt;</a:t>
            </a:r>
            <a:endParaRPr lang="en-US" altLang="pl-PL"/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D31264A8-88B7-4CB3-4B75-021458B9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331" y="3013501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400"/>
              <a:t>Giá trị cần thiết để gửi đến máy chủ xử lý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F4CB9CE3-0EF2-9D5F-7235-D33EBC01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354" y="5832285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400"/>
              <a:t>Thực hiện việc gửi dữ liệu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C2C96E-2ADE-8AD9-D362-ED066167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29" y="5154707"/>
            <a:ext cx="2057400" cy="14345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6E87EA4-BFDC-E0BC-A49B-59D6F911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29" y="2911675"/>
            <a:ext cx="3886742" cy="4953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840A3A5-B180-D27E-5DB8-44469C8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C8F1F4-EE13-4D13-8AB2-4935F85FBD11}" type="slidenum">
              <a:rPr lang="en-US" altLang="pl-PL"/>
              <a:pPr eaLnBrk="1" hangingPunct="1"/>
              <a:t>14</a:t>
            </a:fld>
            <a:endParaRPr lang="en-US" altLang="pl-PL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58031CB-40EB-D3A0-7A4B-89F63E7B9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Ví dụ đơn giản về Form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D5199314-7A56-783A-8CD6-F9F5809B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86731"/>
            <a:ext cx="8192643" cy="5334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01EC1E5-37CF-2E05-5D20-0B7D509F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619BD5-1363-42D0-84F5-0ECA7705D89F}" type="slidenum">
              <a:rPr lang="en-US" altLang="pl-PL"/>
              <a:pPr eaLnBrk="1" hangingPunct="1"/>
              <a:t>15</a:t>
            </a:fld>
            <a:endParaRPr lang="en-US" altLang="pl-PL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ED7CE70-B0E8-6E7E-A3A7-AC8CE996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8422078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4BC3CF53-C7EE-4449-3E65-4720013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E83F8D-7AC3-43F3-9FB1-C69F6B4C7AE6}" type="slidenum">
              <a:rPr lang="en-US" altLang="pl-PL"/>
              <a:pPr eaLnBrk="1" hangingPunct="1"/>
              <a:t>16</a:t>
            </a:fld>
            <a:endParaRPr lang="en-US" altLang="pl-PL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D5E9C7-5917-82B9-0C39-E7B164D6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Dữ liệu được gửi đi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26BF8B39-A8C0-7BFA-1BBB-EA7BB54A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5222851"/>
            <a:ext cx="1074419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 sz="2400"/>
              <a:t>Dữ liệu được gửi đi:</a:t>
            </a:r>
            <a:br>
              <a:rPr lang="en-US" altLang="pl-PL" sz="2400"/>
            </a:br>
            <a:r>
              <a:rPr lang="en-US" altLang="pl-PL" sz="2400">
                <a:latin typeface="Courier New" panose="02070309020205020404" pitchFamily="49" charset="0"/>
              </a:rPr>
              <a:t>http://localhost:8080/Temp3/trangDatHang.jsp</a:t>
            </a:r>
            <a:r>
              <a:rPr lang="en-US" altLang="pl-PL" sz="2800" b="1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pl-PL" sz="2400">
                <a:highlight>
                  <a:srgbClr val="FFFF00"/>
                </a:highlight>
                <a:latin typeface="Courier New" panose="02070309020205020404" pitchFamily="49" charset="0"/>
              </a:rPr>
              <a:t>soLuong=50&amp;hoVaTen=Le+Nhat+Tung&amp;email=abc%40gmail.com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55E36DE-B5C6-27AD-96B1-B03DABB4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36" y="1391327"/>
            <a:ext cx="10174513" cy="36401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90F31A5-33EF-7E7B-4E64-15078B7A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9F7D73-F178-44D0-9DE0-A0E86609F2A7}" type="slidenum">
              <a:rPr lang="en-US" altLang="pl-PL"/>
              <a:pPr eaLnBrk="1" hangingPunct="1"/>
              <a:t>17</a:t>
            </a:fld>
            <a:endParaRPr lang="en-US" altLang="pl-PL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18FACF5-FB4C-9198-0F62-FEA6CC83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Xử lý Form Data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B723EAC-0D04-5992-BE01-D8F56B0AF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10820400" cy="1981200"/>
          </a:xfrm>
        </p:spPr>
        <p:txBody>
          <a:bodyPr/>
          <a:lstStyle/>
          <a:p>
            <a:pPr eaLnBrk="1" hangingPunct="1"/>
            <a:r>
              <a:rPr lang="en-US" altLang="pl-PL" b="1">
                <a:solidFill>
                  <a:srgbClr val="FF0000"/>
                </a:solidFill>
                <a:latin typeface="Courier New" panose="02070309020205020404" pitchFamily="49" charset="0"/>
              </a:rPr>
              <a:t>request</a:t>
            </a:r>
            <a:r>
              <a:rPr lang="en-US" altLang="pl-PL" sz="2800"/>
              <a:t> là đối tượng có sẵn trong JSP</a:t>
            </a:r>
          </a:p>
          <a:p>
            <a:pPr lvl="1" eaLnBrk="1" hangingPunct="1"/>
            <a:r>
              <a:rPr lang="vi-VN" altLang="pl-PL" sz="2400"/>
              <a:t>Đối tượng Java được tạo từ chuỗi yêu cầu</a:t>
            </a:r>
            <a:endParaRPr lang="en-US" altLang="pl-PL" sz="2400"/>
          </a:p>
          <a:p>
            <a:pPr lvl="1" eaLnBrk="1" hangingPunct="1"/>
            <a:r>
              <a:rPr lang="vi-VN" altLang="pl-PL" sz="2400"/>
              <a:t>Chứa dữ liệu yêu cầu và các phương pháp để dễ dàng truy cập dữ liệu</a:t>
            </a:r>
            <a:endParaRPr lang="en-US" altLang="pl-PL" sz="2400"/>
          </a:p>
          <a:p>
            <a:pPr lvl="1" eaLnBrk="1" hangingPunct="1"/>
            <a:r>
              <a:rPr lang="vi-VN" altLang="pl-PL" sz="2400"/>
              <a:t>Được truy cập bằng mã JSP</a:t>
            </a:r>
            <a:endParaRPr lang="en-US" altLang="pl-PL" sz="2400"/>
          </a:p>
        </p:txBody>
      </p:sp>
      <p:sp>
        <p:nvSpPr>
          <p:cNvPr id="18437" name="Text Box 25">
            <a:extLst>
              <a:ext uri="{FF2B5EF4-FFF2-40B4-BE49-F238E27FC236}">
                <a16:creationId xmlns:a16="http://schemas.microsoft.com/office/drawing/2014/main" id="{33EDE0F0-AF57-98D7-C64B-9A5CF742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6" y="4800600"/>
            <a:ext cx="1781175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>
                <a:cs typeface="Times New Roman" panose="02020603050405020304" pitchFamily="18" charset="0"/>
              </a:rPr>
              <a:t>Dữ liệu từ form</a:t>
            </a:r>
          </a:p>
          <a:p>
            <a:pPr eaLnBrk="1" hangingPunct="1"/>
            <a:r>
              <a:rPr lang="en-US" altLang="pl-PL">
                <a:cs typeface="Times New Roman" panose="02020603050405020304" pitchFamily="18" charset="0"/>
              </a:rPr>
              <a:t>Dữ liệu khác</a:t>
            </a:r>
            <a:endParaRPr lang="en-US" altLang="pl-PL" sz="2800"/>
          </a:p>
        </p:txBody>
      </p:sp>
      <p:sp>
        <p:nvSpPr>
          <p:cNvPr id="18438" name="Text Box 26">
            <a:extLst>
              <a:ext uri="{FF2B5EF4-FFF2-40B4-BE49-F238E27FC236}">
                <a16:creationId xmlns:a16="http://schemas.microsoft.com/office/drawing/2014/main" id="{0970C150-1BCB-D0FD-388D-E4F2DE00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800600"/>
            <a:ext cx="2009775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pl-PL">
                <a:cs typeface="Times New Roman" panose="02020603050405020304" pitchFamily="18" charset="0"/>
              </a:rPr>
              <a:t>phương pháp truy cập dữ liệu</a:t>
            </a:r>
            <a:endParaRPr lang="en-US" altLang="pl-PL" sz="2800"/>
          </a:p>
        </p:txBody>
      </p:sp>
      <p:sp>
        <p:nvSpPr>
          <p:cNvPr id="18439" name="Text Box 27">
            <a:extLst>
              <a:ext uri="{FF2B5EF4-FFF2-40B4-BE49-F238E27FC236}">
                <a16:creationId xmlns:a16="http://schemas.microsoft.com/office/drawing/2014/main" id="{A940CAAA-977B-2410-2CCE-1008DA71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6" y="4905376"/>
            <a:ext cx="1609725" cy="523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>
                <a:cs typeface="Times New Roman" panose="02020603050405020304" pitchFamily="18" charset="0"/>
              </a:rPr>
              <a:t>Code in JSP</a:t>
            </a:r>
            <a:endParaRPr lang="en-US" altLang="pl-PL" sz="2800"/>
          </a:p>
        </p:txBody>
      </p:sp>
      <p:sp>
        <p:nvSpPr>
          <p:cNvPr id="18440" name="Line 24">
            <a:extLst>
              <a:ext uri="{FF2B5EF4-FFF2-40B4-BE49-F238E27FC236}">
                <a16:creationId xmlns:a16="http://schemas.microsoft.com/office/drawing/2014/main" id="{DF920003-7EC4-2D2A-E6E9-230BCD6A4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1775" y="5133975"/>
            <a:ext cx="971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41" name="Rectangle 28">
            <a:extLst>
              <a:ext uri="{FF2B5EF4-FFF2-40B4-BE49-F238E27FC236}">
                <a16:creationId xmlns:a16="http://schemas.microsoft.com/office/drawing/2014/main" id="{6C1C658A-C0CA-391B-5D77-08FC7F97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431323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</a:t>
            </a:r>
            <a:endParaRPr lang="en-US" altLang="pl-PL" sz="36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442" name="Rectangle 32">
            <a:extLst>
              <a:ext uri="{FF2B5EF4-FFF2-40B4-BE49-F238E27FC236}">
                <a16:creationId xmlns:a16="http://schemas.microsoft.com/office/drawing/2014/main" id="{27AC9757-BE3C-2BA2-C782-F0D97E83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028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pl-PL"/>
          </a:p>
        </p:txBody>
      </p:sp>
      <p:sp>
        <p:nvSpPr>
          <p:cNvPr id="18443" name="Rectangle 33">
            <a:extLst>
              <a:ext uri="{FF2B5EF4-FFF2-40B4-BE49-F238E27FC236}">
                <a16:creationId xmlns:a16="http://schemas.microsoft.com/office/drawing/2014/main" id="{625FA297-46A1-7099-D9AC-26C59E44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028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5A95793-D664-960A-97C8-0C0BBFF5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E52F90-71D1-4948-BA5E-BDA1E219FF7E}" type="slidenum">
              <a:rPr lang="en-US" altLang="pl-PL"/>
              <a:pPr eaLnBrk="1" hangingPunct="1"/>
              <a:t>18</a:t>
            </a:fld>
            <a:endParaRPr lang="en-US" altLang="pl-PL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C661A65-5DCE-D166-EF16-36BBF595B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400"/>
              <a:t>Xử lý Form Data</a:t>
            </a:r>
            <a:endParaRPr lang="en-US" altLang="pl-PL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8D897C4-7D34-8A16-E13B-295CE626E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pl-PL" sz="2800"/>
              <a:t>Phương thức lấy dữ liệu được gửi:</a:t>
            </a:r>
            <a:br>
              <a:rPr lang="en-US" altLang="pl-PL" sz="2800"/>
            </a:br>
            <a:r>
              <a:rPr lang="en-US" altLang="pl-PL" sz="2800" b="1" u="sng">
                <a:latin typeface="Courier New" panose="02070309020205020404" pitchFamily="49" charset="0"/>
              </a:rPr>
              <a:t>String</a:t>
            </a:r>
            <a:r>
              <a:rPr lang="en-US" altLang="pl-PL" sz="2800" b="1">
                <a:latin typeface="Courier New" panose="02070309020205020404" pitchFamily="49" charset="0"/>
              </a:rPr>
              <a:t> </a:t>
            </a:r>
            <a:r>
              <a:rPr lang="en-US" altLang="pl-PL" sz="2800" b="1">
                <a:solidFill>
                  <a:srgbClr val="FF0000"/>
                </a:solidFill>
                <a:latin typeface="Courier New" panose="02070309020205020404" pitchFamily="49" charset="0"/>
              </a:rPr>
              <a:t>request</a:t>
            </a:r>
            <a:r>
              <a:rPr lang="en-US" altLang="pl-PL" sz="2800" b="1">
                <a:latin typeface="Courier New" panose="02070309020205020404" pitchFamily="49" charset="0"/>
              </a:rPr>
              <a:t>.</a:t>
            </a:r>
            <a:r>
              <a:rPr lang="en-US" altLang="pl-PL" sz="2800" b="1">
                <a:solidFill>
                  <a:srgbClr val="0070C0"/>
                </a:solidFill>
                <a:latin typeface="Courier New" panose="02070309020205020404" pitchFamily="49" charset="0"/>
              </a:rPr>
              <a:t>getParameter</a:t>
            </a:r>
            <a:r>
              <a:rPr lang="en-US" altLang="pl-PL" sz="2800" b="1">
                <a:latin typeface="Courier New" panose="02070309020205020404" pitchFamily="49" charset="0"/>
              </a:rPr>
              <a:t>(</a:t>
            </a:r>
            <a:r>
              <a:rPr lang="en-US" altLang="pl-PL" sz="2800" b="1" u="sng">
                <a:latin typeface="Courier New" panose="02070309020205020404" pitchFamily="49" charset="0"/>
              </a:rPr>
              <a:t>String</a:t>
            </a:r>
            <a:r>
              <a:rPr lang="en-US" altLang="pl-PL" sz="2800" b="1">
                <a:latin typeface="Courier New" panose="02070309020205020404" pitchFamily="49" charset="0"/>
              </a:rPr>
              <a:t>)</a:t>
            </a:r>
            <a:br>
              <a:rPr lang="en-US" altLang="pl-PL" sz="2800" b="1">
                <a:latin typeface="Courier New" panose="02070309020205020404" pitchFamily="49" charset="0"/>
              </a:rPr>
            </a:br>
            <a:br>
              <a:rPr lang="en-US" altLang="pl-PL" sz="2800" b="1">
                <a:latin typeface="Courier New" panose="02070309020205020404" pitchFamily="49" charset="0"/>
              </a:rPr>
            </a:br>
            <a:br>
              <a:rPr lang="en-US" altLang="pl-PL" sz="2800" b="1">
                <a:latin typeface="Courier New" panose="02070309020205020404" pitchFamily="49" charset="0"/>
              </a:rPr>
            </a:br>
            <a:endParaRPr lang="en-US" altLang="pl-PL" sz="2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pl-PL" sz="2800"/>
              <a:t>Example:</a:t>
            </a:r>
            <a:r>
              <a:rPr lang="en-US" altLang="pl-PL"/>
              <a:t> </a:t>
            </a:r>
            <a:br>
              <a:rPr lang="en-US" altLang="pl-PL"/>
            </a:br>
            <a:r>
              <a:rPr lang="en-US" altLang="pl-PL" sz="2400">
                <a:latin typeface="Courier New" panose="02070309020205020404" pitchFamily="49" charset="0"/>
              </a:rPr>
              <a:t>String s_soLuong =  </a:t>
            </a:r>
            <a:br>
              <a:rPr lang="en-US" altLang="pl-PL" sz="2400">
                <a:latin typeface="Courier New" panose="02070309020205020404" pitchFamily="49" charset="0"/>
              </a:rPr>
            </a:br>
            <a:r>
              <a:rPr lang="en-US" altLang="pl-PL" sz="2400">
                <a:latin typeface="Courier New" panose="02070309020205020404" pitchFamily="49" charset="0"/>
              </a:rPr>
              <a:t>      request.getParameter(“soLuong");</a:t>
            </a:r>
            <a:r>
              <a:rPr lang="en-US" altLang="pl-PL"/>
              <a:t> </a:t>
            </a:r>
            <a:br>
              <a:rPr lang="en-US" altLang="pl-PL"/>
            </a:br>
            <a:endParaRPr lang="en-US" altLang="pl-PL"/>
          </a:p>
          <a:p>
            <a:pPr marL="0" indent="0" eaLnBrk="1" hangingPunct="1">
              <a:buNone/>
            </a:pPr>
            <a:r>
              <a:rPr lang="en-US" altLang="pl-PL" sz="2800"/>
              <a:t>Lấy ra giá trị mà người dung đã nhập</a:t>
            </a:r>
            <a:endParaRPr lang="en-US" altLang="pl-PL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C950B5C1-F58C-0711-4284-6B9BD68FE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971801"/>
            <a:ext cx="2819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000"/>
              <a:t>Tên của tham số đã gửi</a:t>
            </a: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96ECC34B-91DD-7380-21A3-59EEA7888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8BC01877-301B-66EA-66CB-40B6DA530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71801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000"/>
              <a:t>Trả về dữ liệu đã gửi</a:t>
            </a:r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8E2B99BF-FD91-715E-3121-8BCA4AA9B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990C8DD-02B5-CF3C-5BDB-5C8EC84A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758CF0-DD89-4FDB-98C5-D00AE9FE7151}" type="slidenum">
              <a:rPr lang="en-US" altLang="pl-PL"/>
              <a:pPr eaLnBrk="1" hangingPunct="1"/>
              <a:t>19</a:t>
            </a:fld>
            <a:endParaRPr lang="en-US" altLang="pl-PL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15E42A7-9F91-5180-7A9C-8518A9778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Ví dụ JSP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6E278F6-03D7-12EE-A915-CEACDDEC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9298382" cy="4357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20CFA894-6061-B0F2-5E7B-98F30BD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B92B62-2677-4E00-B2E9-049AAF2F3BBC}" type="slidenum">
              <a:rPr lang="en-US" altLang="pl-PL"/>
              <a:pPr eaLnBrk="1" hangingPunct="1"/>
              <a:t>2</a:t>
            </a:fld>
            <a:endParaRPr lang="en-US" altLang="pl-PL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9C84273-258C-34E5-9F84-52B05BA42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Xử lý dữ liệu của Form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93A791E-1675-9FEC-3841-8143C802F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830" y="1250472"/>
            <a:ext cx="11049000" cy="5029200"/>
          </a:xfrm>
        </p:spPr>
        <p:txBody>
          <a:bodyPr/>
          <a:lstStyle/>
          <a:p>
            <a:pPr eaLnBrk="1" hangingPunct="1"/>
            <a:r>
              <a:rPr lang="vi-VN" altLang="pl-PL" sz="2800"/>
              <a:t>Dữ liệu biểu mẫu được nối vào chuỗi </a:t>
            </a:r>
            <a:r>
              <a:rPr lang="en-US" altLang="pl-PL" sz="2800"/>
              <a:t>request</a:t>
            </a:r>
          </a:p>
          <a:p>
            <a:pPr eaLnBrk="1" hangingPunct="1"/>
            <a:endParaRPr lang="en-US" altLang="pl-PL" sz="2800"/>
          </a:p>
          <a:p>
            <a:pPr eaLnBrk="1" hangingPunct="1"/>
            <a:endParaRPr lang="en-US" altLang="pl-PL" sz="2800"/>
          </a:p>
          <a:p>
            <a:pPr eaLnBrk="1" hangingPunct="1"/>
            <a:endParaRPr lang="en-US" altLang="pl-PL" sz="2800"/>
          </a:p>
          <a:p>
            <a:pPr eaLnBrk="1" hangingPunct="1"/>
            <a:endParaRPr lang="en-US" altLang="pl-PL" sz="2800"/>
          </a:p>
          <a:p>
            <a:pPr eaLnBrk="1" hangingPunct="1">
              <a:buFontTx/>
              <a:buNone/>
            </a:pPr>
            <a:endParaRPr lang="en-US" altLang="pl-PL" sz="2800"/>
          </a:p>
          <a:p>
            <a:pPr eaLnBrk="1" hangingPunct="1">
              <a:buFontTx/>
              <a:buNone/>
            </a:pPr>
            <a:endParaRPr lang="en-US" altLang="pl-PL" sz="2400"/>
          </a:p>
          <a:p>
            <a:pPr eaLnBrk="1" hangingPunct="1">
              <a:buFontTx/>
              <a:buNone/>
            </a:pPr>
            <a:endParaRPr lang="en-US" altLang="pl-PL" sz="2400"/>
          </a:p>
          <a:p>
            <a:pPr eaLnBrk="1" hangingPunct="1">
              <a:buFontTx/>
              <a:buNone/>
            </a:pPr>
            <a:endParaRPr lang="en-US" altLang="pl-PL" sz="2400"/>
          </a:p>
          <a:p>
            <a:pPr eaLnBrk="1" hangingPunct="1">
              <a:buFontTx/>
              <a:buNone/>
            </a:pPr>
            <a:r>
              <a:rPr lang="en-US" altLang="pl-PL" sz="2400"/>
              <a:t>Tạo request khi form được submit như sau:</a:t>
            </a:r>
          </a:p>
          <a:p>
            <a:pPr eaLnBrk="1" hangingPunct="1">
              <a:buFontTx/>
              <a:buNone/>
            </a:pPr>
            <a:r>
              <a:rPr lang="en-US" altLang="pl-PL" sz="2000"/>
              <a:t>http://localhost:8080/Temp/muaHang?</a:t>
            </a:r>
            <a:r>
              <a:rPr lang="en-US" altLang="pl-PL" sz="2000">
                <a:solidFill>
                  <a:srgbClr val="FF0000"/>
                </a:solidFill>
                <a:highlight>
                  <a:srgbClr val="FFFF00"/>
                </a:highlight>
              </a:rPr>
              <a:t>soLuong=50</a:t>
            </a:r>
            <a:endParaRPr lang="en-US" altLang="pl-PL" sz="2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7A596CC-8F62-61D5-8DE7-7CFA88B8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31" y="4920735"/>
            <a:ext cx="4950631" cy="6867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813C2CD-33A5-69C9-DE39-FBEFD164E56B}"/>
              </a:ext>
            </a:extLst>
          </p:cNvPr>
          <p:cNvSpPr txBox="1"/>
          <p:nvPr/>
        </p:nvSpPr>
        <p:spPr>
          <a:xfrm>
            <a:off x="277660" y="1817897"/>
            <a:ext cx="11533340" cy="388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GB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>
                <a:solidFill>
                  <a:srgbClr val="3F7F7F"/>
                </a:solidFill>
                <a:latin typeface="Courier New" panose="02070309020205020404" pitchFamily="49" charset="0"/>
              </a:rPr>
              <a:t>form </a:t>
            </a:r>
            <a:r>
              <a:rPr lang="en-GB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"form-inline" </a:t>
            </a:r>
            <a:r>
              <a:rPr lang="en-GB" i="1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"muaHang" </a:t>
            </a:r>
            <a:r>
              <a:rPr lang="en-GB" i="1">
                <a:solidFill>
                  <a:srgbClr val="7F007F"/>
                </a:solidFill>
                <a:latin typeface="Courier New" panose="02070309020205020404" pitchFamily="49" charset="0"/>
              </a:rPr>
              <a:t>method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"GET"</a:t>
            </a:r>
            <a:r>
              <a:rPr lang="en-GB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pl-PL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l-PL" i="1">
                <a:solidFill>
                  <a:srgbClr val="2A00FF"/>
                </a:solidFill>
                <a:latin typeface="Courier New" panose="02070309020205020404" pitchFamily="49" charset="0"/>
              </a:rPr>
              <a:t>"form-group row"</a:t>
            </a:r>
            <a:r>
              <a:rPr lang="pl-PL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25000"/>
              </a:lnSpc>
            </a:pPr>
            <a:r>
              <a:rPr lang="en-GB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>
                <a:solidFill>
                  <a:srgbClr val="3F7F7F"/>
                </a:solidFill>
                <a:latin typeface="Courier New" panose="02070309020205020404" pitchFamily="49" charset="0"/>
              </a:rPr>
              <a:t>label </a:t>
            </a:r>
            <a:r>
              <a:rPr lang="en-GB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"soLuong" </a:t>
            </a:r>
            <a:r>
              <a:rPr lang="en-GB" i="1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"col-sm-3 col-form-label"</a:t>
            </a:r>
            <a:r>
              <a:rPr lang="en-GB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Số </a:t>
            </a:r>
            <a:r>
              <a:rPr lang="vi-VN">
                <a:solidFill>
                  <a:srgbClr val="000000"/>
                </a:solidFill>
                <a:latin typeface="Courier New" panose="02070309020205020404" pitchFamily="49" charset="0"/>
              </a:rPr>
              <a:t>lượng</a:t>
            </a:r>
            <a:r>
              <a:rPr lang="vi-VN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vi-VN">
                <a:solidFill>
                  <a:srgbClr val="3F7F7F"/>
                </a:solidFill>
                <a:latin typeface="Courier New" panose="02070309020205020404" pitchFamily="49" charset="0"/>
              </a:rPr>
              <a:t>label</a:t>
            </a:r>
            <a:r>
              <a:rPr lang="vi-VN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pl-PL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l-PL" i="1">
                <a:solidFill>
                  <a:srgbClr val="2A00FF"/>
                </a:solidFill>
                <a:latin typeface="Courier New" panose="02070309020205020404" pitchFamily="49" charset="0"/>
              </a:rPr>
              <a:t>"col-sm-6"</a:t>
            </a:r>
            <a:r>
              <a:rPr lang="pl-PL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25000"/>
              </a:lnSpc>
            </a:pPr>
            <a:r>
              <a:rPr lang="en-GB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GB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"text" </a:t>
            </a:r>
            <a:r>
              <a:rPr lang="en-GB" i="1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"form-control" </a:t>
            </a:r>
            <a:r>
              <a:rPr lang="en-GB" i="1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"soLuong“ </a:t>
            </a:r>
            <a:r>
              <a:rPr lang="vi-VN">
                <a:solidFill>
                  <a:srgbClr val="7F007F"/>
                </a:solidFill>
                <a:latin typeface="Courier New" panose="02070309020205020404" pitchFamily="49" charset="0"/>
              </a:rPr>
              <a:t>placeholder</a:t>
            </a:r>
            <a:r>
              <a:rPr lang="vi-V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vi-VN" i="1">
                <a:solidFill>
                  <a:srgbClr val="2A00FF"/>
                </a:solidFill>
                <a:latin typeface="Courier New" panose="02070309020205020404" pitchFamily="49" charset="0"/>
              </a:rPr>
              <a:t>"Số lượng"</a:t>
            </a:r>
            <a:r>
              <a:rPr lang="vi-VN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pl-PL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l-PL" i="1">
                <a:solidFill>
                  <a:srgbClr val="2A00FF"/>
                </a:solidFill>
                <a:latin typeface="Courier New" panose="02070309020205020404" pitchFamily="49" charset="0"/>
              </a:rPr>
              <a:t>"col-sm-3"</a:t>
            </a:r>
            <a:r>
              <a:rPr lang="pl-PL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>
              <a:lnSpc>
                <a:spcPct val="125000"/>
              </a:lnSpc>
            </a:pPr>
            <a:r>
              <a:rPr lang="en-GB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>
                <a:solidFill>
                  <a:srgbClr val="3F7F7F"/>
                </a:solidFill>
                <a:latin typeface="Courier New" panose="02070309020205020404" pitchFamily="49" charset="0"/>
              </a:rPr>
              <a:t>button </a:t>
            </a:r>
            <a:r>
              <a:rPr lang="en-GB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GB" i="1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i="1">
                <a:solidFill>
                  <a:srgbClr val="2A00FF"/>
                </a:solidFill>
                <a:latin typeface="Courier New" panose="02070309020205020404" pitchFamily="49" charset="0"/>
              </a:rPr>
              <a:t>"btn btn-primary"</a:t>
            </a:r>
            <a:r>
              <a:rPr lang="en-GB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i="1">
                <a:solidFill>
                  <a:srgbClr val="000000"/>
                </a:solidFill>
                <a:latin typeface="Courier New" panose="02070309020205020404" pitchFamily="49" charset="0"/>
              </a:rPr>
              <a:t>Đặt 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hàng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button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lnSpc>
                <a:spcPct val="125000"/>
              </a:lnSpc>
            </a:pP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form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l-PL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C9710A8-AEB3-651C-1EBD-3C296CEF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81" y="5830475"/>
            <a:ext cx="5290100" cy="6431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7491FBBC-65E2-0A55-998E-EC5CCAE70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Hiển thị kết quả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5110EA3-16BA-6979-C284-DAB3F1BF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1876208"/>
            <a:ext cx="10021699" cy="3105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4AE759DC-1709-10BD-6EE3-534D50A37E40}"/>
                  </a:ext>
                </a:extLst>
              </p14:cNvPr>
              <p14:cNvContentPartPr/>
              <p14:nvPr/>
            </p14:nvContentPartPr>
            <p14:xfrm>
              <a:off x="4632591" y="3468840"/>
              <a:ext cx="577080" cy="15408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4AE759DC-1709-10BD-6EE3-534D50A37E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8951" y="3360840"/>
                <a:ext cx="6847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06529035-68F8-BC36-D0A1-00ACD35D4B38}"/>
                  </a:ext>
                </a:extLst>
              </p14:cNvPr>
              <p14:cNvContentPartPr/>
              <p14:nvPr/>
            </p14:nvContentPartPr>
            <p14:xfrm>
              <a:off x="7244751" y="3504840"/>
              <a:ext cx="2310120" cy="12996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06529035-68F8-BC36-D0A1-00ACD35D4B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1111" y="3397200"/>
                <a:ext cx="24177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53AA403E-7293-101A-FCB8-65D2EEA3795C}"/>
                  </a:ext>
                </a:extLst>
              </p14:cNvPr>
              <p14:cNvContentPartPr/>
              <p14:nvPr/>
            </p14:nvContentPartPr>
            <p14:xfrm>
              <a:off x="7901031" y="4464960"/>
              <a:ext cx="2955600" cy="32184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53AA403E-7293-101A-FCB8-65D2EEA379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7031" y="4356960"/>
                <a:ext cx="3063240" cy="53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56ED7112-A16B-30EE-88EA-7945B19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350793-327F-4C00-A964-CD41FC0B0589}" type="slidenum">
              <a:rPr lang="en-US" altLang="pl-PL"/>
              <a:pPr eaLnBrk="1" hangingPunct="1"/>
              <a:t>21</a:t>
            </a:fld>
            <a:endParaRPr lang="en-US" altLang="pl-PL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A9E4116-46C8-1A70-873F-56400126F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Ghi chú trong JSP Files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C26D541-D34F-3FD7-D6F6-9BF183578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altLang="pl-PL" sz="2800"/>
              <a:t>Điều quan trọng đối với việc bảo trì trang web trong tương lai</a:t>
            </a:r>
            <a:br>
              <a:rPr lang="en-US" altLang="pl-PL" sz="2800"/>
            </a:br>
            <a:endParaRPr lang="en-US" altLang="pl-PL" sz="2800"/>
          </a:p>
          <a:p>
            <a:pPr eaLnBrk="1" hangingPunct="1"/>
            <a:r>
              <a:rPr lang="en-US" altLang="pl-PL" sz="2800"/>
              <a:t>Bên trong mã JSP (giữa &lt;% đến%&gt;):</a:t>
            </a:r>
            <a:br>
              <a:rPr lang="en-US" altLang="pl-PL" sz="2800"/>
            </a:br>
            <a:r>
              <a:rPr lang="en-US" altLang="pl-PL" sz="2800">
                <a:latin typeface="Courier New" panose="02070309020205020404" pitchFamily="49" charset="0"/>
              </a:rPr>
              <a:t>// comment</a:t>
            </a:r>
            <a:br>
              <a:rPr lang="en-US" altLang="pl-PL" sz="2800">
                <a:latin typeface="Courier New" panose="02070309020205020404" pitchFamily="49" charset="0"/>
              </a:rPr>
            </a:br>
            <a:r>
              <a:rPr lang="en-US" altLang="pl-PL" sz="2800">
                <a:latin typeface="Courier New" panose="02070309020205020404" pitchFamily="49" charset="0"/>
              </a:rPr>
              <a:t>/* comment */</a:t>
            </a:r>
            <a:br>
              <a:rPr lang="en-US" altLang="pl-PL" sz="2800">
                <a:latin typeface="Courier New" panose="02070309020205020404" pitchFamily="49" charset="0"/>
              </a:rPr>
            </a:br>
            <a:endParaRPr lang="en-US" altLang="pl-PL" sz="2800"/>
          </a:p>
          <a:p>
            <a:pPr eaLnBrk="1" hangingPunct="1"/>
            <a:r>
              <a:rPr lang="en-US" altLang="pl-PL" sz="2800"/>
              <a:t>Bên ngoài mã JSP (nghĩa là, trong html)</a:t>
            </a:r>
            <a:br>
              <a:rPr lang="en-US" altLang="pl-PL" sz="2800"/>
            </a:br>
            <a:r>
              <a:rPr lang="en-US" altLang="pl-PL" sz="2800">
                <a:latin typeface="Courier New" panose="02070309020205020404" pitchFamily="49" charset="0"/>
              </a:rPr>
              <a:t>&lt;!-- comment --&gt;</a:t>
            </a:r>
            <a:endParaRPr lang="en-US" altLang="pl-PL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B9EA3F0-40D2-02C7-7AA1-CCF81197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B53088-10DD-423A-9229-CCA9410F3378}" type="slidenum">
              <a:rPr lang="en-US" altLang="pl-PL"/>
              <a:pPr eaLnBrk="1" hangingPunct="1"/>
              <a:t>22</a:t>
            </a:fld>
            <a:endParaRPr lang="en-US" altLang="pl-PL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B5E229D-36BB-5F9C-D616-17B865DF3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Importing Thư viện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0464B41-C90E-92E5-DA0B-F2D14DADB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568450"/>
            <a:ext cx="9753600" cy="4525963"/>
          </a:xfrm>
        </p:spPr>
        <p:txBody>
          <a:bodyPr/>
          <a:lstStyle/>
          <a:p>
            <a:pPr eaLnBrk="1" hangingPunct="1"/>
            <a:r>
              <a:rPr lang="vi-VN" altLang="pl-PL" sz="2800"/>
              <a:t>Phần lớn các lớp Java trong các thư viện riêng biệtPhải được nhập để được sử dụng trong JSP</a:t>
            </a:r>
            <a:endParaRPr lang="en-US" altLang="pl-PL" sz="2800"/>
          </a:p>
          <a:p>
            <a:pPr eaLnBrk="1" hangingPunct="1"/>
            <a:r>
              <a:rPr lang="en-US" altLang="pl-PL" sz="2800"/>
              <a:t>Cú pháp:</a:t>
            </a:r>
            <a:br>
              <a:rPr lang="en-US" altLang="pl-PL" sz="2800"/>
            </a:br>
            <a:r>
              <a:rPr lang="en-US" altLang="pl-PL" sz="2400" b="1">
                <a:latin typeface="Courier New" panose="02070309020205020404" pitchFamily="49" charset="0"/>
              </a:rPr>
              <a:t>&lt;%@ page import=”</a:t>
            </a:r>
            <a:r>
              <a:rPr lang="en-US" altLang="pl-PL" sz="2400" b="1" i="1"/>
              <a:t>list of Java classes</a:t>
            </a:r>
            <a:r>
              <a:rPr lang="en-US" altLang="pl-PL" sz="2400" b="1">
                <a:latin typeface="Courier New" panose="02070309020205020404" pitchFamily="49" charset="0"/>
              </a:rPr>
              <a:t>” %&gt;</a:t>
            </a:r>
            <a:endParaRPr lang="en-US" altLang="pl-PL" sz="24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pl-PL" sz="2800"/>
              <a:t>Ví dụ:</a:t>
            </a:r>
            <a:br>
              <a:rPr lang="en-US" altLang="pl-PL" sz="2800"/>
            </a:br>
            <a:r>
              <a:rPr lang="en-US" altLang="pl-PL" sz="2400" b="1">
                <a:latin typeface="Courier New" panose="02070309020205020404" pitchFamily="49" charset="0"/>
              </a:rPr>
              <a:t>&lt;%@ page import=”java.util.Date, </a:t>
            </a:r>
            <a:br>
              <a:rPr lang="en-US" altLang="pl-PL" sz="2400" b="1">
                <a:latin typeface="Courier New" panose="02070309020205020404" pitchFamily="49" charset="0"/>
              </a:rPr>
            </a:br>
            <a:r>
              <a:rPr lang="en-US" altLang="pl-PL" sz="2400" b="1">
                <a:latin typeface="Courier New" panose="02070309020205020404" pitchFamily="49" charset="0"/>
              </a:rPr>
              <a:t>                 java.io.*” %&gt;</a:t>
            </a:r>
            <a:r>
              <a:rPr lang="en-US" altLang="pl-PL"/>
              <a:t> </a:t>
            </a:r>
          </a:p>
        </p:txBody>
      </p:sp>
      <p:sp>
        <p:nvSpPr>
          <p:cNvPr id="24585" name="Line 8">
            <a:extLst>
              <a:ext uri="{FF2B5EF4-FFF2-40B4-BE49-F238E27FC236}">
                <a16:creationId xmlns:a16="http://schemas.microsoft.com/office/drawing/2014/main" id="{B6AAF03F-BF7D-792C-06CF-978B6604E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9697B082-E891-4F90-8E29-BA7D796F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727F97-B6B6-40D2-B110-484DC2FEAFF8}" type="slidenum">
              <a:rPr lang="en-US" altLang="pl-PL"/>
              <a:pPr eaLnBrk="1" hangingPunct="1"/>
              <a:t>3</a:t>
            </a:fld>
            <a:endParaRPr lang="en-US" altLang="pl-PL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8D400F4-F654-DB05-623D-11EF3AAB7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Xử lý dữ liệu của Form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DC3A161-C7A7-1C37-EE1C-52CBB29C7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107442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pl-PL" sz="2400"/>
              <a:t>Mục tiêu:</a:t>
            </a:r>
          </a:p>
          <a:p>
            <a:pPr lvl="1" eaLnBrk="1" hangingPunct="1"/>
            <a:r>
              <a:rPr lang="en-US" altLang="pl-PL" sz="2400"/>
              <a:t>Trích xuất giá trị của các tham số (parameters) từ request</a:t>
            </a:r>
          </a:p>
          <a:p>
            <a:pPr lvl="1" eaLnBrk="1" hangingPunct="1"/>
            <a:r>
              <a:rPr lang="en-US" altLang="pl-PL" sz="2400"/>
              <a:t>Tạo trang phản hồi thích hợp dựa trên các giá trị tham số</a:t>
            </a:r>
          </a:p>
          <a:p>
            <a:pPr lvl="1" eaLnBrk="1" hangingPunct="1"/>
            <a:r>
              <a:rPr lang="en-US" altLang="pl-PL" sz="2400"/>
              <a:t>Thực hiện hành động thích hợp khác dựa trên yêu cầu</a:t>
            </a:r>
          </a:p>
          <a:p>
            <a:pPr lvl="2" eaLnBrk="1" hangingPunct="1"/>
            <a:r>
              <a:rPr lang="vi-VN" altLang="pl-PL"/>
              <a:t>Thêm vào giỏ hàng</a:t>
            </a:r>
            <a:endParaRPr lang="en-US" altLang="pl-PL"/>
          </a:p>
          <a:p>
            <a:pPr lvl="2" eaLnBrk="1" hangingPunct="1"/>
            <a:r>
              <a:rPr lang="vi-VN" altLang="pl-PL"/>
              <a:t>Sửa đổi hoặc truy vấn cơ sở dữ liệu</a:t>
            </a:r>
            <a:endParaRPr lang="en-US" altLang="pl-PL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5A40C07-702B-8508-DE19-E8638B6D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029200"/>
            <a:ext cx="6248400" cy="10749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064F882-A699-3873-7AF5-FE71DED18157}"/>
              </a:ext>
            </a:extLst>
          </p:cNvPr>
          <p:cNvSpPr txBox="1"/>
          <p:nvPr/>
        </p:nvSpPr>
        <p:spPr>
          <a:xfrm>
            <a:off x="762000" y="438731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http://localhost:8080/Temp3/MuaHang?soLuong=50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20EFAE77-4D0A-7283-94B2-BC15098E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EFD518-E94B-4223-94FD-78D51342B9C6}" type="slidenum">
              <a:rPr lang="en-US" altLang="pl-PL"/>
              <a:pPr eaLnBrk="1" hangingPunct="1"/>
              <a:t>4</a:t>
            </a:fld>
            <a:endParaRPr lang="en-US" altLang="pl-PL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59B5F42-C213-87DF-06EE-2967BA293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Server Page Model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FD9383F-E956-2E06-CD07-01E99679B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2514600"/>
          </a:xfrm>
        </p:spPr>
        <p:txBody>
          <a:bodyPr/>
          <a:lstStyle/>
          <a:p>
            <a:pPr eaLnBrk="1" hangingPunct="1"/>
            <a:r>
              <a:rPr lang="en-US" altLang="pl-PL" sz="2800"/>
              <a:t>Các trang HTML kết hợp với đoạn code của ngôn ngữ lập trình</a:t>
            </a:r>
          </a:p>
          <a:p>
            <a:pPr eaLnBrk="1" hangingPunct="1"/>
            <a:r>
              <a:rPr lang="en-US" altLang="pl-PL" sz="2800"/>
              <a:t>Khi yêu cầu một trang:</a:t>
            </a:r>
          </a:p>
          <a:p>
            <a:pPr lvl="1" eaLnBrk="1" hangingPunct="1"/>
            <a:r>
              <a:rPr lang="en-US" altLang="pl-PL" sz="2400"/>
              <a:t>Đoạn code được thực thi và trả về kết quả</a:t>
            </a:r>
          </a:p>
          <a:p>
            <a:pPr lvl="1" eaLnBrk="1" hangingPunct="1"/>
            <a:r>
              <a:rPr lang="en-US" altLang="pl-PL" sz="2400"/>
              <a:t>HTML sẽ tạo các nội dung và chèn kết quả từ ngôn ngữ lập trình</a:t>
            </a:r>
          </a:p>
          <a:p>
            <a:pPr lvl="1" eaLnBrk="1" hangingPunct="1"/>
            <a:r>
              <a:rPr lang="en-US" altLang="pl-PL" sz="2400"/>
              <a:t>Gửi phản hồi về cho người dùng</a:t>
            </a:r>
          </a:p>
          <a:p>
            <a:pPr lvl="1" eaLnBrk="1" hangingPunct="1"/>
            <a:endParaRPr lang="en-US" altLang="pl-PL" sz="2400"/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B2EB30F8-8398-EA4F-6BFC-700CE14AF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1" y="4876799"/>
            <a:ext cx="226694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1C52AEE8-B88D-CA8D-BD27-0814184EB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825" y="4991100"/>
            <a:ext cx="296227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 sz="1600"/>
              <a:t>request đến trang test.jsp</a:t>
            </a:r>
            <a:endParaRPr lang="en-US" altLang="pl-PL" sz="2400"/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C1007956-0236-73A6-A487-D0CF04DDF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14800"/>
            <a:ext cx="4114800" cy="2362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 sz="1600"/>
              <a:t>Server</a:t>
            </a:r>
            <a:endParaRPr lang="en-US" altLang="pl-PL" sz="2400"/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53F09D4A-97F5-124A-04EB-2F7DD244C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6" y="4410076"/>
            <a:ext cx="1762125" cy="168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 sz="1600"/>
              <a:t>Yêu cầu test.jsp</a:t>
            </a:r>
          </a:p>
          <a:p>
            <a:pPr eaLnBrk="1" hangingPunct="1"/>
            <a:endParaRPr lang="en-US" altLang="pl-PL" sz="1600"/>
          </a:p>
          <a:p>
            <a:pPr eaLnBrk="1" hangingPunct="1"/>
            <a:r>
              <a:rPr lang="en-US" altLang="pl-PL" sz="1600"/>
              <a:t>html html </a:t>
            </a:r>
            <a:r>
              <a:rPr lang="en-US" altLang="pl-PL" sz="1600" b="1">
                <a:solidFill>
                  <a:srgbClr val="FF0000"/>
                </a:solidFill>
              </a:rPr>
              <a:t>Java</a:t>
            </a:r>
            <a:endParaRPr lang="en-US" altLang="pl-PL" sz="1600">
              <a:solidFill>
                <a:srgbClr val="FF0000"/>
              </a:solidFill>
            </a:endParaRPr>
          </a:p>
          <a:p>
            <a:pPr eaLnBrk="1" hangingPunct="1"/>
            <a:r>
              <a:rPr lang="en-US" altLang="pl-PL" sz="1600"/>
              <a:t>html </a:t>
            </a:r>
            <a:r>
              <a:rPr lang="en-US" altLang="pl-PL" sz="1600" b="1">
                <a:solidFill>
                  <a:srgbClr val="FF0000"/>
                </a:solidFill>
              </a:rPr>
              <a:t>Java</a:t>
            </a:r>
            <a:r>
              <a:rPr lang="en-US" altLang="pl-PL" sz="1600"/>
              <a:t> html</a:t>
            </a:r>
          </a:p>
          <a:p>
            <a:pPr eaLnBrk="1" hangingPunct="1"/>
            <a:r>
              <a:rPr lang="en-US" altLang="pl-PL" sz="1600"/>
              <a:t>html html html</a:t>
            </a:r>
          </a:p>
          <a:p>
            <a:pPr eaLnBrk="1" hangingPunct="1"/>
            <a:r>
              <a:rPr lang="en-US" altLang="pl-PL" sz="1600" b="1">
                <a:solidFill>
                  <a:srgbClr val="FF0000"/>
                </a:solidFill>
              </a:rPr>
              <a:t>Java</a:t>
            </a:r>
            <a:r>
              <a:rPr lang="en-US" altLang="pl-PL" sz="1600"/>
              <a:t> html html</a:t>
            </a:r>
            <a:endParaRPr lang="en-US" altLang="pl-PL" sz="2400"/>
          </a:p>
        </p:txBody>
      </p:sp>
      <p:sp>
        <p:nvSpPr>
          <p:cNvPr id="5129" name="Rectangle 8">
            <a:extLst>
              <a:ext uri="{FF2B5EF4-FFF2-40B4-BE49-F238E27FC236}">
                <a16:creationId xmlns:a16="http://schemas.microsoft.com/office/drawing/2014/main" id="{4B88C3B7-5A30-644F-8371-90459027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4419600"/>
            <a:ext cx="1724025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l-PL" sz="1600"/>
              <a:t>Trang trả về</a:t>
            </a:r>
          </a:p>
          <a:p>
            <a:pPr eaLnBrk="1" hangingPunct="1"/>
            <a:endParaRPr lang="en-US" altLang="pl-PL" sz="1600"/>
          </a:p>
          <a:p>
            <a:pPr eaLnBrk="1" hangingPunct="1"/>
            <a:r>
              <a:rPr lang="en-US" altLang="pl-PL" sz="1600"/>
              <a:t>html html </a:t>
            </a:r>
            <a:r>
              <a:rPr lang="en-US" altLang="pl-PL" sz="1600" b="1">
                <a:solidFill>
                  <a:srgbClr val="FF0000"/>
                </a:solidFill>
              </a:rPr>
              <a:t>html</a:t>
            </a:r>
            <a:endParaRPr lang="en-US" altLang="pl-PL" sz="1600">
              <a:solidFill>
                <a:srgbClr val="FF0000"/>
              </a:solidFill>
            </a:endParaRPr>
          </a:p>
          <a:p>
            <a:pPr eaLnBrk="1" hangingPunct="1"/>
            <a:r>
              <a:rPr lang="en-US" altLang="pl-PL" sz="1600"/>
              <a:t>html </a:t>
            </a:r>
            <a:r>
              <a:rPr lang="en-US" altLang="pl-PL" sz="1600" b="1">
                <a:solidFill>
                  <a:srgbClr val="FF0000"/>
                </a:solidFill>
              </a:rPr>
              <a:t>html</a:t>
            </a:r>
            <a:r>
              <a:rPr lang="en-US" altLang="pl-PL" sz="1600"/>
              <a:t> html</a:t>
            </a:r>
          </a:p>
          <a:p>
            <a:pPr eaLnBrk="1" hangingPunct="1"/>
            <a:r>
              <a:rPr lang="en-US" altLang="pl-PL" sz="1600"/>
              <a:t>html html html</a:t>
            </a:r>
          </a:p>
          <a:p>
            <a:pPr eaLnBrk="1" hangingPunct="1"/>
            <a:r>
              <a:rPr lang="en-US" altLang="pl-PL" sz="1600" b="1">
                <a:solidFill>
                  <a:srgbClr val="FF0000"/>
                </a:solidFill>
              </a:rPr>
              <a:t>html</a:t>
            </a:r>
            <a:r>
              <a:rPr lang="en-US" altLang="pl-PL" sz="1600"/>
              <a:t> html html</a:t>
            </a:r>
            <a:endParaRPr lang="en-US" altLang="pl-PL" sz="2400"/>
          </a:p>
        </p:txBody>
      </p:sp>
      <p:sp>
        <p:nvSpPr>
          <p:cNvPr id="5130" name="Line 9">
            <a:extLst>
              <a:ext uri="{FF2B5EF4-FFF2-40B4-BE49-F238E27FC236}">
                <a16:creationId xmlns:a16="http://schemas.microsoft.com/office/drawing/2014/main" id="{D6FC5290-BE2A-910E-F075-38FDEF790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4625" y="5038725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31" name="Line 10">
            <a:extLst>
              <a:ext uri="{FF2B5EF4-FFF2-40B4-BE49-F238E27FC236}">
                <a16:creationId xmlns:a16="http://schemas.microsoft.com/office/drawing/2014/main" id="{A82D651B-021A-7175-4261-9A93D4059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410200"/>
            <a:ext cx="2266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F7068E6-BA12-EEFA-CA91-F940AA68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F5378D-CA2F-49CB-A2C1-637E819BEBC4}" type="slidenum">
              <a:rPr lang="en-US" altLang="pl-PL"/>
              <a:pPr eaLnBrk="1" hangingPunct="1"/>
              <a:t>5</a:t>
            </a:fld>
            <a:endParaRPr lang="en-US" altLang="pl-PL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4ADE2B2-854C-F744-50C0-165E93E03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/>
              <a:t>Java Server Pages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74D2890-EC74-84E7-034B-D8D3065C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2543051"/>
            <a:ext cx="9573961" cy="1771897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CC8322E-5DA1-F6FE-9FA0-745B9C2A2C69}"/>
              </a:ext>
            </a:extLst>
          </p:cNvPr>
          <p:cNvSpPr/>
          <p:nvPr/>
        </p:nvSpPr>
        <p:spPr>
          <a:xfrm>
            <a:off x="1905000" y="3200400"/>
            <a:ext cx="853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A0BCA3-2EE3-78E9-586F-B5D4199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Cú pháp bắt đầu trang JSP</a:t>
            </a:r>
            <a:endParaRPr lang="pl-PL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DA403B-9124-3517-B828-9012A51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0C8-825D-4C22-8AA4-13D6200B145A}" type="slidenum">
              <a:rPr lang="en-US" altLang="pl-PL" smtClean="0"/>
              <a:pPr/>
              <a:t>6</a:t>
            </a:fld>
            <a:endParaRPr lang="en-US" altLang="pl-PL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2FC34E9-4A09-3E5A-310A-1C425E5BB327}"/>
              </a:ext>
            </a:extLst>
          </p:cNvPr>
          <p:cNvSpPr txBox="1"/>
          <p:nvPr/>
        </p:nvSpPr>
        <p:spPr>
          <a:xfrm>
            <a:off x="1143000" y="2261771"/>
            <a:ext cx="10439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>
                <a:solidFill>
                  <a:srgbClr val="BF5F3F"/>
                </a:solidFill>
                <a:latin typeface="Courier New" panose="02070309020205020404" pitchFamily="49" charset="0"/>
              </a:rPr>
              <a:t>&lt;%@ </a:t>
            </a:r>
            <a:r>
              <a:rPr lang="fr-FR" sz="3200">
                <a:solidFill>
                  <a:srgbClr val="3F7F7F"/>
                </a:solidFill>
                <a:latin typeface="Courier New" panose="02070309020205020404" pitchFamily="49" charset="0"/>
              </a:rPr>
              <a:t>page </a:t>
            </a:r>
            <a:r>
              <a:rPr lang="fr-FR" sz="3200">
                <a:solidFill>
                  <a:srgbClr val="7F007F"/>
                </a:solidFill>
                <a:latin typeface="Courier New" panose="02070309020205020404" pitchFamily="49" charset="0"/>
              </a:rPr>
              <a:t>language</a:t>
            </a:r>
            <a:r>
              <a:rPr lang="fr-FR" sz="3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3200" i="1">
                <a:solidFill>
                  <a:srgbClr val="2A00FF"/>
                </a:solidFill>
                <a:latin typeface="Courier New" panose="02070309020205020404" pitchFamily="49" charset="0"/>
              </a:rPr>
              <a:t>"java" </a:t>
            </a:r>
            <a:r>
              <a:rPr lang="fr-FR" sz="3200" i="1">
                <a:solidFill>
                  <a:srgbClr val="7F007F"/>
                </a:solidFill>
                <a:latin typeface="Courier New" panose="02070309020205020404" pitchFamily="49" charset="0"/>
              </a:rPr>
              <a:t>contentType</a:t>
            </a:r>
            <a:r>
              <a:rPr lang="fr-FR" sz="3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3200" i="1">
                <a:solidFill>
                  <a:srgbClr val="2A00FF"/>
                </a:solidFill>
                <a:latin typeface="Courier New" panose="02070309020205020404" pitchFamily="49" charset="0"/>
              </a:rPr>
              <a:t>"text/html; charset=UTF-8"</a:t>
            </a:r>
          </a:p>
          <a:p>
            <a:pPr algn="l"/>
            <a:r>
              <a:rPr lang="pl-PL" sz="3200">
                <a:solidFill>
                  <a:srgbClr val="7F007F"/>
                </a:solidFill>
                <a:latin typeface="Courier New" panose="02070309020205020404" pitchFamily="49" charset="0"/>
              </a:rPr>
              <a:t>pageEncoding</a:t>
            </a:r>
            <a:r>
              <a:rPr lang="pl-PL" sz="3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l-PL" sz="3200" i="1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pl-PL" sz="3200" i="1">
                <a:solidFill>
                  <a:srgbClr val="BF5F3F"/>
                </a:solidFill>
                <a:latin typeface="Courier New" panose="02070309020205020404" pitchFamily="49" charset="0"/>
              </a:rPr>
              <a:t>%&gt;</a:t>
            </a:r>
            <a:endParaRPr lang="pl-PL" sz="3200"/>
          </a:p>
        </p:txBody>
      </p:sp>
    </p:spTree>
    <p:extLst>
      <p:ext uri="{BB962C8B-B14F-4D97-AF65-F5344CB8AC3E}">
        <p14:creationId xmlns:p14="http://schemas.microsoft.com/office/powerpoint/2010/main" val="291926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5E967B9-0524-EF76-6D67-958075B7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051D5D-2226-43D5-B4DF-9E2CD360E1CB}" type="slidenum">
              <a:rPr lang="en-US" altLang="pl-PL"/>
              <a:pPr eaLnBrk="1" hangingPunct="1"/>
              <a:t>7</a:t>
            </a:fld>
            <a:endParaRPr lang="en-US" altLang="pl-PL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F264CE4-C7F3-2DAC-0531-4AD6ED6A2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Cú pháp JSP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D41A03F-48A1-6ADE-C66D-807F3BFE5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altLang="pl-PL" sz="2800"/>
              <a:t>Dạng thẻ </a:t>
            </a:r>
            <a:r>
              <a:rPr lang="en-US" altLang="pl-PL" sz="2800"/>
              <a:t>chứa đoạn mã </a:t>
            </a:r>
            <a:r>
              <a:rPr lang="vi-VN" altLang="pl-PL" sz="2800"/>
              <a:t>cơ bản</a:t>
            </a:r>
            <a:r>
              <a:rPr lang="en-US" altLang="pl-PL" sz="2800"/>
              <a:t>: </a:t>
            </a:r>
          </a:p>
          <a:p>
            <a:pPr marL="0" indent="0" eaLnBrk="1" hangingPunct="1">
              <a:buNone/>
            </a:pPr>
            <a:r>
              <a:rPr lang="en-US" altLang="pl-PL" b="1">
                <a:solidFill>
                  <a:srgbClr val="FF0000"/>
                </a:solidFill>
                <a:latin typeface="Courier New" panose="02070309020205020404" pitchFamily="49" charset="0"/>
              </a:rPr>
              <a:t>&lt;% </a:t>
            </a:r>
            <a:r>
              <a:rPr lang="en-US" altLang="pl-PL" b="1">
                <a:solidFill>
                  <a:srgbClr val="0070C0"/>
                </a:solidFill>
                <a:latin typeface="Courier New" panose="02070309020205020404" pitchFamily="49" charset="0"/>
              </a:rPr>
              <a:t>đoạn mã Java</a:t>
            </a:r>
            <a:r>
              <a:rPr lang="en-US" altLang="pl-PL" b="1">
                <a:solidFill>
                  <a:srgbClr val="FF0000"/>
                </a:solidFill>
                <a:latin typeface="Courier New" panose="02070309020205020404" pitchFamily="49" charset="0"/>
              </a:rPr>
              <a:t> %&gt;</a:t>
            </a:r>
            <a:br>
              <a:rPr lang="en-US" altLang="pl-PL" b="1">
                <a:latin typeface="Courier New" panose="02070309020205020404" pitchFamily="49" charset="0"/>
              </a:rPr>
            </a:br>
            <a:endParaRPr lang="en-US" altLang="pl-PL" b="1">
              <a:latin typeface="Courier New" panose="02070309020205020404" pitchFamily="49" charset="0"/>
            </a:endParaRPr>
          </a:p>
          <a:p>
            <a:pPr eaLnBrk="1" hangingPunct="1"/>
            <a:r>
              <a:rPr lang="vi-VN" altLang="pl-PL" sz="2800"/>
              <a:t>Hình thức đơn giản nhất </a:t>
            </a:r>
            <a:r>
              <a:rPr lang="en-US" altLang="pl-PL" sz="2800"/>
              <a:t>trả về dữ liệu:</a:t>
            </a:r>
          </a:p>
          <a:p>
            <a:pPr marL="0" indent="0" eaLnBrk="1" hangingPunct="1">
              <a:buNone/>
            </a:pPr>
            <a:r>
              <a:rPr lang="en-US" altLang="pl-PL" b="1">
                <a:solidFill>
                  <a:srgbClr val="FF0000"/>
                </a:solidFill>
                <a:latin typeface="Courier New" panose="02070309020205020404" pitchFamily="49" charset="0"/>
              </a:rPr>
              <a:t>&lt;%=</a:t>
            </a:r>
            <a:r>
              <a:rPr lang="en-US" altLang="pl-PL" sz="2800" b="1">
                <a:solidFill>
                  <a:srgbClr val="FF0000"/>
                </a:solidFill>
              </a:rPr>
              <a:t> </a:t>
            </a:r>
            <a:r>
              <a:rPr lang="en-US" altLang="pl-PL" sz="2800" b="1">
                <a:solidFill>
                  <a:srgbClr val="0070C0"/>
                </a:solidFill>
              </a:rPr>
              <a:t>một số biểu thức Java</a:t>
            </a:r>
            <a:r>
              <a:rPr lang="en-US" altLang="pl-PL" sz="2800" b="1">
                <a:solidFill>
                  <a:srgbClr val="FF0000"/>
                </a:solidFill>
              </a:rPr>
              <a:t> </a:t>
            </a:r>
            <a:r>
              <a:rPr lang="en-US" altLang="pl-PL" b="1">
                <a:solidFill>
                  <a:srgbClr val="FF0000"/>
                </a:solidFill>
                <a:latin typeface="Courier New" panose="02070309020205020404" pitchFamily="49" charset="0"/>
              </a:rPr>
              <a:t>%&gt;</a:t>
            </a:r>
            <a:br>
              <a:rPr lang="en-US" altLang="pl-PL" sz="2800"/>
            </a:br>
            <a:endParaRPr lang="en-US" altLang="pl-PL" sz="2800"/>
          </a:p>
          <a:p>
            <a:pPr lvl="1" eaLnBrk="1" hangingPunct="1"/>
            <a:r>
              <a:rPr lang="vi-VN" altLang="pl-PL" sz="2400"/>
              <a:t>Tomcat đánh giá biểu thức để nhận giá trị</a:t>
            </a:r>
            <a:endParaRPr lang="en-US" altLang="pl-PL" sz="2400"/>
          </a:p>
          <a:p>
            <a:pPr lvl="1" eaLnBrk="1" hangingPunct="1"/>
            <a:r>
              <a:rPr lang="vi-VN" altLang="pl-PL" sz="2400"/>
              <a:t>Chèn giá trị đó vào vị trí của biểu thức trong trang html được tạo</a:t>
            </a:r>
            <a:endParaRPr lang="en-US" altLang="pl-PL" sz="2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AA102EFF-4D25-8325-DEBC-9F89556A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540065-1C66-4C56-A0C9-890A613A2613}" type="slidenum">
              <a:rPr lang="en-US" altLang="pl-PL"/>
              <a:pPr eaLnBrk="1" hangingPunct="1"/>
              <a:t>8</a:t>
            </a:fld>
            <a:endParaRPr lang="en-US" altLang="pl-PL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D8AE05D-3BCC-6B7D-D67A-D876AD628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Ví dụ đơn giản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2D415D4-480A-FDC5-3910-A9F8D992A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pl-PL" sz="2800"/>
              <a:t>Simple example:</a:t>
            </a:r>
          </a:p>
        </p:txBody>
      </p:sp>
      <p:sp>
        <p:nvSpPr>
          <p:cNvPr id="8209" name="Text Box 34">
            <a:extLst>
              <a:ext uri="{FF2B5EF4-FFF2-40B4-BE49-F238E27FC236}">
                <a16:creationId xmlns:a16="http://schemas.microsoft.com/office/drawing/2014/main" id="{A8515167-5648-40A6-F4D8-352B26785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770" y="2390946"/>
            <a:ext cx="2060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400"/>
              <a:t>Trang JSP</a:t>
            </a:r>
          </a:p>
        </p:txBody>
      </p:sp>
      <p:sp>
        <p:nvSpPr>
          <p:cNvPr id="8210" name="Text Box 35">
            <a:extLst>
              <a:ext uri="{FF2B5EF4-FFF2-40B4-BE49-F238E27FC236}">
                <a16:creationId xmlns:a16="http://schemas.microsoft.com/office/drawing/2014/main" id="{F0A2376C-8C69-227D-0CEB-049FBF5C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816" y="4799252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400"/>
              <a:t>Trang HTML</a:t>
            </a:r>
          </a:p>
        </p:txBody>
      </p:sp>
      <p:sp>
        <p:nvSpPr>
          <p:cNvPr id="8211" name="Line 36">
            <a:extLst>
              <a:ext uri="{FF2B5EF4-FFF2-40B4-BE49-F238E27FC236}">
                <a16:creationId xmlns:a16="http://schemas.microsoft.com/office/drawing/2014/main" id="{841C93F5-A87A-BDBA-57B7-27C04F53D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3854" y="2886165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13" name="Line 39">
            <a:extLst>
              <a:ext uri="{FF2B5EF4-FFF2-40B4-BE49-F238E27FC236}">
                <a16:creationId xmlns:a16="http://schemas.microsoft.com/office/drawing/2014/main" id="{58B68D49-F68A-AEE6-985C-031FA9C40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095965"/>
            <a:ext cx="624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14" name="Text Box 40">
            <a:extLst>
              <a:ext uri="{FF2B5EF4-FFF2-40B4-BE49-F238E27FC236}">
                <a16:creationId xmlns:a16="http://schemas.microsoft.com/office/drawing/2014/main" id="{6129A840-C550-872F-B61B-685904831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452" y="376246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l-PL" sz="2400"/>
              <a:t>3+2 có giá trị là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757780D-A28D-8F34-680E-C2355ACB0A0D}"/>
              </a:ext>
            </a:extLst>
          </p:cNvPr>
          <p:cNvSpPr txBox="1"/>
          <p:nvPr/>
        </p:nvSpPr>
        <p:spPr>
          <a:xfrm>
            <a:off x="2288930" y="1952535"/>
            <a:ext cx="6096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0000"/>
                </a:solidFill>
                <a:latin typeface="Courier New" panose="02070309020205020404" pitchFamily="49" charset="0"/>
              </a:rPr>
              <a:t>Ba cộng hai = </a:t>
            </a:r>
            <a:r>
              <a:rPr lang="pl-PL" sz="1800">
                <a:solidFill>
                  <a:srgbClr val="BF5F3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&lt;%=</a:t>
            </a:r>
            <a:r>
              <a:rPr lang="pl-PL" sz="18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3+2 </a:t>
            </a:r>
            <a:r>
              <a:rPr lang="pl-PL" sz="1800">
                <a:solidFill>
                  <a:srgbClr val="BF5F3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%&gt;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l-PL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037C021-7665-1D00-B21A-6A38E026B54E}"/>
              </a:ext>
            </a:extLst>
          </p:cNvPr>
          <p:cNvSpPr txBox="1"/>
          <p:nvPr/>
        </p:nvSpPr>
        <p:spPr>
          <a:xfrm>
            <a:off x="2306515" y="4376611"/>
            <a:ext cx="6096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0000"/>
                </a:solidFill>
                <a:latin typeface="Courier New" panose="02070309020205020404" pitchFamily="49" charset="0"/>
              </a:rPr>
              <a:t>Ba cộng hai = </a:t>
            </a:r>
            <a:r>
              <a:rPr lang="en-US">
                <a:solidFill>
                  <a:srgbClr val="BF5F3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5</a:t>
            </a:r>
            <a:endParaRPr lang="pl-PL" sz="1800">
              <a:solidFill>
                <a:srgbClr val="BF5F3F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719F678-7FF4-059A-7832-7805E0A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1554D-3360-4A54-9164-61D10FD9307F}" type="slidenum">
              <a:rPr lang="en-US" altLang="pl-PL"/>
              <a:pPr eaLnBrk="1" hangingPunct="1"/>
              <a:t>9</a:t>
            </a:fld>
            <a:endParaRPr lang="en-US" altLang="pl-PL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5A5789D-E42B-891F-210F-E07FCBF47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l-PL" sz="4000"/>
              <a:t>Cú pháp JSP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604C732-708E-6F4D-645C-6335EBE56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10515600" cy="2514600"/>
          </a:xfrm>
        </p:spPr>
        <p:txBody>
          <a:bodyPr/>
          <a:lstStyle/>
          <a:p>
            <a:pPr eaLnBrk="1" hangingPunct="1"/>
            <a:r>
              <a:rPr lang="en-US" altLang="pl-PL" sz="2800"/>
              <a:t>Dạng thẻ cơ bản: </a:t>
            </a:r>
            <a:r>
              <a:rPr lang="en-US" altLang="pl-PL" b="1">
                <a:solidFill>
                  <a:srgbClr val="FF0000"/>
                </a:solidFill>
                <a:latin typeface="Courier New" panose="02070309020205020404" pitchFamily="49" charset="0"/>
              </a:rPr>
              <a:t>&lt;% … %&gt;</a:t>
            </a:r>
          </a:p>
          <a:p>
            <a:pPr eaLnBrk="1" hangingPunct="1"/>
            <a:r>
              <a:rPr lang="en-US" altLang="pl-PL" sz="2400"/>
              <a:t>Thực hiện đoạn code bên trong, nhưng không trả về kết quả </a:t>
            </a:r>
          </a:p>
          <a:p>
            <a:pPr lvl="1" eaLnBrk="1" hangingPunct="1"/>
            <a:r>
              <a:rPr lang="en-US" altLang="pl-PL" sz="2400"/>
              <a:t>Được dung để tạo ra các biến có thể được sử dụng sau này</a:t>
            </a:r>
          </a:p>
          <a:p>
            <a:pPr lvl="1" eaLnBrk="1" hangingPunct="1"/>
            <a:r>
              <a:rPr lang="vi-VN" altLang="pl-PL" sz="2400"/>
              <a:t>Lưu trữ / truy cập các giá trị trong phiên / cơ sở dữ liệu</a:t>
            </a:r>
            <a:endParaRPr lang="en-US" altLang="pl-PL" sz="24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1378E08-BB64-1B0E-208A-BBA05C8B1C9E}"/>
              </a:ext>
            </a:extLst>
          </p:cNvPr>
          <p:cNvSpPr txBox="1"/>
          <p:nvPr/>
        </p:nvSpPr>
        <p:spPr>
          <a:xfrm>
            <a:off x="1600200" y="3452446"/>
            <a:ext cx="60960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pl-PL">
                <a:solidFill>
                  <a:srgbClr val="BF5F3F"/>
                </a:solidFill>
                <a:latin typeface="Courier New" panose="02070309020205020404" pitchFamily="49" charset="0"/>
              </a:rPr>
              <a:t>&lt;%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l-PL" b="1">
                <a:solidFill>
                  <a:srgbClr val="000000"/>
                </a:solidFill>
                <a:latin typeface="Courier New" panose="02070309020205020404" pitchFamily="49" charset="0"/>
              </a:rPr>
              <a:t> sum = 3+2 </a:t>
            </a:r>
            <a:r>
              <a:rPr lang="pl-PL" b="1">
                <a:solidFill>
                  <a:srgbClr val="BF5F3F"/>
                </a:solidFill>
                <a:latin typeface="Courier New" panose="02070309020205020404" pitchFamily="49" charset="0"/>
              </a:rPr>
              <a:t>%&gt;</a:t>
            </a:r>
          </a:p>
          <a:p>
            <a:pPr lvl="1"/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Ba cộng hai = </a:t>
            </a:r>
            <a:r>
              <a:rPr lang="pl-PL">
                <a:solidFill>
                  <a:srgbClr val="BF5F3F"/>
                </a:solidFill>
                <a:latin typeface="Courier New" panose="02070309020205020404" pitchFamily="49" charset="0"/>
              </a:rPr>
              <a:t>&lt;%=</a:t>
            </a:r>
            <a:r>
              <a:rPr lang="pl-PL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pl-PL">
                <a:solidFill>
                  <a:srgbClr val="BF5F3F"/>
                </a:solidFill>
                <a:latin typeface="Courier New" panose="02070309020205020404" pitchFamily="49" charset="0"/>
              </a:rPr>
              <a:t>%&gt;</a:t>
            </a:r>
          </a:p>
          <a:p>
            <a:pPr lvl="1"/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l-PL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pl-PL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l-PL" sz="180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pl-PL" sz="18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1073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LẬP TRÌNH WEB JSP/SERVLET</vt:lpstr>
      <vt:lpstr>Xử lý dữ liệu của Form</vt:lpstr>
      <vt:lpstr>Xử lý dữ liệu của Form</vt:lpstr>
      <vt:lpstr>Server Page Model</vt:lpstr>
      <vt:lpstr>Java Server Pages</vt:lpstr>
      <vt:lpstr>Cú pháp bắt đầu trang JSP</vt:lpstr>
      <vt:lpstr>Cú pháp JSP </vt:lpstr>
      <vt:lpstr>Ví dụ đơn giản</vt:lpstr>
      <vt:lpstr>Cú pháp JSP</vt:lpstr>
      <vt:lpstr>Phạm vi của biến</vt:lpstr>
      <vt:lpstr>Thẻ Form</vt:lpstr>
      <vt:lpstr>So sánh phương thức GET và POST</vt:lpstr>
      <vt:lpstr>Các thành phần đơn giản của một Form</vt:lpstr>
      <vt:lpstr>Ví dụ đơn giản về Form</vt:lpstr>
      <vt:lpstr>PowerPoint Presentation</vt:lpstr>
      <vt:lpstr>Dữ liệu được gửi đi</vt:lpstr>
      <vt:lpstr>Xử lý Form Data</vt:lpstr>
      <vt:lpstr>Xử lý Form Data</vt:lpstr>
      <vt:lpstr>Ví dụ JSP</vt:lpstr>
      <vt:lpstr>Hiển thị kết quả </vt:lpstr>
      <vt:lpstr>Ghi chú trong JSP Files</vt:lpstr>
      <vt:lpstr>Importing Thư viện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cp:lastModifiedBy>Le Nhat Tung</cp:lastModifiedBy>
  <cp:revision>57</cp:revision>
  <dcterms:created xsi:type="dcterms:W3CDTF">2008-08-19T17:45:57Z</dcterms:created>
  <dcterms:modified xsi:type="dcterms:W3CDTF">2022-10-03T10:59:57Z</dcterms:modified>
</cp:coreProperties>
</file>