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1"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74239" autoAdjust="0"/>
  </p:normalViewPr>
  <p:slideViewPr>
    <p:cSldViewPr snapToGrid="0">
      <p:cViewPr varScale="1">
        <p:scale>
          <a:sx n="86" d="100"/>
          <a:sy n="86" d="100"/>
        </p:scale>
        <p:origin x="1482" y="4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19" y="4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9BAA6-4907-471E-8B2B-D5390AFF0BF8}" type="datetimeFigureOut">
              <a:rPr lang="en-SG" smtClean="0"/>
              <a:t>6/12/2021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5509C-90A0-45DF-B37D-4C0FB878D22A}" type="slidenum">
              <a:rPr lang="en-SG" smtClean="0"/>
              <a:t>‹#›</a:t>
            </a:fld>
            <a:endParaRPr lang="en-SG"/>
          </a:p>
        </p:txBody>
      </p:sp>
    </p:spTree>
    <p:extLst>
      <p:ext uri="{BB962C8B-B14F-4D97-AF65-F5344CB8AC3E}">
        <p14:creationId xmlns:p14="http://schemas.microsoft.com/office/powerpoint/2010/main" val="44060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project is split into 2 tasks: Face Reidentification and Object Detection. For face reidentification, we only have a few images of Jean / Prof Daniel which means we would have to use a pretrained network.</a:t>
            </a:r>
          </a:p>
          <a:p>
            <a:r>
              <a:rPr lang="en-SG" dirty="0"/>
              <a:t>What we can capitalise on is the fact that we are using a video input, where we make use of temporal consistency to improve accuracy. Temporal consistency will be explained later.</a:t>
            </a:r>
          </a:p>
          <a:p>
            <a:r>
              <a:rPr lang="en-SG" dirty="0"/>
              <a:t>For object detection, the main challenge is the lack of data. We are working with image inputs which means standard image object detection should be used.</a:t>
            </a:r>
          </a:p>
        </p:txBody>
      </p:sp>
      <p:sp>
        <p:nvSpPr>
          <p:cNvPr id="4" name="Slide Number Placeholder 3"/>
          <p:cNvSpPr>
            <a:spLocks noGrp="1"/>
          </p:cNvSpPr>
          <p:nvPr>
            <p:ph type="sldNum" sz="quarter" idx="5"/>
          </p:nvPr>
        </p:nvSpPr>
        <p:spPr/>
        <p:txBody>
          <a:bodyPr/>
          <a:lstStyle/>
          <a:p>
            <a:fld id="{5745509C-90A0-45DF-B37D-4C0FB878D22A}" type="slidenum">
              <a:rPr lang="en-SG" smtClean="0"/>
              <a:t>2</a:t>
            </a:fld>
            <a:endParaRPr lang="en-SG"/>
          </a:p>
        </p:txBody>
      </p:sp>
    </p:spTree>
    <p:extLst>
      <p:ext uri="{BB962C8B-B14F-4D97-AF65-F5344CB8AC3E}">
        <p14:creationId xmlns:p14="http://schemas.microsoft.com/office/powerpoint/2010/main" val="564119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first 2 are links to the base pretrained network we used. My repository explains how to use it.</a:t>
            </a:r>
          </a:p>
          <a:p>
            <a:r>
              <a:rPr lang="en-SG" dirty="0"/>
              <a:t>The original pipeline consists of 2 main stages. </a:t>
            </a:r>
          </a:p>
          <a:p>
            <a:r>
              <a:rPr lang="en-SG" dirty="0"/>
              <a:t>First it goes through the Multi-Task CNN (MTCNN) which identifies bounding boxes for faces in the image.</a:t>
            </a:r>
          </a:p>
          <a:p>
            <a:r>
              <a:rPr lang="en-SG" dirty="0"/>
              <a:t>The next stage it goes through </a:t>
            </a:r>
            <a:r>
              <a:rPr lang="en-SG" dirty="0" err="1"/>
              <a:t>InceptionResnet</a:t>
            </a:r>
            <a:r>
              <a:rPr lang="en-SG" dirty="0"/>
              <a:t> which outputs a Feature vector for each face detected in the previous stage.</a:t>
            </a:r>
          </a:p>
          <a:p>
            <a:r>
              <a:rPr lang="en-SG" dirty="0"/>
              <a:t>To classify a face, we compare it with feature vectors computed on a database of images, and use cosine similarity rather than Euclidean distance. I will explain why so in the next slide.</a:t>
            </a:r>
          </a:p>
          <a:p>
            <a:r>
              <a:rPr lang="en-SG" dirty="0"/>
              <a:t>The video input also allows us to use the fact that consecutive frames are very similar, hence we can make better predictions by stacking information over multiple frames. This will be explained after the next slide.</a:t>
            </a:r>
          </a:p>
        </p:txBody>
      </p:sp>
      <p:sp>
        <p:nvSpPr>
          <p:cNvPr id="4" name="Slide Number Placeholder 3"/>
          <p:cNvSpPr>
            <a:spLocks noGrp="1"/>
          </p:cNvSpPr>
          <p:nvPr>
            <p:ph type="sldNum" sz="quarter" idx="5"/>
          </p:nvPr>
        </p:nvSpPr>
        <p:spPr/>
        <p:txBody>
          <a:bodyPr/>
          <a:lstStyle/>
          <a:p>
            <a:fld id="{5745509C-90A0-45DF-B37D-4C0FB878D22A}" type="slidenum">
              <a:rPr lang="en-SG" smtClean="0"/>
              <a:t>3</a:t>
            </a:fld>
            <a:endParaRPr lang="en-SG"/>
          </a:p>
        </p:txBody>
      </p:sp>
    </p:spTree>
    <p:extLst>
      <p:ext uri="{BB962C8B-B14F-4D97-AF65-F5344CB8AC3E}">
        <p14:creationId xmlns:p14="http://schemas.microsoft.com/office/powerpoint/2010/main" val="392063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After testing I found that cosine similarity performs better than Euclidean distance. Why is this the case?</a:t>
            </a:r>
          </a:p>
          <a:p>
            <a:endParaRPr lang="en-SG" dirty="0"/>
          </a:p>
          <a:p>
            <a:r>
              <a:rPr lang="en-SG" dirty="0"/>
              <a:t>Let’s see how the </a:t>
            </a:r>
            <a:r>
              <a:rPr lang="en-SG" dirty="0" err="1"/>
              <a:t>InceptionResnet</a:t>
            </a:r>
            <a:r>
              <a:rPr lang="en-SG" dirty="0"/>
              <a:t> was trained. To classify, </a:t>
            </a:r>
            <a:r>
              <a:rPr lang="en-SG" dirty="0" err="1"/>
              <a:t>InceptionResnet</a:t>
            </a:r>
            <a:r>
              <a:rPr lang="en-SG" dirty="0"/>
              <a:t> will pass the Feature Vector into a Linear layer to output scores for each class.</a:t>
            </a:r>
          </a:p>
          <a:p>
            <a:r>
              <a:rPr lang="en-SG" dirty="0"/>
              <a:t>The argmax of the output logits will be the final prediction.</a:t>
            </a:r>
          </a:p>
          <a:p>
            <a:r>
              <a:rPr lang="en-SG" dirty="0"/>
              <a:t>Notice that if we scale the Feature vector by some positive value k, the output logits will scale accordingly, which means the argmax will remain the same.</a:t>
            </a:r>
          </a:p>
          <a:p>
            <a:r>
              <a:rPr lang="en-SG" dirty="0"/>
              <a:t>Hence, the magnitude of the feature vector should be ignored when comparing how similar 2 feature vectors are.</a:t>
            </a:r>
          </a:p>
          <a:p>
            <a:endParaRPr lang="en-SG" dirty="0"/>
          </a:p>
          <a:p>
            <a:r>
              <a:rPr lang="en-SG" dirty="0"/>
              <a:t>Hence, Cosine Similarity is a better measure than Euclidean Distance. </a:t>
            </a:r>
          </a:p>
          <a:p>
            <a:r>
              <a:rPr lang="en-SG" dirty="0"/>
              <a:t>If we look at the example below, A will have a closer prediction to Ref than B, even though B is closer to Ref than A in terms of Euclidean Distance.</a:t>
            </a:r>
          </a:p>
          <a:p>
            <a:endParaRPr lang="en-SG" dirty="0"/>
          </a:p>
          <a:p>
            <a:endParaRPr lang="en-SG" dirty="0"/>
          </a:p>
          <a:p>
            <a:endParaRPr lang="en-SG" dirty="0"/>
          </a:p>
        </p:txBody>
      </p:sp>
      <p:sp>
        <p:nvSpPr>
          <p:cNvPr id="4" name="Slide Number Placeholder 3"/>
          <p:cNvSpPr>
            <a:spLocks noGrp="1"/>
          </p:cNvSpPr>
          <p:nvPr>
            <p:ph type="sldNum" sz="quarter" idx="5"/>
          </p:nvPr>
        </p:nvSpPr>
        <p:spPr/>
        <p:txBody>
          <a:bodyPr/>
          <a:lstStyle/>
          <a:p>
            <a:fld id="{5745509C-90A0-45DF-B37D-4C0FB878D22A}" type="slidenum">
              <a:rPr lang="en-SG" smtClean="0"/>
              <a:t>4</a:t>
            </a:fld>
            <a:endParaRPr lang="en-SG"/>
          </a:p>
        </p:txBody>
      </p:sp>
    </p:spTree>
    <p:extLst>
      <p:ext uri="{BB962C8B-B14F-4D97-AF65-F5344CB8AC3E}">
        <p14:creationId xmlns:p14="http://schemas.microsoft.com/office/powerpoint/2010/main" val="416914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Now I’ll explain the temporal consistency added to the original network.</a:t>
            </a:r>
          </a:p>
          <a:p>
            <a:r>
              <a:rPr lang="en-SG" dirty="0"/>
              <a:t>The first 2 columns show the 4 possibilities between 2 consecutive frames and what is detected and their probabilities.</a:t>
            </a:r>
          </a:p>
          <a:p>
            <a:r>
              <a:rPr lang="en-SG" dirty="0"/>
              <a:t>The 3</a:t>
            </a:r>
            <a:r>
              <a:rPr lang="en-SG" baseline="30000" dirty="0"/>
              <a:t>rd</a:t>
            </a:r>
            <a:r>
              <a:rPr lang="en-SG" dirty="0"/>
              <a:t> column shows the post-processed frame after temporal consistency is applied and will replace the labels in the current frame.</a:t>
            </a:r>
          </a:p>
          <a:p>
            <a:r>
              <a:rPr lang="en-SG" dirty="0"/>
              <a:t>For the first row, we have a face detected in both frames. Since the network has detected a face in both consecutive frames, we can increase our confidence that the face detected is there.</a:t>
            </a:r>
          </a:p>
          <a:p>
            <a:r>
              <a:rPr lang="en-SG" dirty="0"/>
              <a:t>We do this by considering the 2 face detections as independent, and computing the probability that both detections are wrong. Then compute the probability it is correct by subtracting the previous result from 1.</a:t>
            </a:r>
          </a:p>
          <a:p>
            <a:r>
              <a:rPr lang="en-SG" dirty="0"/>
              <a:t>The 2</a:t>
            </a:r>
            <a:r>
              <a:rPr lang="en-SG" baseline="30000" dirty="0"/>
              <a:t>nd</a:t>
            </a:r>
            <a:r>
              <a:rPr lang="en-SG" dirty="0"/>
              <a:t> row shows what happens if we have a negative detection followed by a positive detection. IN this case, No processing is done as we have very few false positives and hence any positive detected should be left as such.</a:t>
            </a:r>
          </a:p>
          <a:p>
            <a:r>
              <a:rPr lang="en-SG" dirty="0"/>
              <a:t>The 3</a:t>
            </a:r>
            <a:r>
              <a:rPr lang="en-SG" baseline="30000" dirty="0"/>
              <a:t>rd</a:t>
            </a:r>
            <a:r>
              <a:rPr lang="en-SG" dirty="0"/>
              <a:t> row shows what happens when a face is detected in the previous frame but not detected in the current frame. Because our model has many missed detections (False negatives), we should smooth out the probability that it really is a negative detection by applying a decay factor to the previous probability, rather than dropping the probability of seeing the face to 0 straight.</a:t>
            </a:r>
          </a:p>
          <a:p>
            <a:r>
              <a:rPr lang="en-SG" dirty="0"/>
              <a:t>Last row is the case where nothing is seen. No processing to do.</a:t>
            </a:r>
          </a:p>
        </p:txBody>
      </p:sp>
      <p:sp>
        <p:nvSpPr>
          <p:cNvPr id="4" name="Slide Number Placeholder 3"/>
          <p:cNvSpPr>
            <a:spLocks noGrp="1"/>
          </p:cNvSpPr>
          <p:nvPr>
            <p:ph type="sldNum" sz="quarter" idx="5"/>
          </p:nvPr>
        </p:nvSpPr>
        <p:spPr/>
        <p:txBody>
          <a:bodyPr/>
          <a:lstStyle/>
          <a:p>
            <a:fld id="{5745509C-90A0-45DF-B37D-4C0FB878D22A}" type="slidenum">
              <a:rPr lang="en-SG" smtClean="0"/>
              <a:t>5</a:t>
            </a:fld>
            <a:endParaRPr lang="en-SG"/>
          </a:p>
        </p:txBody>
      </p:sp>
    </p:spTree>
    <p:extLst>
      <p:ext uri="{BB962C8B-B14F-4D97-AF65-F5344CB8AC3E}">
        <p14:creationId xmlns:p14="http://schemas.microsoft.com/office/powerpoint/2010/main" val="3136914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For the object detection task, we used YoloV5 for our base pretrained network. The main challenge for this task was data, and the data problem has 2 main concerns.</a:t>
            </a:r>
          </a:p>
          <a:p>
            <a:r>
              <a:rPr lang="en-SG" dirty="0"/>
              <a:t>Quantity: It would be extremely time consuming to take multiple pics of various positions of objects + noise objects, and label them after.</a:t>
            </a:r>
          </a:p>
          <a:p>
            <a:r>
              <a:rPr lang="en-SG" dirty="0"/>
              <a:t>Quality: We can only buy so many different variations of apples / bananas / whatever. Our dataset in terms of variety regardless of size would be bad if we simply chose to manually takes pics and label them.</a:t>
            </a:r>
          </a:p>
          <a:p>
            <a:r>
              <a:rPr lang="en-SG" dirty="0"/>
              <a:t>Solution: Data generator to generate both images contained the objects to detect + noise and the </a:t>
            </a:r>
            <a:r>
              <a:rPr lang="en-SG" dirty="0" err="1"/>
              <a:t>Yolo</a:t>
            </a:r>
            <a:r>
              <a:rPr lang="en-SG" dirty="0"/>
              <a:t> labels for training.</a:t>
            </a:r>
          </a:p>
          <a:p>
            <a:endParaRPr lang="en-SG" dirty="0"/>
          </a:p>
        </p:txBody>
      </p:sp>
      <p:sp>
        <p:nvSpPr>
          <p:cNvPr id="4" name="Slide Number Placeholder 3"/>
          <p:cNvSpPr>
            <a:spLocks noGrp="1"/>
          </p:cNvSpPr>
          <p:nvPr>
            <p:ph type="sldNum" sz="quarter" idx="5"/>
          </p:nvPr>
        </p:nvSpPr>
        <p:spPr/>
        <p:txBody>
          <a:bodyPr/>
          <a:lstStyle/>
          <a:p>
            <a:fld id="{5745509C-90A0-45DF-B37D-4C0FB878D22A}" type="slidenum">
              <a:rPr lang="en-SG" smtClean="0"/>
              <a:t>6</a:t>
            </a:fld>
            <a:endParaRPr lang="en-SG"/>
          </a:p>
        </p:txBody>
      </p:sp>
    </p:spTree>
    <p:extLst>
      <p:ext uri="{BB962C8B-B14F-4D97-AF65-F5344CB8AC3E}">
        <p14:creationId xmlns:p14="http://schemas.microsoft.com/office/powerpoint/2010/main" val="485533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Explaining the outputs generated by the dataset generator. On the left is an image generated by the script.</a:t>
            </a:r>
          </a:p>
          <a:p>
            <a:r>
              <a:rPr lang="en-SG" dirty="0"/>
              <a:t>On the right I simplified the case to 3 objects: apples bananas and oranges, in this order. Hence apples are labelled class 0, bananas 1 and oranges 2.</a:t>
            </a:r>
          </a:p>
          <a:p>
            <a:r>
              <a:rPr lang="en-SG" dirty="0"/>
              <a:t>The output txt label file consists of 5 columns, first column telling me the class label, and the following 4 are the X position, Y position, Width and Height respectively. </a:t>
            </a:r>
          </a:p>
          <a:p>
            <a:r>
              <a:rPr lang="en-SG" dirty="0"/>
              <a:t>The numbers for these 4 columns are relative to the image size, where X and Y are relative to the top left corner set as (0,0) and the bottom right corner as (1,1).</a:t>
            </a:r>
          </a:p>
          <a:p>
            <a:r>
              <a:rPr lang="en-SG" dirty="0"/>
              <a:t>Similarly, Width and Height use the same relative size where Width is the relative width with respect to the entire width of the image.</a:t>
            </a:r>
          </a:p>
          <a:p>
            <a:endParaRPr lang="en-SG" dirty="0"/>
          </a:p>
        </p:txBody>
      </p:sp>
      <p:sp>
        <p:nvSpPr>
          <p:cNvPr id="4" name="Slide Number Placeholder 3"/>
          <p:cNvSpPr>
            <a:spLocks noGrp="1"/>
          </p:cNvSpPr>
          <p:nvPr>
            <p:ph type="sldNum" sz="quarter" idx="5"/>
          </p:nvPr>
        </p:nvSpPr>
        <p:spPr/>
        <p:txBody>
          <a:bodyPr/>
          <a:lstStyle/>
          <a:p>
            <a:fld id="{5745509C-90A0-45DF-B37D-4C0FB878D22A}" type="slidenum">
              <a:rPr lang="en-SG" smtClean="0"/>
              <a:t>7</a:t>
            </a:fld>
            <a:endParaRPr lang="en-SG"/>
          </a:p>
        </p:txBody>
      </p:sp>
    </p:spTree>
    <p:extLst>
      <p:ext uri="{BB962C8B-B14F-4D97-AF65-F5344CB8AC3E}">
        <p14:creationId xmlns:p14="http://schemas.microsoft.com/office/powerpoint/2010/main" val="3124423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Lastly, our data generator should not just randomly add objects to the image without considering overlaps, as one of the constraints was that objects would not overlap one another.</a:t>
            </a:r>
          </a:p>
          <a:p>
            <a:r>
              <a:rPr lang="en-SG" dirty="0"/>
              <a:t>This means that before placing an object in an image, we should consider the overlap between objects. This is done by computing the </a:t>
            </a:r>
            <a:r>
              <a:rPr lang="en-SG" dirty="0" err="1"/>
              <a:t>overlappy</a:t>
            </a:r>
            <a:r>
              <a:rPr lang="en-SG" dirty="0"/>
              <a:t> area between bounding boxes, also known as Intersection over Union (</a:t>
            </a:r>
            <a:r>
              <a:rPr lang="en-SG" dirty="0" err="1"/>
              <a:t>IoU</a:t>
            </a:r>
            <a:r>
              <a:rPr lang="en-SG" dirty="0"/>
              <a:t>).</a:t>
            </a:r>
          </a:p>
          <a:p>
            <a:r>
              <a:rPr lang="en-SG" dirty="0"/>
              <a:t>This is what the </a:t>
            </a:r>
            <a:r>
              <a:rPr lang="en-SG" dirty="0" err="1"/>
              <a:t>check_collision</a:t>
            </a:r>
            <a:r>
              <a:rPr lang="en-SG" dirty="0"/>
              <a:t> method does on the right. If </a:t>
            </a:r>
            <a:r>
              <a:rPr lang="en-SG" dirty="0" err="1"/>
              <a:t>IoU</a:t>
            </a:r>
            <a:r>
              <a:rPr lang="en-SG" dirty="0"/>
              <a:t> is more than 0 between the current item and any existing item in the image, it will return True,</a:t>
            </a:r>
          </a:p>
          <a:p>
            <a:endParaRPr lang="en-SG" dirty="0"/>
          </a:p>
          <a:p>
            <a:r>
              <a:rPr lang="en-SG" dirty="0"/>
              <a:t>The code on the right also show the various operations on the objects, using random rotate, resize, and position.</a:t>
            </a:r>
          </a:p>
        </p:txBody>
      </p:sp>
      <p:sp>
        <p:nvSpPr>
          <p:cNvPr id="4" name="Slide Number Placeholder 3"/>
          <p:cNvSpPr>
            <a:spLocks noGrp="1"/>
          </p:cNvSpPr>
          <p:nvPr>
            <p:ph type="sldNum" sz="quarter" idx="5"/>
          </p:nvPr>
        </p:nvSpPr>
        <p:spPr/>
        <p:txBody>
          <a:bodyPr/>
          <a:lstStyle/>
          <a:p>
            <a:fld id="{5745509C-90A0-45DF-B37D-4C0FB878D22A}" type="slidenum">
              <a:rPr lang="en-SG" smtClean="0"/>
              <a:t>8</a:t>
            </a:fld>
            <a:endParaRPr lang="en-SG"/>
          </a:p>
        </p:txBody>
      </p:sp>
    </p:spTree>
    <p:extLst>
      <p:ext uri="{BB962C8B-B14F-4D97-AF65-F5344CB8AC3E}">
        <p14:creationId xmlns:p14="http://schemas.microsoft.com/office/powerpoint/2010/main" val="3981027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15FB-28E1-497A-8FBA-378338D570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B5B4EDA-9A50-49A4-BBD0-32BDCD7659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AC12F3E-A0F7-4E9C-8C11-30E6C4F70E92}"/>
              </a:ext>
            </a:extLst>
          </p:cNvPr>
          <p:cNvSpPr>
            <a:spLocks noGrp="1"/>
          </p:cNvSpPr>
          <p:nvPr>
            <p:ph type="dt" sz="half" idx="10"/>
          </p:nvPr>
        </p:nvSpPr>
        <p:spPr/>
        <p:txBody>
          <a:bodyPr/>
          <a:lstStyle/>
          <a:p>
            <a:fld id="{57A89F0D-32E6-442B-A819-1510B3BF6E0C}" type="datetimeFigureOut">
              <a:rPr lang="en-SG" smtClean="0"/>
              <a:t>6/12/2021</a:t>
            </a:fld>
            <a:endParaRPr lang="en-SG"/>
          </a:p>
        </p:txBody>
      </p:sp>
      <p:sp>
        <p:nvSpPr>
          <p:cNvPr id="5" name="Footer Placeholder 4">
            <a:extLst>
              <a:ext uri="{FF2B5EF4-FFF2-40B4-BE49-F238E27FC236}">
                <a16:creationId xmlns:a16="http://schemas.microsoft.com/office/drawing/2014/main" id="{34DA5D74-244B-47AA-924A-9B9F25590B7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297A683-6EAF-4286-A062-EBC39F03716D}"/>
              </a:ext>
            </a:extLst>
          </p:cNvPr>
          <p:cNvSpPr>
            <a:spLocks noGrp="1"/>
          </p:cNvSpPr>
          <p:nvPr>
            <p:ph type="sldNum" sz="quarter" idx="12"/>
          </p:nvPr>
        </p:nvSpPr>
        <p:spPr/>
        <p:txBody>
          <a:bodyPr/>
          <a:lstStyle/>
          <a:p>
            <a:fld id="{E8F5F14F-0CD4-4EBD-8CA0-A6176B111995}" type="slidenum">
              <a:rPr lang="en-SG" smtClean="0"/>
              <a:t>‹#›</a:t>
            </a:fld>
            <a:endParaRPr lang="en-SG"/>
          </a:p>
        </p:txBody>
      </p:sp>
    </p:spTree>
    <p:extLst>
      <p:ext uri="{BB962C8B-B14F-4D97-AF65-F5344CB8AC3E}">
        <p14:creationId xmlns:p14="http://schemas.microsoft.com/office/powerpoint/2010/main" val="239690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1B77-6E18-4A9E-A2AB-F1B55A76C9A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209A0FF-5786-4A4D-80F0-D3D599F291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45FACD6-4A68-4D30-9BF0-3DE7C110708F}"/>
              </a:ext>
            </a:extLst>
          </p:cNvPr>
          <p:cNvSpPr>
            <a:spLocks noGrp="1"/>
          </p:cNvSpPr>
          <p:nvPr>
            <p:ph type="dt" sz="half" idx="10"/>
          </p:nvPr>
        </p:nvSpPr>
        <p:spPr/>
        <p:txBody>
          <a:bodyPr/>
          <a:lstStyle/>
          <a:p>
            <a:fld id="{57A89F0D-32E6-442B-A819-1510B3BF6E0C}" type="datetimeFigureOut">
              <a:rPr lang="en-SG" smtClean="0"/>
              <a:t>6/12/2021</a:t>
            </a:fld>
            <a:endParaRPr lang="en-SG"/>
          </a:p>
        </p:txBody>
      </p:sp>
      <p:sp>
        <p:nvSpPr>
          <p:cNvPr id="5" name="Footer Placeholder 4">
            <a:extLst>
              <a:ext uri="{FF2B5EF4-FFF2-40B4-BE49-F238E27FC236}">
                <a16:creationId xmlns:a16="http://schemas.microsoft.com/office/drawing/2014/main" id="{EB5C7019-802E-4157-B0B5-0116D5E4A33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A20284E-8469-42D1-A3C8-E763106B6182}"/>
              </a:ext>
            </a:extLst>
          </p:cNvPr>
          <p:cNvSpPr>
            <a:spLocks noGrp="1"/>
          </p:cNvSpPr>
          <p:nvPr>
            <p:ph type="sldNum" sz="quarter" idx="12"/>
          </p:nvPr>
        </p:nvSpPr>
        <p:spPr/>
        <p:txBody>
          <a:bodyPr/>
          <a:lstStyle/>
          <a:p>
            <a:fld id="{E8F5F14F-0CD4-4EBD-8CA0-A6176B111995}" type="slidenum">
              <a:rPr lang="en-SG" smtClean="0"/>
              <a:t>‹#›</a:t>
            </a:fld>
            <a:endParaRPr lang="en-SG"/>
          </a:p>
        </p:txBody>
      </p:sp>
    </p:spTree>
    <p:extLst>
      <p:ext uri="{BB962C8B-B14F-4D97-AF65-F5344CB8AC3E}">
        <p14:creationId xmlns:p14="http://schemas.microsoft.com/office/powerpoint/2010/main" val="212527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40860C-C75B-4AB9-9DD6-63A28865F3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CCC9915-65D4-47C6-835E-2801E0E685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CE445F4-202C-4499-A93B-E5D220C3F1CF}"/>
              </a:ext>
            </a:extLst>
          </p:cNvPr>
          <p:cNvSpPr>
            <a:spLocks noGrp="1"/>
          </p:cNvSpPr>
          <p:nvPr>
            <p:ph type="dt" sz="half" idx="10"/>
          </p:nvPr>
        </p:nvSpPr>
        <p:spPr/>
        <p:txBody>
          <a:bodyPr/>
          <a:lstStyle/>
          <a:p>
            <a:fld id="{57A89F0D-32E6-442B-A819-1510B3BF6E0C}" type="datetimeFigureOut">
              <a:rPr lang="en-SG" smtClean="0"/>
              <a:t>6/12/2021</a:t>
            </a:fld>
            <a:endParaRPr lang="en-SG"/>
          </a:p>
        </p:txBody>
      </p:sp>
      <p:sp>
        <p:nvSpPr>
          <p:cNvPr id="5" name="Footer Placeholder 4">
            <a:extLst>
              <a:ext uri="{FF2B5EF4-FFF2-40B4-BE49-F238E27FC236}">
                <a16:creationId xmlns:a16="http://schemas.microsoft.com/office/drawing/2014/main" id="{8DDE1898-EEDE-467B-BB18-82992FE9A34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13C560-C643-4D80-AC21-91F1D3FD8BED}"/>
              </a:ext>
            </a:extLst>
          </p:cNvPr>
          <p:cNvSpPr>
            <a:spLocks noGrp="1"/>
          </p:cNvSpPr>
          <p:nvPr>
            <p:ph type="sldNum" sz="quarter" idx="12"/>
          </p:nvPr>
        </p:nvSpPr>
        <p:spPr/>
        <p:txBody>
          <a:bodyPr/>
          <a:lstStyle/>
          <a:p>
            <a:fld id="{E8F5F14F-0CD4-4EBD-8CA0-A6176B111995}" type="slidenum">
              <a:rPr lang="en-SG" smtClean="0"/>
              <a:t>‹#›</a:t>
            </a:fld>
            <a:endParaRPr lang="en-SG"/>
          </a:p>
        </p:txBody>
      </p:sp>
    </p:spTree>
    <p:extLst>
      <p:ext uri="{BB962C8B-B14F-4D97-AF65-F5344CB8AC3E}">
        <p14:creationId xmlns:p14="http://schemas.microsoft.com/office/powerpoint/2010/main" val="198061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8C13-BEF6-4B0B-9C3A-C5151AFD3C0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6D95509-B2D0-4B99-AA7C-00AB7B3AE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514D954-2D27-453A-9A72-DB63FE365BFC}"/>
              </a:ext>
            </a:extLst>
          </p:cNvPr>
          <p:cNvSpPr>
            <a:spLocks noGrp="1"/>
          </p:cNvSpPr>
          <p:nvPr>
            <p:ph type="dt" sz="half" idx="10"/>
          </p:nvPr>
        </p:nvSpPr>
        <p:spPr/>
        <p:txBody>
          <a:bodyPr/>
          <a:lstStyle/>
          <a:p>
            <a:fld id="{57A89F0D-32E6-442B-A819-1510B3BF6E0C}" type="datetimeFigureOut">
              <a:rPr lang="en-SG" smtClean="0"/>
              <a:t>6/12/2021</a:t>
            </a:fld>
            <a:endParaRPr lang="en-SG"/>
          </a:p>
        </p:txBody>
      </p:sp>
      <p:sp>
        <p:nvSpPr>
          <p:cNvPr id="5" name="Footer Placeholder 4">
            <a:extLst>
              <a:ext uri="{FF2B5EF4-FFF2-40B4-BE49-F238E27FC236}">
                <a16:creationId xmlns:a16="http://schemas.microsoft.com/office/drawing/2014/main" id="{4BE6DB6C-17B9-4B29-AADD-1FB325E1C93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CD39916-CEE8-42A5-BA8E-8AEB83B5A3F3}"/>
              </a:ext>
            </a:extLst>
          </p:cNvPr>
          <p:cNvSpPr>
            <a:spLocks noGrp="1"/>
          </p:cNvSpPr>
          <p:nvPr>
            <p:ph type="sldNum" sz="quarter" idx="12"/>
          </p:nvPr>
        </p:nvSpPr>
        <p:spPr/>
        <p:txBody>
          <a:bodyPr/>
          <a:lstStyle/>
          <a:p>
            <a:fld id="{E8F5F14F-0CD4-4EBD-8CA0-A6176B111995}" type="slidenum">
              <a:rPr lang="en-SG" smtClean="0"/>
              <a:t>‹#›</a:t>
            </a:fld>
            <a:endParaRPr lang="en-SG"/>
          </a:p>
        </p:txBody>
      </p:sp>
    </p:spTree>
    <p:extLst>
      <p:ext uri="{BB962C8B-B14F-4D97-AF65-F5344CB8AC3E}">
        <p14:creationId xmlns:p14="http://schemas.microsoft.com/office/powerpoint/2010/main" val="390780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4A68-1BAB-4170-BBBA-75850B3DB7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F9EE145-C40B-42D0-A8AA-D85DA32E76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4A2E03-50D8-42D0-A9E9-9F8605BE16DC}"/>
              </a:ext>
            </a:extLst>
          </p:cNvPr>
          <p:cNvSpPr>
            <a:spLocks noGrp="1"/>
          </p:cNvSpPr>
          <p:nvPr>
            <p:ph type="dt" sz="half" idx="10"/>
          </p:nvPr>
        </p:nvSpPr>
        <p:spPr/>
        <p:txBody>
          <a:bodyPr/>
          <a:lstStyle/>
          <a:p>
            <a:fld id="{57A89F0D-32E6-442B-A819-1510B3BF6E0C}" type="datetimeFigureOut">
              <a:rPr lang="en-SG" smtClean="0"/>
              <a:t>6/12/2021</a:t>
            </a:fld>
            <a:endParaRPr lang="en-SG"/>
          </a:p>
        </p:txBody>
      </p:sp>
      <p:sp>
        <p:nvSpPr>
          <p:cNvPr id="5" name="Footer Placeholder 4">
            <a:extLst>
              <a:ext uri="{FF2B5EF4-FFF2-40B4-BE49-F238E27FC236}">
                <a16:creationId xmlns:a16="http://schemas.microsoft.com/office/drawing/2014/main" id="{49629025-ED01-43BF-8EE5-CE9C36139F6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D144B32-A80B-4D6C-83B5-FBB8915D91BE}"/>
              </a:ext>
            </a:extLst>
          </p:cNvPr>
          <p:cNvSpPr>
            <a:spLocks noGrp="1"/>
          </p:cNvSpPr>
          <p:nvPr>
            <p:ph type="sldNum" sz="quarter" idx="12"/>
          </p:nvPr>
        </p:nvSpPr>
        <p:spPr/>
        <p:txBody>
          <a:bodyPr/>
          <a:lstStyle/>
          <a:p>
            <a:fld id="{E8F5F14F-0CD4-4EBD-8CA0-A6176B111995}" type="slidenum">
              <a:rPr lang="en-SG" smtClean="0"/>
              <a:t>‹#›</a:t>
            </a:fld>
            <a:endParaRPr lang="en-SG"/>
          </a:p>
        </p:txBody>
      </p:sp>
    </p:spTree>
    <p:extLst>
      <p:ext uri="{BB962C8B-B14F-4D97-AF65-F5344CB8AC3E}">
        <p14:creationId xmlns:p14="http://schemas.microsoft.com/office/powerpoint/2010/main" val="256503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C968-D5EB-4149-88D7-C50D30796B1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5514741-98B9-4379-BEBF-284F4B4371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41CB1AF-A814-4A85-BC42-887AD62843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10B86C3-CC09-45E5-84F3-E496CCF8CB6A}"/>
              </a:ext>
            </a:extLst>
          </p:cNvPr>
          <p:cNvSpPr>
            <a:spLocks noGrp="1"/>
          </p:cNvSpPr>
          <p:nvPr>
            <p:ph type="dt" sz="half" idx="10"/>
          </p:nvPr>
        </p:nvSpPr>
        <p:spPr/>
        <p:txBody>
          <a:bodyPr/>
          <a:lstStyle/>
          <a:p>
            <a:fld id="{57A89F0D-32E6-442B-A819-1510B3BF6E0C}" type="datetimeFigureOut">
              <a:rPr lang="en-SG" smtClean="0"/>
              <a:t>6/12/2021</a:t>
            </a:fld>
            <a:endParaRPr lang="en-SG"/>
          </a:p>
        </p:txBody>
      </p:sp>
      <p:sp>
        <p:nvSpPr>
          <p:cNvPr id="6" name="Footer Placeholder 5">
            <a:extLst>
              <a:ext uri="{FF2B5EF4-FFF2-40B4-BE49-F238E27FC236}">
                <a16:creationId xmlns:a16="http://schemas.microsoft.com/office/drawing/2014/main" id="{6BC3FF0B-9232-426E-A00A-B9FE3933B94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E452A88-F2BA-4C79-9697-4C7DBFBE4760}"/>
              </a:ext>
            </a:extLst>
          </p:cNvPr>
          <p:cNvSpPr>
            <a:spLocks noGrp="1"/>
          </p:cNvSpPr>
          <p:nvPr>
            <p:ph type="sldNum" sz="quarter" idx="12"/>
          </p:nvPr>
        </p:nvSpPr>
        <p:spPr/>
        <p:txBody>
          <a:bodyPr/>
          <a:lstStyle/>
          <a:p>
            <a:fld id="{E8F5F14F-0CD4-4EBD-8CA0-A6176B111995}" type="slidenum">
              <a:rPr lang="en-SG" smtClean="0"/>
              <a:t>‹#›</a:t>
            </a:fld>
            <a:endParaRPr lang="en-SG"/>
          </a:p>
        </p:txBody>
      </p:sp>
    </p:spTree>
    <p:extLst>
      <p:ext uri="{BB962C8B-B14F-4D97-AF65-F5344CB8AC3E}">
        <p14:creationId xmlns:p14="http://schemas.microsoft.com/office/powerpoint/2010/main" val="319350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0373-7340-4FB1-B710-85C9388F0C2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2683D06-3C1C-49E3-B3D8-C7FAE389DF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684C2-2907-428C-8AC7-58A0BA9B21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8EC22BF-691C-437B-A4A1-718DBD6315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52A8D1-C68B-4B86-9AC3-817C432DDD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66099B8-ED7E-4AE8-890E-3483F944B0F4}"/>
              </a:ext>
            </a:extLst>
          </p:cNvPr>
          <p:cNvSpPr>
            <a:spLocks noGrp="1"/>
          </p:cNvSpPr>
          <p:nvPr>
            <p:ph type="dt" sz="half" idx="10"/>
          </p:nvPr>
        </p:nvSpPr>
        <p:spPr/>
        <p:txBody>
          <a:bodyPr/>
          <a:lstStyle/>
          <a:p>
            <a:fld id="{57A89F0D-32E6-442B-A819-1510B3BF6E0C}" type="datetimeFigureOut">
              <a:rPr lang="en-SG" smtClean="0"/>
              <a:t>6/12/2021</a:t>
            </a:fld>
            <a:endParaRPr lang="en-SG"/>
          </a:p>
        </p:txBody>
      </p:sp>
      <p:sp>
        <p:nvSpPr>
          <p:cNvPr id="8" name="Footer Placeholder 7">
            <a:extLst>
              <a:ext uri="{FF2B5EF4-FFF2-40B4-BE49-F238E27FC236}">
                <a16:creationId xmlns:a16="http://schemas.microsoft.com/office/drawing/2014/main" id="{EF76BAEB-F59E-4427-8674-4F2712B00FC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7A69C7D-021A-45E0-AEE6-747AF25DD9B5}"/>
              </a:ext>
            </a:extLst>
          </p:cNvPr>
          <p:cNvSpPr>
            <a:spLocks noGrp="1"/>
          </p:cNvSpPr>
          <p:nvPr>
            <p:ph type="sldNum" sz="quarter" idx="12"/>
          </p:nvPr>
        </p:nvSpPr>
        <p:spPr/>
        <p:txBody>
          <a:bodyPr/>
          <a:lstStyle/>
          <a:p>
            <a:fld id="{E8F5F14F-0CD4-4EBD-8CA0-A6176B111995}" type="slidenum">
              <a:rPr lang="en-SG" smtClean="0"/>
              <a:t>‹#›</a:t>
            </a:fld>
            <a:endParaRPr lang="en-SG"/>
          </a:p>
        </p:txBody>
      </p:sp>
    </p:spTree>
    <p:extLst>
      <p:ext uri="{BB962C8B-B14F-4D97-AF65-F5344CB8AC3E}">
        <p14:creationId xmlns:p14="http://schemas.microsoft.com/office/powerpoint/2010/main" val="1304156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62B5-F70F-4E8E-A939-1052D2CECAF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9A91B4B-05A6-434C-9E06-D6E073778490}"/>
              </a:ext>
            </a:extLst>
          </p:cNvPr>
          <p:cNvSpPr>
            <a:spLocks noGrp="1"/>
          </p:cNvSpPr>
          <p:nvPr>
            <p:ph type="dt" sz="half" idx="10"/>
          </p:nvPr>
        </p:nvSpPr>
        <p:spPr/>
        <p:txBody>
          <a:bodyPr/>
          <a:lstStyle/>
          <a:p>
            <a:fld id="{57A89F0D-32E6-442B-A819-1510B3BF6E0C}" type="datetimeFigureOut">
              <a:rPr lang="en-SG" smtClean="0"/>
              <a:t>6/12/2021</a:t>
            </a:fld>
            <a:endParaRPr lang="en-SG"/>
          </a:p>
        </p:txBody>
      </p:sp>
      <p:sp>
        <p:nvSpPr>
          <p:cNvPr id="4" name="Footer Placeholder 3">
            <a:extLst>
              <a:ext uri="{FF2B5EF4-FFF2-40B4-BE49-F238E27FC236}">
                <a16:creationId xmlns:a16="http://schemas.microsoft.com/office/drawing/2014/main" id="{A58330C2-2BF1-4980-A783-336DD30BEB8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724DF6B-7F9B-41C6-8362-B394186653E7}"/>
              </a:ext>
            </a:extLst>
          </p:cNvPr>
          <p:cNvSpPr>
            <a:spLocks noGrp="1"/>
          </p:cNvSpPr>
          <p:nvPr>
            <p:ph type="sldNum" sz="quarter" idx="12"/>
          </p:nvPr>
        </p:nvSpPr>
        <p:spPr/>
        <p:txBody>
          <a:bodyPr/>
          <a:lstStyle/>
          <a:p>
            <a:fld id="{E8F5F14F-0CD4-4EBD-8CA0-A6176B111995}" type="slidenum">
              <a:rPr lang="en-SG" smtClean="0"/>
              <a:t>‹#›</a:t>
            </a:fld>
            <a:endParaRPr lang="en-SG"/>
          </a:p>
        </p:txBody>
      </p:sp>
    </p:spTree>
    <p:extLst>
      <p:ext uri="{BB962C8B-B14F-4D97-AF65-F5344CB8AC3E}">
        <p14:creationId xmlns:p14="http://schemas.microsoft.com/office/powerpoint/2010/main" val="179417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867FE-D691-4295-94FB-E40E16ED7AC6}"/>
              </a:ext>
            </a:extLst>
          </p:cNvPr>
          <p:cNvSpPr>
            <a:spLocks noGrp="1"/>
          </p:cNvSpPr>
          <p:nvPr>
            <p:ph type="dt" sz="half" idx="10"/>
          </p:nvPr>
        </p:nvSpPr>
        <p:spPr/>
        <p:txBody>
          <a:bodyPr/>
          <a:lstStyle/>
          <a:p>
            <a:fld id="{57A89F0D-32E6-442B-A819-1510B3BF6E0C}" type="datetimeFigureOut">
              <a:rPr lang="en-SG" smtClean="0"/>
              <a:t>6/12/2021</a:t>
            </a:fld>
            <a:endParaRPr lang="en-SG"/>
          </a:p>
        </p:txBody>
      </p:sp>
      <p:sp>
        <p:nvSpPr>
          <p:cNvPr id="3" name="Footer Placeholder 2">
            <a:extLst>
              <a:ext uri="{FF2B5EF4-FFF2-40B4-BE49-F238E27FC236}">
                <a16:creationId xmlns:a16="http://schemas.microsoft.com/office/drawing/2014/main" id="{118216DE-4B04-4E3B-9CB4-F8E7EF783912}"/>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B331E19B-F7F8-433E-BEEB-70500AB3DE89}"/>
              </a:ext>
            </a:extLst>
          </p:cNvPr>
          <p:cNvSpPr>
            <a:spLocks noGrp="1"/>
          </p:cNvSpPr>
          <p:nvPr>
            <p:ph type="sldNum" sz="quarter" idx="12"/>
          </p:nvPr>
        </p:nvSpPr>
        <p:spPr/>
        <p:txBody>
          <a:bodyPr/>
          <a:lstStyle/>
          <a:p>
            <a:fld id="{E8F5F14F-0CD4-4EBD-8CA0-A6176B111995}" type="slidenum">
              <a:rPr lang="en-SG" smtClean="0"/>
              <a:t>‹#›</a:t>
            </a:fld>
            <a:endParaRPr lang="en-SG"/>
          </a:p>
        </p:txBody>
      </p:sp>
    </p:spTree>
    <p:extLst>
      <p:ext uri="{BB962C8B-B14F-4D97-AF65-F5344CB8AC3E}">
        <p14:creationId xmlns:p14="http://schemas.microsoft.com/office/powerpoint/2010/main" val="193607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658A-CDB3-402A-B265-964F1F71B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29DC140-9B3C-45C0-8D17-44F4F09D47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F1DF09B-F7FD-4713-8658-2723599E8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E191B-FBC7-4D83-AC1B-59732628CE80}"/>
              </a:ext>
            </a:extLst>
          </p:cNvPr>
          <p:cNvSpPr>
            <a:spLocks noGrp="1"/>
          </p:cNvSpPr>
          <p:nvPr>
            <p:ph type="dt" sz="half" idx="10"/>
          </p:nvPr>
        </p:nvSpPr>
        <p:spPr/>
        <p:txBody>
          <a:bodyPr/>
          <a:lstStyle/>
          <a:p>
            <a:fld id="{57A89F0D-32E6-442B-A819-1510B3BF6E0C}" type="datetimeFigureOut">
              <a:rPr lang="en-SG" smtClean="0"/>
              <a:t>6/12/2021</a:t>
            </a:fld>
            <a:endParaRPr lang="en-SG"/>
          </a:p>
        </p:txBody>
      </p:sp>
      <p:sp>
        <p:nvSpPr>
          <p:cNvPr id="6" name="Footer Placeholder 5">
            <a:extLst>
              <a:ext uri="{FF2B5EF4-FFF2-40B4-BE49-F238E27FC236}">
                <a16:creationId xmlns:a16="http://schemas.microsoft.com/office/drawing/2014/main" id="{BA42F530-FED9-4118-9BC9-9E24DBD5FF0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6C31697-1F86-4B02-B1D1-2C811FB63230}"/>
              </a:ext>
            </a:extLst>
          </p:cNvPr>
          <p:cNvSpPr>
            <a:spLocks noGrp="1"/>
          </p:cNvSpPr>
          <p:nvPr>
            <p:ph type="sldNum" sz="quarter" idx="12"/>
          </p:nvPr>
        </p:nvSpPr>
        <p:spPr/>
        <p:txBody>
          <a:bodyPr/>
          <a:lstStyle/>
          <a:p>
            <a:fld id="{E8F5F14F-0CD4-4EBD-8CA0-A6176B111995}" type="slidenum">
              <a:rPr lang="en-SG" smtClean="0"/>
              <a:t>‹#›</a:t>
            </a:fld>
            <a:endParaRPr lang="en-SG"/>
          </a:p>
        </p:txBody>
      </p:sp>
    </p:spTree>
    <p:extLst>
      <p:ext uri="{BB962C8B-B14F-4D97-AF65-F5344CB8AC3E}">
        <p14:creationId xmlns:p14="http://schemas.microsoft.com/office/powerpoint/2010/main" val="129906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AD472-3032-4209-BFCE-BBB2140D1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C1294B67-A97B-45D5-8FA8-2D076C321C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56DA5BF-A372-415A-897B-75EC904EB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645A7-97F0-43B2-B58E-F4E4468382AA}"/>
              </a:ext>
            </a:extLst>
          </p:cNvPr>
          <p:cNvSpPr>
            <a:spLocks noGrp="1"/>
          </p:cNvSpPr>
          <p:nvPr>
            <p:ph type="dt" sz="half" idx="10"/>
          </p:nvPr>
        </p:nvSpPr>
        <p:spPr/>
        <p:txBody>
          <a:bodyPr/>
          <a:lstStyle/>
          <a:p>
            <a:fld id="{57A89F0D-32E6-442B-A819-1510B3BF6E0C}" type="datetimeFigureOut">
              <a:rPr lang="en-SG" smtClean="0"/>
              <a:t>6/12/2021</a:t>
            </a:fld>
            <a:endParaRPr lang="en-SG"/>
          </a:p>
        </p:txBody>
      </p:sp>
      <p:sp>
        <p:nvSpPr>
          <p:cNvPr id="6" name="Footer Placeholder 5">
            <a:extLst>
              <a:ext uri="{FF2B5EF4-FFF2-40B4-BE49-F238E27FC236}">
                <a16:creationId xmlns:a16="http://schemas.microsoft.com/office/drawing/2014/main" id="{1E4BD63F-115E-4CCF-BA3A-67BABDC292A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26130BA-53E2-4D71-B2E5-FC1C24CE3641}"/>
              </a:ext>
            </a:extLst>
          </p:cNvPr>
          <p:cNvSpPr>
            <a:spLocks noGrp="1"/>
          </p:cNvSpPr>
          <p:nvPr>
            <p:ph type="sldNum" sz="quarter" idx="12"/>
          </p:nvPr>
        </p:nvSpPr>
        <p:spPr/>
        <p:txBody>
          <a:bodyPr/>
          <a:lstStyle/>
          <a:p>
            <a:fld id="{E8F5F14F-0CD4-4EBD-8CA0-A6176B111995}" type="slidenum">
              <a:rPr lang="en-SG" smtClean="0"/>
              <a:t>‹#›</a:t>
            </a:fld>
            <a:endParaRPr lang="en-SG"/>
          </a:p>
        </p:txBody>
      </p:sp>
    </p:spTree>
    <p:extLst>
      <p:ext uri="{BB962C8B-B14F-4D97-AF65-F5344CB8AC3E}">
        <p14:creationId xmlns:p14="http://schemas.microsoft.com/office/powerpoint/2010/main" val="187903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D55E51-8EF0-457B-9938-058FC6E91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AE74B49-E8E2-4462-80D2-4E76D9938D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EB6074E-423B-40E8-96B8-458DF308B4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89F0D-32E6-442B-A819-1510B3BF6E0C}" type="datetimeFigureOut">
              <a:rPr lang="en-SG" smtClean="0"/>
              <a:t>6/12/2021</a:t>
            </a:fld>
            <a:endParaRPr lang="en-SG"/>
          </a:p>
        </p:txBody>
      </p:sp>
      <p:sp>
        <p:nvSpPr>
          <p:cNvPr id="5" name="Footer Placeholder 4">
            <a:extLst>
              <a:ext uri="{FF2B5EF4-FFF2-40B4-BE49-F238E27FC236}">
                <a16:creationId xmlns:a16="http://schemas.microsoft.com/office/drawing/2014/main" id="{552A5B94-5687-4359-B905-320A515F08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EB58A61-4E22-46FA-8AC9-DA4326084A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5F14F-0CD4-4EBD-8CA0-A6176B111995}" type="slidenum">
              <a:rPr lang="en-SG" smtClean="0"/>
              <a:t>‹#›</a:t>
            </a:fld>
            <a:endParaRPr lang="en-SG"/>
          </a:p>
        </p:txBody>
      </p:sp>
    </p:spTree>
    <p:extLst>
      <p:ext uri="{BB962C8B-B14F-4D97-AF65-F5344CB8AC3E}">
        <p14:creationId xmlns:p14="http://schemas.microsoft.com/office/powerpoint/2010/main" val="1379378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imesler/facenet-pytor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PTMZ/Face-Reidentificati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ultralytics/yolov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PTMZ/YOLO-Dataset-Generato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27F73-A17E-4444-A548-4BB9003EC029}"/>
              </a:ext>
            </a:extLst>
          </p:cNvPr>
          <p:cNvSpPr>
            <a:spLocks noGrp="1"/>
          </p:cNvSpPr>
          <p:nvPr>
            <p:ph type="ctrTitle"/>
          </p:nvPr>
        </p:nvSpPr>
        <p:spPr/>
        <p:txBody>
          <a:bodyPr/>
          <a:lstStyle/>
          <a:p>
            <a:r>
              <a:rPr lang="en-SG" dirty="0"/>
              <a:t>Supermarket Project</a:t>
            </a:r>
          </a:p>
        </p:txBody>
      </p:sp>
      <p:sp>
        <p:nvSpPr>
          <p:cNvPr id="3" name="Subtitle 2">
            <a:extLst>
              <a:ext uri="{FF2B5EF4-FFF2-40B4-BE49-F238E27FC236}">
                <a16:creationId xmlns:a16="http://schemas.microsoft.com/office/drawing/2014/main" id="{68AC37A1-8422-43FA-B777-67FD39F7D042}"/>
              </a:ext>
            </a:extLst>
          </p:cNvPr>
          <p:cNvSpPr>
            <a:spLocks noGrp="1"/>
          </p:cNvSpPr>
          <p:nvPr>
            <p:ph type="subTitle" idx="1"/>
          </p:nvPr>
        </p:nvSpPr>
        <p:spPr/>
        <p:txBody>
          <a:bodyPr/>
          <a:lstStyle/>
          <a:p>
            <a:r>
              <a:rPr lang="en-SG" dirty="0"/>
              <a:t>Face Reidentification + Object Detection</a:t>
            </a:r>
          </a:p>
        </p:txBody>
      </p:sp>
    </p:spTree>
    <p:extLst>
      <p:ext uri="{BB962C8B-B14F-4D97-AF65-F5344CB8AC3E}">
        <p14:creationId xmlns:p14="http://schemas.microsoft.com/office/powerpoint/2010/main" val="192120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3101-383C-45CC-B4D4-68536BE43078}"/>
              </a:ext>
            </a:extLst>
          </p:cNvPr>
          <p:cNvSpPr>
            <a:spLocks noGrp="1"/>
          </p:cNvSpPr>
          <p:nvPr>
            <p:ph type="title"/>
          </p:nvPr>
        </p:nvSpPr>
        <p:spPr/>
        <p:txBody>
          <a:bodyPr/>
          <a:lstStyle/>
          <a:p>
            <a:r>
              <a:rPr lang="en-SG" dirty="0"/>
              <a:t>Task</a:t>
            </a:r>
          </a:p>
        </p:txBody>
      </p:sp>
      <p:sp>
        <p:nvSpPr>
          <p:cNvPr id="3" name="Content Placeholder 2">
            <a:extLst>
              <a:ext uri="{FF2B5EF4-FFF2-40B4-BE49-F238E27FC236}">
                <a16:creationId xmlns:a16="http://schemas.microsoft.com/office/drawing/2014/main" id="{E17F3E24-6E1B-42D7-B4A3-40C158CDB677}"/>
              </a:ext>
            </a:extLst>
          </p:cNvPr>
          <p:cNvSpPr>
            <a:spLocks noGrp="1"/>
          </p:cNvSpPr>
          <p:nvPr>
            <p:ph idx="1"/>
          </p:nvPr>
        </p:nvSpPr>
        <p:spPr/>
        <p:txBody>
          <a:bodyPr/>
          <a:lstStyle/>
          <a:p>
            <a:r>
              <a:rPr lang="en-SG" dirty="0"/>
              <a:t>Face Reidentification</a:t>
            </a:r>
          </a:p>
          <a:p>
            <a:pPr lvl="1"/>
            <a:r>
              <a:rPr lang="en-SG" dirty="0"/>
              <a:t>Data: Few images of Jean / Prof Daniel</a:t>
            </a:r>
          </a:p>
          <a:p>
            <a:pPr lvl="1"/>
            <a:r>
              <a:rPr lang="en-SG" dirty="0"/>
              <a:t>Detect + Classify faces</a:t>
            </a:r>
          </a:p>
          <a:p>
            <a:pPr lvl="1"/>
            <a:r>
              <a:rPr lang="en-SG" dirty="0"/>
              <a:t>Video Input</a:t>
            </a:r>
          </a:p>
          <a:p>
            <a:endParaRPr lang="en-SG" dirty="0"/>
          </a:p>
          <a:p>
            <a:r>
              <a:rPr lang="en-SG" dirty="0"/>
              <a:t>Object Detection</a:t>
            </a:r>
          </a:p>
          <a:p>
            <a:pPr lvl="1"/>
            <a:r>
              <a:rPr lang="en-SG" dirty="0"/>
              <a:t>Data: None</a:t>
            </a:r>
          </a:p>
          <a:p>
            <a:pPr lvl="1"/>
            <a:r>
              <a:rPr lang="en-SG" dirty="0"/>
              <a:t>Detect a list of objects and count</a:t>
            </a:r>
          </a:p>
          <a:p>
            <a:pPr lvl="1"/>
            <a:r>
              <a:rPr lang="en-SG" dirty="0"/>
              <a:t>Image Input</a:t>
            </a:r>
          </a:p>
          <a:p>
            <a:endParaRPr lang="en-SG" dirty="0"/>
          </a:p>
        </p:txBody>
      </p:sp>
    </p:spTree>
    <p:extLst>
      <p:ext uri="{BB962C8B-B14F-4D97-AF65-F5344CB8AC3E}">
        <p14:creationId xmlns:p14="http://schemas.microsoft.com/office/powerpoint/2010/main" val="274023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CB-BCB0-437A-8E33-11F9E34B9C0E}"/>
              </a:ext>
            </a:extLst>
          </p:cNvPr>
          <p:cNvSpPr>
            <a:spLocks noGrp="1"/>
          </p:cNvSpPr>
          <p:nvPr>
            <p:ph type="title"/>
          </p:nvPr>
        </p:nvSpPr>
        <p:spPr/>
        <p:txBody>
          <a:bodyPr/>
          <a:lstStyle/>
          <a:p>
            <a:r>
              <a:rPr lang="en-SG" dirty="0"/>
              <a:t>Face Reidentification</a:t>
            </a:r>
          </a:p>
        </p:txBody>
      </p:sp>
      <p:sp>
        <p:nvSpPr>
          <p:cNvPr id="3" name="Content Placeholder 2">
            <a:extLst>
              <a:ext uri="{FF2B5EF4-FFF2-40B4-BE49-F238E27FC236}">
                <a16:creationId xmlns:a16="http://schemas.microsoft.com/office/drawing/2014/main" id="{5A0A9A15-6595-42CB-B7CE-B6FDB8B12C57}"/>
              </a:ext>
            </a:extLst>
          </p:cNvPr>
          <p:cNvSpPr>
            <a:spLocks noGrp="1"/>
          </p:cNvSpPr>
          <p:nvPr>
            <p:ph idx="1"/>
          </p:nvPr>
        </p:nvSpPr>
        <p:spPr/>
        <p:txBody>
          <a:bodyPr/>
          <a:lstStyle/>
          <a:p>
            <a:r>
              <a:rPr lang="en-SG" dirty="0" err="1"/>
              <a:t>Facenet</a:t>
            </a:r>
            <a:r>
              <a:rPr lang="en-SG" dirty="0"/>
              <a:t>: </a:t>
            </a:r>
            <a:r>
              <a:rPr lang="en-SG" b="0" i="0" u="none" strike="noStrike" dirty="0">
                <a:effectLst/>
                <a:latin typeface="-apple-system"/>
                <a:hlinkClick r:id="rId3"/>
              </a:rPr>
              <a:t>https://github.com/timesler/facenet-pytorch</a:t>
            </a:r>
            <a:endParaRPr lang="en-SG" b="0" i="0" u="none" strike="noStrike" dirty="0">
              <a:effectLst/>
              <a:latin typeface="-apple-system"/>
            </a:endParaRPr>
          </a:p>
          <a:p>
            <a:r>
              <a:rPr lang="en-SG" dirty="0">
                <a:latin typeface="-apple-system"/>
              </a:rPr>
              <a:t>My Repo: </a:t>
            </a:r>
            <a:r>
              <a:rPr lang="en-SG" dirty="0">
                <a:hlinkClick r:id="rId4"/>
              </a:rPr>
              <a:t>https://github.com/PTMZ/Face-Reidentification</a:t>
            </a:r>
            <a:endParaRPr lang="en-SG" dirty="0"/>
          </a:p>
          <a:p>
            <a:r>
              <a:rPr lang="en-SG" dirty="0">
                <a:latin typeface="-apple-system"/>
              </a:rPr>
              <a:t>MTCNN (Face Detection) and </a:t>
            </a:r>
            <a:r>
              <a:rPr lang="en-SG" dirty="0" err="1">
                <a:latin typeface="-apple-system"/>
              </a:rPr>
              <a:t>InceptionResnet</a:t>
            </a:r>
            <a:r>
              <a:rPr lang="en-SG" dirty="0">
                <a:latin typeface="-apple-system"/>
              </a:rPr>
              <a:t> (Feature Extraction)</a:t>
            </a:r>
          </a:p>
          <a:p>
            <a:r>
              <a:rPr lang="en-SG" dirty="0">
                <a:latin typeface="-apple-system"/>
              </a:rPr>
              <a:t>Cosine Similarity vs Euclidean Distance</a:t>
            </a:r>
          </a:p>
          <a:p>
            <a:r>
              <a:rPr lang="en-SG" dirty="0">
                <a:latin typeface="-apple-system"/>
              </a:rPr>
              <a:t>Video Input vs Image Input</a:t>
            </a:r>
          </a:p>
          <a:p>
            <a:pPr lvl="1"/>
            <a:r>
              <a:rPr lang="en-SG" dirty="0">
                <a:latin typeface="-apple-system"/>
              </a:rPr>
              <a:t>Consecutive frames are similar</a:t>
            </a:r>
          </a:p>
          <a:p>
            <a:pPr lvl="1"/>
            <a:r>
              <a:rPr lang="en-SG" dirty="0">
                <a:latin typeface="-apple-system"/>
              </a:rPr>
              <a:t>Temporal Consistency</a:t>
            </a:r>
            <a:endParaRPr lang="en-SG" dirty="0"/>
          </a:p>
        </p:txBody>
      </p:sp>
    </p:spTree>
    <p:extLst>
      <p:ext uri="{BB962C8B-B14F-4D97-AF65-F5344CB8AC3E}">
        <p14:creationId xmlns:p14="http://schemas.microsoft.com/office/powerpoint/2010/main" val="83202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F7C9-D5A0-4476-9474-8F93096471BE}"/>
              </a:ext>
            </a:extLst>
          </p:cNvPr>
          <p:cNvSpPr>
            <a:spLocks noGrp="1"/>
          </p:cNvSpPr>
          <p:nvPr>
            <p:ph type="title"/>
          </p:nvPr>
        </p:nvSpPr>
        <p:spPr/>
        <p:txBody>
          <a:bodyPr/>
          <a:lstStyle/>
          <a:p>
            <a:r>
              <a:rPr lang="en-SG" dirty="0"/>
              <a:t>Cosine Similarity vs Euclidean Distance</a:t>
            </a:r>
          </a:p>
        </p:txBody>
      </p:sp>
      <p:sp>
        <p:nvSpPr>
          <p:cNvPr id="36" name="Rectangle 35">
            <a:extLst>
              <a:ext uri="{FF2B5EF4-FFF2-40B4-BE49-F238E27FC236}">
                <a16:creationId xmlns:a16="http://schemas.microsoft.com/office/drawing/2014/main" id="{CDA92434-7D5D-4411-8E46-DD06CA24FD31}"/>
              </a:ext>
            </a:extLst>
          </p:cNvPr>
          <p:cNvSpPr/>
          <p:nvPr/>
        </p:nvSpPr>
        <p:spPr>
          <a:xfrm>
            <a:off x="2409568" y="2042983"/>
            <a:ext cx="251254" cy="25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3FB53890-6B99-4E29-A625-07F43FB886E4}"/>
              </a:ext>
            </a:extLst>
          </p:cNvPr>
          <p:cNvSpPr/>
          <p:nvPr/>
        </p:nvSpPr>
        <p:spPr>
          <a:xfrm>
            <a:off x="2409568" y="2294237"/>
            <a:ext cx="251254" cy="25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7F860315-A5E1-4A18-9744-E0900F343B22}"/>
              </a:ext>
            </a:extLst>
          </p:cNvPr>
          <p:cNvSpPr/>
          <p:nvPr/>
        </p:nvSpPr>
        <p:spPr>
          <a:xfrm>
            <a:off x="2409568" y="2545491"/>
            <a:ext cx="251254" cy="25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CB9ECF31-1C96-4FBE-A172-3AB81FABE741}"/>
              </a:ext>
            </a:extLst>
          </p:cNvPr>
          <p:cNvSpPr/>
          <p:nvPr/>
        </p:nvSpPr>
        <p:spPr>
          <a:xfrm>
            <a:off x="2409568" y="2796745"/>
            <a:ext cx="251254" cy="25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B19A80B2-7953-43EF-8CB2-31DA1999F873}"/>
              </a:ext>
            </a:extLst>
          </p:cNvPr>
          <p:cNvSpPr/>
          <p:nvPr/>
        </p:nvSpPr>
        <p:spPr>
          <a:xfrm>
            <a:off x="2409568" y="3047999"/>
            <a:ext cx="251254" cy="25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04FA43D2-28DA-4CBB-ABC3-1AC4726B6F7C}"/>
              </a:ext>
            </a:extLst>
          </p:cNvPr>
          <p:cNvSpPr/>
          <p:nvPr/>
        </p:nvSpPr>
        <p:spPr>
          <a:xfrm>
            <a:off x="3752335" y="2294237"/>
            <a:ext cx="251254" cy="2512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B5CA183E-4A6E-4598-B09B-1BFF2FDB0307}"/>
              </a:ext>
            </a:extLst>
          </p:cNvPr>
          <p:cNvSpPr/>
          <p:nvPr/>
        </p:nvSpPr>
        <p:spPr>
          <a:xfrm>
            <a:off x="3752335" y="2545491"/>
            <a:ext cx="251254" cy="2512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CDE978FB-5D11-4BBA-A16B-FB9684128B2F}"/>
              </a:ext>
            </a:extLst>
          </p:cNvPr>
          <p:cNvSpPr/>
          <p:nvPr/>
        </p:nvSpPr>
        <p:spPr>
          <a:xfrm>
            <a:off x="3752335" y="2796745"/>
            <a:ext cx="251254" cy="2512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cxnSp>
        <p:nvCxnSpPr>
          <p:cNvPr id="47" name="Straight Connector 46">
            <a:extLst>
              <a:ext uri="{FF2B5EF4-FFF2-40B4-BE49-F238E27FC236}">
                <a16:creationId xmlns:a16="http://schemas.microsoft.com/office/drawing/2014/main" id="{40E1E715-7B89-4E93-859F-C7C8C1857ECD}"/>
              </a:ext>
            </a:extLst>
          </p:cNvPr>
          <p:cNvCxnSpPr>
            <a:stCxn id="36" idx="3"/>
            <a:endCxn id="41" idx="1"/>
          </p:cNvCxnSpPr>
          <p:nvPr/>
        </p:nvCxnSpPr>
        <p:spPr>
          <a:xfrm>
            <a:off x="2660822" y="2168610"/>
            <a:ext cx="1091513" cy="251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58DA2D9-EB42-485D-BE6B-9C628CF2A11A}"/>
              </a:ext>
            </a:extLst>
          </p:cNvPr>
          <p:cNvCxnSpPr>
            <a:cxnSpLocks/>
            <a:stCxn id="37" idx="3"/>
            <a:endCxn id="41" idx="1"/>
          </p:cNvCxnSpPr>
          <p:nvPr/>
        </p:nvCxnSpPr>
        <p:spPr>
          <a:xfrm>
            <a:off x="2660822" y="2419864"/>
            <a:ext cx="10915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322A9D8-EB8D-48C2-A8E3-8C4A8E5A2C05}"/>
              </a:ext>
            </a:extLst>
          </p:cNvPr>
          <p:cNvCxnSpPr>
            <a:cxnSpLocks/>
            <a:stCxn id="38" idx="3"/>
            <a:endCxn id="41" idx="1"/>
          </p:cNvCxnSpPr>
          <p:nvPr/>
        </p:nvCxnSpPr>
        <p:spPr>
          <a:xfrm flipV="1">
            <a:off x="2660822" y="2419864"/>
            <a:ext cx="1091513" cy="251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933D7A2-E1A3-42CA-852E-C2D7D62217B5}"/>
              </a:ext>
            </a:extLst>
          </p:cNvPr>
          <p:cNvCxnSpPr>
            <a:cxnSpLocks/>
            <a:stCxn id="39" idx="3"/>
            <a:endCxn id="41" idx="1"/>
          </p:cNvCxnSpPr>
          <p:nvPr/>
        </p:nvCxnSpPr>
        <p:spPr>
          <a:xfrm flipV="1">
            <a:off x="2660822" y="2419864"/>
            <a:ext cx="1091513" cy="502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0C80C28-6568-48C6-A129-0E87565240FB}"/>
              </a:ext>
            </a:extLst>
          </p:cNvPr>
          <p:cNvCxnSpPr>
            <a:cxnSpLocks/>
            <a:stCxn id="40" idx="3"/>
            <a:endCxn id="41" idx="1"/>
          </p:cNvCxnSpPr>
          <p:nvPr/>
        </p:nvCxnSpPr>
        <p:spPr>
          <a:xfrm flipV="1">
            <a:off x="2660822" y="2419864"/>
            <a:ext cx="1091513" cy="753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0265A5-3276-4FB0-934A-DD85E8D86D01}"/>
              </a:ext>
            </a:extLst>
          </p:cNvPr>
          <p:cNvCxnSpPr>
            <a:cxnSpLocks/>
            <a:stCxn id="36" idx="3"/>
            <a:endCxn id="42" idx="1"/>
          </p:cNvCxnSpPr>
          <p:nvPr/>
        </p:nvCxnSpPr>
        <p:spPr>
          <a:xfrm>
            <a:off x="2660822" y="2168610"/>
            <a:ext cx="1091513" cy="502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A4C8EF1-90F9-4D31-B3C4-4DBB5ACDF4BD}"/>
              </a:ext>
            </a:extLst>
          </p:cNvPr>
          <p:cNvCxnSpPr>
            <a:cxnSpLocks/>
            <a:stCxn id="37" idx="3"/>
            <a:endCxn id="42" idx="1"/>
          </p:cNvCxnSpPr>
          <p:nvPr/>
        </p:nvCxnSpPr>
        <p:spPr>
          <a:xfrm>
            <a:off x="2660822" y="2419864"/>
            <a:ext cx="1091513" cy="251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EA8DBF-C194-4777-B7C8-D5BA5E0669FD}"/>
              </a:ext>
            </a:extLst>
          </p:cNvPr>
          <p:cNvCxnSpPr>
            <a:cxnSpLocks/>
            <a:stCxn id="38" idx="3"/>
            <a:endCxn id="42" idx="1"/>
          </p:cNvCxnSpPr>
          <p:nvPr/>
        </p:nvCxnSpPr>
        <p:spPr>
          <a:xfrm>
            <a:off x="2660822" y="2671118"/>
            <a:ext cx="10915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B6AED53-1F08-4954-B924-58E5D6820BFC}"/>
              </a:ext>
            </a:extLst>
          </p:cNvPr>
          <p:cNvCxnSpPr>
            <a:cxnSpLocks/>
            <a:stCxn id="39" idx="3"/>
            <a:endCxn id="42" idx="1"/>
          </p:cNvCxnSpPr>
          <p:nvPr/>
        </p:nvCxnSpPr>
        <p:spPr>
          <a:xfrm flipV="1">
            <a:off x="2660822" y="2671118"/>
            <a:ext cx="1091513" cy="251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CECA89-95E2-44B0-BBBA-400C23A03AF5}"/>
              </a:ext>
            </a:extLst>
          </p:cNvPr>
          <p:cNvCxnSpPr>
            <a:cxnSpLocks/>
            <a:stCxn id="40" idx="3"/>
            <a:endCxn id="42" idx="1"/>
          </p:cNvCxnSpPr>
          <p:nvPr/>
        </p:nvCxnSpPr>
        <p:spPr>
          <a:xfrm flipV="1">
            <a:off x="2660822" y="2671118"/>
            <a:ext cx="1091513" cy="502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FCBC3F0-F02B-4391-9063-62A6AAF63D13}"/>
              </a:ext>
            </a:extLst>
          </p:cNvPr>
          <p:cNvCxnSpPr>
            <a:cxnSpLocks/>
            <a:stCxn id="36" idx="3"/>
            <a:endCxn id="43" idx="1"/>
          </p:cNvCxnSpPr>
          <p:nvPr/>
        </p:nvCxnSpPr>
        <p:spPr>
          <a:xfrm>
            <a:off x="2660822" y="2168610"/>
            <a:ext cx="1091513" cy="753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C60B4D1-E8A4-4096-823E-48926AD3D7ED}"/>
              </a:ext>
            </a:extLst>
          </p:cNvPr>
          <p:cNvCxnSpPr>
            <a:cxnSpLocks/>
            <a:stCxn id="37" idx="3"/>
            <a:endCxn id="43" idx="1"/>
          </p:cNvCxnSpPr>
          <p:nvPr/>
        </p:nvCxnSpPr>
        <p:spPr>
          <a:xfrm>
            <a:off x="2660822" y="2419864"/>
            <a:ext cx="1091513" cy="502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0EABF97-D4BD-4C8E-A168-A43727045C0F}"/>
              </a:ext>
            </a:extLst>
          </p:cNvPr>
          <p:cNvCxnSpPr>
            <a:cxnSpLocks/>
            <a:stCxn id="38" idx="3"/>
            <a:endCxn id="43" idx="1"/>
          </p:cNvCxnSpPr>
          <p:nvPr/>
        </p:nvCxnSpPr>
        <p:spPr>
          <a:xfrm>
            <a:off x="2660822" y="2671118"/>
            <a:ext cx="1091513" cy="251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20F061B-6DF8-4278-B262-ED05EB03867E}"/>
              </a:ext>
            </a:extLst>
          </p:cNvPr>
          <p:cNvCxnSpPr>
            <a:cxnSpLocks/>
            <a:stCxn id="39" idx="3"/>
            <a:endCxn id="43" idx="1"/>
          </p:cNvCxnSpPr>
          <p:nvPr/>
        </p:nvCxnSpPr>
        <p:spPr>
          <a:xfrm>
            <a:off x="2660822" y="2922372"/>
            <a:ext cx="10915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20F89FC-3547-4BA2-95D5-4A361E004798}"/>
              </a:ext>
            </a:extLst>
          </p:cNvPr>
          <p:cNvCxnSpPr>
            <a:cxnSpLocks/>
            <a:stCxn id="40" idx="3"/>
            <a:endCxn id="43" idx="1"/>
          </p:cNvCxnSpPr>
          <p:nvPr/>
        </p:nvCxnSpPr>
        <p:spPr>
          <a:xfrm flipV="1">
            <a:off x="2660822" y="2922372"/>
            <a:ext cx="1091513" cy="251254"/>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E2A7F742-9EDD-4900-B51E-F15326D561EF}"/>
              </a:ext>
            </a:extLst>
          </p:cNvPr>
          <p:cNvSpPr txBox="1"/>
          <p:nvPr/>
        </p:nvSpPr>
        <p:spPr>
          <a:xfrm>
            <a:off x="2096531" y="3472249"/>
            <a:ext cx="902298" cy="646331"/>
          </a:xfrm>
          <a:prstGeom prst="rect">
            <a:avLst/>
          </a:prstGeom>
          <a:noFill/>
        </p:spPr>
        <p:txBody>
          <a:bodyPr wrap="none" rtlCol="0">
            <a:spAutoFit/>
          </a:bodyPr>
          <a:lstStyle/>
          <a:p>
            <a:r>
              <a:rPr lang="en-SG" dirty="0"/>
              <a:t>Feature</a:t>
            </a:r>
          </a:p>
          <a:p>
            <a:r>
              <a:rPr lang="en-SG" dirty="0"/>
              <a:t>Vector</a:t>
            </a:r>
          </a:p>
        </p:txBody>
      </p:sp>
      <p:sp>
        <p:nvSpPr>
          <p:cNvPr id="91" name="TextBox 90">
            <a:extLst>
              <a:ext uri="{FF2B5EF4-FFF2-40B4-BE49-F238E27FC236}">
                <a16:creationId xmlns:a16="http://schemas.microsoft.com/office/drawing/2014/main" id="{97D066D2-8E62-4793-819A-C724F877EABC}"/>
              </a:ext>
            </a:extLst>
          </p:cNvPr>
          <p:cNvSpPr txBox="1"/>
          <p:nvPr/>
        </p:nvSpPr>
        <p:spPr>
          <a:xfrm>
            <a:off x="3480487" y="3472249"/>
            <a:ext cx="732893" cy="369332"/>
          </a:xfrm>
          <a:prstGeom prst="rect">
            <a:avLst/>
          </a:prstGeom>
          <a:noFill/>
        </p:spPr>
        <p:txBody>
          <a:bodyPr wrap="none" rtlCol="0">
            <a:spAutoFit/>
          </a:bodyPr>
          <a:lstStyle/>
          <a:p>
            <a:r>
              <a:rPr lang="en-SG" dirty="0"/>
              <a:t>Logits</a:t>
            </a:r>
          </a:p>
        </p:txBody>
      </p:sp>
      <p:sp>
        <p:nvSpPr>
          <p:cNvPr id="92" name="TextBox 91">
            <a:extLst>
              <a:ext uri="{FF2B5EF4-FFF2-40B4-BE49-F238E27FC236}">
                <a16:creationId xmlns:a16="http://schemas.microsoft.com/office/drawing/2014/main" id="{A37694A5-1CD6-4911-9D59-E923AFEF8B05}"/>
              </a:ext>
            </a:extLst>
          </p:cNvPr>
          <p:cNvSpPr txBox="1"/>
          <p:nvPr/>
        </p:nvSpPr>
        <p:spPr>
          <a:xfrm>
            <a:off x="4110682" y="2211055"/>
            <a:ext cx="444352" cy="338554"/>
          </a:xfrm>
          <a:prstGeom prst="rect">
            <a:avLst/>
          </a:prstGeom>
          <a:noFill/>
        </p:spPr>
        <p:txBody>
          <a:bodyPr wrap="none" rtlCol="0">
            <a:spAutoFit/>
          </a:bodyPr>
          <a:lstStyle/>
          <a:p>
            <a:r>
              <a:rPr lang="en-SG" sz="1600" dirty="0"/>
              <a:t>0.1</a:t>
            </a:r>
          </a:p>
        </p:txBody>
      </p:sp>
      <p:sp>
        <p:nvSpPr>
          <p:cNvPr id="94" name="TextBox 93">
            <a:extLst>
              <a:ext uri="{FF2B5EF4-FFF2-40B4-BE49-F238E27FC236}">
                <a16:creationId xmlns:a16="http://schemas.microsoft.com/office/drawing/2014/main" id="{DAE1B200-4382-43DE-9107-1356D314E4C0}"/>
              </a:ext>
            </a:extLst>
          </p:cNvPr>
          <p:cNvSpPr txBox="1"/>
          <p:nvPr/>
        </p:nvSpPr>
        <p:spPr>
          <a:xfrm>
            <a:off x="4048164" y="2477983"/>
            <a:ext cx="506870" cy="338554"/>
          </a:xfrm>
          <a:prstGeom prst="rect">
            <a:avLst/>
          </a:prstGeom>
          <a:noFill/>
        </p:spPr>
        <p:txBody>
          <a:bodyPr wrap="none" rtlCol="0">
            <a:spAutoFit/>
          </a:bodyPr>
          <a:lstStyle/>
          <a:p>
            <a:r>
              <a:rPr lang="en-SG" sz="1600" dirty="0"/>
              <a:t>-0.2</a:t>
            </a:r>
          </a:p>
        </p:txBody>
      </p:sp>
      <p:sp>
        <p:nvSpPr>
          <p:cNvPr id="95" name="TextBox 94">
            <a:extLst>
              <a:ext uri="{FF2B5EF4-FFF2-40B4-BE49-F238E27FC236}">
                <a16:creationId xmlns:a16="http://schemas.microsoft.com/office/drawing/2014/main" id="{F55AAF69-0832-410D-BA55-9D16275C36AC}"/>
              </a:ext>
            </a:extLst>
          </p:cNvPr>
          <p:cNvSpPr txBox="1"/>
          <p:nvPr/>
        </p:nvSpPr>
        <p:spPr>
          <a:xfrm>
            <a:off x="4110682" y="2749832"/>
            <a:ext cx="444352" cy="338554"/>
          </a:xfrm>
          <a:prstGeom prst="rect">
            <a:avLst/>
          </a:prstGeom>
          <a:noFill/>
        </p:spPr>
        <p:txBody>
          <a:bodyPr wrap="none" rtlCol="0">
            <a:spAutoFit/>
          </a:bodyPr>
          <a:lstStyle/>
          <a:p>
            <a:r>
              <a:rPr lang="en-SG" sz="1600" dirty="0"/>
              <a:t>0.4</a:t>
            </a:r>
          </a:p>
        </p:txBody>
      </p:sp>
      <p:sp>
        <p:nvSpPr>
          <p:cNvPr id="96" name="Rectangle 95">
            <a:extLst>
              <a:ext uri="{FF2B5EF4-FFF2-40B4-BE49-F238E27FC236}">
                <a16:creationId xmlns:a16="http://schemas.microsoft.com/office/drawing/2014/main" id="{A0DC1835-5C5A-4A9B-8A07-F64A5983103A}"/>
              </a:ext>
            </a:extLst>
          </p:cNvPr>
          <p:cNvSpPr/>
          <p:nvPr/>
        </p:nvSpPr>
        <p:spPr>
          <a:xfrm>
            <a:off x="6833287" y="2042983"/>
            <a:ext cx="251254" cy="2512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97" name="Rectangle 96">
            <a:extLst>
              <a:ext uri="{FF2B5EF4-FFF2-40B4-BE49-F238E27FC236}">
                <a16:creationId xmlns:a16="http://schemas.microsoft.com/office/drawing/2014/main" id="{5FD99B52-7F73-4F0D-8D9A-E2EDDA2DE242}"/>
              </a:ext>
            </a:extLst>
          </p:cNvPr>
          <p:cNvSpPr/>
          <p:nvPr/>
        </p:nvSpPr>
        <p:spPr>
          <a:xfrm>
            <a:off x="6833287" y="2294237"/>
            <a:ext cx="251254" cy="2512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98" name="Rectangle 97">
            <a:extLst>
              <a:ext uri="{FF2B5EF4-FFF2-40B4-BE49-F238E27FC236}">
                <a16:creationId xmlns:a16="http://schemas.microsoft.com/office/drawing/2014/main" id="{96FB250B-175A-41D1-98A7-65BA2E0546E1}"/>
              </a:ext>
            </a:extLst>
          </p:cNvPr>
          <p:cNvSpPr/>
          <p:nvPr/>
        </p:nvSpPr>
        <p:spPr>
          <a:xfrm>
            <a:off x="6833287" y="2545491"/>
            <a:ext cx="251254" cy="2512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99" name="Rectangle 98">
            <a:extLst>
              <a:ext uri="{FF2B5EF4-FFF2-40B4-BE49-F238E27FC236}">
                <a16:creationId xmlns:a16="http://schemas.microsoft.com/office/drawing/2014/main" id="{91685863-C2D3-4458-9591-F3BE7480BFF4}"/>
              </a:ext>
            </a:extLst>
          </p:cNvPr>
          <p:cNvSpPr/>
          <p:nvPr/>
        </p:nvSpPr>
        <p:spPr>
          <a:xfrm>
            <a:off x="6833287" y="2796745"/>
            <a:ext cx="251254" cy="2512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00" name="Rectangle 99">
            <a:extLst>
              <a:ext uri="{FF2B5EF4-FFF2-40B4-BE49-F238E27FC236}">
                <a16:creationId xmlns:a16="http://schemas.microsoft.com/office/drawing/2014/main" id="{6703FF91-08F9-486A-A893-08C81043B24E}"/>
              </a:ext>
            </a:extLst>
          </p:cNvPr>
          <p:cNvSpPr/>
          <p:nvPr/>
        </p:nvSpPr>
        <p:spPr>
          <a:xfrm>
            <a:off x="6833287" y="3047999"/>
            <a:ext cx="251254" cy="2512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01" name="Rectangle 100">
            <a:extLst>
              <a:ext uri="{FF2B5EF4-FFF2-40B4-BE49-F238E27FC236}">
                <a16:creationId xmlns:a16="http://schemas.microsoft.com/office/drawing/2014/main" id="{ACF4F1F8-3512-4B83-B50A-257897A07CFC}"/>
              </a:ext>
            </a:extLst>
          </p:cNvPr>
          <p:cNvSpPr/>
          <p:nvPr/>
        </p:nvSpPr>
        <p:spPr>
          <a:xfrm>
            <a:off x="8176054" y="2294237"/>
            <a:ext cx="251254" cy="2512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102" name="Rectangle 101">
            <a:extLst>
              <a:ext uri="{FF2B5EF4-FFF2-40B4-BE49-F238E27FC236}">
                <a16:creationId xmlns:a16="http://schemas.microsoft.com/office/drawing/2014/main" id="{C7C62651-C452-4038-BA7F-B7DF787D9517}"/>
              </a:ext>
            </a:extLst>
          </p:cNvPr>
          <p:cNvSpPr/>
          <p:nvPr/>
        </p:nvSpPr>
        <p:spPr>
          <a:xfrm>
            <a:off x="8176054" y="2545491"/>
            <a:ext cx="251254" cy="2512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103" name="Rectangle 102">
            <a:extLst>
              <a:ext uri="{FF2B5EF4-FFF2-40B4-BE49-F238E27FC236}">
                <a16:creationId xmlns:a16="http://schemas.microsoft.com/office/drawing/2014/main" id="{38E972E5-51C0-4069-9769-F120AA8CFCAC}"/>
              </a:ext>
            </a:extLst>
          </p:cNvPr>
          <p:cNvSpPr/>
          <p:nvPr/>
        </p:nvSpPr>
        <p:spPr>
          <a:xfrm>
            <a:off x="8176054" y="2796745"/>
            <a:ext cx="251254" cy="2512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cxnSp>
        <p:nvCxnSpPr>
          <p:cNvPr id="104" name="Straight Connector 103">
            <a:extLst>
              <a:ext uri="{FF2B5EF4-FFF2-40B4-BE49-F238E27FC236}">
                <a16:creationId xmlns:a16="http://schemas.microsoft.com/office/drawing/2014/main" id="{F6DFA6EA-282A-4484-9664-58295031A4B3}"/>
              </a:ext>
            </a:extLst>
          </p:cNvPr>
          <p:cNvCxnSpPr>
            <a:stCxn id="96" idx="3"/>
            <a:endCxn id="101" idx="1"/>
          </p:cNvCxnSpPr>
          <p:nvPr/>
        </p:nvCxnSpPr>
        <p:spPr>
          <a:xfrm>
            <a:off x="7084541" y="2168610"/>
            <a:ext cx="1091513" cy="251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58F14A5-EF78-4551-BE48-89A4678523C5}"/>
              </a:ext>
            </a:extLst>
          </p:cNvPr>
          <p:cNvCxnSpPr>
            <a:cxnSpLocks/>
            <a:stCxn id="97" idx="3"/>
            <a:endCxn id="101" idx="1"/>
          </p:cNvCxnSpPr>
          <p:nvPr/>
        </p:nvCxnSpPr>
        <p:spPr>
          <a:xfrm>
            <a:off x="7084541" y="2419864"/>
            <a:ext cx="10915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4F78265-B7F6-4464-8EF5-3B87DD988BAB}"/>
              </a:ext>
            </a:extLst>
          </p:cNvPr>
          <p:cNvCxnSpPr>
            <a:cxnSpLocks/>
            <a:stCxn id="98" idx="3"/>
            <a:endCxn id="101" idx="1"/>
          </p:cNvCxnSpPr>
          <p:nvPr/>
        </p:nvCxnSpPr>
        <p:spPr>
          <a:xfrm flipV="1">
            <a:off x="7084541" y="2419864"/>
            <a:ext cx="1091513" cy="251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B454999-4106-4A92-AB98-05E67D622218}"/>
              </a:ext>
            </a:extLst>
          </p:cNvPr>
          <p:cNvCxnSpPr>
            <a:cxnSpLocks/>
            <a:stCxn id="99" idx="3"/>
            <a:endCxn id="101" idx="1"/>
          </p:cNvCxnSpPr>
          <p:nvPr/>
        </p:nvCxnSpPr>
        <p:spPr>
          <a:xfrm flipV="1">
            <a:off x="7084541" y="2419864"/>
            <a:ext cx="1091513" cy="502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E672DFC-25F6-41AA-A3F6-3C957169511E}"/>
              </a:ext>
            </a:extLst>
          </p:cNvPr>
          <p:cNvCxnSpPr>
            <a:cxnSpLocks/>
            <a:stCxn id="100" idx="3"/>
            <a:endCxn id="101" idx="1"/>
          </p:cNvCxnSpPr>
          <p:nvPr/>
        </p:nvCxnSpPr>
        <p:spPr>
          <a:xfrm flipV="1">
            <a:off x="7084541" y="2419864"/>
            <a:ext cx="1091513" cy="753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1A156D9-26FB-4848-AD23-084554307F93}"/>
              </a:ext>
            </a:extLst>
          </p:cNvPr>
          <p:cNvCxnSpPr>
            <a:cxnSpLocks/>
            <a:stCxn id="96" idx="3"/>
            <a:endCxn id="102" idx="1"/>
          </p:cNvCxnSpPr>
          <p:nvPr/>
        </p:nvCxnSpPr>
        <p:spPr>
          <a:xfrm>
            <a:off x="7084541" y="2168610"/>
            <a:ext cx="1091513" cy="502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CA6803FE-09D5-4947-A623-0C8035C12ADD}"/>
              </a:ext>
            </a:extLst>
          </p:cNvPr>
          <p:cNvCxnSpPr>
            <a:cxnSpLocks/>
            <a:stCxn id="97" idx="3"/>
            <a:endCxn id="102" idx="1"/>
          </p:cNvCxnSpPr>
          <p:nvPr/>
        </p:nvCxnSpPr>
        <p:spPr>
          <a:xfrm>
            <a:off x="7084541" y="2419864"/>
            <a:ext cx="1091513" cy="251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FD26CD0-8DFF-40F2-B43D-95D0E9786F3B}"/>
              </a:ext>
            </a:extLst>
          </p:cNvPr>
          <p:cNvCxnSpPr>
            <a:cxnSpLocks/>
            <a:stCxn id="98" idx="3"/>
            <a:endCxn id="102" idx="1"/>
          </p:cNvCxnSpPr>
          <p:nvPr/>
        </p:nvCxnSpPr>
        <p:spPr>
          <a:xfrm>
            <a:off x="7084541" y="2671118"/>
            <a:ext cx="10915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4F277E9-072F-4C19-AA00-EE6CEA59D37B}"/>
              </a:ext>
            </a:extLst>
          </p:cNvPr>
          <p:cNvCxnSpPr>
            <a:cxnSpLocks/>
            <a:stCxn id="99" idx="3"/>
            <a:endCxn id="102" idx="1"/>
          </p:cNvCxnSpPr>
          <p:nvPr/>
        </p:nvCxnSpPr>
        <p:spPr>
          <a:xfrm flipV="1">
            <a:off x="7084541" y="2671118"/>
            <a:ext cx="1091513" cy="251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9EE17AD-70FC-4F70-BCE2-293226131B65}"/>
              </a:ext>
            </a:extLst>
          </p:cNvPr>
          <p:cNvCxnSpPr>
            <a:cxnSpLocks/>
            <a:stCxn id="100" idx="3"/>
            <a:endCxn id="102" idx="1"/>
          </p:cNvCxnSpPr>
          <p:nvPr/>
        </p:nvCxnSpPr>
        <p:spPr>
          <a:xfrm flipV="1">
            <a:off x="7084541" y="2671118"/>
            <a:ext cx="1091513" cy="502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323DF2-D722-46FE-86FE-869863D89468}"/>
              </a:ext>
            </a:extLst>
          </p:cNvPr>
          <p:cNvCxnSpPr>
            <a:cxnSpLocks/>
            <a:stCxn id="96" idx="3"/>
            <a:endCxn id="103" idx="1"/>
          </p:cNvCxnSpPr>
          <p:nvPr/>
        </p:nvCxnSpPr>
        <p:spPr>
          <a:xfrm>
            <a:off x="7084541" y="2168610"/>
            <a:ext cx="1091513" cy="753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35F33EF-8DD0-4D6E-AD11-5FD6B42E62A8}"/>
              </a:ext>
            </a:extLst>
          </p:cNvPr>
          <p:cNvCxnSpPr>
            <a:cxnSpLocks/>
            <a:stCxn id="97" idx="3"/>
            <a:endCxn id="103" idx="1"/>
          </p:cNvCxnSpPr>
          <p:nvPr/>
        </p:nvCxnSpPr>
        <p:spPr>
          <a:xfrm>
            <a:off x="7084541" y="2419864"/>
            <a:ext cx="1091513" cy="502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1C07D6A-DDF4-44B1-BEE2-05B274E1CE01}"/>
              </a:ext>
            </a:extLst>
          </p:cNvPr>
          <p:cNvCxnSpPr>
            <a:cxnSpLocks/>
            <a:stCxn id="98" idx="3"/>
            <a:endCxn id="103" idx="1"/>
          </p:cNvCxnSpPr>
          <p:nvPr/>
        </p:nvCxnSpPr>
        <p:spPr>
          <a:xfrm>
            <a:off x="7084541" y="2671118"/>
            <a:ext cx="1091513" cy="251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5C3AA5-9D05-429B-AD15-F8863E673B89}"/>
              </a:ext>
            </a:extLst>
          </p:cNvPr>
          <p:cNvCxnSpPr>
            <a:cxnSpLocks/>
            <a:stCxn id="99" idx="3"/>
            <a:endCxn id="103" idx="1"/>
          </p:cNvCxnSpPr>
          <p:nvPr/>
        </p:nvCxnSpPr>
        <p:spPr>
          <a:xfrm>
            <a:off x="7084541" y="2922372"/>
            <a:ext cx="10915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8176E8B-3FEC-4017-AD7F-072A47233394}"/>
              </a:ext>
            </a:extLst>
          </p:cNvPr>
          <p:cNvCxnSpPr>
            <a:cxnSpLocks/>
            <a:stCxn id="100" idx="3"/>
            <a:endCxn id="103" idx="1"/>
          </p:cNvCxnSpPr>
          <p:nvPr/>
        </p:nvCxnSpPr>
        <p:spPr>
          <a:xfrm flipV="1">
            <a:off x="7084541" y="2922372"/>
            <a:ext cx="1091513" cy="251254"/>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875AA98C-B08D-4EB2-987A-71F8F28A61D5}"/>
              </a:ext>
            </a:extLst>
          </p:cNvPr>
          <p:cNvSpPr txBox="1"/>
          <p:nvPr/>
        </p:nvSpPr>
        <p:spPr>
          <a:xfrm>
            <a:off x="6520250" y="3472249"/>
            <a:ext cx="1119922" cy="646331"/>
          </a:xfrm>
          <a:prstGeom prst="rect">
            <a:avLst/>
          </a:prstGeom>
          <a:noFill/>
        </p:spPr>
        <p:txBody>
          <a:bodyPr wrap="none" rtlCol="0">
            <a:spAutoFit/>
          </a:bodyPr>
          <a:lstStyle/>
          <a:p>
            <a:r>
              <a:rPr lang="en-SG" dirty="0"/>
              <a:t>Feature</a:t>
            </a:r>
          </a:p>
          <a:p>
            <a:r>
              <a:rPr lang="en-SG" dirty="0"/>
              <a:t>Vector * k</a:t>
            </a:r>
          </a:p>
        </p:txBody>
      </p:sp>
      <p:sp>
        <p:nvSpPr>
          <p:cNvPr id="120" name="TextBox 119">
            <a:extLst>
              <a:ext uri="{FF2B5EF4-FFF2-40B4-BE49-F238E27FC236}">
                <a16:creationId xmlns:a16="http://schemas.microsoft.com/office/drawing/2014/main" id="{88DD6F3E-483A-4A1A-9B30-7BCEBBB10337}"/>
              </a:ext>
            </a:extLst>
          </p:cNvPr>
          <p:cNvSpPr txBox="1"/>
          <p:nvPr/>
        </p:nvSpPr>
        <p:spPr>
          <a:xfrm>
            <a:off x="7904206" y="3472249"/>
            <a:ext cx="732893" cy="369332"/>
          </a:xfrm>
          <a:prstGeom prst="rect">
            <a:avLst/>
          </a:prstGeom>
          <a:noFill/>
        </p:spPr>
        <p:txBody>
          <a:bodyPr wrap="none" rtlCol="0">
            <a:spAutoFit/>
          </a:bodyPr>
          <a:lstStyle/>
          <a:p>
            <a:r>
              <a:rPr lang="en-SG" dirty="0"/>
              <a:t>Logits</a:t>
            </a:r>
          </a:p>
        </p:txBody>
      </p:sp>
      <p:sp>
        <p:nvSpPr>
          <p:cNvPr id="121" name="TextBox 120">
            <a:extLst>
              <a:ext uri="{FF2B5EF4-FFF2-40B4-BE49-F238E27FC236}">
                <a16:creationId xmlns:a16="http://schemas.microsoft.com/office/drawing/2014/main" id="{D2B3E7E4-2DE0-4B83-B7CC-CA43BDB00A2F}"/>
              </a:ext>
            </a:extLst>
          </p:cNvPr>
          <p:cNvSpPr txBox="1"/>
          <p:nvPr/>
        </p:nvSpPr>
        <p:spPr>
          <a:xfrm>
            <a:off x="8534401" y="2211055"/>
            <a:ext cx="732893" cy="338554"/>
          </a:xfrm>
          <a:prstGeom prst="rect">
            <a:avLst/>
          </a:prstGeom>
          <a:noFill/>
        </p:spPr>
        <p:txBody>
          <a:bodyPr wrap="none" rtlCol="0">
            <a:spAutoFit/>
          </a:bodyPr>
          <a:lstStyle/>
          <a:p>
            <a:r>
              <a:rPr lang="en-SG" sz="1600" dirty="0"/>
              <a:t>0.1 * k</a:t>
            </a:r>
          </a:p>
        </p:txBody>
      </p:sp>
      <p:sp>
        <p:nvSpPr>
          <p:cNvPr id="122" name="TextBox 121">
            <a:extLst>
              <a:ext uri="{FF2B5EF4-FFF2-40B4-BE49-F238E27FC236}">
                <a16:creationId xmlns:a16="http://schemas.microsoft.com/office/drawing/2014/main" id="{1E59DAE0-DE97-4537-BA06-EC503570CF93}"/>
              </a:ext>
            </a:extLst>
          </p:cNvPr>
          <p:cNvSpPr txBox="1"/>
          <p:nvPr/>
        </p:nvSpPr>
        <p:spPr>
          <a:xfrm>
            <a:off x="8471883" y="2477983"/>
            <a:ext cx="795411" cy="338554"/>
          </a:xfrm>
          <a:prstGeom prst="rect">
            <a:avLst/>
          </a:prstGeom>
          <a:noFill/>
        </p:spPr>
        <p:txBody>
          <a:bodyPr wrap="none" rtlCol="0">
            <a:spAutoFit/>
          </a:bodyPr>
          <a:lstStyle/>
          <a:p>
            <a:r>
              <a:rPr lang="en-SG" sz="1600" dirty="0"/>
              <a:t>-0.2 * k</a:t>
            </a:r>
          </a:p>
        </p:txBody>
      </p:sp>
      <p:sp>
        <p:nvSpPr>
          <p:cNvPr id="123" name="TextBox 122">
            <a:extLst>
              <a:ext uri="{FF2B5EF4-FFF2-40B4-BE49-F238E27FC236}">
                <a16:creationId xmlns:a16="http://schemas.microsoft.com/office/drawing/2014/main" id="{75100196-A3A3-4C85-ADA8-16E1C2FF32C5}"/>
              </a:ext>
            </a:extLst>
          </p:cNvPr>
          <p:cNvSpPr txBox="1"/>
          <p:nvPr/>
        </p:nvSpPr>
        <p:spPr>
          <a:xfrm>
            <a:off x="8534401" y="2749832"/>
            <a:ext cx="732893" cy="338554"/>
          </a:xfrm>
          <a:prstGeom prst="rect">
            <a:avLst/>
          </a:prstGeom>
          <a:noFill/>
        </p:spPr>
        <p:txBody>
          <a:bodyPr wrap="none" rtlCol="0">
            <a:spAutoFit/>
          </a:bodyPr>
          <a:lstStyle/>
          <a:p>
            <a:r>
              <a:rPr lang="en-SG" sz="1600" dirty="0"/>
              <a:t>0.4 * k</a:t>
            </a:r>
          </a:p>
        </p:txBody>
      </p:sp>
      <p:grpSp>
        <p:nvGrpSpPr>
          <p:cNvPr id="146" name="Group 145">
            <a:extLst>
              <a:ext uri="{FF2B5EF4-FFF2-40B4-BE49-F238E27FC236}">
                <a16:creationId xmlns:a16="http://schemas.microsoft.com/office/drawing/2014/main" id="{F9AB54D5-5A97-46D1-9930-7851F20E59B5}"/>
              </a:ext>
            </a:extLst>
          </p:cNvPr>
          <p:cNvGrpSpPr/>
          <p:nvPr/>
        </p:nvGrpSpPr>
        <p:grpSpPr>
          <a:xfrm>
            <a:off x="3752335" y="4505410"/>
            <a:ext cx="3212757" cy="1079856"/>
            <a:chOff x="3818101" y="4473611"/>
            <a:chExt cx="3212757" cy="1079856"/>
          </a:xfrm>
        </p:grpSpPr>
        <p:cxnSp>
          <p:nvCxnSpPr>
            <p:cNvPr id="125" name="Straight Arrow Connector 124">
              <a:extLst>
                <a:ext uri="{FF2B5EF4-FFF2-40B4-BE49-F238E27FC236}">
                  <a16:creationId xmlns:a16="http://schemas.microsoft.com/office/drawing/2014/main" id="{179EDFF8-BCAD-4A50-AEE5-A222A714A01D}"/>
                </a:ext>
              </a:extLst>
            </p:cNvPr>
            <p:cNvCxnSpPr/>
            <p:nvPr/>
          </p:nvCxnSpPr>
          <p:spPr>
            <a:xfrm flipV="1">
              <a:off x="3818101" y="4765252"/>
              <a:ext cx="3080951" cy="5313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8CB37C09-0361-41FF-9359-B94D14AF0D85}"/>
                </a:ext>
              </a:extLst>
            </p:cNvPr>
            <p:cNvCxnSpPr>
              <a:cxnSpLocks/>
            </p:cNvCxnSpPr>
            <p:nvPr/>
          </p:nvCxnSpPr>
          <p:spPr>
            <a:xfrm flipV="1">
              <a:off x="3846933" y="5115359"/>
              <a:ext cx="597244" cy="16476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32" name="Straight Arrow Connector 131">
              <a:extLst>
                <a:ext uri="{FF2B5EF4-FFF2-40B4-BE49-F238E27FC236}">
                  <a16:creationId xmlns:a16="http://schemas.microsoft.com/office/drawing/2014/main" id="{41C24053-09E1-4E5C-9F5D-3DFF3F165153}"/>
                </a:ext>
              </a:extLst>
            </p:cNvPr>
            <p:cNvCxnSpPr>
              <a:cxnSpLocks/>
            </p:cNvCxnSpPr>
            <p:nvPr/>
          </p:nvCxnSpPr>
          <p:spPr>
            <a:xfrm>
              <a:off x="3846933" y="5296592"/>
              <a:ext cx="3183925" cy="21830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41" name="TextBox 140">
              <a:extLst>
                <a:ext uri="{FF2B5EF4-FFF2-40B4-BE49-F238E27FC236}">
                  <a16:creationId xmlns:a16="http://schemas.microsoft.com/office/drawing/2014/main" id="{63077230-CB56-487A-B28A-31794385BCCC}"/>
                </a:ext>
              </a:extLst>
            </p:cNvPr>
            <p:cNvSpPr txBox="1"/>
            <p:nvPr/>
          </p:nvSpPr>
          <p:spPr>
            <a:xfrm>
              <a:off x="3920241" y="4851746"/>
              <a:ext cx="317716" cy="369332"/>
            </a:xfrm>
            <a:prstGeom prst="rect">
              <a:avLst/>
            </a:prstGeom>
            <a:noFill/>
          </p:spPr>
          <p:txBody>
            <a:bodyPr wrap="none" rtlCol="0">
              <a:spAutoFit/>
            </a:bodyPr>
            <a:lstStyle/>
            <a:p>
              <a:r>
                <a:rPr lang="en-SG" dirty="0"/>
                <a:t>A</a:t>
              </a:r>
            </a:p>
          </p:txBody>
        </p:sp>
        <p:sp>
          <p:nvSpPr>
            <p:cNvPr id="144" name="TextBox 143">
              <a:extLst>
                <a:ext uri="{FF2B5EF4-FFF2-40B4-BE49-F238E27FC236}">
                  <a16:creationId xmlns:a16="http://schemas.microsoft.com/office/drawing/2014/main" id="{EBAE93FE-7DD9-4B9D-A3A4-F91F45501947}"/>
                </a:ext>
              </a:extLst>
            </p:cNvPr>
            <p:cNvSpPr txBox="1"/>
            <p:nvPr/>
          </p:nvSpPr>
          <p:spPr>
            <a:xfrm>
              <a:off x="6325924" y="4473611"/>
              <a:ext cx="531940" cy="369332"/>
            </a:xfrm>
            <a:prstGeom prst="rect">
              <a:avLst/>
            </a:prstGeom>
            <a:noFill/>
          </p:spPr>
          <p:txBody>
            <a:bodyPr wrap="none" rtlCol="0">
              <a:spAutoFit/>
            </a:bodyPr>
            <a:lstStyle/>
            <a:p>
              <a:r>
                <a:rPr lang="en-SG" dirty="0"/>
                <a:t>Ref.</a:t>
              </a:r>
            </a:p>
          </p:txBody>
        </p:sp>
        <p:sp>
          <p:nvSpPr>
            <p:cNvPr id="145" name="TextBox 144">
              <a:extLst>
                <a:ext uri="{FF2B5EF4-FFF2-40B4-BE49-F238E27FC236}">
                  <a16:creationId xmlns:a16="http://schemas.microsoft.com/office/drawing/2014/main" id="{2ED5664A-037B-46E9-9E8F-3112AFDF5FB2}"/>
                </a:ext>
              </a:extLst>
            </p:cNvPr>
            <p:cNvSpPr txBox="1"/>
            <p:nvPr/>
          </p:nvSpPr>
          <p:spPr>
            <a:xfrm>
              <a:off x="6537612" y="5184135"/>
              <a:ext cx="309700" cy="369332"/>
            </a:xfrm>
            <a:prstGeom prst="rect">
              <a:avLst/>
            </a:prstGeom>
            <a:noFill/>
          </p:spPr>
          <p:txBody>
            <a:bodyPr wrap="none" rtlCol="0">
              <a:spAutoFit/>
            </a:bodyPr>
            <a:lstStyle/>
            <a:p>
              <a:r>
                <a:rPr lang="en-SG" dirty="0"/>
                <a:t>B</a:t>
              </a:r>
            </a:p>
          </p:txBody>
        </p:sp>
      </p:grpSp>
      <p:sp>
        <p:nvSpPr>
          <p:cNvPr id="147" name="TextBox 146">
            <a:extLst>
              <a:ext uri="{FF2B5EF4-FFF2-40B4-BE49-F238E27FC236}">
                <a16:creationId xmlns:a16="http://schemas.microsoft.com/office/drawing/2014/main" id="{A787A2D8-AE8C-4F39-A847-44557B342F57}"/>
              </a:ext>
            </a:extLst>
          </p:cNvPr>
          <p:cNvSpPr txBox="1"/>
          <p:nvPr/>
        </p:nvSpPr>
        <p:spPr>
          <a:xfrm>
            <a:off x="2465173" y="5853563"/>
            <a:ext cx="6135206" cy="369332"/>
          </a:xfrm>
          <a:prstGeom prst="rect">
            <a:avLst/>
          </a:prstGeom>
          <a:noFill/>
        </p:spPr>
        <p:txBody>
          <a:bodyPr wrap="none" rtlCol="0">
            <a:spAutoFit/>
          </a:bodyPr>
          <a:lstStyle/>
          <a:p>
            <a:r>
              <a:rPr lang="en-SG" dirty="0"/>
              <a:t>Which vector, A or B, will have a more similar prediction to Ref?</a:t>
            </a:r>
          </a:p>
        </p:txBody>
      </p:sp>
    </p:spTree>
    <p:extLst>
      <p:ext uri="{BB962C8B-B14F-4D97-AF65-F5344CB8AC3E}">
        <p14:creationId xmlns:p14="http://schemas.microsoft.com/office/powerpoint/2010/main" val="324882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08B4AED-DBED-4126-92E9-5622837A2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 y="95265"/>
            <a:ext cx="11399520" cy="666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24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6BB7-90C0-415B-9E60-B562A14C23FF}"/>
              </a:ext>
            </a:extLst>
          </p:cNvPr>
          <p:cNvSpPr>
            <a:spLocks noGrp="1"/>
          </p:cNvSpPr>
          <p:nvPr>
            <p:ph type="title"/>
          </p:nvPr>
        </p:nvSpPr>
        <p:spPr/>
        <p:txBody>
          <a:bodyPr/>
          <a:lstStyle/>
          <a:p>
            <a:r>
              <a:rPr lang="en-SG" dirty="0"/>
              <a:t>Object Detection</a:t>
            </a:r>
          </a:p>
        </p:txBody>
      </p:sp>
      <p:sp>
        <p:nvSpPr>
          <p:cNvPr id="3" name="Content Placeholder 2">
            <a:extLst>
              <a:ext uri="{FF2B5EF4-FFF2-40B4-BE49-F238E27FC236}">
                <a16:creationId xmlns:a16="http://schemas.microsoft.com/office/drawing/2014/main" id="{2AF858BC-FDEC-4696-A6C5-01FBDD683692}"/>
              </a:ext>
            </a:extLst>
          </p:cNvPr>
          <p:cNvSpPr>
            <a:spLocks noGrp="1"/>
          </p:cNvSpPr>
          <p:nvPr>
            <p:ph idx="1"/>
          </p:nvPr>
        </p:nvSpPr>
        <p:spPr/>
        <p:txBody>
          <a:bodyPr/>
          <a:lstStyle/>
          <a:p>
            <a:r>
              <a:rPr lang="en-SG" dirty="0"/>
              <a:t>YOLOv5: </a:t>
            </a:r>
            <a:r>
              <a:rPr lang="en-SG" b="0" i="0" u="none" strike="noStrike" dirty="0">
                <a:effectLst/>
                <a:latin typeface="-apple-system"/>
                <a:hlinkClick r:id="rId3"/>
              </a:rPr>
              <a:t>https://github.com/ultralytics/yolov5</a:t>
            </a:r>
            <a:endParaRPr lang="en-SG" dirty="0"/>
          </a:p>
          <a:p>
            <a:r>
              <a:rPr lang="en-SG" dirty="0"/>
              <a:t>My Repo: </a:t>
            </a:r>
            <a:r>
              <a:rPr lang="en-SG" dirty="0">
                <a:hlinkClick r:id="rId4"/>
              </a:rPr>
              <a:t>https://github.com/PTMZ/YOLO-Dataset-Generator</a:t>
            </a:r>
            <a:endParaRPr lang="en-SG" dirty="0"/>
          </a:p>
          <a:p>
            <a:r>
              <a:rPr lang="en-SG" dirty="0"/>
              <a:t>Main challenge: Data</a:t>
            </a:r>
          </a:p>
          <a:p>
            <a:pPr lvl="1"/>
            <a:r>
              <a:rPr lang="en-SG" dirty="0"/>
              <a:t>Quantity + Quality</a:t>
            </a:r>
          </a:p>
          <a:p>
            <a:r>
              <a:rPr lang="en-SG" dirty="0"/>
              <a:t>Data Generator</a:t>
            </a:r>
          </a:p>
          <a:p>
            <a:pPr lvl="1"/>
            <a:r>
              <a:rPr lang="en-SG" dirty="0"/>
              <a:t>Generate Images with Objects listed + Noise objects</a:t>
            </a:r>
          </a:p>
          <a:p>
            <a:pPr lvl="1"/>
            <a:r>
              <a:rPr lang="en-SG" dirty="0"/>
              <a:t>Generate corresponding YOLO labels</a:t>
            </a:r>
          </a:p>
          <a:p>
            <a:endParaRPr lang="en-SG" dirty="0"/>
          </a:p>
        </p:txBody>
      </p:sp>
    </p:spTree>
    <p:extLst>
      <p:ext uri="{BB962C8B-B14F-4D97-AF65-F5344CB8AC3E}">
        <p14:creationId xmlns:p14="http://schemas.microsoft.com/office/powerpoint/2010/main" val="3182692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A6DDF0D-C231-4E66-9AF9-88583BEA5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33" y="1457277"/>
            <a:ext cx="5076501" cy="380737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B2AB1FC-4919-4ABA-8DF4-EF516C05A3B9}"/>
              </a:ext>
            </a:extLst>
          </p:cNvPr>
          <p:cNvPicPr>
            <a:picLocks noChangeAspect="1"/>
          </p:cNvPicPr>
          <p:nvPr/>
        </p:nvPicPr>
        <p:blipFill>
          <a:blip r:embed="rId4"/>
          <a:stretch>
            <a:fillRect/>
          </a:stretch>
        </p:blipFill>
        <p:spPr>
          <a:xfrm>
            <a:off x="6033745" y="4369980"/>
            <a:ext cx="5476277" cy="806032"/>
          </a:xfrm>
          <a:prstGeom prst="rect">
            <a:avLst/>
          </a:prstGeom>
        </p:spPr>
      </p:pic>
      <p:graphicFrame>
        <p:nvGraphicFramePr>
          <p:cNvPr id="9" name="Table 10">
            <a:extLst>
              <a:ext uri="{FF2B5EF4-FFF2-40B4-BE49-F238E27FC236}">
                <a16:creationId xmlns:a16="http://schemas.microsoft.com/office/drawing/2014/main" id="{277EF1C8-7DFD-446E-9AB8-1A8DCBB4293F}"/>
              </a:ext>
            </a:extLst>
          </p:cNvPr>
          <p:cNvGraphicFramePr>
            <a:graphicFrameLocks noGrp="1"/>
          </p:cNvGraphicFramePr>
          <p:nvPr>
            <p:extLst>
              <p:ext uri="{D42A27DB-BD31-4B8C-83A1-F6EECF244321}">
                <p14:modId xmlns:p14="http://schemas.microsoft.com/office/powerpoint/2010/main" val="2792241002"/>
              </p:ext>
            </p:extLst>
          </p:nvPr>
        </p:nvGraphicFramePr>
        <p:xfrm>
          <a:off x="6466234" y="2531716"/>
          <a:ext cx="4611300" cy="1483360"/>
        </p:xfrm>
        <a:graphic>
          <a:graphicData uri="http://schemas.openxmlformats.org/drawingml/2006/table">
            <a:tbl>
              <a:tblPr firstRow="1" bandRow="1">
                <a:tableStyleId>{5C22544A-7EE6-4342-B048-85BDC9FD1C3A}</a:tableStyleId>
              </a:tblPr>
              <a:tblGrid>
                <a:gridCol w="922260">
                  <a:extLst>
                    <a:ext uri="{9D8B030D-6E8A-4147-A177-3AD203B41FA5}">
                      <a16:colId xmlns:a16="http://schemas.microsoft.com/office/drawing/2014/main" val="4109143589"/>
                    </a:ext>
                  </a:extLst>
                </a:gridCol>
                <a:gridCol w="922260">
                  <a:extLst>
                    <a:ext uri="{9D8B030D-6E8A-4147-A177-3AD203B41FA5}">
                      <a16:colId xmlns:a16="http://schemas.microsoft.com/office/drawing/2014/main" val="2570565624"/>
                    </a:ext>
                  </a:extLst>
                </a:gridCol>
                <a:gridCol w="922260">
                  <a:extLst>
                    <a:ext uri="{9D8B030D-6E8A-4147-A177-3AD203B41FA5}">
                      <a16:colId xmlns:a16="http://schemas.microsoft.com/office/drawing/2014/main" val="186046069"/>
                    </a:ext>
                  </a:extLst>
                </a:gridCol>
                <a:gridCol w="922260">
                  <a:extLst>
                    <a:ext uri="{9D8B030D-6E8A-4147-A177-3AD203B41FA5}">
                      <a16:colId xmlns:a16="http://schemas.microsoft.com/office/drawing/2014/main" val="900431815"/>
                    </a:ext>
                  </a:extLst>
                </a:gridCol>
                <a:gridCol w="922260">
                  <a:extLst>
                    <a:ext uri="{9D8B030D-6E8A-4147-A177-3AD203B41FA5}">
                      <a16:colId xmlns:a16="http://schemas.microsoft.com/office/drawing/2014/main" val="2752752277"/>
                    </a:ext>
                  </a:extLst>
                </a:gridCol>
              </a:tblGrid>
              <a:tr h="370840">
                <a:tc>
                  <a:txBody>
                    <a:bodyPr/>
                    <a:lstStyle/>
                    <a:p>
                      <a:r>
                        <a:rPr lang="en-SG" b="0" dirty="0">
                          <a:latin typeface="Consolas" panose="020B0609020204030204" pitchFamily="49" charset="0"/>
                        </a:rPr>
                        <a:t>class</a:t>
                      </a:r>
                    </a:p>
                  </a:txBody>
                  <a:tcPr/>
                </a:tc>
                <a:tc>
                  <a:txBody>
                    <a:bodyPr/>
                    <a:lstStyle/>
                    <a:p>
                      <a:r>
                        <a:rPr lang="en-SG" b="0" dirty="0">
                          <a:latin typeface="Consolas" panose="020B0609020204030204" pitchFamily="49" charset="0"/>
                        </a:rPr>
                        <a:t>X</a:t>
                      </a:r>
                    </a:p>
                  </a:txBody>
                  <a:tcPr/>
                </a:tc>
                <a:tc>
                  <a:txBody>
                    <a:bodyPr/>
                    <a:lstStyle/>
                    <a:p>
                      <a:r>
                        <a:rPr lang="en-SG" b="0" dirty="0">
                          <a:latin typeface="Consolas" panose="020B0609020204030204" pitchFamily="49" charset="0"/>
                        </a:rPr>
                        <a:t>Y</a:t>
                      </a:r>
                    </a:p>
                  </a:txBody>
                  <a:tcPr/>
                </a:tc>
                <a:tc>
                  <a:txBody>
                    <a:bodyPr/>
                    <a:lstStyle/>
                    <a:p>
                      <a:r>
                        <a:rPr lang="en-SG" b="0" dirty="0">
                          <a:latin typeface="Consolas" panose="020B0609020204030204" pitchFamily="49" charset="0"/>
                        </a:rPr>
                        <a:t>W</a:t>
                      </a:r>
                    </a:p>
                  </a:txBody>
                  <a:tcPr/>
                </a:tc>
                <a:tc>
                  <a:txBody>
                    <a:bodyPr/>
                    <a:lstStyle/>
                    <a:p>
                      <a:r>
                        <a:rPr lang="en-SG" b="0" dirty="0">
                          <a:latin typeface="Consolas" panose="020B0609020204030204" pitchFamily="49" charset="0"/>
                        </a:rPr>
                        <a:t>H</a:t>
                      </a:r>
                    </a:p>
                  </a:txBody>
                  <a:tcPr/>
                </a:tc>
                <a:extLst>
                  <a:ext uri="{0D108BD9-81ED-4DB2-BD59-A6C34878D82A}">
                    <a16:rowId xmlns:a16="http://schemas.microsoft.com/office/drawing/2014/main" val="515437893"/>
                  </a:ext>
                </a:extLst>
              </a:tr>
              <a:tr h="370840">
                <a:tc>
                  <a:txBody>
                    <a:bodyPr/>
                    <a:lstStyle/>
                    <a:p>
                      <a:r>
                        <a:rPr lang="en-SG" dirty="0"/>
                        <a:t>0</a:t>
                      </a:r>
                    </a:p>
                  </a:txBody>
                  <a:tcPr/>
                </a:tc>
                <a:tc>
                  <a:txBody>
                    <a:bodyPr/>
                    <a:lstStyle/>
                    <a:p>
                      <a:r>
                        <a:rPr lang="en-SG" dirty="0"/>
                        <a:t>0.083</a:t>
                      </a:r>
                    </a:p>
                  </a:txBody>
                  <a:tcPr/>
                </a:tc>
                <a:tc>
                  <a:txBody>
                    <a:bodyPr/>
                    <a:lstStyle/>
                    <a:p>
                      <a:r>
                        <a:rPr lang="en-SG" dirty="0"/>
                        <a:t>0.196</a:t>
                      </a:r>
                    </a:p>
                  </a:txBody>
                  <a:tcPr/>
                </a:tc>
                <a:tc>
                  <a:txBody>
                    <a:bodyPr/>
                    <a:lstStyle/>
                    <a:p>
                      <a:r>
                        <a:rPr lang="en-SG" dirty="0"/>
                        <a:t>0.153</a:t>
                      </a:r>
                    </a:p>
                  </a:txBody>
                  <a:tcPr/>
                </a:tc>
                <a:tc>
                  <a:txBody>
                    <a:bodyPr/>
                    <a:lstStyle/>
                    <a:p>
                      <a:r>
                        <a:rPr lang="en-SG" dirty="0"/>
                        <a:t>0.204</a:t>
                      </a:r>
                    </a:p>
                  </a:txBody>
                  <a:tcPr/>
                </a:tc>
                <a:extLst>
                  <a:ext uri="{0D108BD9-81ED-4DB2-BD59-A6C34878D82A}">
                    <a16:rowId xmlns:a16="http://schemas.microsoft.com/office/drawing/2014/main" val="2774270315"/>
                  </a:ext>
                </a:extLst>
              </a:tr>
              <a:tr h="370840">
                <a:tc>
                  <a:txBody>
                    <a:bodyPr/>
                    <a:lstStyle/>
                    <a:p>
                      <a:r>
                        <a:rPr lang="en-SG" dirty="0"/>
                        <a:t>2</a:t>
                      </a:r>
                    </a:p>
                  </a:txBody>
                  <a:tcPr/>
                </a:tc>
                <a:tc>
                  <a:txBody>
                    <a:bodyPr/>
                    <a:lstStyle/>
                    <a:p>
                      <a:r>
                        <a:rPr lang="en-SG" dirty="0"/>
                        <a:t>0.384</a:t>
                      </a:r>
                    </a:p>
                  </a:txBody>
                  <a:tcPr/>
                </a:tc>
                <a:tc>
                  <a:txBody>
                    <a:bodyPr/>
                    <a:lstStyle/>
                    <a:p>
                      <a:r>
                        <a:rPr lang="en-SG" dirty="0"/>
                        <a:t>0.288</a:t>
                      </a:r>
                    </a:p>
                  </a:txBody>
                  <a:tcPr/>
                </a:tc>
                <a:tc>
                  <a:txBody>
                    <a:bodyPr/>
                    <a:lstStyle/>
                    <a:p>
                      <a:r>
                        <a:rPr lang="en-SG" dirty="0"/>
                        <a:t>0.192</a:t>
                      </a:r>
                    </a:p>
                  </a:txBody>
                  <a:tcPr/>
                </a:tc>
                <a:tc>
                  <a:txBody>
                    <a:bodyPr/>
                    <a:lstStyle/>
                    <a:p>
                      <a:r>
                        <a:rPr lang="en-SG" dirty="0"/>
                        <a:t>0.256</a:t>
                      </a:r>
                    </a:p>
                  </a:txBody>
                  <a:tcPr/>
                </a:tc>
                <a:extLst>
                  <a:ext uri="{0D108BD9-81ED-4DB2-BD59-A6C34878D82A}">
                    <a16:rowId xmlns:a16="http://schemas.microsoft.com/office/drawing/2014/main" val="3423222869"/>
                  </a:ext>
                </a:extLst>
              </a:tr>
              <a:tr h="370840">
                <a:tc>
                  <a:txBody>
                    <a:bodyPr/>
                    <a:lstStyle/>
                    <a:p>
                      <a:r>
                        <a:rPr lang="en-SG" dirty="0"/>
                        <a:t>0</a:t>
                      </a:r>
                    </a:p>
                  </a:txBody>
                  <a:tcPr/>
                </a:tc>
                <a:tc>
                  <a:txBody>
                    <a:bodyPr/>
                    <a:lstStyle/>
                    <a:p>
                      <a:r>
                        <a:rPr lang="en-SG" dirty="0"/>
                        <a:t>0.373</a:t>
                      </a:r>
                    </a:p>
                  </a:txBody>
                  <a:tcPr/>
                </a:tc>
                <a:tc>
                  <a:txBody>
                    <a:bodyPr/>
                    <a:lstStyle/>
                    <a:p>
                      <a:r>
                        <a:rPr lang="en-SG" dirty="0"/>
                        <a:t>0.658</a:t>
                      </a:r>
                    </a:p>
                  </a:txBody>
                  <a:tcPr/>
                </a:tc>
                <a:tc>
                  <a:txBody>
                    <a:bodyPr/>
                    <a:lstStyle/>
                    <a:p>
                      <a:r>
                        <a:rPr lang="en-SG" dirty="0"/>
                        <a:t>0.234</a:t>
                      </a:r>
                    </a:p>
                  </a:txBody>
                  <a:tcPr/>
                </a:tc>
                <a:tc>
                  <a:txBody>
                    <a:bodyPr/>
                    <a:lstStyle/>
                    <a:p>
                      <a:r>
                        <a:rPr lang="en-SG" dirty="0"/>
                        <a:t>0.313</a:t>
                      </a:r>
                    </a:p>
                  </a:txBody>
                  <a:tcPr/>
                </a:tc>
                <a:extLst>
                  <a:ext uri="{0D108BD9-81ED-4DB2-BD59-A6C34878D82A}">
                    <a16:rowId xmlns:a16="http://schemas.microsoft.com/office/drawing/2014/main" val="1621723384"/>
                  </a:ext>
                </a:extLst>
              </a:tr>
            </a:tbl>
          </a:graphicData>
        </a:graphic>
      </p:graphicFrame>
      <p:sp>
        <p:nvSpPr>
          <p:cNvPr id="11" name="TextBox 10">
            <a:extLst>
              <a:ext uri="{FF2B5EF4-FFF2-40B4-BE49-F238E27FC236}">
                <a16:creationId xmlns:a16="http://schemas.microsoft.com/office/drawing/2014/main" id="{B9351584-CCF8-41AA-97EB-C4E02D7B726D}"/>
              </a:ext>
            </a:extLst>
          </p:cNvPr>
          <p:cNvSpPr txBox="1"/>
          <p:nvPr/>
        </p:nvSpPr>
        <p:spPr>
          <a:xfrm>
            <a:off x="6104237" y="1880215"/>
            <a:ext cx="5503430" cy="369332"/>
          </a:xfrm>
          <a:prstGeom prst="rect">
            <a:avLst/>
          </a:prstGeom>
          <a:noFill/>
        </p:spPr>
        <p:txBody>
          <a:bodyPr wrap="none" rtlCol="0">
            <a:spAutoFit/>
          </a:bodyPr>
          <a:lstStyle/>
          <a:p>
            <a:r>
              <a:rPr lang="en-SG" dirty="0">
                <a:latin typeface="Consolas" panose="020B0609020204030204" pitchFamily="49" charset="0"/>
              </a:rPr>
              <a:t>classes = [“apples”, “bananas”, “oranges”]</a:t>
            </a:r>
          </a:p>
        </p:txBody>
      </p:sp>
    </p:spTree>
    <p:extLst>
      <p:ext uri="{BB962C8B-B14F-4D97-AF65-F5344CB8AC3E}">
        <p14:creationId xmlns:p14="http://schemas.microsoft.com/office/powerpoint/2010/main" val="223363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1D6D-765B-4F80-A78C-C3D5BA8C66BE}"/>
              </a:ext>
            </a:extLst>
          </p:cNvPr>
          <p:cNvSpPr>
            <a:spLocks noGrp="1"/>
          </p:cNvSpPr>
          <p:nvPr>
            <p:ph type="title"/>
          </p:nvPr>
        </p:nvSpPr>
        <p:spPr/>
        <p:txBody>
          <a:bodyPr/>
          <a:lstStyle/>
          <a:p>
            <a:r>
              <a:rPr lang="en-SG" dirty="0"/>
              <a:t>Overlapping Items</a:t>
            </a:r>
          </a:p>
        </p:txBody>
      </p:sp>
      <p:grpSp>
        <p:nvGrpSpPr>
          <p:cNvPr id="8" name="Group 7">
            <a:extLst>
              <a:ext uri="{FF2B5EF4-FFF2-40B4-BE49-F238E27FC236}">
                <a16:creationId xmlns:a16="http://schemas.microsoft.com/office/drawing/2014/main" id="{61F50257-AC53-4DF3-930E-F5A9CEC7F042}"/>
              </a:ext>
            </a:extLst>
          </p:cNvPr>
          <p:cNvGrpSpPr/>
          <p:nvPr/>
        </p:nvGrpSpPr>
        <p:grpSpPr>
          <a:xfrm>
            <a:off x="1044300" y="2384550"/>
            <a:ext cx="2998170" cy="2088899"/>
            <a:chOff x="1452072" y="2204358"/>
            <a:chExt cx="1879777" cy="1309687"/>
          </a:xfrm>
        </p:grpSpPr>
        <p:pic>
          <p:nvPicPr>
            <p:cNvPr id="3074" name="Picture 2">
              <a:extLst>
                <a:ext uri="{FF2B5EF4-FFF2-40B4-BE49-F238E27FC236}">
                  <a16:creationId xmlns:a16="http://schemas.microsoft.com/office/drawing/2014/main" id="{BFEAE999-066C-4F0A-8CF5-3E2F62A50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212" y="2204358"/>
              <a:ext cx="1238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8DF0C38-59A1-4F71-B5F4-17D3D58E91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4153" y="270442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52F401B-4C9D-48EE-95D3-189A4E29815C}"/>
                </a:ext>
              </a:extLst>
            </p:cNvPr>
            <p:cNvSpPr/>
            <p:nvPr/>
          </p:nvSpPr>
          <p:spPr>
            <a:xfrm>
              <a:off x="1452072" y="2656795"/>
              <a:ext cx="837063" cy="8572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054A8A9F-5561-4072-86EB-40A0D8BD4676}"/>
                </a:ext>
              </a:extLst>
            </p:cNvPr>
            <p:cNvSpPr/>
            <p:nvPr/>
          </p:nvSpPr>
          <p:spPr>
            <a:xfrm>
              <a:off x="1977080" y="2204358"/>
              <a:ext cx="1354769" cy="8810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5641A347-BCFC-454F-8285-EDC83B77CD7F}"/>
                </a:ext>
              </a:extLst>
            </p:cNvPr>
            <p:cNvSpPr/>
            <p:nvPr/>
          </p:nvSpPr>
          <p:spPr>
            <a:xfrm>
              <a:off x="1984335" y="2675037"/>
              <a:ext cx="304800" cy="394809"/>
            </a:xfrm>
            <a:prstGeom prst="rect">
              <a:avLst/>
            </a:prstGeom>
            <a:solidFill>
              <a:srgbClr val="92D050">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3" name="Picture 12">
            <a:extLst>
              <a:ext uri="{FF2B5EF4-FFF2-40B4-BE49-F238E27FC236}">
                <a16:creationId xmlns:a16="http://schemas.microsoft.com/office/drawing/2014/main" id="{A17E2EB0-EEB2-40CF-AD31-986F5B37E86F}"/>
              </a:ext>
            </a:extLst>
          </p:cNvPr>
          <p:cNvPicPr>
            <a:picLocks noChangeAspect="1"/>
          </p:cNvPicPr>
          <p:nvPr/>
        </p:nvPicPr>
        <p:blipFill>
          <a:blip r:embed="rId5"/>
          <a:stretch>
            <a:fillRect/>
          </a:stretch>
        </p:blipFill>
        <p:spPr>
          <a:xfrm>
            <a:off x="4834066" y="1832919"/>
            <a:ext cx="7238485" cy="3718733"/>
          </a:xfrm>
          <a:prstGeom prst="rect">
            <a:avLst/>
          </a:prstGeom>
        </p:spPr>
      </p:pic>
    </p:spTree>
    <p:extLst>
      <p:ext uri="{BB962C8B-B14F-4D97-AF65-F5344CB8AC3E}">
        <p14:creationId xmlns:p14="http://schemas.microsoft.com/office/powerpoint/2010/main" val="3498745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1292</Words>
  <Application>Microsoft Office PowerPoint</Application>
  <PresentationFormat>Widescreen</PresentationFormat>
  <Paragraphs>115</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Calibri Light</vt:lpstr>
      <vt:lpstr>Consolas</vt:lpstr>
      <vt:lpstr>Office Theme</vt:lpstr>
      <vt:lpstr>Supermarket Project</vt:lpstr>
      <vt:lpstr>Task</vt:lpstr>
      <vt:lpstr>Face Reidentification</vt:lpstr>
      <vt:lpstr>Cosine Similarity vs Euclidean Distance</vt:lpstr>
      <vt:lpstr>PowerPoint Presentation</vt:lpstr>
      <vt:lpstr>Object Detection</vt:lpstr>
      <vt:lpstr>PowerPoint Presentation</vt:lpstr>
      <vt:lpstr>Overlapping Items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Project</dc:title>
  <dc:creator>Paul TANG Mingzheng</dc:creator>
  <cp:lastModifiedBy>Paul TANG Mingzheng</cp:lastModifiedBy>
  <cp:revision>9</cp:revision>
  <dcterms:created xsi:type="dcterms:W3CDTF">2021-12-03T07:08:43Z</dcterms:created>
  <dcterms:modified xsi:type="dcterms:W3CDTF">2021-12-06T14:25:39Z</dcterms:modified>
</cp:coreProperties>
</file>