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9" r:id="rId3"/>
    <p:sldId id="260" r:id="rId4"/>
    <p:sldId id="261" r:id="rId5"/>
    <p:sldId id="258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260" y="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9CF82-20FE-1770-DE3D-6A4ACD84F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D720A-5F62-D91A-DD03-C0EA55534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1B03C-84FC-2807-49F9-8749A14D3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0FBB-40F3-4B6A-B893-FB6AC151F73A}" type="datetimeFigureOut">
              <a:rPr lang="th-TH" smtClean="0"/>
              <a:t>30/06/67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E6DF5-90D7-0BC7-F859-19E2A4571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A3B5A-9951-23B1-4B76-DD14667E5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863C-27E3-4075-9AF4-35782E3423E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642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77A2B-6D84-ECF3-DDCC-563229107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88033B-39CF-9F42-3C6D-804C46DB5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5DB38-A213-ECFB-86B6-3C516B4D9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0FBB-40F3-4B6A-B893-FB6AC151F73A}" type="datetimeFigureOut">
              <a:rPr lang="th-TH" smtClean="0"/>
              <a:t>30/06/67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332D3-40E5-D47F-2DD5-DAE9A58C7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DB69E-7A2E-2634-ADDE-BD23B9CF4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863C-27E3-4075-9AF4-35782E3423E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0052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183578-1993-4A71-0CD3-668E93ADEB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BC829C-6C54-14A2-7C9B-A0D3DD187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B251F-B060-0607-6CE1-6EDA82D77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0FBB-40F3-4B6A-B893-FB6AC151F73A}" type="datetimeFigureOut">
              <a:rPr lang="th-TH" smtClean="0"/>
              <a:t>30/06/67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C2D33-AF00-A38D-1A03-0637DC76B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A09EE-718D-F1E5-595C-EB54F0AB5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863C-27E3-4075-9AF4-35782E3423E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6788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0D63F-40A9-4B64-A9D4-90789DE5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E68AA-970A-E0E8-AE5B-AE0292146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D4994-AB66-1D1C-5C24-43D1610B9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0FBB-40F3-4B6A-B893-FB6AC151F73A}" type="datetimeFigureOut">
              <a:rPr lang="th-TH" smtClean="0"/>
              <a:t>30/06/67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AFEA9-E02D-3463-2BBD-039362FE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86B16-1853-785B-A161-CB9412C1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863C-27E3-4075-9AF4-35782E3423E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68718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F6B6F-8AA9-E10D-793F-7C66C500F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43B45-713E-D5CE-E58B-D330D252F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42A69-94EF-8F4B-0886-0E3735945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0FBB-40F3-4B6A-B893-FB6AC151F73A}" type="datetimeFigureOut">
              <a:rPr lang="th-TH" smtClean="0"/>
              <a:t>30/06/67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2F3C3-BF3A-A9CF-9C05-717449077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47FD4-AD0E-DC8F-509C-FB2EEC8C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863C-27E3-4075-9AF4-35782E3423E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80621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B1D31-07DE-5C1D-7D16-98C4BD53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5AC70-BC61-4E10-AC80-DB3995EE4A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316AF-C215-2FD9-FE6C-F720D921E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5729C-AF83-4CCA-793D-D51A013CD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0FBB-40F3-4B6A-B893-FB6AC151F73A}" type="datetimeFigureOut">
              <a:rPr lang="th-TH" smtClean="0"/>
              <a:t>30/06/67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53D88-CFE3-C58D-C8DA-463F97BA7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75A9C-1BFC-6CEE-47CA-6F1A1D63C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863C-27E3-4075-9AF4-35782E3423E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2064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746E3-3D42-320C-64C1-9791ED958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7C55D-834C-7734-2633-99D117E79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87049-4DA1-3BD9-F48B-93CE3E47E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A73DDB-4CFB-BFE2-4327-B284D1A365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2799B6-39B6-BBA0-9C64-8154AE0DC1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EA52ED-DDA2-47C5-657E-278550EB1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0FBB-40F3-4B6A-B893-FB6AC151F73A}" type="datetimeFigureOut">
              <a:rPr lang="th-TH" smtClean="0"/>
              <a:t>30/06/67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88F396-5C77-9589-A52A-EA946FF11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BCDABD-39F9-AE2B-1EF6-70E37AA4A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863C-27E3-4075-9AF4-35782E3423E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53712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EAC41-4F12-2F6B-B736-E381E96BF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60867A-DCBB-6D02-01E8-80613BBF9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0FBB-40F3-4B6A-B893-FB6AC151F73A}" type="datetimeFigureOut">
              <a:rPr lang="th-TH" smtClean="0"/>
              <a:t>30/06/67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A5F9A2-8DF7-5B68-EBB0-215B4757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33D125-3174-AB75-1EA5-8D78E441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863C-27E3-4075-9AF4-35782E3423E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5182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FF82C7-1B00-E944-255E-98220ADA0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0FBB-40F3-4B6A-B893-FB6AC151F73A}" type="datetimeFigureOut">
              <a:rPr lang="th-TH" smtClean="0"/>
              <a:t>30/06/67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A4941D-64C9-4671-B7F2-088472ABE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8B07B-CDED-C6CD-198D-FB8D838F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863C-27E3-4075-9AF4-35782E3423E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5751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244C1-5308-7348-5DEB-68DB7AACA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2CAAD-5B6D-39A0-B08D-D3FB4A37A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D3A493-E629-4B87-726C-2B865030D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98A8F-A90C-FEC4-CF73-FA7F0001F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0FBB-40F3-4B6A-B893-FB6AC151F73A}" type="datetimeFigureOut">
              <a:rPr lang="th-TH" smtClean="0"/>
              <a:t>30/06/67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5E984-7A6C-14C5-45F9-CF2123B9C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3F906-562D-DAB7-CE84-942A6BF69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863C-27E3-4075-9AF4-35782E3423E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16053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BD702-9D7B-F058-CDDF-F34C99C7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2ED3AB-4718-C93C-D64C-62FF546655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49252-849B-D447-969F-4AC4C12ED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CA4BB-AB2E-3D11-F231-245275053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0FBB-40F3-4B6A-B893-FB6AC151F73A}" type="datetimeFigureOut">
              <a:rPr lang="th-TH" smtClean="0"/>
              <a:t>30/06/67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20EBB-B61C-D772-2089-7EFE5F4AB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4531B-77ED-A276-82DA-5149C00B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863C-27E3-4075-9AF4-35782E3423E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51343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F5AC3C-1B81-26AC-5781-0F372563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2784B-2043-43B5-81FC-23DC76318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A0B5C-728D-6863-27F2-A9B06BE16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70FBB-40F3-4B6A-B893-FB6AC151F73A}" type="datetimeFigureOut">
              <a:rPr lang="th-TH" smtClean="0"/>
              <a:t>30/06/67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4E90A-3FC5-296E-3D52-24AC78C5EA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94B79-29E0-A776-F8E7-86D8BD416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8863C-27E3-4075-9AF4-35782E3423E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6177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381EF0F-04A9-EE2C-929A-A752C0173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775700" cy="455982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A55D271-8F35-1A28-E7AA-AEA1AB994B55}"/>
              </a:ext>
            </a:extLst>
          </p:cNvPr>
          <p:cNvSpPr/>
          <p:nvPr/>
        </p:nvSpPr>
        <p:spPr>
          <a:xfrm>
            <a:off x="3543300" y="1811635"/>
            <a:ext cx="7879015" cy="236988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ESP32-CAMERA</a:t>
            </a:r>
          </a:p>
          <a:p>
            <a:pPr algn="ctr"/>
            <a:r>
              <a:rPr lang="en-US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LINE FOLLOWER</a:t>
            </a:r>
          </a:p>
        </p:txBody>
      </p:sp>
    </p:spTree>
    <p:extLst>
      <p:ext uri="{BB962C8B-B14F-4D97-AF65-F5344CB8AC3E}">
        <p14:creationId xmlns:p14="http://schemas.microsoft.com/office/powerpoint/2010/main" val="2110428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74082D7-7181-45B1-EE68-C1126FC6CFB2}"/>
              </a:ext>
            </a:extLst>
          </p:cNvPr>
          <p:cNvSpPr txBox="1"/>
          <p:nvPr/>
        </p:nvSpPr>
        <p:spPr>
          <a:xfrm>
            <a:off x="206828" y="1629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การทำงานของหุ่นยนต์เดินตามเส้น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236F1A-AF30-D35E-E9F9-C9CD7745BFB7}"/>
              </a:ext>
            </a:extLst>
          </p:cNvPr>
          <p:cNvSpPr txBox="1"/>
          <p:nvPr/>
        </p:nvSpPr>
        <p:spPr>
          <a:xfrm>
            <a:off x="457199" y="532265"/>
            <a:ext cx="11691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th-TH"/>
            </a:defPPr>
            <a:lvl1pPr>
              <a:defRPr>
                <a:latin typeface="Angsana New" panose="02020603050405020304" pitchFamily="18" charset="-34"/>
                <a:cs typeface="Angsana New" panose="02020603050405020304" pitchFamily="18" charset="-34"/>
              </a:defRPr>
            </a:lvl1pPr>
          </a:lstStyle>
          <a:p>
            <a:r>
              <a:rPr lang="th-TH" sz="1800" dirty="0"/>
              <a:t>ในสภาวะการทำงานปกติพื้นเเป</a:t>
            </a:r>
            <a:r>
              <a:rPr lang="th-TH" sz="1800" dirty="0" err="1"/>
              <a:t>็น</a:t>
            </a:r>
            <a:r>
              <a:rPr lang="th-TH" sz="1800" dirty="0"/>
              <a:t>สีขาว ตัวรับ </a:t>
            </a:r>
            <a:r>
              <a:rPr lang="en-US" sz="1800" dirty="0"/>
              <a:t>Receiver </a:t>
            </a:r>
            <a:r>
              <a:rPr lang="th-TH" sz="1800" dirty="0"/>
              <a:t>จะสามารถรับสัญญาณแสงจากตัวส่ง  </a:t>
            </a:r>
            <a:r>
              <a:rPr lang="en-US" sz="1800" dirty="0"/>
              <a:t>Emitter </a:t>
            </a:r>
            <a:r>
              <a:rPr lang="th-TH" sz="1800" dirty="0"/>
              <a:t>ได้ตลอดเวลา เนื่องจากลำแสงสะท้อนกลับมาได้จะแสดงค่า เป็น 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D8C3D5-C6D2-64A8-D3AE-88220F8AB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604" y="999569"/>
            <a:ext cx="3891847" cy="24294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A7883F-F382-9D2B-1C1D-97E76DE00173}"/>
              </a:ext>
            </a:extLst>
          </p:cNvPr>
          <p:cNvSpPr txBox="1"/>
          <p:nvPr/>
        </p:nvSpPr>
        <p:spPr>
          <a:xfrm>
            <a:off x="425700" y="3444789"/>
            <a:ext cx="11691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th-TH"/>
            </a:defPPr>
            <a:lvl1pPr>
              <a:defRPr>
                <a:latin typeface="Angsana New" panose="02020603050405020304" pitchFamily="18" charset="-34"/>
                <a:cs typeface="Angsana New" panose="02020603050405020304" pitchFamily="18" charset="-34"/>
              </a:defRPr>
            </a:lvl1pPr>
          </a:lstStyle>
          <a:p>
            <a:r>
              <a:rPr lang="th-TH" sz="1800" dirty="0"/>
              <a:t>และ เมื่อพื้นเป็นสีดำ แสงสะท้อนกลับมาไม่ได้   จึงทำให้ตัวรับ </a:t>
            </a:r>
            <a:r>
              <a:rPr lang="en-US" sz="1800" dirty="0"/>
              <a:t>Receiver </a:t>
            </a:r>
            <a:r>
              <a:rPr lang="th-TH" sz="1800" dirty="0"/>
              <a:t>ไม่สามารถรับลำแสงที่จะสะท้อนกลับมาได้ จะแสดงค่า เป็น 1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337C4E-3A16-2A18-8DB9-10F150955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067" y="3767070"/>
            <a:ext cx="4758216" cy="280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09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74082D7-7181-45B1-EE68-C1126FC6CFB2}"/>
              </a:ext>
            </a:extLst>
          </p:cNvPr>
          <p:cNvSpPr txBox="1"/>
          <p:nvPr/>
        </p:nvSpPr>
        <p:spPr>
          <a:xfrm>
            <a:off x="206828" y="1629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การทำงานของหุ่นยนต์เดินตามเส้น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236F1A-AF30-D35E-E9F9-C9CD7745BFB7}"/>
              </a:ext>
            </a:extLst>
          </p:cNvPr>
          <p:cNvSpPr txBox="1"/>
          <p:nvPr/>
        </p:nvSpPr>
        <p:spPr>
          <a:xfrm>
            <a:off x="457199" y="532265"/>
            <a:ext cx="11691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th-TH"/>
            </a:defPPr>
            <a:lvl1pPr>
              <a:defRPr>
                <a:latin typeface="Angsana New" panose="02020603050405020304" pitchFamily="18" charset="-34"/>
                <a:cs typeface="Angsana New" panose="02020603050405020304" pitchFamily="18" charset="-34"/>
              </a:defRPr>
            </a:lvl1pPr>
          </a:lstStyle>
          <a:p>
            <a:r>
              <a:rPr lang="en-US" sz="1800" dirty="0"/>
              <a:t>ESP32-Camera </a:t>
            </a:r>
            <a:r>
              <a:rPr lang="th-TH" sz="1800" dirty="0"/>
              <a:t>ตรวจสอบค่าจาก </a:t>
            </a:r>
            <a:r>
              <a:rPr lang="en-US" sz="1800" dirty="0"/>
              <a:t>Sensor </a:t>
            </a:r>
            <a:r>
              <a:rPr lang="th-TH" sz="1800" dirty="0"/>
              <a:t>จากนั้นสั่งให้มอเตอร์ทำงาน โดย </a:t>
            </a:r>
            <a:r>
              <a:rPr lang="en-US" sz="1800" dirty="0"/>
              <a:t>Motor Drive Module L298N </a:t>
            </a:r>
            <a:r>
              <a:rPr lang="th-TH" sz="1800" dirty="0"/>
              <a:t>ให้เป็นไปตามการส่งค่ามาของ </a:t>
            </a:r>
            <a:r>
              <a:rPr lang="en-US" sz="1800" dirty="0"/>
              <a:t>Sensor</a:t>
            </a:r>
            <a:endParaRPr lang="th-TH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066CC4-95E9-4AE8-0FCE-D17506C2DFEA}"/>
              </a:ext>
            </a:extLst>
          </p:cNvPr>
          <p:cNvSpPr/>
          <p:nvPr/>
        </p:nvSpPr>
        <p:spPr>
          <a:xfrm>
            <a:off x="2484353" y="1089529"/>
            <a:ext cx="719666" cy="87411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cs typeface="+mj-cs"/>
              </a:rPr>
              <a:t>Sensor</a:t>
            </a:r>
            <a:endParaRPr lang="th-TH" sz="1400" dirty="0">
              <a:cs typeface="+mj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05D73F-BA17-EB51-E167-25621EB77DAF}"/>
              </a:ext>
            </a:extLst>
          </p:cNvPr>
          <p:cNvSpPr/>
          <p:nvPr/>
        </p:nvSpPr>
        <p:spPr>
          <a:xfrm>
            <a:off x="4518472" y="1089529"/>
            <a:ext cx="1007533" cy="233947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cs typeface="+mj-cs"/>
              </a:rPr>
              <a:t>ESP32-Camera</a:t>
            </a:r>
            <a:endParaRPr lang="th-TH" sz="1400" dirty="0"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FD8924-E06B-07FF-8C63-221F7E1E4235}"/>
              </a:ext>
            </a:extLst>
          </p:cNvPr>
          <p:cNvSpPr/>
          <p:nvPr/>
        </p:nvSpPr>
        <p:spPr>
          <a:xfrm>
            <a:off x="6815061" y="1089530"/>
            <a:ext cx="745065" cy="2339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cs typeface="+mj-cs"/>
              </a:rPr>
              <a:t>Motor</a:t>
            </a:r>
          </a:p>
          <a:p>
            <a:pPr algn="ctr"/>
            <a:r>
              <a:rPr lang="en-US" sz="1400" dirty="0">
                <a:cs typeface="+mj-cs"/>
              </a:rPr>
              <a:t>Drive</a:t>
            </a:r>
            <a:endParaRPr lang="th-TH" sz="1400" dirty="0">
              <a:cs typeface="+mj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9705F5F-5B53-4E21-6ACD-47759BD5FD60}"/>
              </a:ext>
            </a:extLst>
          </p:cNvPr>
          <p:cNvSpPr/>
          <p:nvPr/>
        </p:nvSpPr>
        <p:spPr>
          <a:xfrm>
            <a:off x="8737001" y="1089529"/>
            <a:ext cx="541866" cy="541866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cs typeface="+mj-cs"/>
              </a:rPr>
              <a:t>M1</a:t>
            </a:r>
            <a:endParaRPr lang="th-TH" sz="1400" dirty="0">
              <a:cs typeface="+mj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C735EA-0EC8-9EEF-9779-A7E2BAC4F56B}"/>
              </a:ext>
            </a:extLst>
          </p:cNvPr>
          <p:cNvSpPr/>
          <p:nvPr/>
        </p:nvSpPr>
        <p:spPr>
          <a:xfrm>
            <a:off x="8737001" y="1674657"/>
            <a:ext cx="541866" cy="541866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cs typeface="+mj-cs"/>
              </a:rPr>
              <a:t>M2</a:t>
            </a:r>
            <a:endParaRPr lang="th-TH" sz="1400" dirty="0">
              <a:cs typeface="+mj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AE182FD-13E6-9673-9FCC-6ADEF282EFD5}"/>
              </a:ext>
            </a:extLst>
          </p:cNvPr>
          <p:cNvSpPr/>
          <p:nvPr/>
        </p:nvSpPr>
        <p:spPr>
          <a:xfrm>
            <a:off x="8728533" y="2278575"/>
            <a:ext cx="541866" cy="541866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cs typeface="+mj-cs"/>
              </a:rPr>
              <a:t>M3</a:t>
            </a:r>
            <a:endParaRPr lang="th-TH" sz="1400" dirty="0">
              <a:cs typeface="+mj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D83B9C9-C0E5-977A-2231-8A76019C9310}"/>
              </a:ext>
            </a:extLst>
          </p:cNvPr>
          <p:cNvSpPr/>
          <p:nvPr/>
        </p:nvSpPr>
        <p:spPr>
          <a:xfrm>
            <a:off x="8720065" y="2887134"/>
            <a:ext cx="541866" cy="541866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cs typeface="+mj-cs"/>
              </a:rPr>
              <a:t>M4</a:t>
            </a:r>
            <a:endParaRPr lang="th-TH" sz="1400" dirty="0">
              <a:cs typeface="+mj-cs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B46E608-5CDC-CDBC-4EC8-B60A06AFE59A}"/>
              </a:ext>
            </a:extLst>
          </p:cNvPr>
          <p:cNvSpPr/>
          <p:nvPr/>
        </p:nvSpPr>
        <p:spPr>
          <a:xfrm>
            <a:off x="7733695" y="1291800"/>
            <a:ext cx="745065" cy="279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AC94BA6-2563-EF0A-CB08-875323EAF1B5}"/>
              </a:ext>
            </a:extLst>
          </p:cNvPr>
          <p:cNvSpPr/>
          <p:nvPr/>
        </p:nvSpPr>
        <p:spPr>
          <a:xfrm>
            <a:off x="5798000" y="2032520"/>
            <a:ext cx="745065" cy="279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457A3B0-B9E5-317D-D69E-F70A2D5F3B3A}"/>
              </a:ext>
            </a:extLst>
          </p:cNvPr>
          <p:cNvSpPr/>
          <p:nvPr/>
        </p:nvSpPr>
        <p:spPr>
          <a:xfrm>
            <a:off x="3459527" y="1434697"/>
            <a:ext cx="745065" cy="279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595A58F-D3BC-7386-2BCF-55AD59000F3A}"/>
              </a:ext>
            </a:extLst>
          </p:cNvPr>
          <p:cNvSpPr/>
          <p:nvPr/>
        </p:nvSpPr>
        <p:spPr>
          <a:xfrm>
            <a:off x="7733695" y="1805890"/>
            <a:ext cx="745065" cy="279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40254B1-8A28-D40D-C65D-A21C155FD6B1}"/>
              </a:ext>
            </a:extLst>
          </p:cNvPr>
          <p:cNvSpPr/>
          <p:nvPr/>
        </p:nvSpPr>
        <p:spPr>
          <a:xfrm>
            <a:off x="7733695" y="2409808"/>
            <a:ext cx="745065" cy="279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C59E8448-FB98-AB3C-F712-B9B2CCC85819}"/>
              </a:ext>
            </a:extLst>
          </p:cNvPr>
          <p:cNvSpPr/>
          <p:nvPr/>
        </p:nvSpPr>
        <p:spPr>
          <a:xfrm>
            <a:off x="7733695" y="3013726"/>
            <a:ext cx="745065" cy="279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4390421-F7CF-5D52-0ED2-DE0EF0DB5BDA}"/>
              </a:ext>
            </a:extLst>
          </p:cNvPr>
          <p:cNvSpPr/>
          <p:nvPr/>
        </p:nvSpPr>
        <p:spPr>
          <a:xfrm>
            <a:off x="2509750" y="2549508"/>
            <a:ext cx="719666" cy="87411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cs typeface="+mj-cs"/>
              </a:rPr>
              <a:t>Sensor</a:t>
            </a:r>
            <a:endParaRPr lang="th-TH" sz="1400" dirty="0">
              <a:cs typeface="+mj-cs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CFFDAEA4-EDC3-37F7-C117-12CBE30EF7E1}"/>
              </a:ext>
            </a:extLst>
          </p:cNvPr>
          <p:cNvSpPr/>
          <p:nvPr/>
        </p:nvSpPr>
        <p:spPr>
          <a:xfrm>
            <a:off x="3445321" y="2846864"/>
            <a:ext cx="745065" cy="279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539A1C-79A6-B4A0-12D2-CF982F0E6903}"/>
              </a:ext>
            </a:extLst>
          </p:cNvPr>
          <p:cNvSpPr txBox="1"/>
          <p:nvPr/>
        </p:nvSpPr>
        <p:spPr>
          <a:xfrm>
            <a:off x="457199" y="3570724"/>
            <a:ext cx="11691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th-TH"/>
            </a:defPPr>
            <a:lvl1pPr>
              <a:defRPr>
                <a:latin typeface="Angsana New" panose="02020603050405020304" pitchFamily="18" charset="-34"/>
                <a:cs typeface="Angsana New" panose="02020603050405020304" pitchFamily="18" charset="-34"/>
              </a:defRPr>
            </a:lvl1pPr>
          </a:lstStyle>
          <a:p>
            <a:r>
              <a:rPr lang="th-TH" sz="1800" dirty="0"/>
              <a:t>โดยสรุป มี 4 เงื่อนไขที่หุ่นยนต์เดินตามเส้น รับค่าจากเซ็นเซอร์ซ้ายและขวา คือ (0 ,0) | (0 ,1) | (1 , 0) | (1 ,1 ) แสดงตามตารางด้านล่าง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C7A8D1EE-0753-779E-6C33-A2813CD14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610438"/>
              </p:ext>
            </p:extLst>
          </p:nvPr>
        </p:nvGraphicFramePr>
        <p:xfrm>
          <a:off x="1443707" y="3991610"/>
          <a:ext cx="10165807" cy="2772000"/>
        </p:xfrm>
        <a:graphic>
          <a:graphicData uri="http://schemas.openxmlformats.org/drawingml/2006/table">
            <a:tbl>
              <a:tblPr/>
              <a:tblGrid>
                <a:gridCol w="1445274">
                  <a:extLst>
                    <a:ext uri="{9D8B030D-6E8A-4147-A177-3AD203B41FA5}">
                      <a16:colId xmlns:a16="http://schemas.microsoft.com/office/drawing/2014/main" val="1145810781"/>
                    </a:ext>
                  </a:extLst>
                </a:gridCol>
                <a:gridCol w="1445274">
                  <a:extLst>
                    <a:ext uri="{9D8B030D-6E8A-4147-A177-3AD203B41FA5}">
                      <a16:colId xmlns:a16="http://schemas.microsoft.com/office/drawing/2014/main" val="1347517228"/>
                    </a:ext>
                  </a:extLst>
                </a:gridCol>
                <a:gridCol w="1494163">
                  <a:extLst>
                    <a:ext uri="{9D8B030D-6E8A-4147-A177-3AD203B41FA5}">
                      <a16:colId xmlns:a16="http://schemas.microsoft.com/office/drawing/2014/main" val="4135799064"/>
                    </a:ext>
                  </a:extLst>
                </a:gridCol>
                <a:gridCol w="1445274">
                  <a:extLst>
                    <a:ext uri="{9D8B030D-6E8A-4147-A177-3AD203B41FA5}">
                      <a16:colId xmlns:a16="http://schemas.microsoft.com/office/drawing/2014/main" val="3327501301"/>
                    </a:ext>
                  </a:extLst>
                </a:gridCol>
                <a:gridCol w="1445274">
                  <a:extLst>
                    <a:ext uri="{9D8B030D-6E8A-4147-A177-3AD203B41FA5}">
                      <a16:colId xmlns:a16="http://schemas.microsoft.com/office/drawing/2014/main" val="2004732964"/>
                    </a:ext>
                  </a:extLst>
                </a:gridCol>
                <a:gridCol w="1445274">
                  <a:extLst>
                    <a:ext uri="{9D8B030D-6E8A-4147-A177-3AD203B41FA5}">
                      <a16:colId xmlns:a16="http://schemas.microsoft.com/office/drawing/2014/main" val="245370452"/>
                    </a:ext>
                  </a:extLst>
                </a:gridCol>
                <a:gridCol w="1445274">
                  <a:extLst>
                    <a:ext uri="{9D8B030D-6E8A-4147-A177-3AD203B41FA5}">
                      <a16:colId xmlns:a16="http://schemas.microsoft.com/office/drawing/2014/main" val="877822073"/>
                    </a:ext>
                  </a:extLst>
                </a:gridCol>
              </a:tblGrid>
              <a:tr h="396000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th-TH" sz="1600" b="1" dirty="0">
                          <a:cs typeface="+mj-cs"/>
                        </a:rPr>
                        <a:t>อินพุต</a:t>
                      </a:r>
                    </a:p>
                  </a:txBody>
                  <a:tcPr marL="29722" marR="29722" marT="29722" marB="29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t"/>
                      <a:r>
                        <a:rPr lang="th-TH" sz="1600" b="1" dirty="0">
                          <a:cs typeface="+mj-cs"/>
                        </a:rPr>
                        <a:t>เอาต์พุต</a:t>
                      </a:r>
                    </a:p>
                  </a:txBody>
                  <a:tcPr marL="29722" marR="29722" marT="29722" marB="29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th-TH" sz="1600" b="1" dirty="0">
                          <a:cs typeface="+mj-cs"/>
                        </a:rPr>
                        <a:t>การเคลื่อนที่ของหุ่นยนต์</a:t>
                      </a:r>
                    </a:p>
                  </a:txBody>
                  <a:tcPr marL="29722" marR="29722" marT="29722" marB="2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68307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t"/>
                      <a:r>
                        <a:rPr lang="th-TH" sz="1600" b="1" dirty="0">
                          <a:cs typeface="+mj-cs"/>
                        </a:rPr>
                        <a:t>เซ็นเซอร์ซ้าย</a:t>
                      </a:r>
                    </a:p>
                  </a:txBody>
                  <a:tcPr marL="29722" marR="29722" marT="29722" marB="2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h-TH" sz="1600" b="1" dirty="0">
                          <a:cs typeface="+mj-cs"/>
                        </a:rPr>
                        <a:t>เซ็นเซอร์ขวา</a:t>
                      </a:r>
                    </a:p>
                  </a:txBody>
                  <a:tcPr marL="29722" marR="29722" marT="29722" marB="2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th-TH" sz="1600" b="1" dirty="0">
                          <a:cs typeface="+mj-cs"/>
                        </a:rPr>
                        <a:t>มอเตอร์ซ้าย </a:t>
                      </a:r>
                      <a:r>
                        <a:rPr lang="en-US" sz="1600" b="1" dirty="0">
                          <a:cs typeface="+mj-cs"/>
                        </a:rPr>
                        <a:t>M1/M2</a:t>
                      </a:r>
                      <a:endParaRPr lang="th-TH" sz="1600" b="1" dirty="0">
                        <a:cs typeface="+mj-cs"/>
                      </a:endParaRPr>
                    </a:p>
                  </a:txBody>
                  <a:tcPr marL="29722" marR="29722" marT="29722" marB="2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th-TH" sz="1600" b="1" dirty="0">
                          <a:cs typeface="+mj-cs"/>
                        </a:rPr>
                        <a:t>มอเตอร์ขวา</a:t>
                      </a:r>
                      <a:r>
                        <a:rPr lang="en-US" sz="1600" b="1" dirty="0">
                          <a:cs typeface="+mj-cs"/>
                        </a:rPr>
                        <a:t> M3/M4</a:t>
                      </a:r>
                      <a:endParaRPr lang="th-TH" sz="1600" b="1" dirty="0">
                        <a:cs typeface="+mj-cs"/>
                      </a:endParaRPr>
                    </a:p>
                  </a:txBody>
                  <a:tcPr marL="29722" marR="29722" marT="29722" marB="2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06332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err="1">
                          <a:cs typeface="+mj-cs"/>
                        </a:rPr>
                        <a:t>SensorLEFT</a:t>
                      </a:r>
                      <a:endParaRPr lang="en-US" sz="1600" dirty="0">
                        <a:cs typeface="+mj-cs"/>
                      </a:endParaRPr>
                    </a:p>
                  </a:txBody>
                  <a:tcPr marL="29722" marR="29722" marT="29722" marB="2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err="1">
                          <a:cs typeface="+mj-cs"/>
                        </a:rPr>
                        <a:t>SensorRIGHT</a:t>
                      </a:r>
                      <a:endParaRPr lang="en-US" sz="1600" dirty="0">
                        <a:cs typeface="+mj-cs"/>
                      </a:endParaRPr>
                    </a:p>
                  </a:txBody>
                  <a:tcPr marL="29722" marR="29722" marT="29722" marB="2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err="1">
                          <a:cs typeface="+mj-cs"/>
                        </a:rPr>
                        <a:t>motorPins</a:t>
                      </a:r>
                      <a:r>
                        <a:rPr lang="en-US" sz="1600" dirty="0">
                          <a:cs typeface="+mj-cs"/>
                        </a:rPr>
                        <a:t> 13</a:t>
                      </a:r>
                    </a:p>
                  </a:txBody>
                  <a:tcPr marL="29722" marR="29722" marT="29722" marB="2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err="1">
                          <a:cs typeface="+mj-cs"/>
                        </a:rPr>
                        <a:t>motorPins</a:t>
                      </a:r>
                      <a:r>
                        <a:rPr lang="en-US" sz="1600" dirty="0">
                          <a:cs typeface="+mj-cs"/>
                        </a:rPr>
                        <a:t> 15</a:t>
                      </a:r>
                    </a:p>
                  </a:txBody>
                  <a:tcPr marL="29722" marR="29722" marT="29722" marB="2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motorPins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14</a:t>
                      </a:r>
                    </a:p>
                  </a:txBody>
                  <a:tcPr marL="29722" marR="29722" marT="29722" marB="2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motorPins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</a:txBody>
                  <a:tcPr marL="29722" marR="29722" marT="29722" marB="2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endParaRPr lang="th-TH" sz="1600" dirty="0">
                        <a:cs typeface="+mj-cs"/>
                      </a:endParaRPr>
                    </a:p>
                  </a:txBody>
                  <a:tcPr marL="29722" marR="29722" marT="29722" marB="2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52885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cs typeface="+mj-cs"/>
                        </a:rPr>
                        <a:t>0</a:t>
                      </a:r>
                      <a:endParaRPr lang="th-TH" sz="1600" dirty="0">
                        <a:cs typeface="+mj-cs"/>
                      </a:endParaRPr>
                    </a:p>
                  </a:txBody>
                  <a:tcPr marL="29722" marR="29722" marT="29722" marB="2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cs typeface="+mj-cs"/>
                        </a:rPr>
                        <a:t>0</a:t>
                      </a:r>
                      <a:endParaRPr lang="th-TH" sz="1600" dirty="0">
                        <a:cs typeface="+mj-cs"/>
                      </a:endParaRPr>
                    </a:p>
                  </a:txBody>
                  <a:tcPr marL="29722" marR="29722" marT="29722" marB="2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cs typeface="+mj-cs"/>
                        </a:rPr>
                        <a:t>1</a:t>
                      </a:r>
                      <a:endParaRPr lang="th-TH" sz="1600" dirty="0">
                        <a:cs typeface="+mj-cs"/>
                      </a:endParaRPr>
                    </a:p>
                  </a:txBody>
                  <a:tcPr marL="29722" marR="29722" marT="29722" marB="2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cs typeface="+mj-cs"/>
                        </a:rPr>
                        <a:t>0</a:t>
                      </a:r>
                      <a:endParaRPr lang="th-TH" sz="1600" dirty="0">
                        <a:cs typeface="+mj-cs"/>
                      </a:endParaRPr>
                    </a:p>
                  </a:txBody>
                  <a:tcPr marL="29722" marR="29722" marT="29722" marB="2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cs typeface="+mj-cs"/>
                        </a:rPr>
                        <a:t>1</a:t>
                      </a:r>
                      <a:endParaRPr lang="th-TH" sz="1600" dirty="0">
                        <a:cs typeface="+mj-cs"/>
                      </a:endParaRPr>
                    </a:p>
                  </a:txBody>
                  <a:tcPr marL="29722" marR="29722" marT="29722" marB="2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cs typeface="+mj-cs"/>
                        </a:rPr>
                        <a:t>0</a:t>
                      </a:r>
                      <a:endParaRPr lang="th-TH" sz="1600" dirty="0">
                        <a:cs typeface="+mj-cs"/>
                      </a:endParaRPr>
                    </a:p>
                  </a:txBody>
                  <a:tcPr marL="29722" marR="29722" marT="29722" marB="2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h-TH" sz="1600" dirty="0">
                          <a:cs typeface="+mj-cs"/>
                        </a:rPr>
                        <a:t>เดินหน้า</a:t>
                      </a:r>
                    </a:p>
                  </a:txBody>
                  <a:tcPr marL="29722" marR="29722" marT="29722" marB="2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47638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cs typeface="+mj-cs"/>
                        </a:rPr>
                        <a:t>0</a:t>
                      </a:r>
                      <a:endParaRPr lang="th-TH" sz="1600" dirty="0">
                        <a:cs typeface="+mj-cs"/>
                      </a:endParaRPr>
                    </a:p>
                  </a:txBody>
                  <a:tcPr marL="29722" marR="29722" marT="29722" marB="2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cs typeface="+mj-cs"/>
                        </a:rPr>
                        <a:t>1</a:t>
                      </a:r>
                      <a:endParaRPr lang="th-TH" sz="1600" dirty="0">
                        <a:cs typeface="+mj-cs"/>
                      </a:endParaRPr>
                    </a:p>
                  </a:txBody>
                  <a:tcPr marL="29722" marR="29722" marT="29722" marB="2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cs typeface="+mj-cs"/>
                        </a:rPr>
                        <a:t>0</a:t>
                      </a:r>
                      <a:endParaRPr lang="th-TH" sz="1600" dirty="0">
                        <a:cs typeface="+mj-cs"/>
                      </a:endParaRPr>
                    </a:p>
                  </a:txBody>
                  <a:tcPr marL="29722" marR="29722" marT="29722" marB="2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cs typeface="+mj-cs"/>
                        </a:rPr>
                        <a:t>1</a:t>
                      </a:r>
                      <a:endParaRPr lang="th-TH" sz="1600" dirty="0">
                        <a:cs typeface="+mj-cs"/>
                      </a:endParaRPr>
                    </a:p>
                  </a:txBody>
                  <a:tcPr marL="29722" marR="29722" marT="29722" marB="2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cs typeface="+mj-cs"/>
                        </a:rPr>
                        <a:t>1</a:t>
                      </a:r>
                      <a:endParaRPr lang="th-TH" sz="1600" dirty="0">
                        <a:cs typeface="+mj-cs"/>
                      </a:endParaRPr>
                    </a:p>
                  </a:txBody>
                  <a:tcPr marL="29722" marR="29722" marT="29722" marB="2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cs typeface="+mj-cs"/>
                        </a:rPr>
                        <a:t>0</a:t>
                      </a:r>
                      <a:endParaRPr lang="th-TH" sz="1600" dirty="0">
                        <a:cs typeface="+mj-cs"/>
                      </a:endParaRPr>
                    </a:p>
                  </a:txBody>
                  <a:tcPr marL="29722" marR="29722" marT="29722" marB="2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h-TH" sz="1600" dirty="0">
                          <a:cs typeface="+mj-cs"/>
                        </a:rPr>
                        <a:t>เลี้ยวซ้าย</a:t>
                      </a:r>
                    </a:p>
                  </a:txBody>
                  <a:tcPr marL="29722" marR="29722" marT="29722" marB="2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7984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cs typeface="+mj-cs"/>
                        </a:rPr>
                        <a:t>1</a:t>
                      </a:r>
                      <a:endParaRPr lang="th-TH" sz="1600" dirty="0">
                        <a:cs typeface="+mj-cs"/>
                      </a:endParaRPr>
                    </a:p>
                  </a:txBody>
                  <a:tcPr marL="29722" marR="29722" marT="29722" marB="2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cs typeface="+mj-cs"/>
                        </a:rPr>
                        <a:t>0</a:t>
                      </a:r>
                      <a:endParaRPr lang="th-TH" sz="1600" dirty="0">
                        <a:cs typeface="+mj-cs"/>
                      </a:endParaRPr>
                    </a:p>
                  </a:txBody>
                  <a:tcPr marL="29722" marR="29722" marT="29722" marB="2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cs typeface="+mj-cs"/>
                        </a:rPr>
                        <a:t>1</a:t>
                      </a:r>
                      <a:endParaRPr lang="th-TH" sz="1600" dirty="0">
                        <a:cs typeface="+mj-cs"/>
                      </a:endParaRPr>
                    </a:p>
                  </a:txBody>
                  <a:tcPr marL="29722" marR="29722" marT="29722" marB="2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cs typeface="+mj-cs"/>
                        </a:rPr>
                        <a:t>0</a:t>
                      </a:r>
                      <a:endParaRPr lang="th-TH" sz="1600" dirty="0">
                        <a:cs typeface="+mj-cs"/>
                      </a:endParaRPr>
                    </a:p>
                  </a:txBody>
                  <a:tcPr marL="29722" marR="29722" marT="29722" marB="2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cs typeface="+mj-cs"/>
                        </a:rPr>
                        <a:t>0</a:t>
                      </a:r>
                      <a:endParaRPr lang="th-TH" sz="1600" dirty="0">
                        <a:cs typeface="+mj-cs"/>
                      </a:endParaRPr>
                    </a:p>
                  </a:txBody>
                  <a:tcPr marL="29722" marR="29722" marT="29722" marB="2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cs typeface="+mj-cs"/>
                        </a:rPr>
                        <a:t>1</a:t>
                      </a:r>
                      <a:endParaRPr lang="th-TH" sz="1600" dirty="0">
                        <a:cs typeface="+mj-cs"/>
                      </a:endParaRPr>
                    </a:p>
                  </a:txBody>
                  <a:tcPr marL="29722" marR="29722" marT="29722" marB="2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h-TH" sz="1600" dirty="0">
                          <a:cs typeface="+mj-cs"/>
                        </a:rPr>
                        <a:t>เลี้ยวขวา</a:t>
                      </a:r>
                    </a:p>
                  </a:txBody>
                  <a:tcPr marL="29722" marR="29722" marT="29722" marB="2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89601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cs typeface="+mj-cs"/>
                        </a:rPr>
                        <a:t>1</a:t>
                      </a:r>
                      <a:endParaRPr lang="th-TH" sz="1600" dirty="0">
                        <a:cs typeface="+mj-cs"/>
                      </a:endParaRPr>
                    </a:p>
                  </a:txBody>
                  <a:tcPr marL="29722" marR="29722" marT="29722" marB="2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cs typeface="+mj-cs"/>
                        </a:rPr>
                        <a:t>1</a:t>
                      </a:r>
                      <a:endParaRPr lang="th-TH" sz="1600" dirty="0">
                        <a:cs typeface="+mj-cs"/>
                      </a:endParaRPr>
                    </a:p>
                  </a:txBody>
                  <a:tcPr marL="29722" marR="29722" marT="29722" marB="2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cs typeface="+mj-cs"/>
                        </a:rPr>
                        <a:t>0</a:t>
                      </a:r>
                      <a:endParaRPr lang="th-TH" sz="1600" dirty="0">
                        <a:cs typeface="+mj-cs"/>
                      </a:endParaRPr>
                    </a:p>
                  </a:txBody>
                  <a:tcPr marL="29722" marR="29722" marT="29722" marB="2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cs typeface="+mj-cs"/>
                        </a:rPr>
                        <a:t>0</a:t>
                      </a:r>
                      <a:endParaRPr lang="th-TH" sz="1600" dirty="0">
                        <a:cs typeface="+mj-cs"/>
                      </a:endParaRPr>
                    </a:p>
                  </a:txBody>
                  <a:tcPr marL="29722" marR="29722" marT="29722" marB="2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cs typeface="+mj-cs"/>
                        </a:rPr>
                        <a:t>0</a:t>
                      </a:r>
                      <a:endParaRPr lang="th-TH" sz="1600" dirty="0">
                        <a:cs typeface="+mj-cs"/>
                      </a:endParaRPr>
                    </a:p>
                  </a:txBody>
                  <a:tcPr marL="29722" marR="29722" marT="29722" marB="2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cs typeface="+mj-cs"/>
                        </a:rPr>
                        <a:t>0</a:t>
                      </a:r>
                      <a:endParaRPr lang="th-TH" sz="1600" dirty="0">
                        <a:cs typeface="+mj-cs"/>
                      </a:endParaRPr>
                    </a:p>
                  </a:txBody>
                  <a:tcPr marL="29722" marR="29722" marT="29722" marB="2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h-TH" sz="1600" dirty="0">
                          <a:cs typeface="+mj-cs"/>
                        </a:rPr>
                        <a:t>หยุด</a:t>
                      </a:r>
                    </a:p>
                  </a:txBody>
                  <a:tcPr marL="29722" marR="29722" marT="29722" marB="2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767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394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731E2308-3557-3440-6424-970C8F69F852}"/>
              </a:ext>
            </a:extLst>
          </p:cNvPr>
          <p:cNvSpPr/>
          <p:nvPr/>
        </p:nvSpPr>
        <p:spPr>
          <a:xfrm rot="16200000">
            <a:off x="8886246" y="4641099"/>
            <a:ext cx="169816" cy="95678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4082D7-7181-45B1-EE68-C1126FC6CFB2}"/>
              </a:ext>
            </a:extLst>
          </p:cNvPr>
          <p:cNvSpPr txBox="1"/>
          <p:nvPr/>
        </p:nvSpPr>
        <p:spPr>
          <a:xfrm>
            <a:off x="206828" y="1629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การทำงานของหุ่นยนต์เดินตามเส้น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236F1A-AF30-D35E-E9F9-C9CD7745BFB7}"/>
              </a:ext>
            </a:extLst>
          </p:cNvPr>
          <p:cNvSpPr txBox="1"/>
          <p:nvPr/>
        </p:nvSpPr>
        <p:spPr>
          <a:xfrm>
            <a:off x="304800" y="532265"/>
            <a:ext cx="57065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th-TH"/>
            </a:defPPr>
            <a:lvl1pPr>
              <a:defRPr>
                <a:latin typeface="Angsana New" panose="02020603050405020304" pitchFamily="18" charset="-34"/>
                <a:cs typeface="Angsana New" panose="02020603050405020304" pitchFamily="18" charset="-34"/>
              </a:defRPr>
            </a:lvl1pPr>
          </a:lstStyle>
          <a:p>
            <a:r>
              <a:rPr lang="th-TH" sz="1800" dirty="0"/>
              <a:t> 1. หุ่นยนต์เดินตามเส้น 2 เซ็นเซอร์นี้ใช้ 2 เซ็นเซอร์อินฟราเรดคือด้านซ้ายและด้านขวา โดยเมื่อเซ็นเซอร์ทั้งด้านซ้ายและด้านขวา ตรวจสอบแล้วเป็นพื้นสีขาว ลำแสง สามารถสะท้อนกลับมาได้ทั้งคู่  ( 0 , 0 ) ให้หุ่นยนต์เคลื่อนที่ไปข้างหน้า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FE9ADA-42F3-A7E6-4349-D6040F1F8C42}"/>
              </a:ext>
            </a:extLst>
          </p:cNvPr>
          <p:cNvSpPr txBox="1"/>
          <p:nvPr/>
        </p:nvSpPr>
        <p:spPr>
          <a:xfrm>
            <a:off x="6223003" y="541455"/>
            <a:ext cx="55541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th-TH"/>
            </a:defPPr>
            <a:lvl1pPr>
              <a:defRPr>
                <a:latin typeface="Angsana New" panose="02020603050405020304" pitchFamily="18" charset="-34"/>
                <a:cs typeface="Angsana New" panose="02020603050405020304" pitchFamily="18" charset="-34"/>
              </a:defRPr>
            </a:lvl1pPr>
          </a:lstStyle>
          <a:p>
            <a:r>
              <a:rPr lang="th-TH" sz="1800" dirty="0"/>
              <a:t>2. หากเซ็นเซอร์ซ้ายมาพบพื้นสีดำ  และ เซ็นเซอร์ขวาพบพื้นสีขาว ( 1 , 0 ) ให้หุ่นยนต์เลี้ยวไปทางด้านซ้าย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DEE63B-132E-B005-E85A-EB56775068BE}"/>
              </a:ext>
            </a:extLst>
          </p:cNvPr>
          <p:cNvSpPr/>
          <p:nvPr/>
        </p:nvSpPr>
        <p:spPr>
          <a:xfrm>
            <a:off x="2662767" y="1540933"/>
            <a:ext cx="131234" cy="181186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50480E7-CA00-5B03-D33F-565658721E4C}"/>
              </a:ext>
            </a:extLst>
          </p:cNvPr>
          <p:cNvGrpSpPr/>
          <p:nvPr/>
        </p:nvGrpSpPr>
        <p:grpSpPr>
          <a:xfrm>
            <a:off x="2386541" y="2348438"/>
            <a:ext cx="683685" cy="881595"/>
            <a:chOff x="3362325" y="2378072"/>
            <a:chExt cx="683685" cy="88159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6B83921-19A5-0F72-3247-3C8770BAF5FB}"/>
                </a:ext>
              </a:extLst>
            </p:cNvPr>
            <p:cNvSpPr/>
            <p:nvPr/>
          </p:nvSpPr>
          <p:spPr>
            <a:xfrm>
              <a:off x="3437467" y="2479675"/>
              <a:ext cx="533400" cy="77999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sp>
          <p:nvSpPr>
            <p:cNvPr id="10" name="Flowchart: Magnetic Disk 9">
              <a:extLst>
                <a:ext uri="{FF2B5EF4-FFF2-40B4-BE49-F238E27FC236}">
                  <a16:creationId xmlns:a16="http://schemas.microsoft.com/office/drawing/2014/main" id="{3B8FD960-516F-FBDB-0DDD-500A4D5BA537}"/>
                </a:ext>
              </a:extLst>
            </p:cNvPr>
            <p:cNvSpPr/>
            <p:nvPr/>
          </p:nvSpPr>
          <p:spPr>
            <a:xfrm rot="5400000">
              <a:off x="3839635" y="3047999"/>
              <a:ext cx="337606" cy="75142"/>
            </a:xfrm>
            <a:prstGeom prst="flowChartMagneticDisk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1" name="Flowchart: Magnetic Disk 10">
              <a:extLst>
                <a:ext uri="{FF2B5EF4-FFF2-40B4-BE49-F238E27FC236}">
                  <a16:creationId xmlns:a16="http://schemas.microsoft.com/office/drawing/2014/main" id="{7041E577-780C-8651-C8EC-1638D3608D20}"/>
                </a:ext>
              </a:extLst>
            </p:cNvPr>
            <p:cNvSpPr/>
            <p:nvPr/>
          </p:nvSpPr>
          <p:spPr>
            <a:xfrm rot="5400000">
              <a:off x="3839636" y="2619374"/>
              <a:ext cx="337606" cy="75142"/>
            </a:xfrm>
            <a:prstGeom prst="flowChartMagneticDisk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2" name="Flowchart: Magnetic Disk 11">
              <a:extLst>
                <a:ext uri="{FF2B5EF4-FFF2-40B4-BE49-F238E27FC236}">
                  <a16:creationId xmlns:a16="http://schemas.microsoft.com/office/drawing/2014/main" id="{5104646E-D660-1997-1351-85FE03693F77}"/>
                </a:ext>
              </a:extLst>
            </p:cNvPr>
            <p:cNvSpPr/>
            <p:nvPr/>
          </p:nvSpPr>
          <p:spPr>
            <a:xfrm rot="16200000">
              <a:off x="3231093" y="2619374"/>
              <a:ext cx="337606" cy="75142"/>
            </a:xfrm>
            <a:prstGeom prst="flowChartMagneticDisk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3" name="Flowchart: Magnetic Disk 22">
              <a:extLst>
                <a:ext uri="{FF2B5EF4-FFF2-40B4-BE49-F238E27FC236}">
                  <a16:creationId xmlns:a16="http://schemas.microsoft.com/office/drawing/2014/main" id="{DA1885A7-29DD-0D89-F99F-D473AA1D36D6}"/>
                </a:ext>
              </a:extLst>
            </p:cNvPr>
            <p:cNvSpPr/>
            <p:nvPr/>
          </p:nvSpPr>
          <p:spPr>
            <a:xfrm rot="16200000">
              <a:off x="3231093" y="3047999"/>
              <a:ext cx="337606" cy="75142"/>
            </a:xfrm>
            <a:prstGeom prst="flowChartMagneticDisk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37BF0A6-8664-442C-D3ED-9490055C757A}"/>
                </a:ext>
              </a:extLst>
            </p:cNvPr>
            <p:cNvSpPr/>
            <p:nvPr/>
          </p:nvSpPr>
          <p:spPr>
            <a:xfrm>
              <a:off x="3480861" y="2378072"/>
              <a:ext cx="84137" cy="101601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169996A-EBB0-B43F-8625-1A721DD6B592}"/>
                </a:ext>
              </a:extLst>
            </p:cNvPr>
            <p:cNvSpPr/>
            <p:nvPr/>
          </p:nvSpPr>
          <p:spPr>
            <a:xfrm>
              <a:off x="3844662" y="2378073"/>
              <a:ext cx="84137" cy="101601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0B9D1E1-F8DF-DB3C-D224-4D6F4F67CB0C}"/>
              </a:ext>
            </a:extLst>
          </p:cNvPr>
          <p:cNvSpPr txBox="1"/>
          <p:nvPr/>
        </p:nvSpPr>
        <p:spPr>
          <a:xfrm>
            <a:off x="2995083" y="1999617"/>
            <a:ext cx="996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Right Sensor</a:t>
            </a:r>
            <a:endParaRPr lang="th-TH" sz="1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62A367-BAF4-DAB8-324C-8707C147D5A9}"/>
              </a:ext>
            </a:extLst>
          </p:cNvPr>
          <p:cNvSpPr txBox="1"/>
          <p:nvPr/>
        </p:nvSpPr>
        <p:spPr>
          <a:xfrm>
            <a:off x="1590940" y="2043666"/>
            <a:ext cx="996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Left Sensor</a:t>
            </a:r>
            <a:endParaRPr lang="th-TH" sz="1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60361F-F90D-AAF5-EC57-91EAADBD6962}"/>
              </a:ext>
            </a:extLst>
          </p:cNvPr>
          <p:cNvSpPr txBox="1"/>
          <p:nvPr/>
        </p:nvSpPr>
        <p:spPr>
          <a:xfrm>
            <a:off x="2756353" y="1616640"/>
            <a:ext cx="996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Black Line</a:t>
            </a:r>
            <a:endParaRPr lang="th-TH" sz="1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2" name="Arrow: Up 31">
            <a:extLst>
              <a:ext uri="{FF2B5EF4-FFF2-40B4-BE49-F238E27FC236}">
                <a16:creationId xmlns:a16="http://schemas.microsoft.com/office/drawing/2014/main" id="{56815949-2735-7F08-E582-2251F9DB1FB9}"/>
              </a:ext>
            </a:extLst>
          </p:cNvPr>
          <p:cNvSpPr/>
          <p:nvPr/>
        </p:nvSpPr>
        <p:spPr>
          <a:xfrm>
            <a:off x="3217333" y="2529994"/>
            <a:ext cx="211666" cy="54713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A67C9F-CE83-9CA2-599D-B4CBA02D6784}"/>
              </a:ext>
            </a:extLst>
          </p:cNvPr>
          <p:cNvSpPr txBox="1"/>
          <p:nvPr/>
        </p:nvSpPr>
        <p:spPr>
          <a:xfrm>
            <a:off x="3443551" y="2618894"/>
            <a:ext cx="1263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Moving Forward</a:t>
            </a:r>
            <a:endParaRPr lang="th-TH" sz="1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384C3-26FC-6A94-CAD8-98BA84ED8A3E}"/>
              </a:ext>
            </a:extLst>
          </p:cNvPr>
          <p:cNvSpPr/>
          <p:nvPr/>
        </p:nvSpPr>
        <p:spPr>
          <a:xfrm>
            <a:off x="8851901" y="1540933"/>
            <a:ext cx="131234" cy="181186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B6B06D6-F160-181C-095C-60830D1E1F84}"/>
              </a:ext>
            </a:extLst>
          </p:cNvPr>
          <p:cNvGrpSpPr/>
          <p:nvPr/>
        </p:nvGrpSpPr>
        <p:grpSpPr>
          <a:xfrm rot="1423722">
            <a:off x="8575675" y="2348438"/>
            <a:ext cx="683685" cy="881595"/>
            <a:chOff x="3362325" y="2378072"/>
            <a:chExt cx="683685" cy="88159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88420EB-86B5-E1FF-877D-5EA1547B2654}"/>
                </a:ext>
              </a:extLst>
            </p:cNvPr>
            <p:cNvSpPr/>
            <p:nvPr/>
          </p:nvSpPr>
          <p:spPr>
            <a:xfrm>
              <a:off x="3437467" y="2479675"/>
              <a:ext cx="533400" cy="77999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sp>
          <p:nvSpPr>
            <p:cNvPr id="37" name="Flowchart: Magnetic Disk 36">
              <a:extLst>
                <a:ext uri="{FF2B5EF4-FFF2-40B4-BE49-F238E27FC236}">
                  <a16:creationId xmlns:a16="http://schemas.microsoft.com/office/drawing/2014/main" id="{83B68D4E-5419-4BFB-7192-75E4A11ED7BF}"/>
                </a:ext>
              </a:extLst>
            </p:cNvPr>
            <p:cNvSpPr/>
            <p:nvPr/>
          </p:nvSpPr>
          <p:spPr>
            <a:xfrm rot="5400000">
              <a:off x="3839635" y="3047999"/>
              <a:ext cx="337606" cy="75142"/>
            </a:xfrm>
            <a:prstGeom prst="flowChartMagneticDisk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8" name="Flowchart: Magnetic Disk 37">
              <a:extLst>
                <a:ext uri="{FF2B5EF4-FFF2-40B4-BE49-F238E27FC236}">
                  <a16:creationId xmlns:a16="http://schemas.microsoft.com/office/drawing/2014/main" id="{58FD6EEE-C37B-0874-F343-15741CF84874}"/>
                </a:ext>
              </a:extLst>
            </p:cNvPr>
            <p:cNvSpPr/>
            <p:nvPr/>
          </p:nvSpPr>
          <p:spPr>
            <a:xfrm rot="5400000">
              <a:off x="3839636" y="2619374"/>
              <a:ext cx="337606" cy="75142"/>
            </a:xfrm>
            <a:prstGeom prst="flowChartMagneticDisk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9" name="Flowchart: Magnetic Disk 38">
              <a:extLst>
                <a:ext uri="{FF2B5EF4-FFF2-40B4-BE49-F238E27FC236}">
                  <a16:creationId xmlns:a16="http://schemas.microsoft.com/office/drawing/2014/main" id="{162AB983-1A27-8433-74EC-99F8A851DE4B}"/>
                </a:ext>
              </a:extLst>
            </p:cNvPr>
            <p:cNvSpPr/>
            <p:nvPr/>
          </p:nvSpPr>
          <p:spPr>
            <a:xfrm rot="16200000">
              <a:off x="3231093" y="2619374"/>
              <a:ext cx="337606" cy="75142"/>
            </a:xfrm>
            <a:prstGeom prst="flowChartMagneticDisk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0" name="Flowchart: Magnetic Disk 39">
              <a:extLst>
                <a:ext uri="{FF2B5EF4-FFF2-40B4-BE49-F238E27FC236}">
                  <a16:creationId xmlns:a16="http://schemas.microsoft.com/office/drawing/2014/main" id="{D7FEB66A-2ECF-28D9-9BF1-8B7D74CE57A2}"/>
                </a:ext>
              </a:extLst>
            </p:cNvPr>
            <p:cNvSpPr/>
            <p:nvPr/>
          </p:nvSpPr>
          <p:spPr>
            <a:xfrm rot="16200000">
              <a:off x="3231093" y="3047999"/>
              <a:ext cx="337606" cy="75142"/>
            </a:xfrm>
            <a:prstGeom prst="flowChartMagneticDisk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6734BA7-FC82-4EBB-96B7-F8146A2913BF}"/>
                </a:ext>
              </a:extLst>
            </p:cNvPr>
            <p:cNvSpPr/>
            <p:nvPr/>
          </p:nvSpPr>
          <p:spPr>
            <a:xfrm>
              <a:off x="3480861" y="2378072"/>
              <a:ext cx="84137" cy="101601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27631A0-3F16-FBB6-5EA9-16B4EF2F549D}"/>
                </a:ext>
              </a:extLst>
            </p:cNvPr>
            <p:cNvSpPr/>
            <p:nvPr/>
          </p:nvSpPr>
          <p:spPr>
            <a:xfrm>
              <a:off x="3844662" y="2378073"/>
              <a:ext cx="84137" cy="101601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F3DDACCC-5E25-8615-7A22-C3E9A1303857}"/>
              </a:ext>
            </a:extLst>
          </p:cNvPr>
          <p:cNvSpPr txBox="1"/>
          <p:nvPr/>
        </p:nvSpPr>
        <p:spPr>
          <a:xfrm>
            <a:off x="9184217" y="1999617"/>
            <a:ext cx="996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Right Sensor</a:t>
            </a:r>
            <a:endParaRPr lang="th-TH" sz="1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F45DB50-7DFB-5135-27F3-F3FA8F0EF7FC}"/>
              </a:ext>
            </a:extLst>
          </p:cNvPr>
          <p:cNvSpPr txBox="1"/>
          <p:nvPr/>
        </p:nvSpPr>
        <p:spPr>
          <a:xfrm>
            <a:off x="7984771" y="2043666"/>
            <a:ext cx="996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Left Sensor</a:t>
            </a:r>
            <a:endParaRPr lang="th-TH" sz="1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4CCB06-015A-0946-BEDC-57624E721CEA}"/>
              </a:ext>
            </a:extLst>
          </p:cNvPr>
          <p:cNvSpPr txBox="1"/>
          <p:nvPr/>
        </p:nvSpPr>
        <p:spPr>
          <a:xfrm>
            <a:off x="8945487" y="1616640"/>
            <a:ext cx="996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Black Line</a:t>
            </a:r>
            <a:endParaRPr lang="th-TH" sz="1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22F36D9-A9C1-18B8-F4FF-D78161CAADFE}"/>
              </a:ext>
            </a:extLst>
          </p:cNvPr>
          <p:cNvSpPr txBox="1"/>
          <p:nvPr/>
        </p:nvSpPr>
        <p:spPr>
          <a:xfrm>
            <a:off x="10226035" y="2618894"/>
            <a:ext cx="1263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Turning Left</a:t>
            </a:r>
            <a:endParaRPr lang="th-TH" sz="1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1" name="Arrow: Bent 50">
            <a:extLst>
              <a:ext uri="{FF2B5EF4-FFF2-40B4-BE49-F238E27FC236}">
                <a16:creationId xmlns:a16="http://schemas.microsoft.com/office/drawing/2014/main" id="{91785120-3CC8-5BFA-2B51-01EB8102AEDF}"/>
              </a:ext>
            </a:extLst>
          </p:cNvPr>
          <p:cNvSpPr/>
          <p:nvPr/>
        </p:nvSpPr>
        <p:spPr>
          <a:xfrm>
            <a:off x="3796116" y="5462898"/>
            <a:ext cx="465667" cy="508000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2" name="Arrow: Bent 51">
            <a:extLst>
              <a:ext uri="{FF2B5EF4-FFF2-40B4-BE49-F238E27FC236}">
                <a16:creationId xmlns:a16="http://schemas.microsoft.com/office/drawing/2014/main" id="{87EF0DF4-B2F1-0976-661A-909D93B70C23}"/>
              </a:ext>
            </a:extLst>
          </p:cNvPr>
          <p:cNvSpPr/>
          <p:nvPr/>
        </p:nvSpPr>
        <p:spPr>
          <a:xfrm flipH="1">
            <a:off x="9709603" y="2529994"/>
            <a:ext cx="465667" cy="508000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D9A6725-4598-7C71-E8B1-3A3C2B76908A}"/>
              </a:ext>
            </a:extLst>
          </p:cNvPr>
          <p:cNvSpPr txBox="1"/>
          <p:nvPr/>
        </p:nvSpPr>
        <p:spPr>
          <a:xfrm>
            <a:off x="120269" y="2505923"/>
            <a:ext cx="20154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Both sensor on white surface</a:t>
            </a:r>
            <a:endParaRPr lang="th-TH" sz="1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8BEF99-62E5-A096-009A-8A8B76FB7AE4}"/>
              </a:ext>
            </a:extLst>
          </p:cNvPr>
          <p:cNvSpPr txBox="1"/>
          <p:nvPr/>
        </p:nvSpPr>
        <p:spPr>
          <a:xfrm>
            <a:off x="6217724" y="2533703"/>
            <a:ext cx="21185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Left sensor on black surface</a:t>
            </a:r>
          </a:p>
          <a:p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Right sensor on white surface</a:t>
            </a:r>
            <a:endParaRPr lang="th-TH" sz="1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197D177-2EAB-7603-B5C2-56A3D9BE897F}"/>
              </a:ext>
            </a:extLst>
          </p:cNvPr>
          <p:cNvSpPr txBox="1"/>
          <p:nvPr/>
        </p:nvSpPr>
        <p:spPr>
          <a:xfrm>
            <a:off x="304800" y="3570322"/>
            <a:ext cx="55541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th-TH"/>
            </a:defPPr>
            <a:lvl1pPr>
              <a:defRPr>
                <a:latin typeface="Angsana New" panose="02020603050405020304" pitchFamily="18" charset="-34"/>
                <a:cs typeface="Angsana New" panose="02020603050405020304" pitchFamily="18" charset="-34"/>
              </a:defRPr>
            </a:lvl1pPr>
          </a:lstStyle>
          <a:p>
            <a:r>
              <a:rPr lang="th-TH" sz="1800" dirty="0"/>
              <a:t>3.หากเซ็นเซอร์ขวามาพบพื้นสีดำ  และ เซ็นเซอร์ซ้ายพบพื้นสีขาว ( 0 , 1 ) ให้หุ่นยนต์เลี้ยวไปทางด้านขวา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A1840CB-08F7-A706-0C52-F3E79856D9F1}"/>
              </a:ext>
            </a:extLst>
          </p:cNvPr>
          <p:cNvSpPr/>
          <p:nvPr/>
        </p:nvSpPr>
        <p:spPr>
          <a:xfrm>
            <a:off x="2690736" y="4561593"/>
            <a:ext cx="131234" cy="181186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6DDDA90-897D-8645-40C8-5B07C64B7E4A}"/>
              </a:ext>
            </a:extLst>
          </p:cNvPr>
          <p:cNvGrpSpPr/>
          <p:nvPr/>
        </p:nvGrpSpPr>
        <p:grpSpPr>
          <a:xfrm rot="20314969">
            <a:off x="2414510" y="5369098"/>
            <a:ext cx="683685" cy="881595"/>
            <a:chOff x="3362325" y="2378072"/>
            <a:chExt cx="683685" cy="88159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BF0C8AE-06B1-259C-BC3C-13D0F1303ECC}"/>
                </a:ext>
              </a:extLst>
            </p:cNvPr>
            <p:cNvSpPr/>
            <p:nvPr/>
          </p:nvSpPr>
          <p:spPr>
            <a:xfrm>
              <a:off x="3437467" y="2479675"/>
              <a:ext cx="533400" cy="77999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sp>
          <p:nvSpPr>
            <p:cNvPr id="59" name="Flowchart: Magnetic Disk 58">
              <a:extLst>
                <a:ext uri="{FF2B5EF4-FFF2-40B4-BE49-F238E27FC236}">
                  <a16:creationId xmlns:a16="http://schemas.microsoft.com/office/drawing/2014/main" id="{48100825-5639-A725-6F9D-66E83D3A93A9}"/>
                </a:ext>
              </a:extLst>
            </p:cNvPr>
            <p:cNvSpPr/>
            <p:nvPr/>
          </p:nvSpPr>
          <p:spPr>
            <a:xfrm rot="5400000">
              <a:off x="3839635" y="3047999"/>
              <a:ext cx="337606" cy="75142"/>
            </a:xfrm>
            <a:prstGeom prst="flowChartMagneticDisk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0" name="Flowchart: Magnetic Disk 59">
              <a:extLst>
                <a:ext uri="{FF2B5EF4-FFF2-40B4-BE49-F238E27FC236}">
                  <a16:creationId xmlns:a16="http://schemas.microsoft.com/office/drawing/2014/main" id="{A09AE785-6F47-8ACA-7F9A-BF2539514C6C}"/>
                </a:ext>
              </a:extLst>
            </p:cNvPr>
            <p:cNvSpPr/>
            <p:nvPr/>
          </p:nvSpPr>
          <p:spPr>
            <a:xfrm rot="5400000">
              <a:off x="3839636" y="2619374"/>
              <a:ext cx="337606" cy="75142"/>
            </a:xfrm>
            <a:prstGeom prst="flowChartMagneticDisk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1" name="Flowchart: Magnetic Disk 60">
              <a:extLst>
                <a:ext uri="{FF2B5EF4-FFF2-40B4-BE49-F238E27FC236}">
                  <a16:creationId xmlns:a16="http://schemas.microsoft.com/office/drawing/2014/main" id="{DA10A1EE-AC52-15B7-46D2-0F808F700E10}"/>
                </a:ext>
              </a:extLst>
            </p:cNvPr>
            <p:cNvSpPr/>
            <p:nvPr/>
          </p:nvSpPr>
          <p:spPr>
            <a:xfrm rot="16200000">
              <a:off x="3231093" y="2619374"/>
              <a:ext cx="337606" cy="75142"/>
            </a:xfrm>
            <a:prstGeom prst="flowChartMagneticDisk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2" name="Flowchart: Magnetic Disk 61">
              <a:extLst>
                <a:ext uri="{FF2B5EF4-FFF2-40B4-BE49-F238E27FC236}">
                  <a16:creationId xmlns:a16="http://schemas.microsoft.com/office/drawing/2014/main" id="{F4A45724-9546-BDDB-9FDD-2A3C142CDDCB}"/>
                </a:ext>
              </a:extLst>
            </p:cNvPr>
            <p:cNvSpPr/>
            <p:nvPr/>
          </p:nvSpPr>
          <p:spPr>
            <a:xfrm rot="16200000">
              <a:off x="3231093" y="3047999"/>
              <a:ext cx="337606" cy="75142"/>
            </a:xfrm>
            <a:prstGeom prst="flowChartMagneticDisk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1D4B08B-1E7B-0A09-0A1E-A73F989EBC39}"/>
                </a:ext>
              </a:extLst>
            </p:cNvPr>
            <p:cNvSpPr/>
            <p:nvPr/>
          </p:nvSpPr>
          <p:spPr>
            <a:xfrm>
              <a:off x="3480861" y="2378072"/>
              <a:ext cx="84137" cy="101601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87E6552-4A45-9441-4F02-E3DEB04BD8E7}"/>
                </a:ext>
              </a:extLst>
            </p:cNvPr>
            <p:cNvSpPr/>
            <p:nvPr/>
          </p:nvSpPr>
          <p:spPr>
            <a:xfrm>
              <a:off x="3844662" y="2378073"/>
              <a:ext cx="84137" cy="101601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D2B6E02-E46E-1EFB-C8E9-9FC95BB2E816}"/>
              </a:ext>
            </a:extLst>
          </p:cNvPr>
          <p:cNvSpPr txBox="1"/>
          <p:nvPr/>
        </p:nvSpPr>
        <p:spPr>
          <a:xfrm>
            <a:off x="2911801" y="5036271"/>
            <a:ext cx="996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Right Sensor</a:t>
            </a:r>
            <a:endParaRPr lang="th-TH" sz="1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1DCBBE3-F31A-33C6-34CF-5BD467FCA195}"/>
              </a:ext>
            </a:extLst>
          </p:cNvPr>
          <p:cNvSpPr txBox="1"/>
          <p:nvPr/>
        </p:nvSpPr>
        <p:spPr>
          <a:xfrm>
            <a:off x="1603709" y="5127736"/>
            <a:ext cx="996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Left Sensor</a:t>
            </a:r>
            <a:endParaRPr lang="th-TH" sz="1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5C9D82D-7A28-FA9E-65A7-FCBA6EEE603E}"/>
              </a:ext>
            </a:extLst>
          </p:cNvPr>
          <p:cNvSpPr txBox="1"/>
          <p:nvPr/>
        </p:nvSpPr>
        <p:spPr>
          <a:xfrm>
            <a:off x="2784322" y="4637300"/>
            <a:ext cx="996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Black Line</a:t>
            </a:r>
            <a:endParaRPr lang="th-TH" sz="1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BACE39B-C658-B3F9-31B0-D4DFEBA9C434}"/>
              </a:ext>
            </a:extLst>
          </p:cNvPr>
          <p:cNvSpPr txBox="1"/>
          <p:nvPr/>
        </p:nvSpPr>
        <p:spPr>
          <a:xfrm>
            <a:off x="4064870" y="5639554"/>
            <a:ext cx="1263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Turning Left</a:t>
            </a:r>
            <a:endParaRPr lang="th-TH" sz="1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D8E975C-640D-0792-7140-4FD18BB3178E}"/>
              </a:ext>
            </a:extLst>
          </p:cNvPr>
          <p:cNvSpPr txBox="1"/>
          <p:nvPr/>
        </p:nvSpPr>
        <p:spPr>
          <a:xfrm>
            <a:off x="56559" y="5554363"/>
            <a:ext cx="21185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Left sensor on white surface</a:t>
            </a:r>
          </a:p>
          <a:p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Right sensor on black surface</a:t>
            </a:r>
            <a:endParaRPr lang="th-TH" sz="1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D24BCFB-30A3-52DA-E7AF-15CA2FACEC0A}"/>
              </a:ext>
            </a:extLst>
          </p:cNvPr>
          <p:cNvSpPr txBox="1"/>
          <p:nvPr/>
        </p:nvSpPr>
        <p:spPr>
          <a:xfrm>
            <a:off x="6245025" y="3530655"/>
            <a:ext cx="5554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th-TH"/>
            </a:defPPr>
            <a:lvl1pPr>
              <a:defRPr>
                <a:latin typeface="Angsana New" panose="02020603050405020304" pitchFamily="18" charset="-34"/>
                <a:cs typeface="Angsana New" panose="02020603050405020304" pitchFamily="18" charset="-34"/>
              </a:defRPr>
            </a:lvl1pPr>
          </a:lstStyle>
          <a:p>
            <a:r>
              <a:rPr lang="th-TH" sz="1800" dirty="0"/>
              <a:t>4.หากเซ็นเซอร์ทั้งสองมาอยู่บนเส้นสีดำทั้งคู่ ( 1 , 1 ) ให้หุ่นยนต์หยุด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F2390F9-8700-59AD-4D92-4BE51DD1E1B8}"/>
              </a:ext>
            </a:extLst>
          </p:cNvPr>
          <p:cNvCxnSpPr>
            <a:cxnSpLocks/>
          </p:cNvCxnSpPr>
          <p:nvPr/>
        </p:nvCxnSpPr>
        <p:spPr>
          <a:xfrm flipH="1" flipV="1">
            <a:off x="6085167" y="10886"/>
            <a:ext cx="21276" cy="67818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56BD142-7EF9-6118-FB9A-A1832AF26B0B}"/>
              </a:ext>
            </a:extLst>
          </p:cNvPr>
          <p:cNvCxnSpPr>
            <a:cxnSpLocks/>
          </p:cNvCxnSpPr>
          <p:nvPr/>
        </p:nvCxnSpPr>
        <p:spPr>
          <a:xfrm flipV="1">
            <a:off x="-21666" y="3417415"/>
            <a:ext cx="12213666" cy="11585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8EA4DCB3-29E0-BFBD-6AA8-4034E2CF1C94}"/>
              </a:ext>
            </a:extLst>
          </p:cNvPr>
          <p:cNvSpPr/>
          <p:nvPr/>
        </p:nvSpPr>
        <p:spPr>
          <a:xfrm>
            <a:off x="8878001" y="4452933"/>
            <a:ext cx="131234" cy="181186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2391BC1-4505-7283-335C-5AEA07D01062}"/>
              </a:ext>
            </a:extLst>
          </p:cNvPr>
          <p:cNvGrpSpPr/>
          <p:nvPr/>
        </p:nvGrpSpPr>
        <p:grpSpPr>
          <a:xfrm>
            <a:off x="8601805" y="5144737"/>
            <a:ext cx="683685" cy="881595"/>
            <a:chOff x="3362325" y="2378072"/>
            <a:chExt cx="683685" cy="88159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05E57AE-BC52-9FF9-5A80-8B3ABABB0258}"/>
                </a:ext>
              </a:extLst>
            </p:cNvPr>
            <p:cNvSpPr/>
            <p:nvPr/>
          </p:nvSpPr>
          <p:spPr>
            <a:xfrm>
              <a:off x="3437467" y="2479675"/>
              <a:ext cx="533400" cy="77999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sp>
          <p:nvSpPr>
            <p:cNvPr id="80" name="Flowchart: Magnetic Disk 79">
              <a:extLst>
                <a:ext uri="{FF2B5EF4-FFF2-40B4-BE49-F238E27FC236}">
                  <a16:creationId xmlns:a16="http://schemas.microsoft.com/office/drawing/2014/main" id="{127086BD-7B88-E94F-CE24-99890CB3BAD5}"/>
                </a:ext>
              </a:extLst>
            </p:cNvPr>
            <p:cNvSpPr/>
            <p:nvPr/>
          </p:nvSpPr>
          <p:spPr>
            <a:xfrm rot="5400000">
              <a:off x="3839635" y="3047999"/>
              <a:ext cx="337606" cy="75142"/>
            </a:xfrm>
            <a:prstGeom prst="flowChartMagneticDisk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1" name="Flowchart: Magnetic Disk 80">
              <a:extLst>
                <a:ext uri="{FF2B5EF4-FFF2-40B4-BE49-F238E27FC236}">
                  <a16:creationId xmlns:a16="http://schemas.microsoft.com/office/drawing/2014/main" id="{546BDEDB-792A-968E-831B-356DE0777FD1}"/>
                </a:ext>
              </a:extLst>
            </p:cNvPr>
            <p:cNvSpPr/>
            <p:nvPr/>
          </p:nvSpPr>
          <p:spPr>
            <a:xfrm rot="5400000">
              <a:off x="3839636" y="2619374"/>
              <a:ext cx="337606" cy="75142"/>
            </a:xfrm>
            <a:prstGeom prst="flowChartMagneticDisk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2" name="Flowchart: Magnetic Disk 81">
              <a:extLst>
                <a:ext uri="{FF2B5EF4-FFF2-40B4-BE49-F238E27FC236}">
                  <a16:creationId xmlns:a16="http://schemas.microsoft.com/office/drawing/2014/main" id="{324A3A0B-6294-A4A4-F24E-C2C01BB11948}"/>
                </a:ext>
              </a:extLst>
            </p:cNvPr>
            <p:cNvSpPr/>
            <p:nvPr/>
          </p:nvSpPr>
          <p:spPr>
            <a:xfrm rot="16200000">
              <a:off x="3231093" y="2619374"/>
              <a:ext cx="337606" cy="75142"/>
            </a:xfrm>
            <a:prstGeom prst="flowChartMagneticDisk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3" name="Flowchart: Magnetic Disk 82">
              <a:extLst>
                <a:ext uri="{FF2B5EF4-FFF2-40B4-BE49-F238E27FC236}">
                  <a16:creationId xmlns:a16="http://schemas.microsoft.com/office/drawing/2014/main" id="{ECBABB7E-057F-6663-924B-2FE21A3A8023}"/>
                </a:ext>
              </a:extLst>
            </p:cNvPr>
            <p:cNvSpPr/>
            <p:nvPr/>
          </p:nvSpPr>
          <p:spPr>
            <a:xfrm rot="16200000">
              <a:off x="3231093" y="3047999"/>
              <a:ext cx="337606" cy="75142"/>
            </a:xfrm>
            <a:prstGeom prst="flowChartMagneticDisk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3CDE9BB-CEE5-68EE-19F5-A9073F47F46B}"/>
                </a:ext>
              </a:extLst>
            </p:cNvPr>
            <p:cNvSpPr/>
            <p:nvPr/>
          </p:nvSpPr>
          <p:spPr>
            <a:xfrm>
              <a:off x="3480861" y="2378072"/>
              <a:ext cx="84137" cy="101601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4E13762-D9F6-BE40-6E85-E267B87D4190}"/>
                </a:ext>
              </a:extLst>
            </p:cNvPr>
            <p:cNvSpPr/>
            <p:nvPr/>
          </p:nvSpPr>
          <p:spPr>
            <a:xfrm>
              <a:off x="3844662" y="2378073"/>
              <a:ext cx="84137" cy="101601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694F32F8-B55B-6FB6-C5EF-1909F1762944}"/>
              </a:ext>
            </a:extLst>
          </p:cNvPr>
          <p:cNvSpPr txBox="1"/>
          <p:nvPr/>
        </p:nvSpPr>
        <p:spPr>
          <a:xfrm>
            <a:off x="9441726" y="4700770"/>
            <a:ext cx="996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Right Sensor</a:t>
            </a:r>
            <a:endParaRPr lang="th-TH" sz="1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5BBBF41-B397-7D1A-CC02-B3350BA77DF3}"/>
              </a:ext>
            </a:extLst>
          </p:cNvPr>
          <p:cNvSpPr txBox="1"/>
          <p:nvPr/>
        </p:nvSpPr>
        <p:spPr>
          <a:xfrm>
            <a:off x="7552322" y="4725750"/>
            <a:ext cx="996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Left Sensor</a:t>
            </a:r>
            <a:endParaRPr lang="th-TH" sz="1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402D68C-D817-772B-301E-0B9264FA4492}"/>
              </a:ext>
            </a:extLst>
          </p:cNvPr>
          <p:cNvSpPr txBox="1"/>
          <p:nvPr/>
        </p:nvSpPr>
        <p:spPr>
          <a:xfrm>
            <a:off x="9000070" y="4316289"/>
            <a:ext cx="996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Black Line</a:t>
            </a:r>
            <a:endParaRPr lang="th-TH" sz="1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0A6BACA-4AF1-5C49-E783-88D74A37769D}"/>
              </a:ext>
            </a:extLst>
          </p:cNvPr>
          <p:cNvSpPr txBox="1"/>
          <p:nvPr/>
        </p:nvSpPr>
        <p:spPr>
          <a:xfrm>
            <a:off x="9498545" y="5437090"/>
            <a:ext cx="1263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Stop</a:t>
            </a:r>
            <a:endParaRPr lang="th-TH" sz="1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B988998-A419-E991-B93B-284E42366362}"/>
              </a:ext>
            </a:extLst>
          </p:cNvPr>
          <p:cNvSpPr txBox="1"/>
          <p:nvPr/>
        </p:nvSpPr>
        <p:spPr>
          <a:xfrm>
            <a:off x="6243824" y="5445703"/>
            <a:ext cx="21185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Both sensor on black surface</a:t>
            </a:r>
            <a:endParaRPr lang="th-TH" sz="1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75132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B19133-431F-3A5E-5FB3-855F541844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16" b="36124"/>
          <a:stretch/>
        </p:blipFill>
        <p:spPr>
          <a:xfrm>
            <a:off x="376179" y="370115"/>
            <a:ext cx="3771279" cy="291879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7DF794-0F57-DD8E-F98A-22256E2B0690}"/>
              </a:ext>
            </a:extLst>
          </p:cNvPr>
          <p:cNvCxnSpPr>
            <a:cxnSpLocks/>
          </p:cNvCxnSpPr>
          <p:nvPr/>
        </p:nvCxnSpPr>
        <p:spPr>
          <a:xfrm flipH="1">
            <a:off x="3578867" y="1460181"/>
            <a:ext cx="962766" cy="68430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E1DF4037-AB7F-E477-E756-6E893F6EEA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3701" t="25907" r="16351" b="20207"/>
          <a:stretch/>
        </p:blipFill>
        <p:spPr>
          <a:xfrm>
            <a:off x="4704919" y="4876510"/>
            <a:ext cx="2220801" cy="17108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712115-9F3C-BB23-8DF7-F98F41DCE3A4}"/>
              </a:ext>
            </a:extLst>
          </p:cNvPr>
          <p:cNvSpPr txBox="1"/>
          <p:nvPr/>
        </p:nvSpPr>
        <p:spPr>
          <a:xfrm>
            <a:off x="4541633" y="890160"/>
            <a:ext cx="669913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ติดตั้ง 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Sensor </a:t>
            </a: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ที่ตำแหน่ง 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1</a:t>
            </a: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 และ 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2 </a:t>
            </a: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โดยตำแหน่งที่ 1 คือ 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 Left Sensor (GPIO 4)  </a:t>
            </a: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และ ตำแหน่งที่ 2 คือ 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 Right Sensor (GPIO 1)</a:t>
            </a:r>
            <a:endParaRPr lang="th-TH" sz="2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DE8683-F080-D391-E39A-257E62BCD964}"/>
              </a:ext>
            </a:extLst>
          </p:cNvPr>
          <p:cNvCxnSpPr>
            <a:cxnSpLocks/>
          </p:cNvCxnSpPr>
          <p:nvPr/>
        </p:nvCxnSpPr>
        <p:spPr>
          <a:xfrm flipH="1">
            <a:off x="770354" y="1829513"/>
            <a:ext cx="333280" cy="31497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0E989D4-BD51-509E-67B8-DDFAF8A0745B}"/>
              </a:ext>
            </a:extLst>
          </p:cNvPr>
          <p:cNvSpPr txBox="1"/>
          <p:nvPr/>
        </p:nvSpPr>
        <p:spPr>
          <a:xfrm>
            <a:off x="1103634" y="1460181"/>
            <a:ext cx="32657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BC5288-9436-2721-800F-4095028DEE05}"/>
              </a:ext>
            </a:extLst>
          </p:cNvPr>
          <p:cNvSpPr txBox="1"/>
          <p:nvPr/>
        </p:nvSpPr>
        <p:spPr>
          <a:xfrm>
            <a:off x="3415581" y="1612972"/>
            <a:ext cx="32657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2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5AAD54F-24D4-D164-AC6D-B0B760BB1C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471" y="3667061"/>
            <a:ext cx="3618024" cy="3190939"/>
          </a:xfrm>
          <a:prstGeom prst="rect">
            <a:avLst/>
          </a:prstGeom>
        </p:spPr>
      </p:pic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F990F3C-2DD3-2AE0-E9D6-98AC8D26D2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429741"/>
              </p:ext>
            </p:extLst>
          </p:nvPr>
        </p:nvGraphicFramePr>
        <p:xfrm>
          <a:off x="4704919" y="164699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5543653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1141427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8653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cs typeface="+mj-cs"/>
                        </a:rPr>
                        <a:t>ESP32-Camera</a:t>
                      </a:r>
                      <a:endParaRPr lang="th-TH" sz="1600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cs typeface="+mj-cs"/>
                        </a:rPr>
                        <a:t>Right Sensor</a:t>
                      </a:r>
                      <a:endParaRPr lang="th-TH" sz="1600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cs typeface="+mj-cs"/>
                        </a:rPr>
                        <a:t>Left Sensor</a:t>
                      </a:r>
                      <a:endParaRPr lang="th-TH" sz="1600" dirty="0">
                        <a:cs typeface="+mj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273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cs typeface="+mj-cs"/>
                        </a:rPr>
                        <a:t>VCC 3.3V</a:t>
                      </a:r>
                      <a:endParaRPr lang="th-TH" sz="1600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cs typeface="+mj-cs"/>
                        </a:rPr>
                        <a:t>VCC</a:t>
                      </a:r>
                      <a:endParaRPr lang="th-TH" sz="1600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cs typeface="+mj-cs"/>
                        </a:rPr>
                        <a:t>VCC</a:t>
                      </a:r>
                      <a:endParaRPr lang="th-TH" sz="1600" dirty="0">
                        <a:cs typeface="+mj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62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cs typeface="+mj-cs"/>
                        </a:rPr>
                        <a:t>GND</a:t>
                      </a:r>
                      <a:endParaRPr lang="th-TH" sz="1600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cs typeface="+mj-cs"/>
                        </a:rPr>
                        <a:t>GND</a:t>
                      </a:r>
                      <a:endParaRPr lang="th-TH" sz="1600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cs typeface="+mj-cs"/>
                        </a:rPr>
                        <a:t>GND</a:t>
                      </a:r>
                      <a:endParaRPr lang="th-TH" sz="1600" dirty="0">
                        <a:cs typeface="+mj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26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cs typeface="+mj-cs"/>
                        </a:rPr>
                        <a:t>GPIO 1/U0T</a:t>
                      </a:r>
                      <a:endParaRPr lang="th-TH" sz="1600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cs typeface="+mj-cs"/>
                        </a:rPr>
                        <a:t>D0</a:t>
                      </a:r>
                      <a:endParaRPr lang="th-TH" sz="1600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cs typeface="+mj-cs"/>
                        </a:rPr>
                        <a:t>-</a:t>
                      </a:r>
                      <a:endParaRPr lang="th-TH" sz="1600" dirty="0">
                        <a:cs typeface="+mj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132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cs typeface="+mj-cs"/>
                        </a:rPr>
                        <a:t>GPIO 4</a:t>
                      </a:r>
                      <a:endParaRPr lang="th-TH" sz="1600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cs typeface="+mj-cs"/>
                        </a:rPr>
                        <a:t>-</a:t>
                      </a:r>
                      <a:endParaRPr lang="th-TH" sz="1600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cs typeface="+mj-cs"/>
                        </a:rPr>
                        <a:t>D0</a:t>
                      </a:r>
                      <a:endParaRPr lang="th-TH" sz="1600" dirty="0">
                        <a:cs typeface="+mj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511265"/>
                  </a:ext>
                </a:extLst>
              </a:tr>
            </a:tbl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09E247AF-EBA2-C388-EE07-DE648EC867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3701" t="25907" r="16351" b="20207"/>
          <a:stretch/>
        </p:blipFill>
        <p:spPr>
          <a:xfrm>
            <a:off x="7891200" y="4876510"/>
            <a:ext cx="2220801" cy="171083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78B94DE-0E61-CF1B-84AA-314F613448C2}"/>
              </a:ext>
            </a:extLst>
          </p:cNvPr>
          <p:cNvSpPr txBox="1"/>
          <p:nvPr/>
        </p:nvSpPr>
        <p:spPr>
          <a:xfrm>
            <a:off x="9001600" y="6387293"/>
            <a:ext cx="1209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Right Sensor</a:t>
            </a:r>
            <a:endParaRPr lang="th-TH" sz="2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5525EC-B0CE-9D20-E0B4-3753075DC910}"/>
              </a:ext>
            </a:extLst>
          </p:cNvPr>
          <p:cNvSpPr txBox="1"/>
          <p:nvPr/>
        </p:nvSpPr>
        <p:spPr>
          <a:xfrm>
            <a:off x="5815319" y="6387293"/>
            <a:ext cx="9665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Left Sensor</a:t>
            </a:r>
            <a:endParaRPr lang="th-TH" sz="2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DA6602-65E9-9786-5639-53B764356EE9}"/>
              </a:ext>
            </a:extLst>
          </p:cNvPr>
          <p:cNvCxnSpPr>
            <a:cxnSpLocks/>
          </p:cNvCxnSpPr>
          <p:nvPr/>
        </p:nvCxnSpPr>
        <p:spPr>
          <a:xfrm>
            <a:off x="3781577" y="4865624"/>
            <a:ext cx="592122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DA9ADE7-17BF-30A4-B1D4-22FD7F147271}"/>
              </a:ext>
            </a:extLst>
          </p:cNvPr>
          <p:cNvCxnSpPr/>
          <p:nvPr/>
        </p:nvCxnSpPr>
        <p:spPr>
          <a:xfrm flipV="1">
            <a:off x="9702800" y="4865624"/>
            <a:ext cx="0" cy="2690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6B0F08C-141E-3525-52E8-EFEB14D2876B}"/>
              </a:ext>
            </a:extLst>
          </p:cNvPr>
          <p:cNvCxnSpPr/>
          <p:nvPr/>
        </p:nvCxnSpPr>
        <p:spPr>
          <a:xfrm flipV="1">
            <a:off x="6544733" y="4876510"/>
            <a:ext cx="0" cy="2690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0BC6DBC-4F1F-84FA-F02F-8FBA1E52D811}"/>
              </a:ext>
            </a:extLst>
          </p:cNvPr>
          <p:cNvCxnSpPr>
            <a:cxnSpLocks/>
          </p:cNvCxnSpPr>
          <p:nvPr/>
        </p:nvCxnSpPr>
        <p:spPr>
          <a:xfrm>
            <a:off x="3781577" y="4670891"/>
            <a:ext cx="60397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44D4A23-2902-7162-5D00-65ECEB36DCE7}"/>
              </a:ext>
            </a:extLst>
          </p:cNvPr>
          <p:cNvCxnSpPr>
            <a:cxnSpLocks/>
          </p:cNvCxnSpPr>
          <p:nvPr/>
        </p:nvCxnSpPr>
        <p:spPr>
          <a:xfrm flipV="1">
            <a:off x="9821333" y="4670891"/>
            <a:ext cx="0" cy="5678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83E4E51-D812-0F2A-B1C8-63F43CE32741}"/>
              </a:ext>
            </a:extLst>
          </p:cNvPr>
          <p:cNvCxnSpPr>
            <a:cxnSpLocks/>
          </p:cNvCxnSpPr>
          <p:nvPr/>
        </p:nvCxnSpPr>
        <p:spPr>
          <a:xfrm flipV="1">
            <a:off x="6637866" y="4660323"/>
            <a:ext cx="0" cy="5678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05C7A1B-C215-93ED-B7BF-A80F7344C79D}"/>
              </a:ext>
            </a:extLst>
          </p:cNvPr>
          <p:cNvCxnSpPr>
            <a:cxnSpLocks/>
          </p:cNvCxnSpPr>
          <p:nvPr/>
        </p:nvCxnSpPr>
        <p:spPr>
          <a:xfrm>
            <a:off x="4281495" y="4493091"/>
            <a:ext cx="5647266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B06139C-FE04-3D3D-4430-85E12BC00A24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281495" y="4493091"/>
            <a:ext cx="0" cy="76944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B1DF796-D74D-9910-0D7A-A6621003CE3F}"/>
              </a:ext>
            </a:extLst>
          </p:cNvPr>
          <p:cNvCxnSpPr>
            <a:cxnSpLocks/>
          </p:cNvCxnSpPr>
          <p:nvPr/>
        </p:nvCxnSpPr>
        <p:spPr>
          <a:xfrm>
            <a:off x="3770580" y="5232109"/>
            <a:ext cx="510915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87FA8AB-7015-2A91-4EDF-8C66A413E952}"/>
              </a:ext>
            </a:extLst>
          </p:cNvPr>
          <p:cNvCxnSpPr>
            <a:cxnSpLocks/>
          </p:cNvCxnSpPr>
          <p:nvPr/>
        </p:nvCxnSpPr>
        <p:spPr>
          <a:xfrm flipV="1">
            <a:off x="9928761" y="4493091"/>
            <a:ext cx="0" cy="80664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CEC534C-F15C-6AAF-76EB-14148E6D12D2}"/>
              </a:ext>
            </a:extLst>
          </p:cNvPr>
          <p:cNvCxnSpPr>
            <a:cxnSpLocks/>
          </p:cNvCxnSpPr>
          <p:nvPr/>
        </p:nvCxnSpPr>
        <p:spPr>
          <a:xfrm>
            <a:off x="448734" y="3736641"/>
            <a:ext cx="630508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F93BA9B-4AAF-7D34-98B3-BBF7250FBE4E}"/>
              </a:ext>
            </a:extLst>
          </p:cNvPr>
          <p:cNvCxnSpPr>
            <a:cxnSpLocks/>
          </p:cNvCxnSpPr>
          <p:nvPr/>
        </p:nvCxnSpPr>
        <p:spPr>
          <a:xfrm flipV="1">
            <a:off x="6753819" y="3736641"/>
            <a:ext cx="0" cy="156309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6C1F540-5D1A-23D4-2FFA-FBD47A7AFDAB}"/>
              </a:ext>
            </a:extLst>
          </p:cNvPr>
          <p:cNvCxnSpPr>
            <a:cxnSpLocks/>
          </p:cNvCxnSpPr>
          <p:nvPr/>
        </p:nvCxnSpPr>
        <p:spPr>
          <a:xfrm flipV="1">
            <a:off x="448734" y="3736641"/>
            <a:ext cx="0" cy="168202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F6EE1FE-55A7-F52C-92B4-9959039FE9A2}"/>
              </a:ext>
            </a:extLst>
          </p:cNvPr>
          <p:cNvCxnSpPr>
            <a:cxnSpLocks/>
          </p:cNvCxnSpPr>
          <p:nvPr/>
        </p:nvCxnSpPr>
        <p:spPr>
          <a:xfrm>
            <a:off x="448734" y="5418667"/>
            <a:ext cx="32162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520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5712115-9F3C-BB23-8DF7-F98F41DCE3A4}"/>
              </a:ext>
            </a:extLst>
          </p:cNvPr>
          <p:cNvSpPr txBox="1"/>
          <p:nvPr/>
        </p:nvSpPr>
        <p:spPr>
          <a:xfrm>
            <a:off x="363333" y="229760"/>
            <a:ext cx="66991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ตั้งค่า 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Pin </a:t>
            </a: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สำหรับ 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Sensor Left / Right</a:t>
            </a:r>
            <a:endParaRPr lang="th-TH" sz="2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10C811-574F-3A08-BBF1-595C94FFF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31" y="1130188"/>
            <a:ext cx="4635738" cy="43436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26916F-342D-94E6-D407-2EE7F747648A}"/>
              </a:ext>
            </a:extLst>
          </p:cNvPr>
          <p:cNvSpPr txBox="1"/>
          <p:nvPr/>
        </p:nvSpPr>
        <p:spPr>
          <a:xfrm>
            <a:off x="5632565" y="1066576"/>
            <a:ext cx="427343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โดยกำหนด 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Sensor Left  </a:t>
            </a: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เป็น 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GPIO 4</a:t>
            </a:r>
          </a:p>
          <a:p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โดยกำหนด 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Sensor Right  </a:t>
            </a: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เป็น 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GPIO 1</a:t>
            </a:r>
          </a:p>
        </p:txBody>
      </p:sp>
    </p:spTree>
    <p:extLst>
      <p:ext uri="{BB962C8B-B14F-4D97-AF65-F5344CB8AC3E}">
        <p14:creationId xmlns:p14="http://schemas.microsoft.com/office/powerpoint/2010/main" val="1018941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EAF30C-076E-8194-67CA-70FA03D54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52" y="3326705"/>
            <a:ext cx="5043268" cy="26015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712115-9F3C-BB23-8DF7-F98F41DCE3A4}"/>
              </a:ext>
            </a:extLst>
          </p:cNvPr>
          <p:cNvSpPr txBox="1"/>
          <p:nvPr/>
        </p:nvSpPr>
        <p:spPr>
          <a:xfrm>
            <a:off x="363333" y="229760"/>
            <a:ext cx="66991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ตั้งค่า 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Pin </a:t>
            </a: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สำหรับ 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Sensor Left / Right</a:t>
            </a:r>
            <a:endParaRPr lang="th-TH" sz="2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26916F-342D-94E6-D407-2EE7F747648A}"/>
              </a:ext>
            </a:extLst>
          </p:cNvPr>
          <p:cNvSpPr txBox="1"/>
          <p:nvPr/>
        </p:nvSpPr>
        <p:spPr>
          <a:xfrm>
            <a:off x="363333" y="6221838"/>
            <a:ext cx="73900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เพิ่ม 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Function </a:t>
            </a:r>
            <a:r>
              <a:rPr lang="en-US" sz="20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OnToggle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() </a:t>
            </a: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และ </a:t>
            </a:r>
            <a:r>
              <a:rPr lang="en-US" sz="20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updateLedToggleButton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() </a:t>
            </a: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สำหรับการสลับ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 mode </a:t>
            </a: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จาก 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Manual </a:t>
            </a: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ไปเป็น 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Auto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F8175E-0E23-E658-8A28-352A148C2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116" y="618578"/>
            <a:ext cx="3561198" cy="252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72ED8-48FD-EA2E-8058-D8CD82B4D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8416" y="3901893"/>
            <a:ext cx="3103059" cy="252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CDE84F-457A-1630-8FA6-29E921C54456}"/>
              </a:ext>
            </a:extLst>
          </p:cNvPr>
          <p:cNvSpPr txBox="1"/>
          <p:nvPr/>
        </p:nvSpPr>
        <p:spPr>
          <a:xfrm>
            <a:off x="7988416" y="3180660"/>
            <a:ext cx="31030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Manual</a:t>
            </a:r>
            <a:r>
              <a:rPr lang="th-TH" sz="2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Mode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7FA51C-45D3-45B8-8CC3-15C10563F3B9}"/>
              </a:ext>
            </a:extLst>
          </p:cNvPr>
          <p:cNvSpPr txBox="1"/>
          <p:nvPr/>
        </p:nvSpPr>
        <p:spPr>
          <a:xfrm>
            <a:off x="7976184" y="6221838"/>
            <a:ext cx="31030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Auto</a:t>
            </a:r>
            <a:r>
              <a:rPr lang="th-TH" sz="2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Mode / Line follower Mode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78151CD-9E41-0F62-1A70-A41F0971F3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844" y="629870"/>
            <a:ext cx="5091876" cy="259593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DB0D356-BD79-77C1-54A3-91588326BA40}"/>
              </a:ext>
            </a:extLst>
          </p:cNvPr>
          <p:cNvSpPr/>
          <p:nvPr/>
        </p:nvSpPr>
        <p:spPr>
          <a:xfrm>
            <a:off x="1619250" y="1930400"/>
            <a:ext cx="4419600" cy="654050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A4CA38-3975-9E1A-D8C3-DF22402DE40A}"/>
              </a:ext>
            </a:extLst>
          </p:cNvPr>
          <p:cNvSpPr/>
          <p:nvPr/>
        </p:nvSpPr>
        <p:spPr>
          <a:xfrm>
            <a:off x="1562100" y="3557954"/>
            <a:ext cx="4476750" cy="2370256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39510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AB96DB-EF14-CD09-23BA-CC9EFD25A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87" y="714266"/>
            <a:ext cx="4300964" cy="29531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712115-9F3C-BB23-8DF7-F98F41DCE3A4}"/>
              </a:ext>
            </a:extLst>
          </p:cNvPr>
          <p:cNvSpPr txBox="1"/>
          <p:nvPr/>
        </p:nvSpPr>
        <p:spPr>
          <a:xfrm>
            <a:off x="363334" y="229760"/>
            <a:ext cx="48246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เพิ่ม 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Key </a:t>
            </a: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สำหรับตรวจสอบ 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Mode</a:t>
            </a:r>
            <a:endParaRPr lang="th-TH" sz="2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B0D356-BD79-77C1-54A3-91588326BA40}"/>
              </a:ext>
            </a:extLst>
          </p:cNvPr>
          <p:cNvSpPr/>
          <p:nvPr/>
        </p:nvSpPr>
        <p:spPr>
          <a:xfrm>
            <a:off x="1276350" y="2365379"/>
            <a:ext cx="3467100" cy="1302044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71BB8F-B7CE-E1AF-0E11-247301514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87" y="4248689"/>
            <a:ext cx="4884550" cy="170934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F9CA360-979B-CFC7-FDD0-4D720FB35877}"/>
              </a:ext>
            </a:extLst>
          </p:cNvPr>
          <p:cNvSpPr/>
          <p:nvPr/>
        </p:nvSpPr>
        <p:spPr>
          <a:xfrm>
            <a:off x="1111116" y="5084076"/>
            <a:ext cx="1622458" cy="306071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4EFBF1-1E91-3F90-33E4-E6DC57848D5A}"/>
              </a:ext>
            </a:extLst>
          </p:cNvPr>
          <p:cNvSpPr txBox="1"/>
          <p:nvPr/>
        </p:nvSpPr>
        <p:spPr>
          <a:xfrm>
            <a:off x="457982" y="3908055"/>
            <a:ext cx="49610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ตั้งค่า 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Sensor Left/Right </a:t>
            </a: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เป็น 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Input Mode</a:t>
            </a:r>
            <a:endParaRPr lang="th-TH" sz="2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78386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B99F91E2-050B-F4BB-4143-ECF4FF0F0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57" y="751773"/>
            <a:ext cx="6350661" cy="50898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712115-9F3C-BB23-8DF7-F98F41DCE3A4}"/>
              </a:ext>
            </a:extLst>
          </p:cNvPr>
          <p:cNvSpPr txBox="1"/>
          <p:nvPr/>
        </p:nvSpPr>
        <p:spPr>
          <a:xfrm>
            <a:off x="363333" y="229760"/>
            <a:ext cx="92426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เพิ่มเงื่อนไขเมื่อ 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Auto Mode / Line follower Mode </a:t>
            </a: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เมื่อตรวจสอบพบ เงื่อนไข เป็น 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Auto </a:t>
            </a: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และตรวจสอบเงื่อนไขจาก 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Left / Right Sensor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9CA360-979B-CFC7-FDD0-4D720FB35877}"/>
              </a:ext>
            </a:extLst>
          </p:cNvPr>
          <p:cNvSpPr/>
          <p:nvPr/>
        </p:nvSpPr>
        <p:spPr>
          <a:xfrm>
            <a:off x="1666064" y="2149054"/>
            <a:ext cx="5389254" cy="3814490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62621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556</Words>
  <Application>Microsoft Office PowerPoint</Application>
  <PresentationFormat>Widescreen</PresentationFormat>
  <Paragraphs>115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Angsana New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Le380</dc:creator>
  <cp:lastModifiedBy>Le380</cp:lastModifiedBy>
  <cp:revision>20</cp:revision>
  <dcterms:created xsi:type="dcterms:W3CDTF">2024-06-28T14:39:52Z</dcterms:created>
  <dcterms:modified xsi:type="dcterms:W3CDTF">2024-06-30T09:56:39Z</dcterms:modified>
</cp:coreProperties>
</file>