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77" r:id="rId9"/>
    <p:sldId id="264" r:id="rId10"/>
    <p:sldId id="265" r:id="rId11"/>
    <p:sldId id="266" r:id="rId12"/>
    <p:sldId id="267" r:id="rId13"/>
    <p:sldId id="268" r:id="rId14"/>
    <p:sldId id="279" r:id="rId15"/>
    <p:sldId id="269" r:id="rId16"/>
    <p:sldId id="270" r:id="rId17"/>
    <p:sldId id="271" r:id="rId18"/>
    <p:sldId id="272" r:id="rId19"/>
    <p:sldId id="273" r:id="rId20"/>
    <p:sldId id="278" r:id="rId21"/>
    <p:sldId id="281" r:id="rId22"/>
    <p:sldId id="274" r:id="rId23"/>
    <p:sldId id="280" r:id="rId24"/>
    <p:sldId id="275" r:id="rId25"/>
    <p:sldId id="276"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86358" autoAdjust="0"/>
  </p:normalViewPr>
  <p:slideViewPr>
    <p:cSldViewPr snapToGrid="0">
      <p:cViewPr varScale="1">
        <p:scale>
          <a:sx n="71" d="100"/>
          <a:sy n="71" d="100"/>
        </p:scale>
        <p:origin x="1642" y="58"/>
      </p:cViewPr>
      <p:guideLst>
        <p:guide orient="horz" pos="2160"/>
        <p:guide pos="2880"/>
      </p:guideLst>
    </p:cSldViewPr>
  </p:slideViewPr>
  <p:outlineViewPr>
    <p:cViewPr>
      <p:scale>
        <a:sx n="33" d="100"/>
        <a:sy n="33" d="100"/>
      </p:scale>
      <p:origin x="0" y="-18261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5266756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ltLang="zh-CN"/>
              <a:t>Click to edit Master title style</a:t>
            </a:r>
            <a:endParaRPr lang="en-US" dirty="0"/>
          </a:p>
        </p:txBody>
      </p:sp>
      <p:sp>
        <p:nvSpPr>
          <p:cNvPr id="1048660"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61" name="Date Placeholder 3"/>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662" name="Footer Placeholder 4"/>
          <p:cNvSpPr>
            <a:spLocks noGrp="1"/>
          </p:cNvSpPr>
          <p:nvPr>
            <p:ph type="ftr" sz="quarter" idx="11"/>
          </p:nvPr>
        </p:nvSpPr>
        <p:spPr/>
        <p:txBody>
          <a:bodyPr/>
          <a:lstStyle/>
          <a:p>
            <a:endParaRPr lang="zh-CN" altLang="en-US"/>
          </a:p>
        </p:txBody>
      </p:sp>
      <p:sp>
        <p:nvSpPr>
          <p:cNvPr id="104866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8"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49"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0" name="Date Placeholder 3"/>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651" name="Footer Placeholder 4"/>
          <p:cNvSpPr>
            <a:spLocks noGrp="1"/>
          </p:cNvSpPr>
          <p:nvPr>
            <p:ph type="ftr" sz="quarter" idx="11"/>
          </p:nvPr>
        </p:nvSpPr>
        <p:spPr/>
        <p:txBody>
          <a:bodyPr/>
          <a:lstStyle/>
          <a:p>
            <a:endParaRPr lang="zh-CN" altLang="en-US"/>
          </a:p>
        </p:txBody>
      </p:sp>
      <p:sp>
        <p:nvSpPr>
          <p:cNvPr id="104865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a:t>Click to edit Master title style</a:t>
            </a:r>
            <a:endParaRPr lang="en-US" dirty="0"/>
          </a:p>
        </p:txBody>
      </p:sp>
      <p:sp>
        <p:nvSpPr>
          <p:cNvPr id="104859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93" name="Date Placeholder 3"/>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594" name="Footer Placeholder 4"/>
          <p:cNvSpPr>
            <a:spLocks noGrp="1"/>
          </p:cNvSpPr>
          <p:nvPr>
            <p:ph type="ftr" sz="quarter" idx="11"/>
          </p:nvPr>
        </p:nvSpPr>
        <p:spPr/>
        <p:txBody>
          <a:bodyPr/>
          <a:lstStyle/>
          <a:p>
            <a:endParaRPr lang="zh-CN" altLang="en-US"/>
          </a:p>
        </p:txBody>
      </p:sp>
      <p:sp>
        <p:nvSpPr>
          <p:cNvPr id="104859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4"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65"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66" name="Date Placeholder 3"/>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667" name="Footer Placeholder 4"/>
          <p:cNvSpPr>
            <a:spLocks noGrp="1"/>
          </p:cNvSpPr>
          <p:nvPr>
            <p:ph type="ftr" sz="quarter" idx="11"/>
          </p:nvPr>
        </p:nvSpPr>
        <p:spPr/>
        <p:txBody>
          <a:bodyPr/>
          <a:lstStyle/>
          <a:p>
            <a:endParaRPr lang="zh-CN" altLang="en-US"/>
          </a:p>
        </p:txBody>
      </p:sp>
      <p:sp>
        <p:nvSpPr>
          <p:cNvPr id="1048668"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ltLang="zh-CN"/>
              <a:t>Click to edit Master title style</a:t>
            </a:r>
            <a:endParaRPr lang="en-US" dirty="0"/>
          </a:p>
        </p:txBody>
      </p:sp>
      <p:sp>
        <p:nvSpPr>
          <p:cNvPr id="1048670"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71"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72" name="Date Placeholder 4"/>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673" name="Footer Placeholder 5"/>
          <p:cNvSpPr>
            <a:spLocks noGrp="1"/>
          </p:cNvSpPr>
          <p:nvPr>
            <p:ph type="ftr" sz="quarter" idx="11"/>
          </p:nvPr>
        </p:nvSpPr>
        <p:spPr/>
        <p:txBody>
          <a:bodyPr/>
          <a:lstStyle/>
          <a:p>
            <a:endParaRPr lang="zh-CN" altLang="en-US"/>
          </a:p>
        </p:txBody>
      </p:sp>
      <p:sp>
        <p:nvSpPr>
          <p:cNvPr id="104867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5"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76"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77"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78"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79"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80" name="Date Placeholder 6"/>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681" name="Footer Placeholder 7"/>
          <p:cNvSpPr>
            <a:spLocks noGrp="1"/>
          </p:cNvSpPr>
          <p:nvPr>
            <p:ph type="ftr" sz="quarter" idx="11"/>
          </p:nvPr>
        </p:nvSpPr>
        <p:spPr/>
        <p:txBody>
          <a:bodyPr/>
          <a:lstStyle/>
          <a:p>
            <a:endParaRPr lang="zh-CN" altLang="en-US"/>
          </a:p>
        </p:txBody>
      </p:sp>
      <p:sp>
        <p:nvSpPr>
          <p:cNvPr id="1048682"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ltLang="zh-CN"/>
              <a:t>Click to edit Master title style</a:t>
            </a:r>
            <a:endParaRPr lang="en-US" dirty="0"/>
          </a:p>
        </p:txBody>
      </p:sp>
      <p:sp>
        <p:nvSpPr>
          <p:cNvPr id="1048644" name="Date Placeholder 2"/>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645" name="Footer Placeholder 3"/>
          <p:cNvSpPr>
            <a:spLocks noGrp="1"/>
          </p:cNvSpPr>
          <p:nvPr>
            <p:ph type="ftr" sz="quarter" idx="11"/>
          </p:nvPr>
        </p:nvSpPr>
        <p:spPr/>
        <p:txBody>
          <a:bodyPr/>
          <a:lstStyle/>
          <a:p>
            <a:endParaRPr lang="zh-CN" altLang="en-US"/>
          </a:p>
        </p:txBody>
      </p:sp>
      <p:sp>
        <p:nvSpPr>
          <p:cNvPr id="1048646"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9" name="Date Placeholder 1"/>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640" name="Footer Placeholder 2"/>
          <p:cNvSpPr>
            <a:spLocks noGrp="1"/>
          </p:cNvSpPr>
          <p:nvPr>
            <p:ph type="ftr" sz="quarter" idx="11"/>
          </p:nvPr>
        </p:nvSpPr>
        <p:spPr/>
        <p:txBody>
          <a:bodyPr/>
          <a:lstStyle/>
          <a:p>
            <a:endParaRPr lang="zh-CN" altLang="en-US"/>
          </a:p>
        </p:txBody>
      </p:sp>
      <p:sp>
        <p:nvSpPr>
          <p:cNvPr id="1048641"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3"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8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85"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86" name="Date Placeholder 4"/>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687" name="Footer Placeholder 5"/>
          <p:cNvSpPr>
            <a:spLocks noGrp="1"/>
          </p:cNvSpPr>
          <p:nvPr>
            <p:ph type="ftr" sz="quarter" idx="11"/>
          </p:nvPr>
        </p:nvSpPr>
        <p:spPr/>
        <p:txBody>
          <a:bodyPr/>
          <a:lstStyle/>
          <a:p>
            <a:endParaRPr lang="zh-CN" altLang="en-US"/>
          </a:p>
        </p:txBody>
      </p:sp>
      <p:sp>
        <p:nvSpPr>
          <p:cNvPr id="1048688"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3"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54"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55"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6" name="Date Placeholder 4"/>
          <p:cNvSpPr>
            <a:spLocks noGrp="1"/>
          </p:cNvSpPr>
          <p:nvPr>
            <p:ph type="dt" sz="half" idx="10"/>
          </p:nvPr>
        </p:nvSpPr>
        <p:spPr/>
        <p:txBody>
          <a:bodyPr/>
          <a:lstStyle/>
          <a:p>
            <a:fld id="{70BC1078-46ED-40F9-8930-935BAD7C2B02}" type="datetimeFigureOut">
              <a:rPr lang="zh-CN" altLang="en-US" smtClean="0"/>
              <a:t>2024/1/9</a:t>
            </a:fld>
            <a:endParaRPr lang="zh-CN" altLang="en-US"/>
          </a:p>
        </p:txBody>
      </p:sp>
      <p:sp>
        <p:nvSpPr>
          <p:cNvPr id="1048657" name="Footer Placeholder 5"/>
          <p:cNvSpPr>
            <a:spLocks noGrp="1"/>
          </p:cNvSpPr>
          <p:nvPr>
            <p:ph type="ftr" sz="quarter" idx="11"/>
          </p:nvPr>
        </p:nvSpPr>
        <p:spPr/>
        <p:txBody>
          <a:bodyPr/>
          <a:lstStyle/>
          <a:p>
            <a:endParaRPr lang="zh-CN" altLang="en-US"/>
          </a:p>
        </p:txBody>
      </p:sp>
      <p:sp>
        <p:nvSpPr>
          <p:cNvPr id="1048658"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2024/1/9</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circuitstoday.com/wp-content/uploads/2012/02/LCD-Display-Front-Side.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627938" y="5029201"/>
            <a:ext cx="3426322" cy="844060"/>
          </a:xfrm>
          <a:ln>
            <a:noFill/>
            <a:prstDash val="solid"/>
          </a:ln>
        </p:spPr>
        <p:txBody>
          <a:bodyPr>
            <a:normAutofit fontScale="90000"/>
          </a:bodyPr>
          <a:lstStyle/>
          <a:p>
            <a:r>
              <a:rPr lang="en-US" altLang="zh-CN" sz="2000" b="1" dirty="0">
                <a:latin typeface="+mn-lt"/>
                <a:cs typeface="Arial" pitchFamily="34" charset="0"/>
              </a:rPr>
              <a:t>GUDIE</a:t>
            </a:r>
            <a:br>
              <a:rPr lang="en-US" altLang="zh-CN" sz="2000" dirty="0">
                <a:latin typeface="Arial Rounded MT Bold" pitchFamily="34" charset="0"/>
              </a:rPr>
            </a:br>
            <a:r>
              <a:rPr lang="en-US" altLang="zh-CN" sz="2000" dirty="0">
                <a:latin typeface="+mn-lt"/>
              </a:rPr>
              <a:t>K. Mohan Krishna, M.tech.,</a:t>
            </a:r>
            <a:br>
              <a:rPr lang="en-US" altLang="zh-CN" sz="2000" dirty="0">
                <a:latin typeface="+mn-lt"/>
              </a:rPr>
            </a:br>
            <a:r>
              <a:rPr lang="en-US" altLang="zh-CN" sz="1800" dirty="0">
                <a:latin typeface="+mn-lt"/>
              </a:rPr>
              <a:t>ASSISTANT PROFESSOR</a:t>
            </a:r>
            <a:br>
              <a:rPr lang="en-US" altLang="zh-CN" sz="1800" dirty="0">
                <a:latin typeface="+mn-lt"/>
              </a:rPr>
            </a:br>
            <a:r>
              <a:rPr lang="en-US" altLang="zh-CN" sz="1600" dirty="0">
                <a:latin typeface="+mn-lt"/>
              </a:rPr>
              <a:t>Department of ECE</a:t>
            </a:r>
            <a:br>
              <a:rPr lang="en-US" altLang="zh-CN" sz="2000" dirty="0">
                <a:latin typeface="Arial Rounded MT Bold" pitchFamily="34" charset="0"/>
              </a:rPr>
            </a:br>
            <a:endParaRPr lang="en-US" altLang="zh-CN" sz="2000" dirty="0">
              <a:latin typeface="Arial Rounded MT Bold" pitchFamily="34" charset="0"/>
            </a:endParaRPr>
          </a:p>
        </p:txBody>
      </p:sp>
      <p:sp>
        <p:nvSpPr>
          <p:cNvPr id="1048587" name="Subtitle 2"/>
          <p:cNvSpPr>
            <a:spLocks noGrp="1"/>
          </p:cNvSpPr>
          <p:nvPr>
            <p:ph type="subTitle" idx="1"/>
          </p:nvPr>
        </p:nvSpPr>
        <p:spPr>
          <a:xfrm>
            <a:off x="4572000" y="4682324"/>
            <a:ext cx="4237935" cy="1655762"/>
          </a:xfrm>
        </p:spPr>
        <p:txBody>
          <a:bodyPr>
            <a:normAutofit fontScale="25000" lnSpcReduction="20000"/>
          </a:bodyPr>
          <a:lstStyle/>
          <a:p>
            <a:pPr algn="ctr"/>
            <a:r>
              <a:rPr lang="en-US" altLang="zh-CN" sz="8000" b="1" dirty="0"/>
              <a:t>TEAM MEMBERS </a:t>
            </a:r>
            <a:endParaRPr lang="en-US" altLang="zh-CN" b="1" dirty="0"/>
          </a:p>
          <a:p>
            <a:pPr algn="ctr"/>
            <a:r>
              <a:rPr lang="en-US" altLang="zh-CN" sz="7200" dirty="0"/>
              <a:t>P. Thanishka         194A1A0413</a:t>
            </a:r>
          </a:p>
          <a:p>
            <a:pPr algn="ctr"/>
            <a:r>
              <a:rPr lang="en-US" altLang="zh-CN" sz="7200" dirty="0"/>
              <a:t>R. Rekha               194A1A0407</a:t>
            </a:r>
          </a:p>
          <a:p>
            <a:pPr algn="ctr"/>
            <a:r>
              <a:rPr lang="en-US" altLang="zh-CN" sz="7200" dirty="0"/>
              <a:t>K. Ravichandra     194A1A0402</a:t>
            </a:r>
          </a:p>
          <a:p>
            <a:pPr algn="ctr"/>
            <a:r>
              <a:rPr lang="en-US" altLang="zh-CN" sz="7200" dirty="0"/>
              <a:t>S. Sravani              194A1A0416 </a:t>
            </a:r>
          </a:p>
          <a:p>
            <a:pPr algn="ctr"/>
            <a:r>
              <a:rPr lang="en-US" altLang="zh-CN" sz="7200" dirty="0"/>
              <a:t>S. Sailakar             194A1A0408</a:t>
            </a:r>
          </a:p>
          <a:p>
            <a:endParaRPr lang="zh-CN" altLang="en-US" dirty="0"/>
          </a:p>
        </p:txBody>
      </p:sp>
      <p:sp>
        <p:nvSpPr>
          <p:cNvPr id="1048588" name="Title 1"/>
          <p:cNvSpPr>
            <a:spLocks noGrp="1"/>
          </p:cNvSpPr>
          <p:nvPr/>
        </p:nvSpPr>
        <p:spPr>
          <a:xfrm>
            <a:off x="426433" y="-195944"/>
            <a:ext cx="7772400" cy="1450313"/>
          </a:xfrm>
          <a:prstGeom prst="rect">
            <a:avLst/>
          </a:prstGeom>
        </p:spPr>
        <p:txBody>
          <a:bodyPr vert="horz" lIns="91440" tIns="45720" rIns="91440" bIns="45720" rtlCol="0" anchor="b">
            <a:normAutofit/>
          </a:bodyPr>
          <a:lstStyle>
            <a:lvl1pPr algn="ctr" defTabSz="914400">
              <a:lnSpc>
                <a:spcPct val="90000"/>
              </a:lnSpc>
              <a:spcBef>
                <a:spcPct val="0"/>
              </a:spcBef>
              <a:defRPr sz="6000" kern="1200">
                <a:solidFill>
                  <a:srgbClr val="000000"/>
                </a:solidFill>
                <a:latin typeface="+mj-lt"/>
                <a:ea typeface="+mj-ea"/>
                <a:cs typeface="+mj-cs"/>
              </a:defRPr>
            </a:lvl1pPr>
          </a:lstStyle>
          <a:p>
            <a:r>
              <a:rPr lang="en-US" altLang="zh-CN" sz="4000" b="0" dirty="0">
                <a:solidFill>
                  <a:srgbClr val="C00000"/>
                </a:solidFill>
                <a:latin typeface="Arial"/>
              </a:rPr>
              <a:t>Vehicle theft intimation over SMS and remote control of its engine </a:t>
            </a:r>
            <a:endParaRPr lang="en-US" altLang="zh-CN" b="0" dirty="0">
              <a:solidFill>
                <a:srgbClr val="C00000"/>
              </a:solidFill>
            </a:endParaRPr>
          </a:p>
        </p:txBody>
      </p:sp>
      <p:sp>
        <p:nvSpPr>
          <p:cNvPr id="1048589" name="Title 1"/>
          <p:cNvSpPr txBox="1"/>
          <p:nvPr/>
        </p:nvSpPr>
        <p:spPr>
          <a:xfrm>
            <a:off x="159732" y="1254369"/>
            <a:ext cx="8422535" cy="996462"/>
          </a:xfrm>
          <a:prstGeom prst="rect">
            <a:avLst/>
          </a:prstGeom>
          <a:effectLst>
            <a:glow rad="101600">
              <a:srgbClr val="EB2722">
                <a:alpha val="40000"/>
              </a:srgbClr>
            </a:glow>
          </a:effectLst>
        </p:spPr>
        <p:txBody>
          <a:bodyPr vert="horz" lIns="91440" tIns="45720" rIns="91440" bIns="45720" rtlCol="0" anchor="ctr">
            <a:no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spcBef>
                <a:spcPct val="0"/>
              </a:spcBef>
            </a:pPr>
            <a:endParaRPr lang="en-IN" sz="2800" b="1" dirty="0">
              <a:solidFill>
                <a:srgbClr val="000000"/>
              </a:solidFill>
            </a:endParaRPr>
          </a:p>
          <a:p>
            <a:pPr algn="ctr">
              <a:spcBef>
                <a:spcPct val="0"/>
              </a:spcBef>
            </a:pPr>
            <a:r>
              <a:rPr lang="en-IN" sz="2800" b="1" dirty="0">
                <a:solidFill>
                  <a:srgbClr val="000000"/>
                </a:solidFill>
                <a:latin typeface="Calibri"/>
              </a:rPr>
              <a:t>SHREE INSTITUTE OF TECHNICAL EDUCATION </a:t>
            </a:r>
            <a:endParaRPr lang="en-IN" sz="2400" b="0" dirty="0">
              <a:solidFill>
                <a:srgbClr val="000000"/>
              </a:solidFill>
              <a:latin typeface="Calibri"/>
            </a:endParaRPr>
          </a:p>
          <a:p>
            <a:pPr algn="ctr">
              <a:spcBef>
                <a:spcPct val="0"/>
              </a:spcBef>
            </a:pPr>
            <a:r>
              <a:rPr lang="en-IN" sz="900" b="0" dirty="0">
                <a:solidFill>
                  <a:srgbClr val="000000"/>
                </a:solidFill>
                <a:latin typeface="Calibri"/>
              </a:rPr>
              <a:t>(</a:t>
            </a:r>
            <a:r>
              <a:rPr lang="en-US" sz="900" b="0" dirty="0">
                <a:solidFill>
                  <a:srgbClr val="000000"/>
                </a:solidFill>
                <a:latin typeface="Arial"/>
              </a:rPr>
              <a:t>APPROVED  </a:t>
            </a:r>
            <a:r>
              <a:rPr lang="en-IN" sz="1100" b="0" dirty="0">
                <a:solidFill>
                  <a:srgbClr val="000000"/>
                </a:solidFill>
                <a:latin typeface="Calibri"/>
              </a:rPr>
              <a:t>AICTE NEW DELHI,AN ISO 9001:2008 CERTIFIED INSTITUTION ,AFFILIATED TO JNTU,ANANTAPU</a:t>
            </a:r>
            <a:r>
              <a:rPr lang="en-US" sz="1100" b="0" dirty="0">
                <a:solidFill>
                  <a:srgbClr val="000000"/>
                </a:solidFill>
                <a:latin typeface="Calibri"/>
              </a:rPr>
              <a:t>R)</a:t>
            </a:r>
            <a:endParaRPr lang="en-IN" sz="500" b="0" dirty="0">
              <a:solidFill>
                <a:srgbClr val="000000"/>
              </a:solidFill>
              <a:latin typeface="Calibri"/>
            </a:endParaRPr>
          </a:p>
          <a:p>
            <a:pPr algn="ctr">
              <a:spcBef>
                <a:spcPct val="0"/>
              </a:spcBef>
            </a:pPr>
            <a:br>
              <a:rPr kumimoji="0" lang="en-IN" sz="800" b="0" i="0" u="none" strike="noStrike" kern="1200" cap="none" spc="0" normalizeH="0" baseline="0" noProof="0" dirty="0">
                <a:ln>
                  <a:noFill/>
                </a:ln>
                <a:solidFill>
                  <a:srgbClr val="000000"/>
                </a:solidFill>
                <a:effectLst/>
                <a:uLnTx/>
                <a:uFillTx/>
                <a:latin typeface="+mj-lt"/>
                <a:ea typeface="+mj-ea"/>
                <a:cs typeface="+mj-cs"/>
              </a:rPr>
            </a:br>
            <a:endParaRPr kumimoji="0" lang="en-IN" sz="4400" b="0" i="0" u="none" strike="noStrike" kern="1200" cap="none" spc="0" normalizeH="0" baseline="0" noProof="0" dirty="0">
              <a:ln>
                <a:noFill/>
              </a:ln>
              <a:solidFill>
                <a:srgbClr val="000000"/>
              </a:solidFill>
              <a:effectLst/>
              <a:uLnTx/>
              <a:uFillTx/>
              <a:latin typeface="+mj-lt"/>
              <a:ea typeface="+mj-ea"/>
              <a:cs typeface="+mj-cs"/>
            </a:endParaRPr>
          </a:p>
        </p:txBody>
      </p:sp>
      <p:pic>
        <p:nvPicPr>
          <p:cNvPr id="2097152" name="Picture 2" descr="C:\Users\Admin\Desktop\images.jpg"/>
          <p:cNvPicPr>
            <a:picLocks/>
          </p:cNvPicPr>
          <p:nvPr/>
        </p:nvPicPr>
        <p:blipFill>
          <a:blip r:embed="rId2"/>
          <a:srcRect/>
          <a:stretch>
            <a:fillRect/>
          </a:stretch>
        </p:blipFill>
        <p:spPr bwMode="auto">
          <a:xfrm>
            <a:off x="3370042" y="1965874"/>
            <a:ext cx="2318973" cy="2052084"/>
          </a:xfrm>
          <a:prstGeom prst="rect">
            <a:avLst/>
          </a:prstGeom>
          <a:noFill/>
        </p:spPr>
      </p:pic>
      <p:sp>
        <p:nvSpPr>
          <p:cNvPr id="1048590" name="TextBox 3"/>
          <p:cNvSpPr txBox="1"/>
          <p:nvPr/>
        </p:nvSpPr>
        <p:spPr>
          <a:xfrm>
            <a:off x="1219199" y="4158635"/>
            <a:ext cx="6705600" cy="358140"/>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sz="1800" b="1" dirty="0">
                <a:solidFill>
                  <a:srgbClr val="000000"/>
                </a:solidFill>
                <a:latin typeface="Arial"/>
              </a:rPr>
              <a:t>Deparment of Electronics And Communication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0" y="43543"/>
            <a:ext cx="7886700" cy="1037969"/>
          </a:xfrm>
        </p:spPr>
        <p:txBody>
          <a:bodyPr>
            <a:normAutofit fontScale="90000"/>
          </a:bodyPr>
          <a:lstStyle/>
          <a:p>
            <a:r>
              <a:rPr lang="en-US" dirty="0">
                <a:latin typeface="Times New Roman" panose="02020603050405020304" pitchFamily="18" charset="0"/>
                <a:cs typeface="Times New Roman" panose="02020603050405020304" pitchFamily="18" charset="0"/>
              </a:rPr>
              <a:t>DESCRIPTION OF PARTS</a:t>
            </a:r>
            <a:br>
              <a:rPr lang="en-US" sz="4000" u="sng"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1048620" name="Content Placeholder 4"/>
          <p:cNvSpPr>
            <a:spLocks noGrp="1"/>
          </p:cNvSpPr>
          <p:nvPr>
            <p:ph idx="1"/>
          </p:nvPr>
        </p:nvSpPr>
        <p:spPr>
          <a:xfrm>
            <a:off x="628650" y="1495436"/>
            <a:ext cx="7886700" cy="4091353"/>
          </a:xfrm>
        </p:spPr>
        <p:txBody>
          <a:bodyPr>
            <a:normAutofit/>
          </a:bodyPr>
          <a:lstStyle/>
          <a:p>
            <a:pPr>
              <a:spcBef>
                <a:spcPts val="100"/>
              </a:spcBef>
              <a:buFont typeface="Wingdings" pitchFamily="2" charset="2"/>
              <a:buChar char="Ø"/>
            </a:pPr>
            <a:r>
              <a:rPr lang="en-IN" sz="2000" dirty="0">
                <a:latin typeface="Times New Roman" panose="02020603050405020304" pitchFamily="18" charset="0"/>
                <a:cs typeface="Times New Roman" panose="02020603050405020304" pitchFamily="18" charset="0"/>
              </a:rPr>
              <a:t>Arduino  Uno  is  a  microcontroller  board  developed  by  “Arduino.cc”  which  is  an  open-source  electronics  platform  mainly  based  on  AVR microcontroller  Atmega328.</a:t>
            </a:r>
          </a:p>
          <a:p>
            <a:pPr marL="0" indent="0">
              <a:spcBef>
                <a:spcPts val="100"/>
              </a:spcBef>
              <a:buNone/>
            </a:pPr>
            <a:endParaRPr lang="en-IN" sz="20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r>
              <a:rPr lang="en-US" sz="2000" dirty="0">
                <a:latin typeface="Times New Roman" panose="02020603050405020304" pitchFamily="18" charset="0"/>
                <a:cs typeface="Times New Roman" panose="02020603050405020304" pitchFamily="18" charset="0"/>
              </a:rPr>
              <a:t>“Uno”  means  one  in  Italian  and  is  the  name  to  mark  the  upcoming  release  of  Arduino 1.0. The  Uno  and  version 1.0  will  be  the  reference  versions  of  Arduino  moving  forward.  </a:t>
            </a:r>
          </a:p>
          <a:p>
            <a:pPr marL="0" indent="0">
              <a:spcBef>
                <a:spcPts val="100"/>
              </a:spcBef>
              <a:buNone/>
            </a:pPr>
            <a:endParaRPr lang="en-IN" sz="2000" dirty="0">
              <a:latin typeface="Times New Roman" panose="02020603050405020304" pitchFamily="18" charset="0"/>
              <a:cs typeface="Times New Roman" panose="02020603050405020304" pitchFamily="18" charset="0"/>
            </a:endParaRPr>
          </a:p>
          <a:p>
            <a:pPr marL="230400">
              <a:spcBef>
                <a:spcPts val="100"/>
              </a:spcBef>
              <a:buFont typeface="Wingdings" pitchFamily="2" charset="2"/>
              <a:buChar char="Ø"/>
            </a:pPr>
            <a:r>
              <a:rPr lang="en-IN" sz="2000" dirty="0">
                <a:latin typeface="Times New Roman" panose="02020603050405020304" pitchFamily="18" charset="0"/>
                <a:cs typeface="Times New Roman" panose="02020603050405020304" pitchFamily="18" charset="0"/>
              </a:rPr>
              <a:t>The  current  version  of  Arduino  Uno  comes  with  USB  interface,  6           analog  input  pins,  14  I/O  digital  ports  that  are  used  to  connect with  external  electronic  circuits.  Out  of  14  I/O  ports,  6 pins can  be  used  for  PWM  output.</a:t>
            </a:r>
          </a:p>
          <a:p>
            <a:pPr marL="0" indent="0">
              <a:spcBef>
                <a:spcPts val="100"/>
              </a:spcBef>
              <a:buNone/>
            </a:pPr>
            <a:r>
              <a:rPr lang="en-US" sz="2000" u="sng" dirty="0">
                <a:latin typeface="Times New Roman" panose="02020603050405020304" pitchFamily="18" charset="0"/>
                <a:cs typeface="Times New Roman" panose="02020603050405020304" pitchFamily="18" charset="0"/>
              </a:rPr>
              <a:t>   </a:t>
            </a:r>
          </a:p>
          <a:p>
            <a:pPr>
              <a:buFont typeface="Courier New" pitchFamily="49" charset="0"/>
              <a:buChar char="o"/>
            </a:pPr>
            <a:endParaRPr lang="en-IN" sz="2000" dirty="0">
              <a:latin typeface="Times New Roman" panose="02020603050405020304" pitchFamily="18" charset="0"/>
              <a:cs typeface="Times New Roman" panose="02020603050405020304" pitchFamily="18" charset="0"/>
            </a:endParaRPr>
          </a:p>
        </p:txBody>
      </p:sp>
      <p:pic>
        <p:nvPicPr>
          <p:cNvPr id="2097153" name="Picture 2"/>
          <p:cNvPicPr>
            <a:picLocks noChangeAspect="1" noChangeArrowheads="1"/>
          </p:cNvPicPr>
          <p:nvPr/>
        </p:nvPicPr>
        <p:blipFill>
          <a:blip r:embed="rId2" cstate="print"/>
          <a:stretch>
            <a:fillRect/>
          </a:stretch>
        </p:blipFill>
        <p:spPr bwMode="auto">
          <a:xfrm>
            <a:off x="5736770" y="4642312"/>
            <a:ext cx="2778579" cy="2066281"/>
          </a:xfrm>
          <a:prstGeom prst="rect">
            <a:avLst/>
          </a:prstGeom>
          <a:solidFill>
            <a:schemeClr val="accent4">
              <a:lumMod val="50000"/>
            </a:schemeClr>
          </a:solidFill>
          <a:ln w="9525">
            <a:solidFill>
              <a:srgbClr val="0070C0"/>
            </a:solidFill>
            <a:miter lim="800000"/>
            <a:headEnd/>
            <a:tailEnd/>
          </a:ln>
        </p:spPr>
      </p:pic>
      <p:sp>
        <p:nvSpPr>
          <p:cNvPr id="2" name="TextBox 1">
            <a:extLst>
              <a:ext uri="{FF2B5EF4-FFF2-40B4-BE49-F238E27FC236}">
                <a16:creationId xmlns:a16="http://schemas.microsoft.com/office/drawing/2014/main" id="{76D5E7F3-C415-4EBB-1D3C-7A01C6904F16}"/>
              </a:ext>
            </a:extLst>
          </p:cNvPr>
          <p:cNvSpPr txBox="1"/>
          <p:nvPr/>
        </p:nvSpPr>
        <p:spPr>
          <a:xfrm>
            <a:off x="0" y="772886"/>
            <a:ext cx="5627914" cy="1077218"/>
          </a:xfrm>
          <a:prstGeom prst="rect">
            <a:avLst/>
          </a:prstGeom>
          <a:noFill/>
        </p:spPr>
        <p:txBody>
          <a:bodyPr wrap="square" rtlCol="0">
            <a:spAutoFit/>
          </a:bodyPr>
          <a:lstStyle/>
          <a:p>
            <a:pPr marL="285750" indent="-285750">
              <a:buFont typeface="Wingdings" panose="05000000000000000000" pitchFamily="2" charset="2"/>
              <a:buChar char="q"/>
            </a:pPr>
            <a:r>
              <a:rPr lang="en-US" sz="3200" u="sng" dirty="0">
                <a:latin typeface="Times New Roman" panose="02020603050405020304" pitchFamily="18" charset="0"/>
                <a:cs typeface="Times New Roman" panose="02020603050405020304" pitchFamily="18" charset="0"/>
              </a:rPr>
              <a:t>ARDUINO  UNO:</a:t>
            </a:r>
          </a:p>
          <a:p>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0" y="0"/>
            <a:ext cx="7886700" cy="937846"/>
          </a:xfrm>
        </p:spPr>
        <p:txBody>
          <a:bodyPr>
            <a:normAutofit/>
          </a:bodyPr>
          <a:lstStyle/>
          <a:p>
            <a:pPr marL="457200" indent="-457200">
              <a:buFont typeface="Wingdings" pitchFamily="2" charset="2"/>
              <a:buChar char="q"/>
            </a:pPr>
            <a:r>
              <a:rPr lang="en-US" sz="3200" u="sng" dirty="0">
                <a:latin typeface="Times New Roman" panose="02020603050405020304" pitchFamily="18" charset="0"/>
                <a:cs typeface="Times New Roman" panose="02020603050405020304" pitchFamily="18" charset="0"/>
              </a:rPr>
              <a:t>DC  MOTOR:</a:t>
            </a:r>
            <a:endParaRPr lang="en-IN" sz="3200" u="sng" dirty="0">
              <a:latin typeface="Times New Roman" panose="02020603050405020304" pitchFamily="18" charset="0"/>
              <a:cs typeface="Times New Roman" panose="02020603050405020304" pitchFamily="18" charset="0"/>
            </a:endParaRPr>
          </a:p>
        </p:txBody>
      </p:sp>
      <p:sp>
        <p:nvSpPr>
          <p:cNvPr id="1048622" name="Content Placeholder 2"/>
          <p:cNvSpPr>
            <a:spLocks noGrp="1"/>
          </p:cNvSpPr>
          <p:nvPr>
            <p:ph idx="1"/>
          </p:nvPr>
        </p:nvSpPr>
        <p:spPr>
          <a:xfrm>
            <a:off x="628650" y="1113692"/>
            <a:ext cx="7886700" cy="3552093"/>
          </a:xfrm>
        </p:spPr>
        <p:txBody>
          <a:bodyPr>
            <a:normAutofit fontScale="97500" lnSpcReduction="10000"/>
          </a:bodyPr>
          <a:lstStyle/>
          <a:p>
            <a:pPr>
              <a:spcBef>
                <a:spcPts val="100"/>
              </a:spcBef>
              <a:buFont typeface="Wingdings" pitchFamily="2" charset="2"/>
              <a:buChar char="Ø"/>
            </a:pPr>
            <a:r>
              <a:rPr lang="en-US" sz="2100" dirty="0">
                <a:latin typeface="Times New Roman" panose="02020603050405020304" pitchFamily="18" charset="0"/>
                <a:cs typeface="Times New Roman" panose="02020603050405020304" pitchFamily="18" charset="0"/>
              </a:rPr>
              <a:t>A  machine  that  converts  D.C  power  into  mechanical  power  is known  as  a  d.c.  motor. </a:t>
            </a:r>
          </a:p>
          <a:p>
            <a:pPr>
              <a:spcBef>
                <a:spcPts val="100"/>
              </a:spcBef>
              <a:buFont typeface="Wingdings" pitchFamily="2" charset="2"/>
              <a:buChar char="Ø"/>
            </a:pPr>
            <a:endParaRPr lang="en-US" sz="21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r>
              <a:rPr lang="en-US" sz="2100" dirty="0">
                <a:latin typeface="Times New Roman" panose="02020603050405020304" pitchFamily="18" charset="0"/>
                <a:cs typeface="Times New Roman" panose="02020603050405020304" pitchFamily="18" charset="0"/>
              </a:rPr>
              <a:t>Its  operation  is  based  on  the  principle  that  when  a  current  carrying  conductor  is  placed  in  a  magnetic  field,  the  conductor  experiences  a  mechanical  force.  The  direction  of  this  force  is  given  by  “Fleming’s  left  hand  rule”   and  magnitude  is  given  by;</a:t>
            </a:r>
          </a:p>
          <a:p>
            <a:pPr>
              <a:spcBef>
                <a:spcPts val="100"/>
              </a:spcBef>
              <a:buFont typeface="Wingdings" pitchFamily="2" charset="2"/>
              <a:buChar char="Ø"/>
            </a:pPr>
            <a:endParaRPr lang="en-US" sz="21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r>
              <a:rPr lang="en-US" sz="2100" dirty="0">
                <a:latin typeface="Times New Roman" panose="02020603050405020304" pitchFamily="18" charset="0"/>
                <a:cs typeface="Times New Roman" panose="02020603050405020304" pitchFamily="18" charset="0"/>
              </a:rPr>
              <a:t> F = BIl newton’s</a:t>
            </a:r>
          </a:p>
          <a:p>
            <a:pPr marL="0" indent="0">
              <a:spcBef>
                <a:spcPts val="100"/>
              </a:spcBef>
              <a:buNone/>
            </a:pPr>
            <a:r>
              <a:rPr lang="en-US" sz="2100" dirty="0">
                <a:latin typeface="Times New Roman" panose="02020603050405020304" pitchFamily="18" charset="0"/>
                <a:cs typeface="Times New Roman" panose="02020603050405020304" pitchFamily="18" charset="0"/>
              </a:rPr>
              <a:t> </a:t>
            </a:r>
          </a:p>
          <a:p>
            <a:pPr>
              <a:spcBef>
                <a:spcPts val="100"/>
              </a:spcBef>
              <a:buFont typeface="Wingdings" pitchFamily="2" charset="2"/>
              <a:buChar char="Ø"/>
            </a:pPr>
            <a:r>
              <a:rPr lang="en-US" sz="2100" dirty="0">
                <a:latin typeface="Times New Roman" panose="02020603050405020304" pitchFamily="18" charset="0"/>
                <a:cs typeface="Times New Roman" panose="02020603050405020304" pitchFamily="18" charset="0"/>
              </a:rPr>
              <a:t>Basically,  there  is  no  constructional  difference  between  a  D.C. motor  and  a  D.C. generator.  The  same  D.C.  Machine  can  be  run  as a  generator  or  motor.</a:t>
            </a:r>
          </a:p>
          <a:p>
            <a:pPr>
              <a:spcBef>
                <a:spcPts val="100"/>
              </a:spcBef>
              <a:buFont typeface="Wingdings"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2097154" name="Content Placeholder 7" descr="C:\Users\khajamoddint\Downloads\dc motor.jpg"/>
          <p:cNvPicPr>
            <a:picLocks/>
          </p:cNvPicPr>
          <p:nvPr/>
        </p:nvPicPr>
        <p:blipFill>
          <a:blip r:embed="rId2"/>
          <a:stretch>
            <a:fillRect/>
          </a:stretch>
        </p:blipFill>
        <p:spPr bwMode="auto">
          <a:xfrm>
            <a:off x="5151552" y="4320190"/>
            <a:ext cx="3363798" cy="2355866"/>
          </a:xfrm>
          <a:prstGeom prst="rect">
            <a:avLst/>
          </a:prstGeom>
          <a:noFill/>
          <a:ln>
            <a:solidFill>
              <a:srgbClr val="0070C0"/>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0" y="0"/>
            <a:ext cx="7886700" cy="1078523"/>
          </a:xfrm>
        </p:spPr>
        <p:txBody>
          <a:bodyPr>
            <a:normAutofit/>
          </a:bodyPr>
          <a:lstStyle/>
          <a:p>
            <a:pPr marL="457200" indent="-457200">
              <a:buFont typeface="Wingdings" pitchFamily="2" charset="2"/>
              <a:buChar char="q"/>
            </a:pP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RELAY</a:t>
            </a:r>
            <a:r>
              <a:rPr lang="en-US" sz="3600" u="sng" dirty="0">
                <a:latin typeface="Times New Roman" panose="02020603050405020304" pitchFamily="18" charset="0"/>
                <a:cs typeface="Times New Roman" panose="02020603050405020304" pitchFamily="18" charset="0"/>
              </a:rPr>
              <a:t>:</a:t>
            </a:r>
            <a:endParaRPr lang="en-IN" sz="3200" u="sng" dirty="0">
              <a:latin typeface="Times New Roman" panose="02020603050405020304" pitchFamily="18" charset="0"/>
              <a:cs typeface="Times New Roman" panose="02020603050405020304" pitchFamily="18" charset="0"/>
            </a:endParaRPr>
          </a:p>
        </p:txBody>
      </p:sp>
      <p:sp>
        <p:nvSpPr>
          <p:cNvPr id="1048624" name="Content Placeholder 2"/>
          <p:cNvSpPr>
            <a:spLocks noGrp="1"/>
          </p:cNvSpPr>
          <p:nvPr>
            <p:ph idx="1"/>
          </p:nvPr>
        </p:nvSpPr>
        <p:spPr>
          <a:xfrm>
            <a:off x="628650" y="1113692"/>
            <a:ext cx="7886700" cy="5275385"/>
          </a:xfrm>
        </p:spPr>
        <p:txBody>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A  relay  is  an  electromagnetic  switch  that  is  used  to  turn  on  and turn  off  a  circuit  by  a  low  power  signal,  or  where  several  circuits must  be  controlled  by  one  signal.</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The  switching  mechanism  is  carried  out  with  the  help  of  electromagnet. </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The  main  operation  of  a  relay  comes  in  places  where  only  a  low-power  signal  can  be  used  to  control  a  circuit. </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The  application  of  relays  started  during  the  invention  of  telephones.</a:t>
            </a:r>
            <a:endParaRPr lang="en-IN" sz="2000" dirty="0">
              <a:latin typeface="Times New Roman" panose="02020603050405020304" pitchFamily="18" charset="0"/>
              <a:cs typeface="Times New Roman" panose="02020603050405020304" pitchFamily="18" charset="0"/>
            </a:endParaRPr>
          </a:p>
        </p:txBody>
      </p:sp>
      <p:pic>
        <p:nvPicPr>
          <p:cNvPr id="2097155" name="Content Placeholder 4" descr="Z:\New folder\relay.jpg"/>
          <p:cNvPicPr>
            <a:picLocks/>
          </p:cNvPicPr>
          <p:nvPr/>
        </p:nvPicPr>
        <p:blipFill>
          <a:blip r:embed="rId2" cstate="print"/>
          <a:srcRect/>
          <a:stretch>
            <a:fillRect/>
          </a:stretch>
        </p:blipFill>
        <p:spPr bwMode="auto">
          <a:xfrm>
            <a:off x="4295645" y="3990439"/>
            <a:ext cx="4196259" cy="2468976"/>
          </a:xfrm>
          <a:prstGeom prst="rect">
            <a:avLst/>
          </a:prstGeom>
          <a:noFill/>
          <a:ln>
            <a:solidFill>
              <a:srgbClr val="0070C0"/>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0" y="13295"/>
            <a:ext cx="9721981" cy="1101968"/>
          </a:xfrm>
        </p:spPr>
        <p:txBody>
          <a:bodyPr>
            <a:normAutofit/>
          </a:bodyPr>
          <a:lstStyle/>
          <a:p>
            <a:pPr marL="457200" indent="-457200">
              <a:buFont typeface="Wingdings" pitchFamily="2" charset="2"/>
              <a:buChar char="q"/>
            </a:pP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GSM(Global System for Mobile Communication</a:t>
            </a:r>
            <a:r>
              <a:rPr lang="en-US" sz="3200" dirty="0">
                <a:latin typeface="Times New Roman" panose="02020603050405020304" pitchFamily="18" charset="0"/>
                <a:cs typeface="Times New Roman" panose="02020603050405020304" pitchFamily="18" charset="0"/>
              </a:rPr>
              <a:t>)</a:t>
            </a:r>
            <a:r>
              <a:rPr lang="en-US" sz="3200" u="sng" dirty="0">
                <a:latin typeface="Times New Roman" panose="02020603050405020304" pitchFamily="18" charset="0"/>
                <a:cs typeface="Times New Roman" panose="02020603050405020304" pitchFamily="18" charset="0"/>
              </a:rPr>
              <a:t>:</a:t>
            </a:r>
            <a:endParaRPr lang="en-IN" sz="3200" u="sng" dirty="0">
              <a:latin typeface="Times New Roman" panose="02020603050405020304" pitchFamily="18" charset="0"/>
              <a:cs typeface="Times New Roman" panose="02020603050405020304" pitchFamily="18" charset="0"/>
            </a:endParaRPr>
          </a:p>
        </p:txBody>
      </p:sp>
      <p:sp>
        <p:nvSpPr>
          <p:cNvPr id="1048626" name="Content Placeholder 2"/>
          <p:cNvSpPr>
            <a:spLocks noGrp="1"/>
          </p:cNvSpPr>
          <p:nvPr>
            <p:ph idx="1"/>
          </p:nvPr>
        </p:nvSpPr>
        <p:spPr>
          <a:xfrm>
            <a:off x="628650" y="1312983"/>
            <a:ext cx="7886700" cy="3294186"/>
          </a:xfrm>
        </p:spPr>
        <p:txBody>
          <a:bodyPr>
            <a:normAutofit lnSpcReduction="10000"/>
          </a:bodyPr>
          <a:lstStyle/>
          <a:p>
            <a:pPr>
              <a:spcBef>
                <a:spcPts val="100"/>
              </a:spcBef>
              <a:spcAft>
                <a:spcPts val="1000"/>
              </a:spcAft>
              <a:buFont typeface="Wingdings" pitchFamily="2" charset="2"/>
              <a:buChar char="Ø"/>
            </a:pPr>
            <a:r>
              <a:rPr lang="en-US" sz="2000" dirty="0">
                <a:latin typeface="Times New Roman" panose="02020603050405020304" pitchFamily="18" charset="0"/>
                <a:cs typeface="Times New Roman" panose="02020603050405020304" pitchFamily="18" charset="0"/>
              </a:rPr>
              <a:t>GSM  is  a  mobile  communication  modem;  it  is  stands  for  global  system  for  mobile communication (GSM). The  idea  of  GSM  was  developed  at  Bell  Laboratories  in  1970. </a:t>
            </a:r>
          </a:p>
          <a:p>
            <a:pPr>
              <a:spcBef>
                <a:spcPts val="100"/>
              </a:spcBef>
              <a:spcAft>
                <a:spcPts val="1000"/>
              </a:spcAft>
              <a:buFont typeface="Wingdings" pitchFamily="2" charset="2"/>
              <a:buChar char="Ø"/>
            </a:pPr>
            <a:r>
              <a:rPr lang="en-US" sz="2000" dirty="0">
                <a:latin typeface="Times New Roman" panose="02020603050405020304" pitchFamily="18" charset="0"/>
                <a:cs typeface="Times New Roman" panose="02020603050405020304" pitchFamily="18" charset="0"/>
              </a:rPr>
              <a:t>It  can  be  used  to  make  a  computer  or  any  other  processor communicate  over  a  network.</a:t>
            </a:r>
          </a:p>
          <a:p>
            <a:pPr>
              <a:spcBef>
                <a:spcPts val="100"/>
              </a:spcBef>
              <a:spcAft>
                <a:spcPts val="1000"/>
              </a:spcAft>
              <a:buFont typeface="Wingdings" pitchFamily="2" charset="2"/>
              <a:buChar char="Ø"/>
            </a:pPr>
            <a:r>
              <a:rPr lang="en-US" sz="2000" dirty="0">
                <a:latin typeface="Times New Roman" panose="02020603050405020304" pitchFamily="18" charset="0"/>
                <a:cs typeface="Times New Roman" panose="02020603050405020304" pitchFamily="18" charset="0"/>
              </a:rPr>
              <a:t>A  GSM  modem  requires  a  SIM  card  to  be  operated  and  operates  over  a  network  range  subscribed  by  the  network  operator.  </a:t>
            </a:r>
          </a:p>
          <a:p>
            <a:pPr>
              <a:spcBef>
                <a:spcPts val="100"/>
              </a:spcBef>
              <a:spcAft>
                <a:spcPts val="1000"/>
              </a:spcAft>
              <a:buFont typeface="Wingdings" pitchFamily="2" charset="2"/>
              <a:buChar char="Ø"/>
            </a:pPr>
            <a:r>
              <a:rPr lang="en-US" sz="2000" dirty="0">
                <a:latin typeface="Times New Roman" panose="02020603050405020304" pitchFamily="18" charset="0"/>
                <a:cs typeface="Times New Roman" panose="02020603050405020304" pitchFamily="18" charset="0"/>
              </a:rPr>
              <a:t>There  are  various  cell  sizes  in  a  GSM  system  such  as  macro,  micro, pico  and  umbrella . The  coverage  area  of  each  cell  varies  according to  the  implementation  environment.</a:t>
            </a:r>
            <a:endParaRPr lang="en-IN" sz="2000" dirty="0">
              <a:latin typeface="Times New Roman" panose="02020603050405020304" pitchFamily="18" charset="0"/>
              <a:cs typeface="Times New Roman" panose="02020603050405020304" pitchFamily="18" charset="0"/>
            </a:endParaRPr>
          </a:p>
          <a:p>
            <a:pPr>
              <a:spcBef>
                <a:spcPts val="100"/>
              </a:spcBef>
              <a:spcAft>
                <a:spcPts val="1000"/>
              </a:spcAft>
              <a:buFont typeface="Wingdings"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2097156" name="Content Placeholder 3" descr="Z:\sim800L_module.png"/>
          <p:cNvPicPr>
            <a:picLocks/>
          </p:cNvPicPr>
          <p:nvPr/>
        </p:nvPicPr>
        <p:blipFill>
          <a:blip r:embed="rId2" cstate="print"/>
          <a:srcRect/>
          <a:stretch>
            <a:fillRect/>
          </a:stretch>
        </p:blipFill>
        <p:spPr bwMode="auto">
          <a:xfrm>
            <a:off x="4787170" y="4348898"/>
            <a:ext cx="3728180" cy="2344978"/>
          </a:xfrm>
          <a:prstGeom prst="rect">
            <a:avLst/>
          </a:prstGeom>
          <a:noFill/>
          <a:ln w="9525">
            <a:solidFill>
              <a:srgbClr val="0070C0"/>
            </a:solid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973015"/>
          </a:xfrm>
        </p:spPr>
        <p:txBody>
          <a:bodyPr>
            <a:normAutofit/>
          </a:bodyPr>
          <a:lstStyle/>
          <a:p>
            <a:pPr marL="571500" indent="-571500">
              <a:buFont typeface="Wingdings" pitchFamily="2" charset="2"/>
              <a:buChar char="q"/>
            </a:pP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GPS(Global Positioning System):</a:t>
            </a:r>
            <a:endParaRPr lang="en-IN" sz="32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066800"/>
            <a:ext cx="7886700" cy="5110163"/>
          </a:xfrm>
        </p:spPr>
        <p:txBody>
          <a:bodyPr>
            <a:norm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Global  Positioning  System (GPS)  is  a  satellite-based  system  that  uses  satellites  and  ground  stations  to  measure  and  compute  its position  on  Earth.</a:t>
            </a:r>
            <a:endParaRPr lang="en-IN"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GPS  is  also  known  as  Navigation  System  with  Time  and  Ranging (NAVSTAR)  GPS.</a:t>
            </a:r>
            <a:endParaRPr lang="en-IN"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GPS  receiver  needs  to  receive  data  from  at  least  4  satellites  for accuracy  purpose.  </a:t>
            </a:r>
            <a:endParaRPr lang="en-IN" sz="2000" dirty="0">
              <a:latin typeface="Times New Roman" panose="02020603050405020304" pitchFamily="18" charset="0"/>
              <a:cs typeface="Times New Roman" panose="02020603050405020304" pitchFamily="18" charset="0"/>
            </a:endParaRP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This  GPS  receiver  is  used  in  many  applications  like  smartphones, Cabs,  Fleet  management  etc.</a:t>
            </a:r>
            <a:endParaRPr lang="en-IN" sz="2000" dirty="0">
              <a:latin typeface="Times New Roman" panose="02020603050405020304" pitchFamily="18" charset="0"/>
              <a:cs typeface="Times New Roman" panose="02020603050405020304" pitchFamily="18" charset="0"/>
            </a:endParaRPr>
          </a:p>
          <a:p>
            <a:pPr>
              <a:buFont typeface="Wingdings"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4" name="Picture 3" descr="Techleads Gps Module Neo6 M With Control Eeprom Mwc Apm 2.5 Large Antenna:  Amazon.in: Industrial &amp; Scientific"/>
          <p:cNvPicPr/>
          <p:nvPr/>
        </p:nvPicPr>
        <p:blipFill>
          <a:blip r:embed="rId2">
            <a:extLst>
              <a:ext uri="{28A0092B-C50C-407E-A947-70E740481C1C}">
                <a14:useLocalDpi xmlns:a14="http://schemas.microsoft.com/office/drawing/2010/main" val="0"/>
              </a:ext>
            </a:extLst>
          </a:blip>
          <a:srcRect/>
          <a:stretch>
            <a:fillRect/>
          </a:stretch>
        </p:blipFill>
        <p:spPr bwMode="auto">
          <a:xfrm>
            <a:off x="5427347" y="3949476"/>
            <a:ext cx="3088003" cy="2779570"/>
          </a:xfrm>
          <a:prstGeom prst="rect">
            <a:avLst/>
          </a:prstGeom>
          <a:noFill/>
          <a:ln>
            <a:noFill/>
          </a:ln>
        </p:spPr>
      </p:pic>
    </p:spTree>
    <p:extLst>
      <p:ext uri="{BB962C8B-B14F-4D97-AF65-F5344CB8AC3E}">
        <p14:creationId xmlns:p14="http://schemas.microsoft.com/office/powerpoint/2010/main" val="423256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0" y="0"/>
            <a:ext cx="7886700" cy="914399"/>
          </a:xfrm>
        </p:spPr>
        <p:txBody>
          <a:bodyPr>
            <a:normAutofit/>
          </a:bodyPr>
          <a:lstStyle/>
          <a:p>
            <a:pPr marL="571500" indent="-571500">
              <a:buFont typeface="Wingdings" pitchFamily="2" charset="2"/>
              <a:buChar char="q"/>
            </a:pPr>
            <a:r>
              <a:rPr lang="en-US" sz="3200" u="sng" dirty="0">
                <a:latin typeface="Times New Roman" panose="02020603050405020304" pitchFamily="18" charset="0"/>
                <a:cs typeface="Times New Roman" panose="02020603050405020304" pitchFamily="18" charset="0"/>
              </a:rPr>
              <a:t>LCD(Liquid Crystal Display):</a:t>
            </a:r>
            <a:endParaRPr lang="en-IN" sz="3200" u="sng" dirty="0">
              <a:latin typeface="Times New Roman" panose="02020603050405020304" pitchFamily="18" charset="0"/>
              <a:cs typeface="Times New Roman" panose="02020603050405020304" pitchFamily="18" charset="0"/>
            </a:endParaRPr>
          </a:p>
        </p:txBody>
      </p:sp>
      <p:sp>
        <p:nvSpPr>
          <p:cNvPr id="1048628" name="Content Placeholder 2"/>
          <p:cNvSpPr>
            <a:spLocks noGrp="1"/>
          </p:cNvSpPr>
          <p:nvPr>
            <p:ph idx="1"/>
          </p:nvPr>
        </p:nvSpPr>
        <p:spPr>
          <a:xfrm>
            <a:off x="628650" y="1207478"/>
            <a:ext cx="7886700" cy="2719753"/>
          </a:xfrm>
        </p:spPr>
        <p:txBody>
          <a:bodyPr>
            <a:normAutofit fontScale="95000"/>
          </a:bodyPr>
          <a:lstStyle/>
          <a:p>
            <a:pPr>
              <a:buFont typeface="Wingdings" pitchFamily="2" charset="2"/>
              <a:buChar char="Ø"/>
            </a:pPr>
            <a:r>
              <a:rPr lang="en-US" sz="2100" dirty="0">
                <a:latin typeface="Times New Roman" panose="02020603050405020304" pitchFamily="18" charset="0"/>
                <a:cs typeface="Times New Roman" panose="02020603050405020304" pitchFamily="18" charset="0"/>
              </a:rPr>
              <a:t>LCD  (Liquid Crystal Display)  is  the  innovation  utilized  in  scratch  pad shows  and  other  littler  PCs. </a:t>
            </a:r>
          </a:p>
          <a:p>
            <a:pPr>
              <a:buFont typeface="Wingdings" pitchFamily="2" charset="2"/>
              <a:buChar char="Ø"/>
            </a:pPr>
            <a:r>
              <a:rPr lang="en-US" sz="2100" dirty="0">
                <a:latin typeface="Times New Roman" panose="02020603050405020304" pitchFamily="18" charset="0"/>
                <a:cs typeface="Times New Roman" panose="02020603050405020304" pitchFamily="18" charset="0"/>
              </a:rPr>
              <a:t>Like  innovation  for  light-producing  diode  (LED)  and  gas-plasma, LCDs  permit  presentations  to  be  a  lot  more  slender  than  innovation  for  cathode  beam  tube (CRT).  </a:t>
            </a:r>
          </a:p>
          <a:p>
            <a:pPr>
              <a:buFont typeface="Wingdings" pitchFamily="2" charset="2"/>
              <a:buChar char="Ø"/>
            </a:pPr>
            <a:r>
              <a:rPr lang="en-US" sz="2100" dirty="0">
                <a:latin typeface="Times New Roman" panose="02020603050405020304" pitchFamily="18" charset="0"/>
                <a:cs typeface="Times New Roman" panose="02020603050405020304" pitchFamily="18" charset="0"/>
              </a:rPr>
              <a:t>LCDs  expend  considerably  less  power  than  LED  shows  and  gas shows  since  they  work  as  opposed  to  emanating  it  on  the  guideline  of  blocking  light. </a:t>
            </a:r>
          </a:p>
          <a:p>
            <a:endParaRPr lang="en-IN" dirty="0">
              <a:latin typeface="Times New Roman" panose="02020603050405020304" pitchFamily="18" charset="0"/>
              <a:cs typeface="Times New Roman" panose="02020603050405020304" pitchFamily="18" charset="0"/>
            </a:endParaRPr>
          </a:p>
        </p:txBody>
      </p:sp>
      <p:pic>
        <p:nvPicPr>
          <p:cNvPr id="2097157" name="Content Placeholder 3" descr="LCD Display">
            <a:hlinkClick r:id="rId2"/>
          </p:cNvPr>
          <p:cNvPicPr>
            <a:picLocks/>
          </p:cNvPicPr>
          <p:nvPr/>
        </p:nvPicPr>
        <p:blipFill>
          <a:blip r:embed="rId3"/>
          <a:srcRect/>
          <a:stretch>
            <a:fillRect/>
          </a:stretch>
        </p:blipFill>
        <p:spPr bwMode="auto">
          <a:xfrm>
            <a:off x="1724145" y="4149969"/>
            <a:ext cx="5789492" cy="2438400"/>
          </a:xfrm>
          <a:prstGeom prst="rect">
            <a:avLst/>
          </a:prstGeom>
          <a:noFill/>
          <a:ln w="9525">
            <a:solidFill>
              <a:srgbClr val="0070C0"/>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a:xfrm>
            <a:off x="0" y="0"/>
            <a:ext cx="7886700" cy="973014"/>
          </a:xfrm>
        </p:spPr>
        <p:txBody>
          <a:bodyPr>
            <a:normAutofit/>
          </a:bodyPr>
          <a:lstStyle/>
          <a:p>
            <a:pPr marL="457200" indent="-457200">
              <a:buFont typeface="Wingdings" pitchFamily="2" charset="2"/>
              <a:buChar char="q"/>
            </a:pP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VIBRATION SENSOR:</a:t>
            </a:r>
            <a:endParaRPr lang="en-IN" sz="3200" u="sng" dirty="0">
              <a:latin typeface="Times New Roman" panose="02020603050405020304" pitchFamily="18" charset="0"/>
              <a:cs typeface="Times New Roman" panose="02020603050405020304" pitchFamily="18" charset="0"/>
            </a:endParaRPr>
          </a:p>
        </p:txBody>
      </p:sp>
      <p:sp>
        <p:nvSpPr>
          <p:cNvPr id="1048630" name="Content Placeholder 5"/>
          <p:cNvSpPr>
            <a:spLocks noGrp="1"/>
          </p:cNvSpPr>
          <p:nvPr>
            <p:ph idx="1"/>
          </p:nvPr>
        </p:nvSpPr>
        <p:spPr>
          <a:xfrm>
            <a:off x="593481" y="1090247"/>
            <a:ext cx="7886700" cy="3566594"/>
          </a:xfrm>
        </p:spPr>
        <p:txBody>
          <a:bodyPr>
            <a:no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Vibration  sensors,  also  known  as  piezoelectric  sensors.</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These  are  versatile  tools  for  the  measurement  of   various processes.  </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These  sensors  use  the  piezoelectric effect,  which  measure  changes in  pressure,  acceleration,  temperature,  strain  or  force  by  converting  them  to  an  electrical  charge.  </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A  vibration  sensor  can  also  be  used  to  determine  aromas  in  the  air  by  simultaneously  measuring  resonance  and  capacitance.</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The  working  principle  of  vibration  sensor  is  a  sensor  which operates  based  on  different  optical  otherwise  mechanical  principles for  detecting  observed  system  vibrations.</a:t>
            </a:r>
            <a:endParaRPr lang="en-IN" sz="20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2097158" name="Picture 2" descr="Z:\sku_433774_1.jpg"/>
          <p:cNvPicPr>
            <a:picLocks noChangeAspect="1" noChangeArrowheads="1"/>
          </p:cNvPicPr>
          <p:nvPr/>
        </p:nvPicPr>
        <p:blipFill>
          <a:blip r:embed="rId2"/>
          <a:srcRect/>
          <a:stretch>
            <a:fillRect/>
          </a:stretch>
        </p:blipFill>
        <p:spPr bwMode="auto">
          <a:xfrm>
            <a:off x="5499983" y="4656841"/>
            <a:ext cx="3459512" cy="2043960"/>
          </a:xfrm>
          <a:prstGeom prst="rect">
            <a:avLst/>
          </a:prstGeom>
          <a:noFill/>
          <a:ln>
            <a:solidFill>
              <a:srgbClr val="0070C0"/>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0" y="0"/>
            <a:ext cx="7886700" cy="926122"/>
          </a:xfrm>
        </p:spPr>
        <p:txBody>
          <a:bodyPr>
            <a:normAutofit/>
          </a:bodyPr>
          <a:lstStyle/>
          <a:p>
            <a:pPr marL="571500" indent="-571500">
              <a:buFont typeface="Wingdings" pitchFamily="2" charset="2"/>
              <a:buChar char="q"/>
            </a:pP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ARDUINO IDE:</a:t>
            </a:r>
            <a:endParaRPr lang="en-IN" sz="3200" u="sng" dirty="0">
              <a:latin typeface="Times New Roman" panose="02020603050405020304" pitchFamily="18" charset="0"/>
              <a:cs typeface="Times New Roman" panose="02020603050405020304" pitchFamily="18" charset="0"/>
            </a:endParaRPr>
          </a:p>
        </p:txBody>
      </p:sp>
      <p:sp>
        <p:nvSpPr>
          <p:cNvPr id="1048632" name="Content Placeholder 7"/>
          <p:cNvSpPr>
            <a:spLocks noGrp="1"/>
          </p:cNvSpPr>
          <p:nvPr>
            <p:ph idx="1"/>
          </p:nvPr>
        </p:nvSpPr>
        <p:spPr>
          <a:xfrm>
            <a:off x="628651" y="1195755"/>
            <a:ext cx="4271596" cy="5228492"/>
          </a:xfrm>
        </p:spPr>
        <p:txBody>
          <a:bodyPr>
            <a:normAutofit fontScale="94286"/>
          </a:bodyPr>
          <a:lstStyle/>
          <a:p>
            <a:pPr fontAlgn="base">
              <a:buFont typeface="Wingdings" pitchFamily="2" charset="2"/>
              <a:buChar char="Ø"/>
            </a:pPr>
            <a:r>
              <a:rPr lang="en-US" sz="2000" dirty="0">
                <a:latin typeface="Times New Roman" panose="02020603050405020304" pitchFamily="18" charset="0"/>
                <a:cs typeface="Times New Roman" panose="02020603050405020304" pitchFamily="18" charset="0"/>
              </a:rPr>
              <a:t>Arduino  IDE,  where  IDE  stands for  Integrated  Development Environment.</a:t>
            </a:r>
          </a:p>
          <a:p>
            <a:pPr fontAlgn="base">
              <a:buFont typeface="Wingdings" pitchFamily="2" charset="2"/>
              <a:buChar char="Ø"/>
            </a:pPr>
            <a:r>
              <a:rPr lang="en-US" sz="2000" dirty="0">
                <a:latin typeface="Times New Roman" panose="02020603050405020304" pitchFamily="18" charset="0"/>
                <a:cs typeface="Times New Roman" panose="02020603050405020304" pitchFamily="18" charset="0"/>
              </a:rPr>
              <a:t>An  official  software  (open  source  software)  introduced  by  Arduino.cc,  i.e., mainly  used  for writing,  compiling  and  uploading the  code  in  the  Arduino  Device.</a:t>
            </a:r>
          </a:p>
          <a:p>
            <a:pPr lvl="0" fontAlgn="base">
              <a:buFont typeface="Wingdings" pitchFamily="2" charset="2"/>
              <a:buChar char="Ø"/>
            </a:pPr>
            <a:r>
              <a:rPr lang="en-IN" sz="2000" dirty="0">
                <a:latin typeface="Times New Roman" panose="02020603050405020304" pitchFamily="18" charset="0"/>
                <a:cs typeface="Times New Roman" panose="02020603050405020304" pitchFamily="18" charset="0"/>
              </a:rPr>
              <a:t>It  is  easily  available  for  operating  systems  like  MAC,  Windows,  and  Linux  and  runs  on  the  Java  Platform  that  comes  with  inbuilt  functions  and  commands  that  play  a  vital  role  for  debugging, editing  and  compiling  the  code  in  the  environment.</a:t>
            </a:r>
          </a:p>
        </p:txBody>
      </p:sp>
      <p:pic>
        <p:nvPicPr>
          <p:cNvPr id="2097159" name="Content Placeholder 4" descr="Z:\pictures\Atmega\open.png"/>
          <p:cNvPicPr>
            <a:picLocks/>
          </p:cNvPicPr>
          <p:nvPr/>
        </p:nvPicPr>
        <p:blipFill>
          <a:blip r:embed="rId2" cstate="print"/>
          <a:srcRect/>
          <a:stretch>
            <a:fillRect/>
          </a:stretch>
        </p:blipFill>
        <p:spPr bwMode="auto">
          <a:xfrm>
            <a:off x="5181600" y="1688123"/>
            <a:ext cx="3868615" cy="4161692"/>
          </a:xfrm>
          <a:prstGeom prst="rect">
            <a:avLst/>
          </a:prstGeom>
          <a:noFill/>
          <a:ln>
            <a:solidFill>
              <a:srgbClr val="0070C0"/>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0" y="49441"/>
            <a:ext cx="7886700" cy="926123"/>
          </a:xfrm>
        </p:spPr>
        <p:txBody>
          <a:bodyPr>
            <a:normAutofit/>
          </a:bodyPr>
          <a:lstStyle/>
          <a:p>
            <a:r>
              <a:rPr lang="en-US" sz="4000" dirty="0">
                <a:latin typeface="Times New Roman" panose="02020603050405020304" pitchFamily="18" charset="0"/>
                <a:cs typeface="Times New Roman" panose="02020603050405020304" pitchFamily="18" charset="0"/>
              </a:rPr>
              <a:t>APPLICATIONS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48634" name="Content Placeholder 2"/>
          <p:cNvSpPr>
            <a:spLocks noGrp="1"/>
          </p:cNvSpPr>
          <p:nvPr>
            <p:ph idx="1"/>
          </p:nvPr>
        </p:nvSpPr>
        <p:spPr>
          <a:xfrm>
            <a:off x="628650" y="1378424"/>
            <a:ext cx="7886700" cy="4798539"/>
          </a:xfrm>
        </p:spPr>
        <p:txBody>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Useful to protect vehicles in parking at public places.</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Useful in locating the location of vehicle in case theft happens</a:t>
            </a:r>
            <a:r>
              <a:rPr lang="en-IN" sz="2000" dirty="0">
                <a:latin typeface="Times New Roman" panose="02020603050405020304" pitchFamily="18" charset="0"/>
                <a:cs typeface="Times New Roman" panose="02020603050405020304" pitchFamily="18" charset="0"/>
              </a:rPr>
              <a:t>.</a:t>
            </a:r>
          </a:p>
          <a:p>
            <a:pPr>
              <a:buFont typeface="Wingdings" pitchFamily="2" charset="2"/>
              <a:buChar char="Ø"/>
            </a:pPr>
            <a:r>
              <a:rPr lang="en-IN" sz="2000" dirty="0">
                <a:latin typeface="Times New Roman" panose="02020603050405020304" pitchFamily="18" charset="0"/>
                <a:cs typeface="Times New Roman" panose="02020603050405020304" pitchFamily="18" charset="0"/>
              </a:rPr>
              <a:t>Useful in monitoring the movements of vehicle when its parked.</a:t>
            </a:r>
          </a:p>
          <a:p>
            <a:pPr>
              <a:buFont typeface="Wingdings" pitchFamily="2" charset="2"/>
              <a:buChar char="Ø"/>
            </a:pPr>
            <a:r>
              <a:rPr lang="en-IN" sz="2000" dirty="0">
                <a:latin typeface="Times New Roman" panose="02020603050405020304" pitchFamily="18" charset="0"/>
                <a:cs typeface="Times New Roman" panose="02020603050405020304" pitchFamily="18" charset="0"/>
              </a:rPr>
              <a:t>Useful in knowing the unauthorized access of vehicle.</a:t>
            </a:r>
          </a:p>
          <a:p>
            <a:pPr>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lvl="0">
              <a:spcBef>
                <a:spcPts val="100"/>
              </a:spcBef>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0" lvl="0" indent="0">
              <a:spcBef>
                <a:spcPts val="100"/>
              </a:spcBef>
              <a:buNone/>
            </a:pPr>
            <a:endParaRPr lang="en-US" sz="20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0" y="82684"/>
            <a:ext cx="7886700" cy="691661"/>
          </a:xfrm>
        </p:spPr>
        <p:txBody>
          <a:bodyPr>
            <a:normAutofit fontScale="90000"/>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1048636" name="Content Placeholder 2"/>
          <p:cNvSpPr>
            <a:spLocks noGrp="1"/>
          </p:cNvSpPr>
          <p:nvPr>
            <p:ph idx="1"/>
          </p:nvPr>
        </p:nvSpPr>
        <p:spPr>
          <a:xfrm>
            <a:off x="628650" y="904973"/>
            <a:ext cx="7886700" cy="5262564"/>
          </a:xfrm>
        </p:spPr>
        <p:txBody>
          <a:bodyPr/>
          <a:lstStyle/>
          <a:p>
            <a:pPr marL="1800" lvl="0" indent="0">
              <a:spcBef>
                <a:spcPts val="100"/>
              </a:spcBef>
              <a:buNone/>
            </a:pPr>
            <a:endParaRPr lang="en-US" sz="2000" dirty="0">
              <a:latin typeface="Times New Roman" panose="02020603050405020304" pitchFamily="18" charset="0"/>
              <a:cs typeface="Times New Roman" panose="02020603050405020304" pitchFamily="18" charset="0"/>
            </a:endParaRPr>
          </a:p>
          <a:p>
            <a:pPr marL="230400">
              <a:spcBef>
                <a:spcPts val="100"/>
              </a:spcBef>
              <a:buFont typeface="Wingdings" pitchFamily="2" charset="2"/>
              <a:buChar char="Ø"/>
            </a:pPr>
            <a:r>
              <a:rPr lang="en-US" sz="2000" dirty="0">
                <a:latin typeface="Times New Roman" panose="02020603050405020304" pitchFamily="18" charset="0"/>
                <a:cs typeface="Times New Roman" panose="02020603050405020304" pitchFamily="18" charset="0"/>
              </a:rPr>
              <a:t> More compatible</a:t>
            </a:r>
          </a:p>
          <a:p>
            <a:pPr marL="230400">
              <a:spcBef>
                <a:spcPts val="100"/>
              </a:spcBef>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230400">
              <a:spcBef>
                <a:spcPts val="100"/>
              </a:spcBef>
              <a:buFont typeface="Wingdings" pitchFamily="2" charset="2"/>
              <a:buChar char="Ø"/>
            </a:pPr>
            <a:r>
              <a:rPr lang="en-US" sz="2000" dirty="0">
                <a:latin typeface="Times New Roman" panose="02020603050405020304" pitchFamily="18" charset="0"/>
                <a:cs typeface="Times New Roman" panose="02020603050405020304" pitchFamily="18" charset="0"/>
              </a:rPr>
              <a:t> Vehicle theft rate can be minimized</a:t>
            </a:r>
          </a:p>
          <a:p>
            <a:pPr marL="230400" lvl="0">
              <a:spcBef>
                <a:spcPts val="100"/>
              </a:spcBef>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230400" lvl="0">
              <a:spcBef>
                <a:spcPts val="100"/>
              </a:spcBef>
              <a:buFont typeface="Wingdings" pitchFamily="2" charset="2"/>
              <a:buChar char="Ø"/>
            </a:pPr>
            <a:r>
              <a:rPr lang="en-US" sz="2000" dirty="0">
                <a:latin typeface="Times New Roman" panose="02020603050405020304" pitchFamily="18" charset="0"/>
                <a:cs typeface="Times New Roman" panose="02020603050405020304" pitchFamily="18" charset="0"/>
              </a:rPr>
              <a:t> Cheaper and low space occupied by equipment</a:t>
            </a:r>
          </a:p>
          <a:p>
            <a:pPr marL="230400" lvl="0">
              <a:spcBef>
                <a:spcPts val="100"/>
              </a:spcBef>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230400">
              <a:spcBef>
                <a:spcPts val="100"/>
              </a:spcBef>
              <a:buFont typeface="Wingdings" pitchFamily="2" charset="2"/>
              <a:buChar char="Ø"/>
            </a:pPr>
            <a:r>
              <a:rPr lang="en-US" sz="2000" dirty="0">
                <a:latin typeface="Times New Roman" panose="02020603050405020304" pitchFamily="18" charset="0"/>
                <a:cs typeface="Times New Roman" panose="02020603050405020304" pitchFamily="18" charset="0"/>
              </a:rPr>
              <a:t> More reliable</a:t>
            </a:r>
          </a:p>
          <a:p>
            <a:pPr marL="1800" lvl="0" indent="0">
              <a:spcBef>
                <a:spcPts val="100"/>
              </a:spcBef>
              <a:buNone/>
            </a:pPr>
            <a:endParaRPr lang="en-US" sz="2000" dirty="0">
              <a:latin typeface="Times New Roman" panose="02020603050405020304" pitchFamily="18" charset="0"/>
              <a:cs typeface="Times New Roman" panose="02020603050405020304" pitchFamily="18" charset="0"/>
            </a:endParaRPr>
          </a:p>
          <a:p>
            <a:pPr marL="230400" lvl="0">
              <a:spcBef>
                <a:spcPts val="100"/>
              </a:spcBef>
              <a:buFont typeface="Wingdings" pitchFamily="2" charset="2"/>
              <a:buChar char="Ø"/>
            </a:pPr>
            <a:r>
              <a:rPr lang="en-US" sz="2000" dirty="0">
                <a:latin typeface="Times New Roman" panose="02020603050405020304" pitchFamily="18" charset="0"/>
                <a:cs typeface="Times New Roman" panose="02020603050405020304" pitchFamily="18" charset="0"/>
              </a:rPr>
              <a:t> Owner can respond to happening theft in minimal time</a:t>
            </a:r>
          </a:p>
          <a:p>
            <a:pPr marL="230400" lvl="0">
              <a:spcBef>
                <a:spcPts val="100"/>
              </a:spcBef>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230400" lvl="0">
              <a:spcBef>
                <a:spcPts val="100"/>
              </a:spcBef>
              <a:buFont typeface="Wingdings" pitchFamily="2" charset="2"/>
              <a:buChar char="Ø"/>
            </a:pPr>
            <a:r>
              <a:rPr lang="en-US" sz="2000" dirty="0">
                <a:latin typeface="Times New Roman" panose="02020603050405020304" pitchFamily="18" charset="0"/>
                <a:cs typeface="Times New Roman" panose="02020603050405020304" pitchFamily="18" charset="0"/>
              </a:rPr>
              <a:t> Can activate the device from any place without being beside of vehicle</a:t>
            </a:r>
          </a:p>
          <a:p>
            <a:pPr marL="1800" lvl="0" indent="0">
              <a:spcBef>
                <a:spcPts val="100"/>
              </a:spcBef>
              <a:buNone/>
            </a:pPr>
            <a:endParaRPr lang="en-US" sz="2000" dirty="0">
              <a:latin typeface="Times New Roman" panose="02020603050405020304" pitchFamily="18" charset="0"/>
              <a:cs typeface="Times New Roman" panose="02020603050405020304" pitchFamily="18" charset="0"/>
            </a:endParaRPr>
          </a:p>
          <a:p>
            <a:pPr marL="1800" lvl="0" indent="0">
              <a:spcBef>
                <a:spcPts val="100"/>
              </a:spcBef>
              <a:buNone/>
            </a:pPr>
            <a:r>
              <a:rPr lang="en-US" sz="2000" dirty="0">
                <a:latin typeface="Times New Roman" panose="02020603050405020304" pitchFamily="18" charset="0"/>
                <a:cs typeface="Times New Roman" panose="02020603050405020304" pitchFamily="18" charset="0"/>
              </a:rPr>
              <a:t> </a:t>
            </a:r>
          </a:p>
          <a:p>
            <a:pPr marL="1800" lvl="0" indent="0">
              <a:spcBef>
                <a:spcPts val="100"/>
              </a:spcBef>
              <a:buNone/>
            </a:pPr>
            <a:endParaRPr lang="en-US" sz="2000" dirty="0">
              <a:latin typeface="Times New Roman" panose="02020603050405020304" pitchFamily="18" charset="0"/>
              <a:cs typeface="Times New Roman" panose="02020603050405020304" pitchFamily="18" charset="0"/>
            </a:endParaRPr>
          </a:p>
          <a:p>
            <a:pPr marL="0" indent="0">
              <a:spcBef>
                <a:spcPts val="100"/>
              </a:spcBef>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048587"/>
          <p:cNvSpPr>
            <a:spLocks noGrp="1"/>
          </p:cNvSpPr>
          <p:nvPr>
            <p:ph type="title"/>
          </p:nvPr>
        </p:nvSpPr>
        <p:spPr>
          <a:xfrm>
            <a:off x="628650" y="332469"/>
            <a:ext cx="7886700" cy="502382"/>
          </a:xfrm>
        </p:spPr>
        <p:txBody>
          <a:bodyPr>
            <a:normAutofit fontScale="90000"/>
          </a:bodyPr>
          <a:lstStyle/>
          <a:p>
            <a:r>
              <a:rPr lang="en-US" sz="4400" dirty="0">
                <a:latin typeface="Times New Roman" pitchFamily="18" charset="0"/>
                <a:cs typeface="Times New Roman" pitchFamily="18" charset="0"/>
              </a:rPr>
              <a:t>CONTENTS</a:t>
            </a:r>
            <a:endParaRPr lang="en-US" dirty="0">
              <a:latin typeface="Times New Roman" pitchFamily="18" charset="0"/>
              <a:cs typeface="Times New Roman" pitchFamily="18" charset="0"/>
            </a:endParaRPr>
          </a:p>
        </p:txBody>
      </p:sp>
      <p:sp>
        <p:nvSpPr>
          <p:cNvPr id="1048597" name="Content Placeholder 1048588"/>
          <p:cNvSpPr>
            <a:spLocks noGrp="1"/>
          </p:cNvSpPr>
          <p:nvPr>
            <p:ph idx="1"/>
          </p:nvPr>
        </p:nvSpPr>
        <p:spPr>
          <a:xfrm>
            <a:off x="628650" y="1230923"/>
            <a:ext cx="7886700" cy="5411172"/>
          </a:xfrm>
        </p:spPr>
        <p:txBody>
          <a:bodyPr>
            <a:normAutofit fontScale="85000" lnSpcReduction="20000"/>
          </a:bodyPr>
          <a:lstStyle/>
          <a:p>
            <a:r>
              <a:rPr lang="en-US" dirty="0"/>
              <a:t> </a:t>
            </a:r>
            <a:r>
              <a:rPr lang="en-US" sz="3000" dirty="0">
                <a:latin typeface="Times New Roman" pitchFamily="18" charset="0"/>
                <a:cs typeface="Times New Roman" pitchFamily="18" charset="0"/>
              </a:rPr>
              <a:t>Abstract</a:t>
            </a:r>
          </a:p>
          <a:p>
            <a:r>
              <a:rPr lang="en-US" sz="3000" dirty="0">
                <a:latin typeface="Times New Roman" pitchFamily="18" charset="0"/>
                <a:cs typeface="Times New Roman" pitchFamily="18" charset="0"/>
              </a:rPr>
              <a:t> Objective </a:t>
            </a:r>
          </a:p>
          <a:p>
            <a:r>
              <a:rPr lang="en-US" sz="3000" dirty="0">
                <a:latin typeface="Times New Roman" pitchFamily="18" charset="0"/>
                <a:cs typeface="Times New Roman" pitchFamily="18" charset="0"/>
              </a:rPr>
              <a:t> Introduction</a:t>
            </a:r>
          </a:p>
          <a:p>
            <a:r>
              <a:rPr lang="en-US" sz="3000" dirty="0">
                <a:latin typeface="Times New Roman" pitchFamily="18" charset="0"/>
                <a:cs typeface="Times New Roman" pitchFamily="18" charset="0"/>
              </a:rPr>
              <a:t> Existing system</a:t>
            </a:r>
          </a:p>
          <a:p>
            <a:r>
              <a:rPr lang="en-US" sz="3000" dirty="0">
                <a:latin typeface="Times New Roman" pitchFamily="18" charset="0"/>
                <a:cs typeface="Times New Roman" pitchFamily="18" charset="0"/>
              </a:rPr>
              <a:t> Proposed system</a:t>
            </a:r>
          </a:p>
          <a:p>
            <a:r>
              <a:rPr lang="en-US" sz="3000" dirty="0">
                <a:latin typeface="Times New Roman" pitchFamily="18" charset="0"/>
                <a:cs typeface="Times New Roman" pitchFamily="18" charset="0"/>
              </a:rPr>
              <a:t> Requirements</a:t>
            </a:r>
          </a:p>
          <a:p>
            <a:r>
              <a:rPr lang="en-US" sz="3000" dirty="0">
                <a:latin typeface="Times New Roman" pitchFamily="18" charset="0"/>
                <a:cs typeface="Times New Roman" pitchFamily="18" charset="0"/>
              </a:rPr>
              <a:t> Block diagram </a:t>
            </a:r>
          </a:p>
          <a:p>
            <a:r>
              <a:rPr lang="en-US" sz="3000" dirty="0">
                <a:latin typeface="Times New Roman" pitchFamily="18" charset="0"/>
                <a:cs typeface="Times New Roman" pitchFamily="18" charset="0"/>
              </a:rPr>
              <a:t> Description of parts</a:t>
            </a:r>
          </a:p>
          <a:p>
            <a:r>
              <a:rPr lang="en-US" sz="3000" dirty="0">
                <a:latin typeface="Times New Roman" pitchFamily="18" charset="0"/>
                <a:cs typeface="Times New Roman" pitchFamily="18" charset="0"/>
              </a:rPr>
              <a:t> Applications</a:t>
            </a:r>
          </a:p>
          <a:p>
            <a:r>
              <a:rPr lang="en-US" sz="3000" dirty="0">
                <a:latin typeface="Times New Roman" pitchFamily="18" charset="0"/>
                <a:cs typeface="Times New Roman" pitchFamily="18" charset="0"/>
              </a:rPr>
              <a:t> Advantages</a:t>
            </a:r>
          </a:p>
          <a:p>
            <a:r>
              <a:rPr lang="en-US" sz="2900" dirty="0"/>
              <a:t> </a:t>
            </a:r>
            <a:r>
              <a:rPr lang="en-US" sz="3000" dirty="0">
                <a:latin typeface="Times New Roman" pitchFamily="18" charset="0"/>
                <a:cs typeface="Times New Roman" pitchFamily="18" charset="0"/>
              </a:rPr>
              <a:t>Future scope</a:t>
            </a:r>
          </a:p>
          <a:p>
            <a:r>
              <a:rPr lang="en-US" sz="3000" dirty="0">
                <a:latin typeface="Times New Roman" pitchFamily="18" charset="0"/>
                <a:cs typeface="Times New Roman" pitchFamily="18" charset="0"/>
              </a:rPr>
              <a:t> Conclusion </a:t>
            </a:r>
          </a:p>
          <a:p>
            <a:r>
              <a:rPr lang="en-US" sz="3000" dirty="0">
                <a:latin typeface="Times New Roman" pitchFamily="18" charset="0"/>
                <a:cs typeface="Times New Roman" pitchFamily="18" charset="0"/>
              </a:rPr>
              <a:t> Reference</a:t>
            </a:r>
          </a:p>
          <a:p>
            <a:endParaRPr lang="en-US" dirty="0"/>
          </a:p>
          <a:p>
            <a:endParaRPr lang="en-US"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043353"/>
          </a:xfrm>
        </p:spPr>
        <p:txBody>
          <a:bodyPr>
            <a:normAutofit/>
          </a:bodyPr>
          <a:lstStyle/>
          <a:p>
            <a:r>
              <a:rPr lang="en-US" sz="4000" dirty="0">
                <a:latin typeface="Times New Roman" panose="02020603050405020304" pitchFamily="18" charset="0"/>
                <a:cs typeface="Times New Roman" panose="02020603050405020304" pitchFamily="18" charset="0"/>
              </a:rPr>
              <a:t>FUTURE SCOPE:</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301262"/>
            <a:ext cx="7886700" cy="487570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In  future  we  can  add  fingerprint  sensor  to  start  the  vehicle,  then we  need  to  match  the  fingerprint  then  OTP  will  be  sent  to  Owner mobile  number  and  he  or  she  has  to  type  the  OTP  using  keypad.</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124741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5293-5523-0E6F-95A0-D51819FCF73A}"/>
              </a:ext>
            </a:extLst>
          </p:cNvPr>
          <p:cNvSpPr>
            <a:spLocks noGrp="1"/>
          </p:cNvSpPr>
          <p:nvPr>
            <p:ph type="title"/>
          </p:nvPr>
        </p:nvSpPr>
        <p:spPr>
          <a:xfrm>
            <a:off x="0" y="1"/>
            <a:ext cx="8515350" cy="1021976"/>
          </a:xfrm>
        </p:spPr>
        <p:txBody>
          <a:bodyPr>
            <a:normAutofit/>
          </a:bodyPr>
          <a:lstStyle/>
          <a:p>
            <a:r>
              <a:rPr lang="en-US" sz="4000" dirty="0">
                <a:latin typeface="Times New Roman" panose="02020603050405020304" pitchFamily="18" charset="0"/>
                <a:cs typeface="Times New Roman" panose="02020603050405020304" pitchFamily="18" charset="0"/>
              </a:rPr>
              <a:t>Testing Results:</a:t>
            </a:r>
            <a:endParaRPr lang="en-IN"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6CB88E6-F21D-D773-99C1-F79E2C2286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151068"/>
            <a:ext cx="6992471" cy="5249732"/>
          </a:xfrm>
        </p:spPr>
      </p:pic>
    </p:spTree>
    <p:extLst>
      <p:ext uri="{BB962C8B-B14F-4D97-AF65-F5344CB8AC3E}">
        <p14:creationId xmlns:p14="http://schemas.microsoft.com/office/powerpoint/2010/main" val="3291595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a:xfrm>
            <a:off x="0" y="48723"/>
            <a:ext cx="7886700" cy="1111982"/>
          </a:xfrm>
        </p:spPr>
        <p:txBody>
          <a:bodyPr>
            <a:normAutofit/>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1048638" name="Content Placeholder 2"/>
          <p:cNvSpPr>
            <a:spLocks noGrp="1"/>
          </p:cNvSpPr>
          <p:nvPr>
            <p:ph idx="1"/>
          </p:nvPr>
        </p:nvSpPr>
        <p:spPr>
          <a:xfrm>
            <a:off x="628650" y="1160705"/>
            <a:ext cx="7886700" cy="4582625"/>
          </a:xfrm>
        </p:spPr>
        <p:txBody>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A  novel  method  of  designing  a  low-cost,  compact  theft  control system  for  a  vehicle  was  designed  &amp;  demonstrated  in  this  paper. </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This  work  is  an  ultimate  threat  for  vehicle  thieves.  Nowadays,  the vehicles  are  least  secured  when  it  is  stolen  by  thieves. </a:t>
            </a:r>
          </a:p>
          <a:p>
            <a:pPr>
              <a:buFont typeface="Wingdings" pitchFamily="2" charset="2"/>
              <a:buChar char="Ø"/>
            </a:pPr>
            <a:r>
              <a:rPr lang="en-US" sz="2000" dirty="0">
                <a:latin typeface="Times New Roman" panose="02020603050405020304" pitchFamily="18" charset="0"/>
                <a:cs typeface="Times New Roman" panose="02020603050405020304" pitchFamily="18" charset="0"/>
              </a:rPr>
              <a:t> By  this  work  which  is  presented  in  this  paper,  it  is  very  easy  to  track  the  vehicle  at  a  higher  degree  of  accuracy,  since  it  is  based on  GSM  Technology,  which  is  very  developed  now.  So,  it  is  very much  easy  to  get  back  the  vehicle. </a:t>
            </a: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15350" cy="1241945"/>
          </a:xfrm>
        </p:spPr>
        <p:txBody>
          <a:bodyPr>
            <a:normAutofit/>
          </a:bodyPr>
          <a:lstStyle/>
          <a:p>
            <a:r>
              <a:rPr lang="en-US" sz="4000" dirty="0">
                <a:latin typeface="Times New Roman" pitchFamily="18" charset="0"/>
                <a:cs typeface="Times New Roman" pitchFamily="18" charset="0"/>
              </a:rPr>
              <a:t>REFERENCE: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a:xfrm>
            <a:off x="628650" y="1269242"/>
            <a:ext cx="7886700" cy="4907721"/>
          </a:xfrm>
        </p:spPr>
        <p:txBody>
          <a:bodyPr>
            <a:normAutofit/>
          </a:bodyPr>
          <a:lstStyle/>
          <a:p>
            <a:pPr>
              <a:buFont typeface="Wingdings" pitchFamily="2" charset="2"/>
              <a:buChar char="Ø"/>
            </a:pPr>
            <a:r>
              <a:rPr lang="en-US" sz="2200" dirty="0">
                <a:latin typeface="Times New Roman" pitchFamily="18" charset="0"/>
                <a:cs typeface="Times New Roman" pitchFamily="18" charset="0"/>
              </a:rPr>
              <a:t>M. A. Mazidi, “The 8051 Microcontroller &amp; Embedded Systems”, Pearson Education Asia, India, 2003.</a:t>
            </a:r>
          </a:p>
          <a:p>
            <a:pPr>
              <a:buFont typeface="Wingdings" pitchFamily="2" charset="2"/>
              <a:buChar char="Ø"/>
            </a:pPr>
            <a:r>
              <a:rPr lang="en-US" sz="2200" dirty="0">
                <a:latin typeface="Times New Roman" pitchFamily="18" charset="0"/>
                <a:cs typeface="Times New Roman" pitchFamily="18" charset="0"/>
              </a:rPr>
              <a:t>Kenneth J. Ayala, “The 8051 Microcontroller Architecture, programming &amp;applications”, Penram International, India, 1996.</a:t>
            </a:r>
          </a:p>
          <a:p>
            <a:pPr>
              <a:buFont typeface="Wingdings" pitchFamily="2" charset="2"/>
              <a:buChar char="Ø"/>
            </a:pPr>
            <a:r>
              <a:rPr lang="en-US" sz="2200" dirty="0">
                <a:latin typeface="Times New Roman" pitchFamily="18" charset="0"/>
                <a:cs typeface="Times New Roman" pitchFamily="18" charset="0"/>
              </a:rPr>
              <a:t>Douglas V Hall, “Microprocessor and Interfacing-Programming &amp; Hardware by”.</a:t>
            </a:r>
          </a:p>
          <a:p>
            <a:pPr>
              <a:buFont typeface="Wingdings" pitchFamily="2" charset="2"/>
              <a:buChar char="Ø"/>
            </a:pPr>
            <a:r>
              <a:rPr lang="en-US" sz="2200" dirty="0">
                <a:latin typeface="Times New Roman" pitchFamily="18" charset="0"/>
                <a:cs typeface="Times New Roman" pitchFamily="18" charset="0"/>
              </a:rPr>
              <a:t>http://www. gisdevelopment.net</a:t>
            </a:r>
          </a:p>
          <a:p>
            <a:pPr>
              <a:buFont typeface="Wingdings" pitchFamily="2" charset="2"/>
              <a:buChar char="Ø"/>
            </a:pPr>
            <a:r>
              <a:rPr lang="en-US" sz="2200" dirty="0">
                <a:latin typeface="Times New Roman" pitchFamily="18" charset="0"/>
                <a:cs typeface="Times New Roman" pitchFamily="18" charset="0"/>
              </a:rPr>
              <a:t>National motor vehicle theft reduction conference 2000, Conference Papers (Australia)</a:t>
            </a:r>
          </a:p>
          <a:p>
            <a:endParaRPr lang="en-IN" dirty="0"/>
          </a:p>
        </p:txBody>
      </p:sp>
    </p:spTree>
    <p:extLst>
      <p:ext uri="{BB962C8B-B14F-4D97-AF65-F5344CB8AC3E}">
        <p14:creationId xmlns:p14="http://schemas.microsoft.com/office/powerpoint/2010/main" val="481242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F687CC-D592-CA93-4F93-9B8C0EC8C4DD}"/>
              </a:ext>
            </a:extLst>
          </p:cNvPr>
          <p:cNvSpPr/>
          <p:nvPr/>
        </p:nvSpPr>
        <p:spPr>
          <a:xfrm>
            <a:off x="988042" y="1859340"/>
            <a:ext cx="6991186" cy="2646878"/>
          </a:xfrm>
          <a:prstGeom prst="rect">
            <a:avLst/>
          </a:prstGeom>
          <a:noFill/>
          <a:ln>
            <a:noFill/>
          </a:ln>
          <a:effectLst>
            <a:glow rad="101600">
              <a:schemeClr val="accent4">
                <a:satMod val="175000"/>
                <a:alpha val="40000"/>
              </a:schemeClr>
            </a:glow>
            <a:outerShdw blurRad="76200" dist="12700" dir="8100000" sy="-23000" kx="800400" algn="br" rotWithShape="0">
              <a:prstClr val="black">
                <a:alpha val="20000"/>
              </a:prstClr>
            </a:outerShdw>
          </a:effectLst>
          <a:scene3d>
            <a:camera prst="orthographicFront">
              <a:rot lat="0" lon="0" rev="0"/>
            </a:camera>
            <a:lightRig rig="glow" dir="t">
              <a:rot lat="0" lon="0" rev="4800000"/>
            </a:lightRig>
          </a:scene3d>
          <a:sp3d prstMaterial="matte">
            <a:bevelT w="127000" h="63500"/>
          </a:sp3d>
        </p:spPr>
        <p:txBody>
          <a:bodyPr wrap="square" lIns="91440" tIns="45720" rIns="91440" bIns="45720">
            <a:spAutoFit/>
          </a:bodyPr>
          <a:lstStyle/>
          <a:p>
            <a:pPr algn="ctr"/>
            <a:r>
              <a:rPr lang="en-US" sz="16600" dirty="0">
                <a:ln w="0"/>
                <a:effectLst>
                  <a:outerShdw blurRad="38100" dist="19050" dir="2700000" algn="tl" rotWithShape="0">
                    <a:schemeClr val="dk1">
                      <a:alpha val="40000"/>
                    </a:schemeClr>
                  </a:outerShdw>
                </a:effectLst>
              </a:rPr>
              <a:t>A</a:t>
            </a:r>
            <a:r>
              <a:rPr lang="en-US" sz="7200" dirty="0">
                <a:ln w="0"/>
                <a:effectLst>
                  <a:outerShdw blurRad="38100" dist="19050" dir="2700000" algn="tl" rotWithShape="0">
                    <a:schemeClr val="dk1">
                      <a:alpha val="40000"/>
                    </a:schemeClr>
                  </a:outerShdw>
                </a:effectLst>
              </a:rPr>
              <a:t>ny </a:t>
            </a:r>
            <a:r>
              <a:rPr lang="en-US" sz="16600" dirty="0">
                <a:ln w="0"/>
                <a:effectLst>
                  <a:outerShdw blurRad="38100" dist="19050" dir="2700000" algn="tl" rotWithShape="0">
                    <a:schemeClr val="dk1">
                      <a:alpha val="40000"/>
                    </a:schemeClr>
                  </a:outerShdw>
                </a:effectLst>
              </a:rPr>
              <a:t>Q</a:t>
            </a:r>
            <a:r>
              <a:rPr lang="en-US" sz="7200" dirty="0">
                <a:ln w="0"/>
                <a:effectLst>
                  <a:outerShdw blurRad="38100" dist="19050" dir="2700000" algn="tl" rotWithShape="0">
                    <a:schemeClr val="dk1">
                      <a:alpha val="40000"/>
                    </a:schemeClr>
                  </a:outerShdw>
                </a:effectLst>
              </a:rPr>
              <a:t>ueries</a:t>
            </a:r>
            <a:endParaRPr lang="en-US" sz="72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363415" y="2627680"/>
            <a:ext cx="8398119" cy="1920874"/>
          </a:xfrm>
        </p:spPr>
        <p:txBody>
          <a:bodyPr/>
          <a:lstStyle/>
          <a:p>
            <a:pPr algn="ctr"/>
            <a:r>
              <a:rPr lang="en-IN" dirty="0">
                <a:latin typeface="Times New Roman" pitchFamily="18" charset="0"/>
                <a:cs typeface="Times New Roman" pitchFamily="18" charset="0"/>
              </a:rPr>
              <a:t>Thank you……….</a:t>
            </a:r>
            <a:br>
              <a:rPr lang="en-IN" dirty="0">
                <a:solidFill>
                  <a:schemeClr val="bg2">
                    <a:lumMod val="10000"/>
                  </a:schemeClr>
                </a:solidFill>
                <a:latin typeface="Times New Roman" pitchFamily="18" charset="0"/>
                <a:cs typeface="Times New Roman" pitchFamily="18" charset="0"/>
              </a:rPr>
            </a:br>
            <a:endParaRPr lang="en-IN" dirty="0">
              <a:solidFill>
                <a:schemeClr val="bg2">
                  <a:lumMod val="1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048585"/>
          <p:cNvSpPr>
            <a:spLocks noGrp="1"/>
          </p:cNvSpPr>
          <p:nvPr>
            <p:ph type="title"/>
          </p:nvPr>
        </p:nvSpPr>
        <p:spPr>
          <a:xfrm>
            <a:off x="0" y="54430"/>
            <a:ext cx="8066314" cy="756103"/>
          </a:xfrm>
        </p:spPr>
        <p:txBody>
          <a:bodyPr>
            <a:normAutofit/>
          </a:bodyPr>
          <a:lstStyle/>
          <a:p>
            <a:r>
              <a:rPr lang="en-US" sz="4000" dirty="0">
                <a:latin typeface="Times New Roman" pitchFamily="18" charset="0"/>
                <a:cs typeface="Times New Roman" pitchFamily="18" charset="0"/>
              </a:rPr>
              <a:t>ABSTRACT</a:t>
            </a:r>
            <a:r>
              <a:rPr lang="en-US" sz="4000" dirty="0"/>
              <a:t> </a:t>
            </a:r>
          </a:p>
        </p:txBody>
      </p:sp>
      <p:sp>
        <p:nvSpPr>
          <p:cNvPr id="1048599" name="Content Placeholder 1048586"/>
          <p:cNvSpPr>
            <a:spLocks noGrp="1"/>
          </p:cNvSpPr>
          <p:nvPr>
            <p:ph idx="1"/>
          </p:nvPr>
        </p:nvSpPr>
        <p:spPr>
          <a:xfrm rot="11964">
            <a:off x="421891" y="797161"/>
            <a:ext cx="7886700" cy="5952643"/>
          </a:xfrm>
        </p:spPr>
        <p:txBody>
          <a:bodyPr>
            <a:normAutofit/>
          </a:bodyPr>
          <a:lstStyle/>
          <a:p>
            <a:pPr>
              <a:spcBef>
                <a:spcPts val="100"/>
              </a:spcBef>
              <a:buFont typeface="Wingdings" pitchFamily="2" charset="2"/>
              <a:buChar char="Ø"/>
            </a:pPr>
            <a:endParaRPr lang="en-US" sz="2400" dirty="0"/>
          </a:p>
          <a:p>
            <a:pPr>
              <a:spcBef>
                <a:spcPts val="100"/>
              </a:spcBef>
              <a:buFont typeface="Wingdings" pitchFamily="2" charset="2"/>
              <a:buChar char="Ø"/>
            </a:pPr>
            <a:r>
              <a:rPr lang="en-US" sz="2000" dirty="0">
                <a:latin typeface="Times New Roman" pitchFamily="18" charset="0"/>
                <a:cs typeface="Times New Roman" pitchFamily="18" charset="0"/>
              </a:rPr>
              <a:t>Now-a-days  number  of  vehicles  can  be  seen  on  roads.  Most  of   the  people  prefer  to  buy  a  vehicle  for  themselves  or  their  family.</a:t>
            </a:r>
          </a:p>
          <a:p>
            <a:pPr marL="0" indent="0">
              <a:spcBef>
                <a:spcPts val="100"/>
              </a:spcBef>
              <a:buNone/>
            </a:pPr>
            <a:endParaRPr lang="en-US" sz="2000" dirty="0">
              <a:latin typeface="Times New Roman" pitchFamily="18" charset="0"/>
              <a:cs typeface="Times New Roman" pitchFamily="18" charset="0"/>
            </a:endParaRPr>
          </a:p>
          <a:p>
            <a:pPr>
              <a:spcBef>
                <a:spcPts val="100"/>
              </a:spcBef>
              <a:buFont typeface="Wingdings" pitchFamily="2" charset="2"/>
              <a:buChar char="Ø"/>
            </a:pPr>
            <a:r>
              <a:rPr lang="en-US" sz="2000" dirty="0">
                <a:latin typeface="Times New Roman" pitchFamily="18" charset="0"/>
                <a:cs typeface="Times New Roman" pitchFamily="18" charset="0"/>
              </a:rPr>
              <a:t>As  the  vehicle theft  rate  is  going  up,  security  system  for  vehicles  is  extremely  essential.</a:t>
            </a:r>
          </a:p>
          <a:p>
            <a:pPr marL="0" indent="0">
              <a:spcBef>
                <a:spcPts val="100"/>
              </a:spcBef>
              <a:buNone/>
            </a:pPr>
            <a:endParaRPr lang="en-US" sz="2000" dirty="0">
              <a:latin typeface="Times New Roman" pitchFamily="18" charset="0"/>
              <a:cs typeface="Times New Roman" pitchFamily="18" charset="0"/>
            </a:endParaRPr>
          </a:p>
          <a:p>
            <a:pPr>
              <a:spcBef>
                <a:spcPts val="100"/>
              </a:spcBef>
              <a:buFont typeface="Wingdings" pitchFamily="2" charset="2"/>
              <a:buChar char="Ø"/>
            </a:pPr>
            <a:r>
              <a:rPr lang="en-US" sz="2000" dirty="0">
                <a:latin typeface="Times New Roman" pitchFamily="18" charset="0"/>
                <a:cs typeface="Times New Roman" pitchFamily="18" charset="0"/>
              </a:rPr>
              <a:t>In  this  proposed  system  if  someone  tries  to  steal  the  vehicle,  the                      microcontroller  gets  an  interrupt  through  a  switch mechanism  and        commands  the  GSM  modem  to  send  an  SMS.</a:t>
            </a:r>
          </a:p>
          <a:p>
            <a:pPr marL="0" indent="0">
              <a:spcBef>
                <a:spcPts val="100"/>
              </a:spcBef>
              <a:buNone/>
            </a:pPr>
            <a:endParaRPr lang="en-US" sz="2000" dirty="0">
              <a:latin typeface="Times New Roman" pitchFamily="18" charset="0"/>
              <a:cs typeface="Times New Roman" pitchFamily="18" charset="0"/>
            </a:endParaRPr>
          </a:p>
          <a:p>
            <a:pPr>
              <a:spcBef>
                <a:spcPts val="100"/>
              </a:spcBef>
              <a:buFont typeface="Wingdings" pitchFamily="2" charset="2"/>
              <a:buChar char="Ø"/>
            </a:pPr>
            <a:r>
              <a:rPr lang="en-US" sz="2000" dirty="0">
                <a:latin typeface="Times New Roman" pitchFamily="18" charset="0"/>
                <a:cs typeface="Times New Roman" pitchFamily="18" charset="0"/>
              </a:rPr>
              <a:t>The  owner  receives  the  SMS  that  his  vehicle  is  being  stolen. Owner  can  send  back  an  SMS  to  the  GSM  modem  to  "stop  the engine".</a:t>
            </a:r>
          </a:p>
          <a:p>
            <a:pPr marL="0" indent="0">
              <a:spcBef>
                <a:spcPts val="100"/>
              </a:spcBef>
              <a:buNone/>
            </a:pPr>
            <a:endParaRPr lang="en-US" sz="2000" dirty="0">
              <a:latin typeface="Times New Roman" pitchFamily="18" charset="0"/>
              <a:cs typeface="Times New Roman" pitchFamily="18" charset="0"/>
            </a:endParaRPr>
          </a:p>
          <a:p>
            <a:pPr>
              <a:spcBef>
                <a:spcPts val="100"/>
              </a:spcBef>
              <a:buFont typeface="Wingdings" pitchFamily="2" charset="2"/>
              <a:buChar char="Ø"/>
            </a:pPr>
            <a:r>
              <a:rPr lang="en-US" sz="2000" dirty="0">
                <a:latin typeface="Times New Roman" pitchFamily="18" charset="0"/>
                <a:cs typeface="Times New Roman" pitchFamily="18" charset="0"/>
              </a:rPr>
              <a:t>Microcontroller  receives  the  message,  the  output  activates  the mechanism  that  disables  the  ignition  of  the  vehicle  and  it  will  be  stopped.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0" y="-21771"/>
            <a:ext cx="7886700" cy="908875"/>
          </a:xfrm>
        </p:spPr>
        <p:txBody>
          <a:bodyPr>
            <a:normAutofit/>
          </a:bodyPr>
          <a:lstStyle/>
          <a:p>
            <a:r>
              <a:rPr lang="en-US" sz="4000" dirty="0">
                <a:latin typeface="Times New Roman" pitchFamily="18" charset="0"/>
                <a:cs typeface="Times New Roman" pitchFamily="18" charset="0"/>
              </a:rPr>
              <a:t>OBJECTIVE</a:t>
            </a:r>
            <a:endParaRPr lang="en-IN" sz="4000" dirty="0">
              <a:latin typeface="Times New Roman" pitchFamily="18" charset="0"/>
              <a:cs typeface="Times New Roman" pitchFamily="18" charset="0"/>
            </a:endParaRPr>
          </a:p>
        </p:txBody>
      </p:sp>
      <p:sp>
        <p:nvSpPr>
          <p:cNvPr id="1048601" name="Content Placeholder 2"/>
          <p:cNvSpPr>
            <a:spLocks noGrp="1"/>
          </p:cNvSpPr>
          <p:nvPr>
            <p:ph idx="1"/>
          </p:nvPr>
        </p:nvSpPr>
        <p:spPr>
          <a:xfrm>
            <a:off x="628650" y="1296537"/>
            <a:ext cx="7886700" cy="4866778"/>
          </a:xfrm>
        </p:spPr>
        <p:txBody>
          <a:bodyPr>
            <a:normAutofit/>
          </a:bodyPr>
          <a:lstStyle/>
          <a:p>
            <a:pPr>
              <a:buFont typeface="Wingdings" pitchFamily="2" charset="2"/>
              <a:buChar char="Ø"/>
            </a:pPr>
            <a:r>
              <a:rPr lang="en-US" sz="2000" dirty="0">
                <a:latin typeface="Times New Roman" pitchFamily="18" charset="0"/>
                <a:cs typeface="Times New Roman" pitchFamily="18" charset="0"/>
              </a:rPr>
              <a:t>The  aim  of  this  project  is  to use  wireless  technology  to  intimate the  owner  of  the  vehicle  about  an  un-authorized  entry.</a:t>
            </a:r>
          </a:p>
          <a:p>
            <a:pPr>
              <a:buFont typeface="Wingdings" pitchFamily="2" charset="2"/>
              <a:buChar char="Ø"/>
            </a:pPr>
            <a:r>
              <a:rPr lang="en-US" sz="2000" dirty="0">
                <a:latin typeface="Times New Roman" pitchFamily="18" charset="0"/>
                <a:cs typeface="Times New Roman" pitchFamily="18" charset="0"/>
              </a:rPr>
              <a:t>This  is  done  by  sending  an  auto-generated  SMS  to  the  owner.</a:t>
            </a:r>
          </a:p>
          <a:p>
            <a:pPr>
              <a:buFont typeface="Wingdings" pitchFamily="2" charset="2"/>
              <a:buChar char="Ø"/>
            </a:pPr>
            <a:r>
              <a:rPr lang="en-US" sz="2000" dirty="0">
                <a:latin typeface="Times New Roman" pitchFamily="18" charset="0"/>
                <a:cs typeface="Times New Roman" pitchFamily="18" charset="0"/>
              </a:rPr>
              <a:t>An  added  advantage  of  this  project  is  that  the  owner  can  send back  the  SMS  which  will  disable  the   ignition  of  the vehicle.</a:t>
            </a:r>
          </a:p>
          <a:p>
            <a:pPr marL="0" indent="0">
              <a:spcBef>
                <a:spcPts val="100"/>
              </a:spcBef>
              <a:buNone/>
            </a:pPr>
            <a:endParaRPr lang="en-IN"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0" y="0"/>
            <a:ext cx="7886700" cy="807181"/>
          </a:xfrm>
        </p:spPr>
        <p:txBody>
          <a:bodyPr>
            <a:normAutofit/>
          </a:bodyPr>
          <a:lstStyle/>
          <a:p>
            <a:r>
              <a:rPr lang="en-US" sz="4000" dirty="0">
                <a:latin typeface="Times New Roman" pitchFamily="18" charset="0"/>
                <a:cs typeface="Times New Roman" pitchFamily="18" charset="0"/>
              </a:rPr>
              <a:t>INTRODUCTION</a:t>
            </a:r>
            <a:endParaRPr lang="en-IN" sz="4000" dirty="0">
              <a:latin typeface="Times New Roman" pitchFamily="18" charset="0"/>
              <a:cs typeface="Times New Roman" pitchFamily="18" charset="0"/>
            </a:endParaRPr>
          </a:p>
        </p:txBody>
      </p:sp>
      <p:sp>
        <p:nvSpPr>
          <p:cNvPr id="1048603" name="Content Placeholder 2"/>
          <p:cNvSpPr>
            <a:spLocks noGrp="1"/>
          </p:cNvSpPr>
          <p:nvPr>
            <p:ph idx="1"/>
          </p:nvPr>
        </p:nvSpPr>
        <p:spPr>
          <a:xfrm>
            <a:off x="628650" y="1277816"/>
            <a:ext cx="7886700" cy="5451230"/>
          </a:xfrm>
        </p:spPr>
        <p:txBody>
          <a:bodyPr>
            <a:normAutofit/>
          </a:bodyPr>
          <a:lstStyle/>
          <a:p>
            <a:pPr>
              <a:spcBef>
                <a:spcPts val="200"/>
              </a:spcBef>
              <a:spcAft>
                <a:spcPts val="1000"/>
              </a:spcAft>
              <a:buFont typeface="Wingdings" pitchFamily="2" charset="2"/>
              <a:buChar char="Ø"/>
            </a:pPr>
            <a:r>
              <a:rPr lang="en-US" sz="2000" dirty="0">
                <a:latin typeface="Times New Roman" pitchFamily="18" charset="0"/>
                <a:cs typeface="Times New Roman" pitchFamily="18" charset="0"/>
              </a:rPr>
              <a:t>With  the  rapid  development  of  national  economy, automobiles  have  increased  greatly  as  they  are  playing  a  crucial role  in  human’s  life.</a:t>
            </a:r>
          </a:p>
          <a:p>
            <a:pPr>
              <a:spcBef>
                <a:spcPts val="200"/>
              </a:spcBef>
              <a:spcAft>
                <a:spcPts val="1000"/>
              </a:spcAft>
              <a:buFont typeface="Wingdings" pitchFamily="2" charset="2"/>
              <a:buChar char="Ø"/>
            </a:pPr>
            <a:r>
              <a:rPr lang="en-US" sz="2000" dirty="0">
                <a:latin typeface="Times New Roman" pitchFamily="18" charset="0"/>
                <a:cs typeface="Times New Roman" pitchFamily="18" charset="0"/>
              </a:rPr>
              <a:t>However,  in  this  modern  technology  crimes are being smarter  and  the  automobiles are being  stolen frequently.</a:t>
            </a:r>
          </a:p>
          <a:p>
            <a:pPr>
              <a:spcBef>
                <a:spcPts val="200"/>
              </a:spcBef>
              <a:spcAft>
                <a:spcPts val="1000"/>
              </a:spcAft>
              <a:buFont typeface="Wingdings" pitchFamily="2" charset="2"/>
              <a:buChar char="Ø"/>
            </a:pPr>
            <a:r>
              <a:rPr lang="en-US" sz="2000" dirty="0">
                <a:latin typeface="Times New Roman" pitchFamily="18" charset="0"/>
                <a:cs typeface="Times New Roman" pitchFamily="18" charset="0"/>
              </a:rPr>
              <a:t>Electronics  with anti-theft technology is  widely  used  now a days.</a:t>
            </a:r>
          </a:p>
          <a:p>
            <a:pPr>
              <a:spcBef>
                <a:spcPts val="200"/>
              </a:spcBef>
              <a:spcAft>
                <a:spcPts val="1000"/>
              </a:spcAft>
              <a:buFont typeface="Wingdings" pitchFamily="2" charset="2"/>
              <a:buChar char="Ø"/>
            </a:pPr>
            <a:r>
              <a:rPr lang="en-US" sz="2000" dirty="0">
                <a:latin typeface="Times New Roman" pitchFamily="18" charset="0"/>
                <a:cs typeface="Times New Roman" pitchFamily="18" charset="0"/>
              </a:rPr>
              <a:t>GSM (global  system  for  mobile  communication)  is  a  case  which  is  the most  mature  and  widely  used  in  mobile  communication  system. </a:t>
            </a:r>
          </a:p>
          <a:p>
            <a:pPr>
              <a:spcBef>
                <a:spcPts val="200"/>
              </a:spcBef>
              <a:spcAft>
                <a:spcPts val="1000"/>
              </a:spcAft>
              <a:buFont typeface="Wingdings" pitchFamily="2" charset="2"/>
              <a:buChar char="Ø"/>
            </a:pPr>
            <a:r>
              <a:rPr lang="en-US" sz="2000" dirty="0">
                <a:latin typeface="Times New Roman" pitchFamily="18" charset="0"/>
                <a:cs typeface="Times New Roman" pitchFamily="18" charset="0"/>
              </a:rPr>
              <a:t>It ensures  the  information  transmission  so  real-time,  security  and  reliable that  realizes  the  long  distance  control.</a:t>
            </a:r>
          </a:p>
          <a:p>
            <a:pPr>
              <a:spcBef>
                <a:spcPts val="200"/>
              </a:spcBef>
              <a:spcAft>
                <a:spcPts val="1000"/>
              </a:spcAft>
              <a:buFont typeface="Wingdings" pitchFamily="2" charset="2"/>
              <a:buChar char="Ø"/>
            </a:pPr>
            <a:r>
              <a:rPr lang="en-US" sz="2000" dirty="0">
                <a:latin typeface="Times New Roman" pitchFamily="18" charset="0"/>
                <a:cs typeface="Times New Roman" pitchFamily="18" charset="0"/>
              </a:rPr>
              <a:t>This  paper  is  about  a  design  of a  new  fashion  auto-guard  which  is  a  smart  measurement  generalized  in  the  automobile  security  area.</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0" y="0"/>
            <a:ext cx="7886700" cy="832338"/>
          </a:xfrm>
        </p:spPr>
        <p:txBody>
          <a:bodyPr>
            <a:normAutofit/>
          </a:bodyPr>
          <a:lstStyle/>
          <a:p>
            <a:r>
              <a:rPr lang="en-US" sz="4000" dirty="0">
                <a:latin typeface="Times New Roman" pitchFamily="18" charset="0"/>
                <a:cs typeface="Times New Roman" pitchFamily="18" charset="0"/>
              </a:rPr>
              <a:t>EXSITING SYSTEM</a:t>
            </a:r>
            <a:endParaRPr lang="en-IN" sz="4000" dirty="0">
              <a:latin typeface="Times New Roman" pitchFamily="18" charset="0"/>
              <a:cs typeface="Times New Roman" pitchFamily="18" charset="0"/>
            </a:endParaRPr>
          </a:p>
        </p:txBody>
      </p:sp>
      <p:sp>
        <p:nvSpPr>
          <p:cNvPr id="1048605" name="Content Placeholder 2"/>
          <p:cNvSpPr>
            <a:spLocks noGrp="1"/>
          </p:cNvSpPr>
          <p:nvPr>
            <p:ph idx="1"/>
          </p:nvPr>
        </p:nvSpPr>
        <p:spPr>
          <a:xfrm>
            <a:off x="628650" y="1160586"/>
            <a:ext cx="7886700" cy="5016378"/>
          </a:xfrm>
        </p:spPr>
        <p:txBody>
          <a:bodyPr/>
          <a:lstStyle/>
          <a:p>
            <a:pPr>
              <a:buFont typeface="Wingdings" pitchFamily="2" charset="2"/>
              <a:buChar char="Ø"/>
            </a:pPr>
            <a:r>
              <a:rPr lang="en-US" sz="2000" dirty="0">
                <a:latin typeface="Times New Roman" pitchFamily="18" charset="0"/>
                <a:cs typeface="Times New Roman" pitchFamily="18" charset="0"/>
              </a:rPr>
              <a:t> In the  existing  system,  vehicles  are  tracked  by  persons  manually</a:t>
            </a:r>
            <a:r>
              <a:rPr lang="en-US"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In  this  system  we  cannot  monitor  the  location  of  the  vehicle  remotely. </a:t>
            </a:r>
          </a:p>
          <a:p>
            <a:pPr>
              <a:buFont typeface="Wingdings" pitchFamily="2" charset="2"/>
              <a:buChar char="Ø"/>
            </a:pPr>
            <a:r>
              <a:rPr lang="en-US" sz="2000" dirty="0">
                <a:latin typeface="Times New Roman" pitchFamily="18" charset="0"/>
                <a:cs typeface="Times New Roman" pitchFamily="18" charset="0"/>
              </a:rPr>
              <a:t> We  cannot  find  the  status  of  the  vehicle.  </a:t>
            </a:r>
            <a:endParaRPr lang="en-IN"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0" y="0"/>
            <a:ext cx="7886700" cy="937845"/>
          </a:xfrm>
        </p:spPr>
        <p:txBody>
          <a:bodyPr>
            <a:normAutofit/>
          </a:bodyPr>
          <a:lstStyle/>
          <a:p>
            <a:r>
              <a:rPr lang="en-US" sz="4000" dirty="0">
                <a:latin typeface="Times New Roman" panose="02020603050405020304" pitchFamily="18" charset="0"/>
                <a:cs typeface="Times New Roman" panose="02020603050405020304" pitchFamily="18" charset="0"/>
              </a:rPr>
              <a:t>PROPOSED SYSTEM</a:t>
            </a:r>
            <a:endParaRPr lang="en-IN" sz="4000" dirty="0">
              <a:latin typeface="Times New Roman" panose="02020603050405020304" pitchFamily="18" charset="0"/>
              <a:cs typeface="Times New Roman" panose="02020603050405020304" pitchFamily="18" charset="0"/>
            </a:endParaRPr>
          </a:p>
        </p:txBody>
      </p:sp>
      <p:sp>
        <p:nvSpPr>
          <p:cNvPr id="1048607" name="Content Placeholder 2"/>
          <p:cNvSpPr>
            <a:spLocks noGrp="1"/>
          </p:cNvSpPr>
          <p:nvPr>
            <p:ph idx="1"/>
          </p:nvPr>
        </p:nvSpPr>
        <p:spPr>
          <a:xfrm>
            <a:off x="628650" y="1195754"/>
            <a:ext cx="7886700" cy="4981209"/>
          </a:xfrm>
        </p:spPr>
        <p:txBody>
          <a:bodyPr>
            <a:normAutofit/>
          </a:bodyPr>
          <a:lstStyle/>
          <a:p>
            <a:pPr>
              <a:spcBef>
                <a:spcPts val="100"/>
              </a:spcBef>
              <a:buFont typeface="Wingdings" pitchFamily="2" charset="2"/>
              <a:buChar char="Ø"/>
            </a:pPr>
            <a:r>
              <a:rPr lang="en-US" sz="2000" dirty="0">
                <a:latin typeface="Times New Roman" panose="02020603050405020304" pitchFamily="18" charset="0"/>
                <a:cs typeface="Times New Roman" panose="02020603050405020304" pitchFamily="18" charset="0"/>
              </a:rPr>
              <a:t>In  this  project  we  are  using  Vibration  sensor   to  detect  the  theft happening.</a:t>
            </a:r>
          </a:p>
          <a:p>
            <a:pPr marL="0" indent="0">
              <a:spcBef>
                <a:spcPts val="100"/>
              </a:spcBef>
              <a:buNone/>
            </a:pPr>
            <a:endParaRPr lang="en-US" sz="20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r>
              <a:rPr lang="en-US" sz="2000" dirty="0">
                <a:latin typeface="Times New Roman" panose="02020603050405020304" pitchFamily="18" charset="0"/>
                <a:cs typeface="Times New Roman" panose="02020603050405020304" pitchFamily="18" charset="0"/>
              </a:rPr>
              <a:t>Initially  if  we  want   to  start   the  bike  we  need  to  switch  ON the  ignition  key  at  that  time,  if  the  sensor  detects vibration, it  means  not  theft.</a:t>
            </a:r>
          </a:p>
          <a:p>
            <a:pPr>
              <a:spcBef>
                <a:spcPts val="100"/>
              </a:spcBef>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spcBef>
                <a:spcPts val="100"/>
              </a:spcBef>
              <a:buFont typeface="Wingdings" pitchFamily="2" charset="2"/>
              <a:buChar char="Ø"/>
            </a:pPr>
            <a:r>
              <a:rPr lang="en-US" sz="2000" dirty="0">
                <a:latin typeface="Times New Roman" panose="02020603050405020304" pitchFamily="18" charset="0"/>
                <a:cs typeface="Times New Roman" panose="02020603050405020304" pitchFamily="18" charset="0"/>
              </a:rPr>
              <a:t>Otherwise,  if  the  sensor  detects  when  the  ignition  key  is in  OFF  condition  then  a  message  will  be  sent  to  the  owner.  The  motor will  be  in  Stop  condition  only. </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937847"/>
          </a:xfrm>
        </p:spPr>
        <p:txBody>
          <a:bodyPr>
            <a:normAutofit/>
          </a:bodyPr>
          <a:lstStyle/>
          <a:p>
            <a:r>
              <a:rPr lang="en-US" sz="4000" dirty="0">
                <a:latin typeface="Times New Roman" panose="02020603050405020304" pitchFamily="18" charset="0"/>
                <a:cs typeface="Times New Roman" panose="02020603050405020304" pitchFamily="18" charset="0"/>
              </a:rPr>
              <a:t>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266091"/>
            <a:ext cx="3594558" cy="4910871"/>
          </a:xfrm>
        </p:spPr>
        <p:txBody>
          <a:bodyPr>
            <a:normAutofit/>
          </a:bodyPr>
          <a:lstStyle/>
          <a:p>
            <a:pPr>
              <a:buFont typeface="Wingdings" pitchFamily="2" charset="2"/>
              <a:buChar char="Ø"/>
            </a:pPr>
            <a:r>
              <a:rPr lang="en-US" sz="2400" u="sng" dirty="0">
                <a:latin typeface="Times New Roman" panose="02020603050405020304" pitchFamily="18" charset="0"/>
                <a:cs typeface="Times New Roman" panose="02020603050405020304" pitchFamily="18" charset="0"/>
              </a:rPr>
              <a:t>Hardware  requirements</a:t>
            </a:r>
            <a:r>
              <a:rPr lang="en-US" sz="24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Courier New" pitchFamily="49" charset="0"/>
              <a:buChar char="o"/>
            </a:pPr>
            <a:r>
              <a:rPr lang="en-US" sz="2000" dirty="0">
                <a:latin typeface="Times New Roman" panose="02020603050405020304" pitchFamily="18" charset="0"/>
                <a:cs typeface="Times New Roman" panose="02020603050405020304" pitchFamily="18" charset="0"/>
              </a:rPr>
              <a:t> Arduino</a:t>
            </a:r>
          </a:p>
          <a:p>
            <a:pPr>
              <a:buFont typeface="Courier New" pitchFamily="49" charset="0"/>
              <a:buChar char="o"/>
            </a:pPr>
            <a:r>
              <a:rPr lang="en-US" sz="2000" dirty="0">
                <a:latin typeface="Times New Roman" panose="02020603050405020304" pitchFamily="18" charset="0"/>
                <a:cs typeface="Times New Roman" panose="02020603050405020304" pitchFamily="18" charset="0"/>
              </a:rPr>
              <a:t> Power  supply </a:t>
            </a:r>
          </a:p>
          <a:p>
            <a:pPr>
              <a:buFont typeface="Courier New" pitchFamily="49" charset="0"/>
              <a:buChar char="o"/>
            </a:pPr>
            <a:r>
              <a:rPr lang="en-US" sz="2000" dirty="0">
                <a:latin typeface="Times New Roman" panose="02020603050405020304" pitchFamily="18" charset="0"/>
                <a:cs typeface="Times New Roman" panose="02020603050405020304" pitchFamily="18" charset="0"/>
              </a:rPr>
              <a:t> Vibration  sensor</a:t>
            </a:r>
          </a:p>
          <a:p>
            <a:pPr>
              <a:buFont typeface="Courier New" pitchFamily="49" charset="0"/>
              <a:buChar char="o"/>
            </a:pPr>
            <a:r>
              <a:rPr lang="en-US" sz="2000" dirty="0">
                <a:latin typeface="Times New Roman" panose="02020603050405020304" pitchFamily="18" charset="0"/>
                <a:cs typeface="Times New Roman" panose="02020603050405020304" pitchFamily="18" charset="0"/>
              </a:rPr>
              <a:t> GPS</a:t>
            </a:r>
          </a:p>
          <a:p>
            <a:pPr>
              <a:buFont typeface="Courier New" pitchFamily="49" charset="0"/>
              <a:buChar char="o"/>
            </a:pPr>
            <a:r>
              <a:rPr lang="en-US" sz="2000" dirty="0">
                <a:latin typeface="Times New Roman" panose="02020603050405020304" pitchFamily="18" charset="0"/>
                <a:cs typeface="Times New Roman" panose="02020603050405020304" pitchFamily="18" charset="0"/>
              </a:rPr>
              <a:t> GSM</a:t>
            </a:r>
          </a:p>
          <a:p>
            <a:pPr>
              <a:buFont typeface="Courier New" pitchFamily="49" charset="0"/>
              <a:buChar char="o"/>
            </a:pPr>
            <a:r>
              <a:rPr lang="en-US" sz="2000" dirty="0">
                <a:latin typeface="Times New Roman" panose="02020603050405020304" pitchFamily="18" charset="0"/>
                <a:cs typeface="Times New Roman" panose="02020603050405020304" pitchFamily="18" charset="0"/>
              </a:rPr>
              <a:t> LCD</a:t>
            </a:r>
          </a:p>
          <a:p>
            <a:pPr>
              <a:buFont typeface="Courier New" pitchFamily="49" charset="0"/>
              <a:buChar char="o"/>
            </a:pPr>
            <a:r>
              <a:rPr lang="en-US" sz="2000" dirty="0">
                <a:latin typeface="Times New Roman" panose="02020603050405020304" pitchFamily="18" charset="0"/>
                <a:cs typeface="Times New Roman" panose="02020603050405020304" pitchFamily="18" charset="0"/>
              </a:rPr>
              <a:t> Relay</a:t>
            </a:r>
          </a:p>
          <a:p>
            <a:pPr>
              <a:buFont typeface="Courier New" pitchFamily="49" charset="0"/>
              <a:buChar char="o"/>
            </a:pPr>
            <a:r>
              <a:rPr lang="en-US" sz="2000" dirty="0">
                <a:latin typeface="Times New Roman" panose="02020603050405020304" pitchFamily="18" charset="0"/>
                <a:cs typeface="Times New Roman" panose="02020603050405020304" pitchFamily="18" charset="0"/>
              </a:rPr>
              <a:t> DC  motor</a:t>
            </a:r>
            <a:endParaRPr lang="en-US" sz="24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C3E608-B706-559F-EBE1-5F9FC4B4EB07}"/>
              </a:ext>
            </a:extLst>
          </p:cNvPr>
          <p:cNvSpPr txBox="1"/>
          <p:nvPr/>
        </p:nvSpPr>
        <p:spPr>
          <a:xfrm>
            <a:off x="4572000" y="1237810"/>
            <a:ext cx="3594558" cy="1046440"/>
          </a:xfrm>
          <a:prstGeom prst="rect">
            <a:avLst/>
          </a:prstGeom>
          <a:noFill/>
        </p:spPr>
        <p:txBody>
          <a:bodyPr wrap="square" rtlCol="0">
            <a:spAutoFit/>
          </a:bodyPr>
          <a:lstStyle/>
          <a:p>
            <a:pPr marL="228600" indent="-228600">
              <a:lnSpc>
                <a:spcPct val="90000"/>
              </a:lnSpc>
              <a:spcBef>
                <a:spcPts val="1000"/>
              </a:spcBef>
              <a:buFont typeface="Wingdings" pitchFamily="2" charset="2"/>
              <a:buChar char="Ø"/>
            </a:pPr>
            <a:r>
              <a:rPr lang="en-US" sz="2400" u="sng" dirty="0">
                <a:latin typeface="Times New Roman" panose="02020603050405020304" pitchFamily="18" charset="0"/>
                <a:cs typeface="Times New Roman" panose="02020603050405020304" pitchFamily="18" charset="0"/>
              </a:rPr>
              <a:t>Software  requirements </a:t>
            </a:r>
            <a:r>
              <a:rPr lang="en-US" sz="2400" dirty="0">
                <a:latin typeface="Times New Roman" panose="02020603050405020304" pitchFamily="18" charset="0"/>
                <a:cs typeface="Times New Roman" panose="02020603050405020304" pitchFamily="18" charset="0"/>
              </a:rPr>
              <a:t>:</a:t>
            </a:r>
          </a:p>
          <a:p>
            <a:pPr>
              <a:buFont typeface="Courier New" pitchFamily="49" charset="0"/>
              <a:buChar char="o"/>
            </a:pPr>
            <a:r>
              <a:rPr lang="en-US" sz="2000" dirty="0">
                <a:latin typeface="Times New Roman" panose="02020603050405020304" pitchFamily="18" charset="0"/>
                <a:cs typeface="Times New Roman" panose="02020603050405020304" pitchFamily="18" charset="0"/>
              </a:rPr>
              <a:t> Arduino  IDE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929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0" y="65572"/>
            <a:ext cx="7886700" cy="890953"/>
          </a:xfrm>
        </p:spPr>
        <p:txBody>
          <a:bodyPr>
            <a:normAutofit/>
          </a:bodyPr>
          <a:lstStyle/>
          <a:p>
            <a:r>
              <a:rPr lang="en-US" sz="4000" dirty="0">
                <a:latin typeface="Times New Roman" panose="02020603050405020304" pitchFamily="18"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a:xfrm>
            <a:off x="200455" y="1139325"/>
            <a:ext cx="8651631" cy="5016378"/>
          </a:xfrm>
        </p:spPr>
        <p:txBody>
          <a:bodyPr/>
          <a:lstStyle/>
          <a:p>
            <a:pPr marL="0" indent="0">
              <a:buNone/>
            </a:pPr>
            <a:endParaRPr lang="en-IN" dirty="0">
              <a:latin typeface="Times New Roman" panose="02020603050405020304" pitchFamily="18" charset="0"/>
              <a:cs typeface="Times New Roman" panose="02020603050405020304" pitchFamily="18" charset="0"/>
            </a:endParaRPr>
          </a:p>
        </p:txBody>
      </p:sp>
      <p:sp>
        <p:nvSpPr>
          <p:cNvPr id="1048610" name="Rectangle 3"/>
          <p:cNvSpPr/>
          <p:nvPr/>
        </p:nvSpPr>
        <p:spPr>
          <a:xfrm>
            <a:off x="3810000" y="3048000"/>
            <a:ext cx="1447800" cy="3048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Arduino</a:t>
            </a:r>
          </a:p>
        </p:txBody>
      </p:sp>
      <p:sp>
        <p:nvSpPr>
          <p:cNvPr id="1048611" name="Rectangle 4"/>
          <p:cNvSpPr/>
          <p:nvPr/>
        </p:nvSpPr>
        <p:spPr>
          <a:xfrm>
            <a:off x="1828800" y="3352800"/>
            <a:ext cx="1524000" cy="533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Vibration Sensor</a:t>
            </a:r>
          </a:p>
        </p:txBody>
      </p:sp>
      <p:sp>
        <p:nvSpPr>
          <p:cNvPr id="1048612" name="Rectangle 5"/>
          <p:cNvSpPr/>
          <p:nvPr/>
        </p:nvSpPr>
        <p:spPr>
          <a:xfrm>
            <a:off x="1828800" y="4343400"/>
            <a:ext cx="1533378" cy="533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Ignition Key</a:t>
            </a:r>
          </a:p>
        </p:txBody>
      </p:sp>
      <p:sp>
        <p:nvSpPr>
          <p:cNvPr id="1048613" name="Rectangle 6"/>
          <p:cNvSpPr/>
          <p:nvPr/>
        </p:nvSpPr>
        <p:spPr>
          <a:xfrm>
            <a:off x="1838178" y="5334000"/>
            <a:ext cx="1524000" cy="533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GPS</a:t>
            </a:r>
          </a:p>
        </p:txBody>
      </p:sp>
      <p:cxnSp>
        <p:nvCxnSpPr>
          <p:cNvPr id="3145728" name="Straight Arrow Connector 7"/>
          <p:cNvCxnSpPr>
            <a:cxnSpLocks/>
            <a:stCxn id="1048611" idx="3"/>
          </p:cNvCxnSpPr>
          <p:nvPr/>
        </p:nvCxnSpPr>
        <p:spPr>
          <a:xfrm>
            <a:off x="3352800" y="3619500"/>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8"/>
          <p:cNvCxnSpPr>
            <a:cxnSpLocks/>
          </p:cNvCxnSpPr>
          <p:nvPr/>
        </p:nvCxnSpPr>
        <p:spPr>
          <a:xfrm>
            <a:off x="3362178" y="4610100"/>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0" name="Straight Arrow Connector 9"/>
          <p:cNvCxnSpPr>
            <a:cxnSpLocks/>
          </p:cNvCxnSpPr>
          <p:nvPr/>
        </p:nvCxnSpPr>
        <p:spPr>
          <a:xfrm>
            <a:off x="3352800" y="5574323"/>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614" name="Rectangle 10"/>
          <p:cNvSpPr/>
          <p:nvPr/>
        </p:nvSpPr>
        <p:spPr>
          <a:xfrm>
            <a:off x="5705622" y="3352800"/>
            <a:ext cx="1186375" cy="533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LCD</a:t>
            </a:r>
          </a:p>
        </p:txBody>
      </p:sp>
      <p:sp>
        <p:nvSpPr>
          <p:cNvPr id="1048615" name="Rectangle 11"/>
          <p:cNvSpPr/>
          <p:nvPr/>
        </p:nvSpPr>
        <p:spPr>
          <a:xfrm>
            <a:off x="5700933" y="4305300"/>
            <a:ext cx="1191064" cy="533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GSM</a:t>
            </a:r>
          </a:p>
        </p:txBody>
      </p:sp>
      <p:cxnSp>
        <p:nvCxnSpPr>
          <p:cNvPr id="3145731" name="Straight Arrow Connector 12"/>
          <p:cNvCxnSpPr>
            <a:cxnSpLocks/>
          </p:cNvCxnSpPr>
          <p:nvPr/>
        </p:nvCxnSpPr>
        <p:spPr>
          <a:xfrm>
            <a:off x="5257800" y="3627120"/>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2" name="Straight Arrow Connector 13"/>
          <p:cNvCxnSpPr>
            <a:cxnSpLocks/>
          </p:cNvCxnSpPr>
          <p:nvPr/>
        </p:nvCxnSpPr>
        <p:spPr>
          <a:xfrm>
            <a:off x="5248422" y="4572000"/>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616" name="Rectangle 14"/>
          <p:cNvSpPr/>
          <p:nvPr/>
        </p:nvSpPr>
        <p:spPr>
          <a:xfrm>
            <a:off x="3804120" y="2076695"/>
            <a:ext cx="1444302" cy="533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Power Supply</a:t>
            </a:r>
          </a:p>
        </p:txBody>
      </p:sp>
      <p:cxnSp>
        <p:nvCxnSpPr>
          <p:cNvPr id="3145733" name="Straight Arrow Connector 15"/>
          <p:cNvCxnSpPr>
            <a:cxnSpLocks/>
            <a:stCxn id="1048616" idx="2"/>
            <a:endCxn id="1048610" idx="0"/>
          </p:cNvCxnSpPr>
          <p:nvPr/>
        </p:nvCxnSpPr>
        <p:spPr>
          <a:xfrm>
            <a:off x="4526271" y="2610095"/>
            <a:ext cx="7629" cy="4379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5734" name="Straight Arrow Connector 16"/>
          <p:cNvCxnSpPr>
            <a:cxnSpLocks/>
          </p:cNvCxnSpPr>
          <p:nvPr/>
        </p:nvCxnSpPr>
        <p:spPr>
          <a:xfrm>
            <a:off x="5257800" y="5334000"/>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617" name="Rectangle 17"/>
          <p:cNvSpPr/>
          <p:nvPr/>
        </p:nvSpPr>
        <p:spPr>
          <a:xfrm>
            <a:off x="5700933" y="5040923"/>
            <a:ext cx="1191064" cy="533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Relay</a:t>
            </a:r>
          </a:p>
        </p:txBody>
      </p:sp>
      <p:cxnSp>
        <p:nvCxnSpPr>
          <p:cNvPr id="3145735" name="Straight Arrow Connector 18"/>
          <p:cNvCxnSpPr>
            <a:cxnSpLocks/>
          </p:cNvCxnSpPr>
          <p:nvPr/>
        </p:nvCxnSpPr>
        <p:spPr>
          <a:xfrm>
            <a:off x="6891997" y="5334000"/>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8618" name="Rectangle 19"/>
          <p:cNvSpPr/>
          <p:nvPr/>
        </p:nvSpPr>
        <p:spPr>
          <a:xfrm>
            <a:off x="7357404" y="5040923"/>
            <a:ext cx="1191064" cy="5334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DC Motor</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1680</Words>
  <Application>Microsoft Office PowerPoint</Application>
  <PresentationFormat>On-screen Show (4:3)</PresentationFormat>
  <Paragraphs>171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Rounded MT Bold</vt:lpstr>
      <vt:lpstr>Calibri</vt:lpstr>
      <vt:lpstr>Calibri Light</vt:lpstr>
      <vt:lpstr>Courier New</vt:lpstr>
      <vt:lpstr>Times New Roman</vt:lpstr>
      <vt:lpstr>Wingdings</vt:lpstr>
      <vt:lpstr>Office Theme</vt:lpstr>
      <vt:lpstr>GUDIE K. Mohan Krishna, M.tech., ASSISTANT PROFESSOR Department of ECE </vt:lpstr>
      <vt:lpstr>CONTENTS</vt:lpstr>
      <vt:lpstr>ABSTRACT </vt:lpstr>
      <vt:lpstr>OBJECTIVE</vt:lpstr>
      <vt:lpstr>INTRODUCTION</vt:lpstr>
      <vt:lpstr>EXSITING SYSTEM</vt:lpstr>
      <vt:lpstr>PROPOSED SYSTEM</vt:lpstr>
      <vt:lpstr>REQUIREMENTS:</vt:lpstr>
      <vt:lpstr>BLOCK DIAGRAM:</vt:lpstr>
      <vt:lpstr>DESCRIPTION OF PARTS </vt:lpstr>
      <vt:lpstr>DC  MOTOR:</vt:lpstr>
      <vt:lpstr> RELAY:</vt:lpstr>
      <vt:lpstr> GSM(Global System for Mobile Communication):</vt:lpstr>
      <vt:lpstr> GPS(Global Positioning System):</vt:lpstr>
      <vt:lpstr>LCD(Liquid Crystal Display):</vt:lpstr>
      <vt:lpstr> VIBRATION SENSOR:</vt:lpstr>
      <vt:lpstr> ARDUINO IDE:</vt:lpstr>
      <vt:lpstr>APPLICATIONS:</vt:lpstr>
      <vt:lpstr>ADVANTAGES:</vt:lpstr>
      <vt:lpstr>FUTURE SCOPE:</vt:lpstr>
      <vt:lpstr>Testing Results:</vt:lpstr>
      <vt:lpstr>CONCLUSION:</vt:lpstr>
      <vt:lpstr>REFERENCE:</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GUDIE P.Mohan Krishna </dc:title>
  <dc:creator>RMX1805</dc:creator>
  <cp:lastModifiedBy>Tharun Kumar</cp:lastModifiedBy>
  <cp:revision>54</cp:revision>
  <dcterms:created xsi:type="dcterms:W3CDTF">2015-05-06T21:30:45Z</dcterms:created>
  <dcterms:modified xsi:type="dcterms:W3CDTF">2024-01-09T07:15:38Z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c23811d22c9e49acacbcde15192e1cee</vt:lpwstr>
  </property>
</Properties>
</file>