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7"/>
  </p:notesMasterIdLst>
  <p:sldIdLst>
    <p:sldId id="256" r:id="rId5"/>
    <p:sldId id="257" r:id="rId6"/>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guide id="3" pos="254">
          <p15:clr>
            <a:srgbClr val="A4A3A4"/>
          </p15:clr>
        </p15:guide>
        <p15:guide id="4" orient="horz" pos="60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174" y="78"/>
      </p:cViewPr>
      <p:guideLst>
        <p:guide orient="horz" pos="3120"/>
        <p:guide pos="2160"/>
        <p:guide pos="254"/>
        <p:guide orient="horz" pos="60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Tiago Martins Cortez Ferreira" userId="b7796d26-1b74-43c1-b2e7-d52c4001d287" providerId="ADAL" clId="{8F4BA28E-2281-46FE-90A1-8A8E58C92358}"/>
    <pc:docChg chg="modSld">
      <pc:chgData name="Carlos Tiago Martins Cortez Ferreira" userId="b7796d26-1b74-43c1-b2e7-d52c4001d287" providerId="ADAL" clId="{8F4BA28E-2281-46FE-90A1-8A8E58C92358}" dt="2019-11-18T15:50:28.342" v="73" actId="20577"/>
      <pc:docMkLst>
        <pc:docMk/>
      </pc:docMkLst>
      <pc:sldChg chg="modSp">
        <pc:chgData name="Carlos Tiago Martins Cortez Ferreira" userId="b7796d26-1b74-43c1-b2e7-d52c4001d287" providerId="ADAL" clId="{8F4BA28E-2281-46FE-90A1-8A8E58C92358}" dt="2019-11-18T15:50:28.342" v="73" actId="20577"/>
        <pc:sldMkLst>
          <pc:docMk/>
          <pc:sldMk cId="0" sldId="257"/>
        </pc:sldMkLst>
        <pc:spChg chg="ord">
          <ac:chgData name="Carlos Tiago Martins Cortez Ferreira" userId="b7796d26-1b74-43c1-b2e7-d52c4001d287" providerId="ADAL" clId="{8F4BA28E-2281-46FE-90A1-8A8E58C92358}" dt="2019-11-18T15:22:10.427" v="2" actId="167"/>
          <ac:spMkLst>
            <pc:docMk/>
            <pc:sldMk cId="0" sldId="257"/>
            <ac:spMk id="107" creationId="{00000000-0000-0000-0000-000000000000}"/>
          </ac:spMkLst>
        </pc:spChg>
        <pc:spChg chg="ord">
          <ac:chgData name="Carlos Tiago Martins Cortez Ferreira" userId="b7796d26-1b74-43c1-b2e7-d52c4001d287" providerId="ADAL" clId="{8F4BA28E-2281-46FE-90A1-8A8E58C92358}" dt="2019-11-18T15:22:07.377" v="1" actId="167"/>
          <ac:spMkLst>
            <pc:docMk/>
            <pc:sldMk cId="0" sldId="257"/>
            <ac:spMk id="108" creationId="{00000000-0000-0000-0000-000000000000}"/>
          </ac:spMkLst>
        </pc:spChg>
        <pc:spChg chg="mod">
          <ac:chgData name="Carlos Tiago Martins Cortez Ferreira" userId="b7796d26-1b74-43c1-b2e7-d52c4001d287" providerId="ADAL" clId="{8F4BA28E-2281-46FE-90A1-8A8E58C92358}" dt="2019-11-18T15:50:28.342" v="73" actId="20577"/>
          <ac:spMkLst>
            <pc:docMk/>
            <pc:sldMk cId="0" sldId="257"/>
            <ac:spMk id="111" creationId="{00000000-0000-0000-0000-000000000000}"/>
          </ac:spMkLst>
        </pc:spChg>
        <pc:spChg chg="mod ord">
          <ac:chgData name="Carlos Tiago Martins Cortez Ferreira" userId="b7796d26-1b74-43c1-b2e7-d52c4001d287" providerId="ADAL" clId="{8F4BA28E-2281-46FE-90A1-8A8E58C92358}" dt="2019-11-18T15:43:57.094" v="69" actId="20577"/>
          <ac:spMkLst>
            <pc:docMk/>
            <pc:sldMk cId="0" sldId="257"/>
            <ac:spMk id="1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60613" y="1143000"/>
            <a:ext cx="21369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12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2360613" y="1143000"/>
            <a:ext cx="21367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71488" y="527405"/>
            <a:ext cx="5915100" cy="1914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71488" y="2637014"/>
            <a:ext cx="5915100" cy="6285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71488" y="527405"/>
            <a:ext cx="5915100" cy="1914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86313" y="2822114"/>
            <a:ext cx="6285300" cy="59151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449713" y="3985503"/>
            <a:ext cx="8394900" cy="1478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550718" y="2549553"/>
            <a:ext cx="8394900" cy="4350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514350" y="1621191"/>
            <a:ext cx="5829300" cy="34488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857250" y="5202944"/>
            <a:ext cx="5143500" cy="23916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24" name="Google Shape;24;p3"/>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67916" y="2469624"/>
            <a:ext cx="5915100" cy="41205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467916" y="6629226"/>
            <a:ext cx="5915100" cy="21669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800"/>
              <a:buNone/>
              <a:defRPr sz="1800">
                <a:solidFill>
                  <a:schemeClr val="dk1"/>
                </a:solidFill>
              </a:defRPr>
            </a:lvl1pPr>
            <a:lvl2pPr marL="914400" lvl="1" indent="-228600" algn="l" rtl="0">
              <a:lnSpc>
                <a:spcPct val="90000"/>
              </a:lnSpc>
              <a:spcBef>
                <a:spcPts val="375"/>
              </a:spcBef>
              <a:spcAft>
                <a:spcPts val="0"/>
              </a:spcAft>
              <a:buClr>
                <a:srgbClr val="888888"/>
              </a:buClr>
              <a:buSzPts val="1500"/>
              <a:buNone/>
              <a:defRPr sz="1500">
                <a:solidFill>
                  <a:srgbClr val="888888"/>
                </a:solidFill>
              </a:defRPr>
            </a:lvl2pPr>
            <a:lvl3pPr marL="1371600" lvl="2" indent="-228600" algn="l" rtl="0">
              <a:lnSpc>
                <a:spcPct val="90000"/>
              </a:lnSpc>
              <a:spcBef>
                <a:spcPts val="375"/>
              </a:spcBef>
              <a:spcAft>
                <a:spcPts val="0"/>
              </a:spcAft>
              <a:buClr>
                <a:srgbClr val="888888"/>
              </a:buClr>
              <a:buSzPts val="1350"/>
              <a:buNone/>
              <a:defRPr sz="1350">
                <a:solidFill>
                  <a:srgbClr val="888888"/>
                </a:solidFill>
              </a:defRPr>
            </a:lvl3pPr>
            <a:lvl4pPr marL="1828800" lvl="3" indent="-228600" algn="l" rtl="0">
              <a:lnSpc>
                <a:spcPct val="90000"/>
              </a:lnSpc>
              <a:spcBef>
                <a:spcPts val="375"/>
              </a:spcBef>
              <a:spcAft>
                <a:spcPts val="0"/>
              </a:spcAft>
              <a:buClr>
                <a:srgbClr val="888888"/>
              </a:buClr>
              <a:buSzPts val="1200"/>
              <a:buNone/>
              <a:defRPr sz="1200">
                <a:solidFill>
                  <a:srgbClr val="888888"/>
                </a:solidFill>
              </a:defRPr>
            </a:lvl4pPr>
            <a:lvl5pPr marL="2286000" lvl="4" indent="-228600" algn="l" rtl="0">
              <a:lnSpc>
                <a:spcPct val="90000"/>
              </a:lnSpc>
              <a:spcBef>
                <a:spcPts val="375"/>
              </a:spcBef>
              <a:spcAft>
                <a:spcPts val="0"/>
              </a:spcAft>
              <a:buClr>
                <a:srgbClr val="888888"/>
              </a:buClr>
              <a:buSzPts val="1200"/>
              <a:buNone/>
              <a:defRPr sz="1200">
                <a:solidFill>
                  <a:srgbClr val="888888"/>
                </a:solidFill>
              </a:defRPr>
            </a:lvl5pPr>
            <a:lvl6pPr marL="2743200" lvl="5" indent="-228600" algn="l" rtl="0">
              <a:lnSpc>
                <a:spcPct val="90000"/>
              </a:lnSpc>
              <a:spcBef>
                <a:spcPts val="375"/>
              </a:spcBef>
              <a:spcAft>
                <a:spcPts val="0"/>
              </a:spcAft>
              <a:buClr>
                <a:srgbClr val="888888"/>
              </a:buClr>
              <a:buSzPts val="1200"/>
              <a:buNone/>
              <a:defRPr sz="1200">
                <a:solidFill>
                  <a:srgbClr val="888888"/>
                </a:solidFill>
              </a:defRPr>
            </a:lvl6pPr>
            <a:lvl7pPr marL="3200400" lvl="6" indent="-228600" algn="l" rtl="0">
              <a:lnSpc>
                <a:spcPct val="90000"/>
              </a:lnSpc>
              <a:spcBef>
                <a:spcPts val="375"/>
              </a:spcBef>
              <a:spcAft>
                <a:spcPts val="0"/>
              </a:spcAft>
              <a:buClr>
                <a:srgbClr val="888888"/>
              </a:buClr>
              <a:buSzPts val="1200"/>
              <a:buNone/>
              <a:defRPr sz="1200">
                <a:solidFill>
                  <a:srgbClr val="888888"/>
                </a:solidFill>
              </a:defRPr>
            </a:lvl7pPr>
            <a:lvl8pPr marL="3657600" lvl="7" indent="-228600" algn="l" rtl="0">
              <a:lnSpc>
                <a:spcPct val="90000"/>
              </a:lnSpc>
              <a:spcBef>
                <a:spcPts val="375"/>
              </a:spcBef>
              <a:spcAft>
                <a:spcPts val="0"/>
              </a:spcAft>
              <a:buClr>
                <a:srgbClr val="888888"/>
              </a:buClr>
              <a:buSzPts val="1200"/>
              <a:buNone/>
              <a:defRPr sz="1200">
                <a:solidFill>
                  <a:srgbClr val="888888"/>
                </a:solidFill>
              </a:defRPr>
            </a:lvl8pPr>
            <a:lvl9pPr marL="4114800" lvl="8" indent="-228600" algn="l" rtl="0">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71488" y="527405"/>
            <a:ext cx="5915100" cy="1914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71488" y="2637014"/>
            <a:ext cx="2914800" cy="6285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3471863" y="2637014"/>
            <a:ext cx="2914800" cy="6285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72381" y="527405"/>
            <a:ext cx="5915100" cy="1914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72381" y="2428347"/>
            <a:ext cx="2901300" cy="11901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472381" y="3618442"/>
            <a:ext cx="2901300" cy="5322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3471863" y="2428347"/>
            <a:ext cx="2915400" cy="11901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3471863" y="3618442"/>
            <a:ext cx="2915400" cy="5322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71488" y="527405"/>
            <a:ext cx="5915100" cy="1914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72381" y="660400"/>
            <a:ext cx="2211900" cy="23115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2915543" y="1426283"/>
            <a:ext cx="3471900" cy="70398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472381" y="2971800"/>
            <a:ext cx="2211900" cy="55056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72381" y="660400"/>
            <a:ext cx="2211900" cy="23115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0"/>
          <p:cNvSpPr>
            <a:spLocks noGrp="1"/>
          </p:cNvSpPr>
          <p:nvPr>
            <p:ph type="pic" idx="2"/>
          </p:nvPr>
        </p:nvSpPr>
        <p:spPr>
          <a:xfrm>
            <a:off x="2915543" y="1426283"/>
            <a:ext cx="3471900" cy="70398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472381" y="2971800"/>
            <a:ext cx="2211900" cy="55056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71488" y="527405"/>
            <a:ext cx="5915100" cy="1914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71488" y="2637014"/>
            <a:ext cx="5915100" cy="62853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71488" y="9181397"/>
            <a:ext cx="1542900" cy="527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2271713" y="9181397"/>
            <a:ext cx="2314500" cy="52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92"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4843463" y="9181397"/>
            <a:ext cx="1542900" cy="527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0" y="1"/>
            <a:ext cx="6858000" cy="9896700"/>
          </a:xfrm>
          <a:prstGeom prst="rect">
            <a:avLst/>
          </a:prstGeom>
          <a:solidFill>
            <a:srgbClr val="1E4E79"/>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93" b="0" i="0" u="none" strike="noStrike" cap="none">
              <a:solidFill>
                <a:schemeClr val="lt1"/>
              </a:solidFill>
              <a:latin typeface="Calibri"/>
              <a:ea typeface="Calibri"/>
              <a:cs typeface="Calibri"/>
              <a:sym typeface="Calibri"/>
            </a:endParaRPr>
          </a:p>
        </p:txBody>
      </p:sp>
      <p:sp>
        <p:nvSpPr>
          <p:cNvPr id="90" name="Google Shape;90;p13"/>
          <p:cNvSpPr/>
          <p:nvPr/>
        </p:nvSpPr>
        <p:spPr>
          <a:xfrm>
            <a:off x="12357" y="4877315"/>
            <a:ext cx="6845700" cy="503190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93" b="0" i="0" u="none" strike="noStrike" cap="none">
              <a:solidFill>
                <a:schemeClr val="lt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a:stretch/>
        </p:blipFill>
        <p:spPr>
          <a:xfrm>
            <a:off x="2707555" y="3615319"/>
            <a:ext cx="3937581" cy="2500440"/>
          </a:xfrm>
          <a:prstGeom prst="rect">
            <a:avLst/>
          </a:prstGeom>
          <a:noFill/>
          <a:ln>
            <a:noFill/>
          </a:ln>
          <a:effectLst>
            <a:outerShdw blurRad="292100" dist="139700" dir="2700000" algn="tl" rotWithShape="0">
              <a:srgbClr val="333333">
                <a:alpha val="64709"/>
              </a:srgbClr>
            </a:outerShdw>
          </a:effectLst>
        </p:spPr>
      </p:pic>
      <p:cxnSp>
        <p:nvCxnSpPr>
          <p:cNvPr id="92" name="Google Shape;92;p13"/>
          <p:cNvCxnSpPr/>
          <p:nvPr/>
        </p:nvCxnSpPr>
        <p:spPr>
          <a:xfrm>
            <a:off x="0" y="9913463"/>
            <a:ext cx="6858000" cy="0"/>
          </a:xfrm>
          <a:prstGeom prst="straightConnector1">
            <a:avLst/>
          </a:prstGeom>
          <a:noFill/>
          <a:ln w="9525" cap="flat" cmpd="sng">
            <a:solidFill>
              <a:srgbClr val="315D99"/>
            </a:solidFill>
            <a:prstDash val="solid"/>
            <a:miter lim="800000"/>
            <a:headEnd type="none" w="sm" len="sm"/>
            <a:tailEnd type="none" w="sm" len="sm"/>
          </a:ln>
        </p:spPr>
      </p:cxnSp>
      <p:pic>
        <p:nvPicPr>
          <p:cNvPr id="93" name="Google Shape;93;p13"/>
          <p:cNvPicPr preferRelativeResize="0"/>
          <p:nvPr/>
        </p:nvPicPr>
        <p:blipFill rotWithShape="1">
          <a:blip r:embed="rId4">
            <a:alphaModFix/>
          </a:blip>
          <a:srcRect/>
          <a:stretch/>
        </p:blipFill>
        <p:spPr>
          <a:xfrm>
            <a:off x="59450" y="58209"/>
            <a:ext cx="2316863" cy="722861"/>
          </a:xfrm>
          <a:prstGeom prst="rect">
            <a:avLst/>
          </a:prstGeom>
          <a:noFill/>
          <a:ln>
            <a:noFill/>
          </a:ln>
        </p:spPr>
      </p:pic>
      <p:sp>
        <p:nvSpPr>
          <p:cNvPr id="94" name="Google Shape;94;p13"/>
          <p:cNvSpPr/>
          <p:nvPr/>
        </p:nvSpPr>
        <p:spPr>
          <a:xfrm>
            <a:off x="222209" y="576707"/>
            <a:ext cx="2384400" cy="322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93" b="0" i="0" u="none" strike="noStrike" cap="none">
                <a:solidFill>
                  <a:schemeClr val="lt1"/>
                </a:solidFill>
                <a:latin typeface="Arial"/>
                <a:ea typeface="Arial"/>
                <a:cs typeface="Arial"/>
                <a:sym typeface="Arial"/>
              </a:rPr>
              <a:t>ISEC 2019</a:t>
            </a:r>
            <a:endParaRPr sz="1493">
              <a:solidFill>
                <a:schemeClr val="lt1"/>
              </a:solidFill>
              <a:latin typeface="Arial"/>
              <a:ea typeface="Arial"/>
              <a:cs typeface="Arial"/>
              <a:sym typeface="Arial"/>
            </a:endParaRPr>
          </a:p>
        </p:txBody>
      </p:sp>
      <p:sp>
        <p:nvSpPr>
          <p:cNvPr id="95" name="Google Shape;95;p13"/>
          <p:cNvSpPr/>
          <p:nvPr/>
        </p:nvSpPr>
        <p:spPr>
          <a:xfrm>
            <a:off x="328839" y="8212783"/>
            <a:ext cx="6282300" cy="1323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b="1">
                <a:solidFill>
                  <a:srgbClr val="C55A11"/>
                </a:solidFill>
                <a:latin typeface="Play"/>
                <a:ea typeface="Play"/>
                <a:cs typeface="Play"/>
                <a:sym typeface="Play"/>
              </a:rPr>
              <a:t>Blockchain for IoT: a Smart Contracts Approach</a:t>
            </a:r>
            <a:endParaRPr/>
          </a:p>
        </p:txBody>
      </p:sp>
      <p:sp>
        <p:nvSpPr>
          <p:cNvPr id="96" name="Google Shape;96;p13"/>
          <p:cNvSpPr/>
          <p:nvPr/>
        </p:nvSpPr>
        <p:spPr>
          <a:xfrm>
            <a:off x="222200" y="885925"/>
            <a:ext cx="6282300" cy="70784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chemeClr val="lt1"/>
                </a:solidFill>
                <a:latin typeface="Play"/>
                <a:ea typeface="Play"/>
                <a:cs typeface="Play"/>
                <a:sym typeface="Play"/>
              </a:rPr>
              <a:t>So you want to enjoy Blockchain’s advantages, but you require an IoT? We have the perfect architecture for you!</a:t>
            </a:r>
            <a:endParaRPr dirty="0"/>
          </a:p>
        </p:txBody>
      </p:sp>
      <p:sp>
        <p:nvSpPr>
          <p:cNvPr id="97" name="Google Shape;97;p13"/>
          <p:cNvSpPr/>
          <p:nvPr/>
        </p:nvSpPr>
        <p:spPr>
          <a:xfrm>
            <a:off x="325100" y="2096776"/>
            <a:ext cx="26970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Play"/>
                <a:ea typeface="Play"/>
                <a:cs typeface="Play"/>
                <a:sym typeface="Play"/>
              </a:rPr>
              <a:t>Blockchain Benefits</a:t>
            </a:r>
            <a:endParaRPr/>
          </a:p>
          <a:p>
            <a:pPr marL="252145" marR="0" lvl="0" indent="-252145" algn="l" rtl="0">
              <a:spcBef>
                <a:spcPts val="0"/>
              </a:spcBef>
              <a:spcAft>
                <a:spcPts val="0"/>
              </a:spcAft>
              <a:buClr>
                <a:schemeClr val="lt1"/>
              </a:buClr>
              <a:buSzPts val="1600"/>
              <a:buFont typeface="Noto Sans Symbols"/>
              <a:buChar char="✔"/>
            </a:pPr>
            <a:r>
              <a:rPr lang="en-US" sz="1600" b="1">
                <a:solidFill>
                  <a:schemeClr val="lt1"/>
                </a:solidFill>
                <a:latin typeface="Play"/>
                <a:ea typeface="Play"/>
                <a:cs typeface="Play"/>
                <a:sym typeface="Play"/>
              </a:rPr>
              <a:t>Security</a:t>
            </a:r>
            <a:endParaRPr/>
          </a:p>
          <a:p>
            <a:pPr marL="252145" marR="0" lvl="0" indent="-252145" algn="l" rtl="0">
              <a:spcBef>
                <a:spcPts val="0"/>
              </a:spcBef>
              <a:spcAft>
                <a:spcPts val="0"/>
              </a:spcAft>
              <a:buClr>
                <a:schemeClr val="lt1"/>
              </a:buClr>
              <a:buSzPts val="1600"/>
              <a:buFont typeface="Noto Sans Symbols"/>
              <a:buChar char="✔"/>
            </a:pPr>
            <a:r>
              <a:rPr lang="en-US" sz="1600" b="1">
                <a:solidFill>
                  <a:schemeClr val="lt1"/>
                </a:solidFill>
                <a:latin typeface="Play"/>
                <a:ea typeface="Play"/>
                <a:cs typeface="Play"/>
                <a:sym typeface="Play"/>
              </a:rPr>
              <a:t>Immutability</a:t>
            </a:r>
            <a:endParaRPr/>
          </a:p>
          <a:p>
            <a:pPr marL="252145" marR="0" lvl="0" indent="-252145" algn="l" rtl="0">
              <a:spcBef>
                <a:spcPts val="0"/>
              </a:spcBef>
              <a:spcAft>
                <a:spcPts val="0"/>
              </a:spcAft>
              <a:buClr>
                <a:schemeClr val="lt1"/>
              </a:buClr>
              <a:buSzPts val="1600"/>
              <a:buFont typeface="Noto Sans Symbols"/>
              <a:buChar char="✔"/>
            </a:pPr>
            <a:r>
              <a:rPr lang="en-US" sz="1600" b="1">
                <a:solidFill>
                  <a:schemeClr val="lt1"/>
                </a:solidFill>
                <a:latin typeface="Play"/>
                <a:ea typeface="Play"/>
                <a:cs typeface="Play"/>
                <a:sym typeface="Play"/>
              </a:rPr>
              <a:t>Auditability</a:t>
            </a:r>
            <a:endParaRPr/>
          </a:p>
        </p:txBody>
      </p:sp>
      <p:sp>
        <p:nvSpPr>
          <p:cNvPr id="98" name="Google Shape;98;p13"/>
          <p:cNvSpPr/>
          <p:nvPr/>
        </p:nvSpPr>
        <p:spPr>
          <a:xfrm>
            <a:off x="3293363" y="2096775"/>
            <a:ext cx="3136800" cy="1077178"/>
          </a:xfrm>
          <a:prstGeom prst="rect">
            <a:avLst/>
          </a:prstGeom>
          <a:noFill/>
          <a:ln>
            <a:noFill/>
          </a:ln>
        </p:spPr>
        <p:txBody>
          <a:bodyPr spcFirstLastPara="1" wrap="square" lIns="91425" tIns="45700" rIns="91425" bIns="45700" anchor="t" anchorCtr="0">
            <a:spAutoFit/>
          </a:bodyPr>
          <a:lstStyle/>
          <a:p>
            <a:pPr marL="0" marR="0" lvl="0" indent="0" algn="l" rtl="1">
              <a:spcBef>
                <a:spcPts val="0"/>
              </a:spcBef>
              <a:spcAft>
                <a:spcPts val="0"/>
              </a:spcAft>
              <a:buNone/>
            </a:pPr>
            <a:r>
              <a:rPr lang="en-US" sz="1600" b="1" dirty="0">
                <a:solidFill>
                  <a:schemeClr val="lt1"/>
                </a:solidFill>
                <a:latin typeface="Play"/>
                <a:ea typeface="Play"/>
                <a:cs typeface="Play"/>
                <a:sym typeface="Play"/>
              </a:rPr>
              <a:t>Cloud Benefits</a:t>
            </a:r>
            <a:endParaRPr dirty="0"/>
          </a:p>
          <a:p>
            <a:pPr marL="252145" marR="0" lvl="0" indent="-252145" algn="r" rtl="1">
              <a:spcBef>
                <a:spcPts val="0"/>
              </a:spcBef>
              <a:spcAft>
                <a:spcPts val="0"/>
              </a:spcAft>
              <a:buClr>
                <a:schemeClr val="lt1"/>
              </a:buClr>
              <a:buSzPts val="1600"/>
              <a:buFont typeface="Noto Sans Symbols"/>
              <a:buChar char="✔"/>
            </a:pPr>
            <a:r>
              <a:rPr lang="en-US" sz="1600" b="1" dirty="0">
                <a:solidFill>
                  <a:schemeClr val="lt1"/>
                </a:solidFill>
                <a:latin typeface="Play"/>
                <a:ea typeface="Play"/>
                <a:cs typeface="Play"/>
                <a:sym typeface="Play"/>
              </a:rPr>
              <a:t>“Infinite” storage                          </a:t>
            </a:r>
            <a:endParaRPr dirty="0"/>
          </a:p>
          <a:p>
            <a:pPr marL="252145" marR="0" lvl="0" indent="-252145" algn="r" rtl="1">
              <a:spcBef>
                <a:spcPts val="0"/>
              </a:spcBef>
              <a:spcAft>
                <a:spcPts val="0"/>
              </a:spcAft>
              <a:buClr>
                <a:schemeClr val="lt1"/>
              </a:buClr>
              <a:buSzPts val="1600"/>
              <a:buFont typeface="Noto Sans Symbols"/>
              <a:buChar char="✔"/>
            </a:pPr>
            <a:r>
              <a:rPr lang="en-US" sz="1600" b="1" dirty="0">
                <a:solidFill>
                  <a:schemeClr val="lt1"/>
                </a:solidFill>
                <a:latin typeface="Play"/>
                <a:ea typeface="Play"/>
                <a:cs typeface="Play"/>
                <a:sym typeface="Play"/>
              </a:rPr>
              <a:t>“Infinite” processing power       </a:t>
            </a:r>
            <a:endParaRPr dirty="0"/>
          </a:p>
          <a:p>
            <a:pPr marL="252145" marR="0" lvl="0" indent="-252145" algn="r" rtl="1">
              <a:spcBef>
                <a:spcPts val="0"/>
              </a:spcBef>
              <a:spcAft>
                <a:spcPts val="0"/>
              </a:spcAft>
              <a:buClr>
                <a:schemeClr val="lt1"/>
              </a:buClr>
              <a:buSzPts val="1600"/>
              <a:buFont typeface="Noto Sans Symbols"/>
              <a:buChar char="✔"/>
            </a:pPr>
            <a:r>
              <a:rPr lang="en-US" sz="1600" b="1" dirty="0">
                <a:solidFill>
                  <a:schemeClr val="lt1"/>
                </a:solidFill>
                <a:latin typeface="Play"/>
                <a:ea typeface="Play"/>
                <a:cs typeface="Play"/>
                <a:sym typeface="Play"/>
              </a:rPr>
              <a:t>Scalability                                       </a:t>
            </a:r>
            <a:endParaRPr dirty="0"/>
          </a:p>
        </p:txBody>
      </p:sp>
      <p:sp>
        <p:nvSpPr>
          <p:cNvPr id="99" name="Google Shape;99;p13"/>
          <p:cNvSpPr/>
          <p:nvPr/>
        </p:nvSpPr>
        <p:spPr>
          <a:xfrm>
            <a:off x="2504420" y="2222300"/>
            <a:ext cx="4932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chemeClr val="lt1"/>
                </a:solidFill>
                <a:latin typeface="Play"/>
                <a:ea typeface="Play"/>
                <a:cs typeface="Play"/>
                <a:sym typeface="Play"/>
              </a:rPr>
              <a:t>+</a:t>
            </a:r>
            <a:endParaRPr/>
          </a:p>
        </p:txBody>
      </p:sp>
      <p:pic>
        <p:nvPicPr>
          <p:cNvPr id="100" name="Google Shape;100;p13" descr="https://scontent.flis6-1.fna.fbcdn.net/v/t1.15752-9/74933244_581298769285443_2967476192812204032_n.png?_nc_cat=110&amp;_nc_oc=AQlQ63olCxTbz3cmnXKqyQqrXnGz4wc72C7t5pebANzBvSSCnsR2CViOA3-QddRJQos&amp;_nc_ht=scontent.flis6-1.fna&amp;oh=9cc14e40605ae76ba6075d327977534c&amp;oe=5E4DF53B"/>
          <p:cNvPicPr preferRelativeResize="0"/>
          <p:nvPr/>
        </p:nvPicPr>
        <p:blipFill rotWithShape="1">
          <a:blip r:embed="rId5">
            <a:alphaModFix/>
          </a:blip>
          <a:srcRect/>
          <a:stretch/>
        </p:blipFill>
        <p:spPr>
          <a:xfrm>
            <a:off x="433235" y="4016712"/>
            <a:ext cx="1902868" cy="3805736"/>
          </a:xfrm>
          <a:prstGeom prst="rect">
            <a:avLst/>
          </a:prstGeom>
          <a:noFill/>
          <a:ln>
            <a:noFill/>
          </a:ln>
          <a:effectLst>
            <a:outerShdw blurRad="292100" dist="139700" dir="2700000" algn="tl" rotWithShape="0">
              <a:srgbClr val="333333">
                <a:alpha val="64709"/>
              </a:srgbClr>
            </a:outerShdw>
          </a:effectLst>
        </p:spPr>
      </p:pic>
      <p:sp>
        <p:nvSpPr>
          <p:cNvPr id="101" name="Google Shape;101;p13"/>
          <p:cNvSpPr/>
          <p:nvPr/>
        </p:nvSpPr>
        <p:spPr>
          <a:xfrm>
            <a:off x="2628261" y="6568353"/>
            <a:ext cx="40170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C55A11"/>
                </a:solidFill>
                <a:latin typeface="Play"/>
                <a:ea typeface="Play"/>
                <a:cs typeface="Play"/>
                <a:sym typeface="Play"/>
              </a:rPr>
              <a:t>Members</a:t>
            </a:r>
            <a:endParaRPr dirty="0"/>
          </a:p>
          <a:p>
            <a:pPr marL="285750" marR="0" lvl="0" indent="-285750" algn="l" rtl="0">
              <a:spcBef>
                <a:spcPts val="0"/>
              </a:spcBef>
              <a:spcAft>
                <a:spcPts val="0"/>
              </a:spcAft>
              <a:buClr>
                <a:srgbClr val="C55A11"/>
              </a:buClr>
              <a:buSzPts val="1600"/>
              <a:buFont typeface="Arial"/>
              <a:buChar char="•"/>
            </a:pPr>
            <a:r>
              <a:rPr lang="en-US" sz="1600" b="1" dirty="0">
                <a:solidFill>
                  <a:srgbClr val="C55A11"/>
                </a:solidFill>
                <a:latin typeface="Play"/>
                <a:ea typeface="Play"/>
                <a:cs typeface="Play"/>
                <a:sym typeface="Play"/>
              </a:rPr>
              <a:t>Tiago Ferreira – Project Manager</a:t>
            </a:r>
            <a:endParaRPr dirty="0"/>
          </a:p>
          <a:p>
            <a:pPr marL="285750" marR="0" lvl="0" indent="-285750" algn="l" rtl="0">
              <a:spcBef>
                <a:spcPts val="0"/>
              </a:spcBef>
              <a:spcAft>
                <a:spcPts val="0"/>
              </a:spcAft>
              <a:buClr>
                <a:srgbClr val="C55A11"/>
              </a:buClr>
              <a:buSzPts val="1600"/>
              <a:buFont typeface="Arial"/>
              <a:buChar char="•"/>
            </a:pPr>
            <a:r>
              <a:rPr lang="en-US" sz="1600" b="1" dirty="0">
                <a:solidFill>
                  <a:srgbClr val="C55A11"/>
                </a:solidFill>
                <a:latin typeface="Play"/>
                <a:ea typeface="Play"/>
                <a:cs typeface="Play"/>
                <a:sym typeface="Play"/>
              </a:rPr>
              <a:t>Luís Silvestre – Blockchain Developer</a:t>
            </a:r>
            <a:endParaRPr dirty="0"/>
          </a:p>
          <a:p>
            <a:pPr marL="285750" marR="0" lvl="0" indent="-285750" algn="l" rtl="0">
              <a:spcBef>
                <a:spcPts val="0"/>
              </a:spcBef>
              <a:spcAft>
                <a:spcPts val="0"/>
              </a:spcAft>
              <a:buClr>
                <a:srgbClr val="C55A11"/>
              </a:buClr>
              <a:buSzPts val="1600"/>
              <a:buFont typeface="Arial"/>
              <a:buChar char="•"/>
            </a:pPr>
            <a:r>
              <a:rPr lang="en-US" sz="1600" b="1" dirty="0">
                <a:solidFill>
                  <a:srgbClr val="C55A11"/>
                </a:solidFill>
                <a:latin typeface="Play"/>
                <a:ea typeface="Play"/>
                <a:cs typeface="Play"/>
                <a:sym typeface="Play"/>
              </a:rPr>
              <a:t>Rodrigo Rafael – Software Developer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p:nvPr/>
        </p:nvSpPr>
        <p:spPr>
          <a:xfrm>
            <a:off x="0" y="0"/>
            <a:ext cx="6858000" cy="9906000"/>
          </a:xfrm>
          <a:prstGeom prst="rect">
            <a:avLst/>
          </a:prstGeom>
          <a:solidFill>
            <a:srgbClr val="1E4E79"/>
          </a:solidFill>
          <a:ln w="12700" cap="flat" cmpd="sng">
            <a:solidFill>
              <a:srgbClr val="833C0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93">
              <a:solidFill>
                <a:schemeClr val="lt1"/>
              </a:solidFill>
              <a:latin typeface="Calibri"/>
              <a:ea typeface="Calibri"/>
              <a:cs typeface="Calibri"/>
              <a:sym typeface="Calibri"/>
            </a:endParaRPr>
          </a:p>
        </p:txBody>
      </p:sp>
      <p:sp>
        <p:nvSpPr>
          <p:cNvPr id="108" name="Google Shape;108;p14"/>
          <p:cNvSpPr/>
          <p:nvPr/>
        </p:nvSpPr>
        <p:spPr>
          <a:xfrm>
            <a:off x="8102" y="1545334"/>
            <a:ext cx="6849897" cy="669960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93">
              <a:solidFill>
                <a:schemeClr val="lt1"/>
              </a:solidFill>
              <a:latin typeface="Calibri"/>
              <a:ea typeface="Calibri"/>
              <a:cs typeface="Calibri"/>
              <a:sym typeface="Calibri"/>
            </a:endParaRPr>
          </a:p>
        </p:txBody>
      </p:sp>
      <p:sp>
        <p:nvSpPr>
          <p:cNvPr id="116" name="Google Shape;116;p14"/>
          <p:cNvSpPr/>
          <p:nvPr/>
        </p:nvSpPr>
        <p:spPr>
          <a:xfrm>
            <a:off x="1229661" y="2780870"/>
            <a:ext cx="5409900" cy="1415732"/>
          </a:xfrm>
          <a:prstGeom prst="rect">
            <a:avLst/>
          </a:prstGeom>
          <a:solidFill>
            <a:srgbClr val="E6E6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C55A11"/>
                </a:solidFill>
                <a:latin typeface="Play"/>
                <a:ea typeface="Play"/>
                <a:cs typeface="Play"/>
                <a:sym typeface="Play"/>
              </a:rPr>
              <a:t>Blockchain Technologies</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Ethereum, a blockchain platform that allows for the development and execution of Smart Contracts</a:t>
            </a:r>
            <a:endParaRPr dirty="0"/>
          </a:p>
          <a:p>
            <a:pPr marL="285750" marR="0" lvl="0" indent="-285750" algn="just" rtl="0">
              <a:spcBef>
                <a:spcPts val="0"/>
              </a:spcBef>
              <a:spcAft>
                <a:spcPts val="0"/>
              </a:spcAft>
              <a:buClr>
                <a:srgbClr val="C55A11"/>
              </a:buClr>
              <a:buSzPts val="1000"/>
              <a:buFont typeface="Arial"/>
              <a:buChar char="•"/>
            </a:pPr>
            <a:r>
              <a:rPr lang="en-US" sz="1000" b="1" dirty="0" err="1">
                <a:solidFill>
                  <a:srgbClr val="C55A11"/>
                </a:solidFill>
                <a:latin typeface="Play"/>
                <a:ea typeface="Play"/>
                <a:cs typeface="Play"/>
                <a:sym typeface="Play"/>
              </a:rPr>
              <a:t>Infura</a:t>
            </a:r>
            <a:r>
              <a:rPr lang="en-US" sz="1000" b="1" dirty="0">
                <a:solidFill>
                  <a:srgbClr val="C55A11"/>
                </a:solidFill>
                <a:latin typeface="Play"/>
                <a:ea typeface="Play"/>
                <a:cs typeface="Play"/>
                <a:sym typeface="Play"/>
              </a:rPr>
              <a:t>, a service that provides online nodes on the Ethereum networks, allowing connected devices to interact with the blockchain without the need of having a full copy of the network</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Smart Contracts are programmable contracts that run on the Blockchain. They run on the Ethereum Virtual Machine and allow the creation of Decentralized Applications on Blockchain network, also known as </a:t>
            </a:r>
            <a:r>
              <a:rPr lang="en-US" sz="1000" b="1" dirty="0" err="1">
                <a:solidFill>
                  <a:srgbClr val="C55A11"/>
                </a:solidFill>
                <a:latin typeface="Play"/>
                <a:ea typeface="Play"/>
                <a:cs typeface="Play"/>
                <a:sym typeface="Play"/>
              </a:rPr>
              <a:t>DApps</a:t>
            </a:r>
            <a:endParaRPr sz="1000" b="1" dirty="0">
              <a:solidFill>
                <a:srgbClr val="C55A11"/>
              </a:solidFill>
              <a:latin typeface="Play"/>
              <a:ea typeface="Play"/>
              <a:cs typeface="Play"/>
              <a:sym typeface="Play"/>
            </a:endParaRPr>
          </a:p>
        </p:txBody>
      </p:sp>
      <p:sp>
        <p:nvSpPr>
          <p:cNvPr id="11" name="Retângulo 10">
            <a:extLst>
              <a:ext uri="{FF2B5EF4-FFF2-40B4-BE49-F238E27FC236}">
                <a16:creationId xmlns:a16="http://schemas.microsoft.com/office/drawing/2014/main" id="{59F641B9-28B0-4785-BE64-30B085018022}"/>
              </a:ext>
            </a:extLst>
          </p:cNvPr>
          <p:cNvSpPr/>
          <p:nvPr/>
        </p:nvSpPr>
        <p:spPr>
          <a:xfrm>
            <a:off x="3967308" y="127946"/>
            <a:ext cx="2695618" cy="1288330"/>
          </a:xfrm>
          <a:prstGeom prst="rect">
            <a:avLst/>
          </a:prstGeom>
          <a:solidFill>
            <a:srgbClr val="E6E6E6"/>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PT">
              <a:ln>
                <a:solidFill>
                  <a:schemeClr val="accent4"/>
                </a:solidFill>
              </a:ln>
            </a:endParaRPr>
          </a:p>
        </p:txBody>
      </p:sp>
      <p:sp>
        <p:nvSpPr>
          <p:cNvPr id="109" name="Google Shape;109;p14"/>
          <p:cNvSpPr/>
          <p:nvPr/>
        </p:nvSpPr>
        <p:spPr>
          <a:xfrm>
            <a:off x="218880" y="65521"/>
            <a:ext cx="358571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Play"/>
                <a:ea typeface="Play"/>
                <a:cs typeface="Play"/>
                <a:sym typeface="Play"/>
              </a:rPr>
              <a:t>Ok, so what is this? </a:t>
            </a:r>
            <a:endParaRPr dirty="0"/>
          </a:p>
        </p:txBody>
      </p:sp>
      <p:sp>
        <p:nvSpPr>
          <p:cNvPr id="110" name="Google Shape;110;p14"/>
          <p:cNvSpPr/>
          <p:nvPr/>
        </p:nvSpPr>
        <p:spPr>
          <a:xfrm>
            <a:off x="304223" y="1963533"/>
            <a:ext cx="5887800" cy="800100"/>
          </a:xfrm>
          <a:prstGeom prst="rect">
            <a:avLst/>
          </a:prstGeom>
          <a:solidFill>
            <a:srgbClr val="E6E6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C55A11"/>
                </a:solidFill>
                <a:latin typeface="Play"/>
                <a:ea typeface="Play"/>
                <a:cs typeface="Play"/>
                <a:sym typeface="Play"/>
              </a:rPr>
              <a:t>Devices</a:t>
            </a:r>
            <a:endParaRPr dirty="0"/>
          </a:p>
          <a:p>
            <a:pPr marL="285750" marR="0" lvl="0" indent="-285750" algn="l"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Android devices</a:t>
            </a:r>
            <a:endParaRPr dirty="0"/>
          </a:p>
          <a:p>
            <a:pPr marL="285750" marR="0" lvl="0" indent="-285750" algn="l" rtl="0">
              <a:spcBef>
                <a:spcPts val="0"/>
              </a:spcBef>
              <a:spcAft>
                <a:spcPts val="0"/>
              </a:spcAft>
              <a:buClr>
                <a:srgbClr val="C55A11"/>
              </a:buClr>
              <a:buSzPts val="1000"/>
              <a:buFont typeface="Arial"/>
              <a:buChar char="•"/>
            </a:pPr>
            <a:r>
              <a:rPr lang="en-US" sz="1000" b="1" dirty="0" err="1">
                <a:solidFill>
                  <a:srgbClr val="C55A11"/>
                </a:solidFill>
                <a:latin typeface="Play"/>
                <a:ea typeface="Play"/>
                <a:cs typeface="Play"/>
                <a:sym typeface="Play"/>
              </a:rPr>
              <a:t>Rapberry</a:t>
            </a:r>
            <a:r>
              <a:rPr lang="en-US" sz="1000" b="1" dirty="0">
                <a:solidFill>
                  <a:srgbClr val="C55A11"/>
                </a:solidFill>
                <a:latin typeface="Play"/>
                <a:ea typeface="Play"/>
                <a:cs typeface="Play"/>
                <a:sym typeface="Play"/>
              </a:rPr>
              <a:t> Pi 3B+, a credit card sized single board computer with Wi-Fi</a:t>
            </a:r>
            <a:endParaRPr dirty="0"/>
          </a:p>
          <a:p>
            <a:pPr marL="285750" marR="0" lvl="0" indent="-285750" algn="l" rtl="0">
              <a:spcBef>
                <a:spcPts val="0"/>
              </a:spcBef>
              <a:spcAft>
                <a:spcPts val="0"/>
              </a:spcAft>
              <a:buClr>
                <a:srgbClr val="C55A11"/>
              </a:buClr>
              <a:buSzPts val="1000"/>
              <a:buFont typeface="Arial"/>
              <a:buChar char="•"/>
            </a:pPr>
            <a:r>
              <a:rPr lang="en-US" sz="1000" b="1" dirty="0" err="1">
                <a:solidFill>
                  <a:srgbClr val="C55A11"/>
                </a:solidFill>
                <a:latin typeface="Play"/>
                <a:ea typeface="Play"/>
                <a:cs typeface="Play"/>
                <a:sym typeface="Play"/>
              </a:rPr>
              <a:t>GoPiGo</a:t>
            </a:r>
            <a:r>
              <a:rPr lang="en-US" sz="1000" b="1" dirty="0">
                <a:solidFill>
                  <a:srgbClr val="C55A11"/>
                </a:solidFill>
                <a:latin typeface="Play"/>
                <a:ea typeface="Play"/>
                <a:cs typeface="Play"/>
                <a:sym typeface="Play"/>
              </a:rPr>
              <a:t>, a robot car that works with the help of a Raspberry Pi</a:t>
            </a:r>
            <a:endParaRPr dirty="0"/>
          </a:p>
        </p:txBody>
      </p:sp>
      <p:sp>
        <p:nvSpPr>
          <p:cNvPr id="111" name="Google Shape;111;p14"/>
          <p:cNvSpPr/>
          <p:nvPr/>
        </p:nvSpPr>
        <p:spPr>
          <a:xfrm>
            <a:off x="1327197" y="5501704"/>
            <a:ext cx="5522700" cy="954000"/>
          </a:xfrm>
          <a:prstGeom prst="rect">
            <a:avLst/>
          </a:prstGeom>
          <a:solidFill>
            <a:srgbClr val="E6E6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C55A11"/>
                </a:solidFill>
                <a:latin typeface="Play"/>
                <a:ea typeface="Play"/>
                <a:cs typeface="Play"/>
                <a:sym typeface="Play"/>
              </a:rPr>
              <a:t>Blockchain Pathway</a:t>
            </a:r>
            <a:endParaRPr dirty="0"/>
          </a:p>
          <a:p>
            <a:pPr marL="285750" marR="0" lvl="0" indent="-285750" algn="l"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Mobile devices and Raspberry connect to online Ethereum node through </a:t>
            </a:r>
            <a:r>
              <a:rPr lang="en-US" sz="1000" b="1" dirty="0" err="1">
                <a:solidFill>
                  <a:srgbClr val="C55A11"/>
                </a:solidFill>
                <a:latin typeface="Play"/>
                <a:ea typeface="Play"/>
                <a:cs typeface="Play"/>
                <a:sym typeface="Play"/>
              </a:rPr>
              <a:t>Infura</a:t>
            </a:r>
            <a:endParaRPr sz="1000" b="1" dirty="0">
              <a:solidFill>
                <a:srgbClr val="C55A11"/>
              </a:solidFill>
              <a:latin typeface="Play"/>
              <a:ea typeface="Play"/>
              <a:cs typeface="Play"/>
              <a:sym typeface="Play"/>
            </a:endParaRPr>
          </a:p>
          <a:p>
            <a:pPr marL="285750" marR="0" lvl="0" indent="-285750" algn="l"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Smart Contract is loaded in the network</a:t>
            </a:r>
            <a:endParaRPr dirty="0"/>
          </a:p>
          <a:p>
            <a:pPr marL="285750" marR="0" lvl="0" indent="-285750" algn="l"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Devices Interact with the Blockchain through the Smart Contract</a:t>
            </a:r>
            <a:endParaRPr dirty="0"/>
          </a:p>
          <a:p>
            <a:pPr marL="285750" marR="0" lvl="0" indent="-285750" algn="l"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Raspberry Pi detects new actions through events sent by the Smart Contract</a:t>
            </a:r>
            <a:endParaRPr dirty="0"/>
          </a:p>
        </p:txBody>
      </p:sp>
      <p:sp>
        <p:nvSpPr>
          <p:cNvPr id="112" name="Google Shape;112;p14"/>
          <p:cNvSpPr/>
          <p:nvPr/>
        </p:nvSpPr>
        <p:spPr>
          <a:xfrm>
            <a:off x="431059" y="6533918"/>
            <a:ext cx="3198600" cy="1261844"/>
          </a:xfrm>
          <a:prstGeom prst="rect">
            <a:avLst/>
          </a:prstGeom>
          <a:solidFill>
            <a:srgbClr val="E6E6E6"/>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b="1" dirty="0">
                <a:solidFill>
                  <a:srgbClr val="C55A11"/>
                </a:solidFill>
                <a:latin typeface="Play"/>
                <a:ea typeface="Play"/>
                <a:cs typeface="Play"/>
                <a:sym typeface="Play"/>
              </a:rPr>
              <a:t>Cloud Pathway</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Raspberry Pi sends a message to AWS Cloud IoT Core</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IoT Greengrass reads the message from IoT Core</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IoT Greengrass triggers Lambda function</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Lambda function runs on every device connected to the Cloud through IoT Greengrass</a:t>
            </a:r>
            <a:endParaRPr dirty="0"/>
          </a:p>
        </p:txBody>
      </p:sp>
      <p:sp>
        <p:nvSpPr>
          <p:cNvPr id="113" name="Google Shape;113;p14"/>
          <p:cNvSpPr/>
          <p:nvPr/>
        </p:nvSpPr>
        <p:spPr>
          <a:xfrm>
            <a:off x="304222" y="8260586"/>
            <a:ext cx="6335245" cy="1384954"/>
          </a:xfrm>
          <a:prstGeom prst="rect">
            <a:avLst/>
          </a:prstGeom>
          <a:solidFill>
            <a:srgbClr val="1E4E7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lt1"/>
                </a:solidFill>
                <a:latin typeface="Play"/>
                <a:ea typeface="Play"/>
                <a:cs typeface="Play"/>
                <a:sym typeface="Play"/>
              </a:rPr>
              <a:t>So where can I use this architecture?</a:t>
            </a:r>
            <a:endParaRPr dirty="0"/>
          </a:p>
          <a:p>
            <a:pPr marL="0" marR="0" lvl="0" indent="0" algn="just" rtl="0">
              <a:spcBef>
                <a:spcPts val="0"/>
              </a:spcBef>
              <a:spcAft>
                <a:spcPts val="0"/>
              </a:spcAft>
              <a:buNone/>
            </a:pPr>
            <a:r>
              <a:rPr lang="en-US" sz="1200" b="1" dirty="0">
                <a:solidFill>
                  <a:schemeClr val="lt1"/>
                </a:solidFill>
                <a:latin typeface="Play"/>
                <a:ea typeface="Play"/>
                <a:cs typeface="Play"/>
                <a:sym typeface="Play"/>
              </a:rPr>
              <a:t>On any system that needs to have a secure part and an IoT part. An objective example of this would be an agribusiness management service, where multiple managers around the world, through one application, could manage various tractors, represented in this project as the </a:t>
            </a:r>
            <a:r>
              <a:rPr lang="en-US" sz="1200" b="1" dirty="0" err="1">
                <a:solidFill>
                  <a:schemeClr val="lt1"/>
                </a:solidFill>
                <a:latin typeface="Play"/>
                <a:ea typeface="Play"/>
                <a:cs typeface="Play"/>
                <a:sym typeface="Play"/>
              </a:rPr>
              <a:t>GoPiGo</a:t>
            </a:r>
            <a:r>
              <a:rPr lang="en-US" sz="1200" b="1" dirty="0">
                <a:solidFill>
                  <a:schemeClr val="lt1"/>
                </a:solidFill>
                <a:latin typeface="Play"/>
                <a:ea typeface="Play"/>
                <a:cs typeface="Play"/>
                <a:sym typeface="Play"/>
              </a:rPr>
              <a:t>. Thus, if there was mismanagement by any member, this would be noted "forever" on the blockchain, and the other managers could act accordingly.</a:t>
            </a:r>
            <a:endParaRPr dirty="0"/>
          </a:p>
        </p:txBody>
      </p:sp>
      <p:sp>
        <p:nvSpPr>
          <p:cNvPr id="115" name="Google Shape;115;p14"/>
          <p:cNvSpPr/>
          <p:nvPr/>
        </p:nvSpPr>
        <p:spPr>
          <a:xfrm>
            <a:off x="431059" y="4219702"/>
            <a:ext cx="6208500" cy="1261844"/>
          </a:xfrm>
          <a:prstGeom prst="rect">
            <a:avLst/>
          </a:prstGeom>
          <a:solidFill>
            <a:srgbClr val="E6E6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rgbClr val="C55A11"/>
                </a:solidFill>
                <a:latin typeface="Play"/>
                <a:ea typeface="Play"/>
                <a:cs typeface="Play"/>
                <a:sym typeface="Play"/>
              </a:rPr>
              <a:t>Cloud Technologies</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Amazon Web Services Cloud</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AWS IoT Core, a service that allows devices to easily connect to the Cloud or to other devices </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AWS IoT Greengrass, a service that seamlessly extends other services to edge devices so they can act locally on the data they generate , while still using the cloud for management, analytics, and durable storage</a:t>
            </a:r>
            <a:endParaRPr dirty="0"/>
          </a:p>
          <a:p>
            <a:pPr marL="285750" marR="0" lvl="0" indent="-285750" algn="just" rtl="0">
              <a:spcBef>
                <a:spcPts val="0"/>
              </a:spcBef>
              <a:spcAft>
                <a:spcPts val="0"/>
              </a:spcAft>
              <a:buClr>
                <a:srgbClr val="C55A11"/>
              </a:buClr>
              <a:buSzPts val="1000"/>
              <a:buFont typeface="Arial"/>
              <a:buChar char="•"/>
            </a:pPr>
            <a:r>
              <a:rPr lang="en-US" sz="1000" b="1" dirty="0">
                <a:solidFill>
                  <a:srgbClr val="C55A11"/>
                </a:solidFill>
                <a:latin typeface="Play"/>
                <a:ea typeface="Play"/>
                <a:cs typeface="Play"/>
                <a:sym typeface="Play"/>
              </a:rPr>
              <a:t>AWS Lambda, a service that lets run code in Cloud or in other devices when working with AWS IoT Greengrass</a:t>
            </a:r>
            <a:endParaRPr dirty="0"/>
          </a:p>
        </p:txBody>
      </p:sp>
      <p:sp>
        <p:nvSpPr>
          <p:cNvPr id="117" name="Google Shape;117;p14"/>
          <p:cNvSpPr/>
          <p:nvPr/>
        </p:nvSpPr>
        <p:spPr>
          <a:xfrm>
            <a:off x="229953" y="1556075"/>
            <a:ext cx="5887800" cy="461700"/>
          </a:xfrm>
          <a:prstGeom prst="rect">
            <a:avLst/>
          </a:prstGeom>
          <a:solidFill>
            <a:srgbClr val="E6E6E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Play"/>
                <a:ea typeface="Play"/>
                <a:cs typeface="Play"/>
                <a:sym typeface="Play"/>
              </a:rPr>
              <a:t>Things used in this project:</a:t>
            </a:r>
            <a:endParaRPr/>
          </a:p>
        </p:txBody>
      </p:sp>
      <p:pic>
        <p:nvPicPr>
          <p:cNvPr id="118" name="Google Shape;118;p14"/>
          <p:cNvPicPr preferRelativeResize="0"/>
          <p:nvPr/>
        </p:nvPicPr>
        <p:blipFill>
          <a:blip r:embed="rId3"/>
          <a:stretch>
            <a:fillRect/>
          </a:stretch>
        </p:blipFill>
        <p:spPr>
          <a:xfrm>
            <a:off x="3629540" y="6664340"/>
            <a:ext cx="3009928" cy="1352053"/>
          </a:xfrm>
          <a:prstGeom prst="rect">
            <a:avLst/>
          </a:prstGeom>
          <a:noFill/>
          <a:ln>
            <a:noFill/>
          </a:ln>
          <a:effectLst>
            <a:outerShdw blurRad="292100" dist="139700" dir="2700000" algn="tl" rotWithShape="0">
              <a:srgbClr val="333333">
                <a:alpha val="64709"/>
              </a:srgbClr>
            </a:outerShdw>
          </a:effectLst>
        </p:spPr>
      </p:pic>
      <p:pic>
        <p:nvPicPr>
          <p:cNvPr id="5" name="Imagem 4" descr="Uma imagem com preto, desenho, símbolo&#10;&#10;Descrição gerada automaticamente">
            <a:extLst>
              <a:ext uri="{FF2B5EF4-FFF2-40B4-BE49-F238E27FC236}">
                <a16:creationId xmlns:a16="http://schemas.microsoft.com/office/drawing/2014/main" id="{7EDEE507-62E3-4CCE-9212-D619888FE354}"/>
              </a:ext>
            </a:extLst>
          </p:cNvPr>
          <p:cNvPicPr>
            <a:picLocks noChangeAspect="1"/>
          </p:cNvPicPr>
          <p:nvPr/>
        </p:nvPicPr>
        <p:blipFill>
          <a:blip r:embed="rId4"/>
          <a:stretch>
            <a:fillRect/>
          </a:stretch>
        </p:blipFill>
        <p:spPr>
          <a:xfrm>
            <a:off x="4193276" y="281366"/>
            <a:ext cx="958941" cy="958941"/>
          </a:xfrm>
          <a:prstGeom prst="rect">
            <a:avLst/>
          </a:prstGeom>
        </p:spPr>
      </p:pic>
      <p:pic>
        <p:nvPicPr>
          <p:cNvPr id="7" name="Imagem 6" descr="Uma imagem com preto, pedaço, mão, branco&#10;&#10;Descrição gerada automaticamente">
            <a:extLst>
              <a:ext uri="{FF2B5EF4-FFF2-40B4-BE49-F238E27FC236}">
                <a16:creationId xmlns:a16="http://schemas.microsoft.com/office/drawing/2014/main" id="{CB8CE990-6965-4837-9231-8D70EA734E4C}"/>
              </a:ext>
            </a:extLst>
          </p:cNvPr>
          <p:cNvPicPr>
            <a:picLocks noChangeAspect="1"/>
          </p:cNvPicPr>
          <p:nvPr/>
        </p:nvPicPr>
        <p:blipFill>
          <a:blip r:embed="rId5"/>
          <a:stretch>
            <a:fillRect/>
          </a:stretch>
        </p:blipFill>
        <p:spPr>
          <a:xfrm>
            <a:off x="5528204" y="281365"/>
            <a:ext cx="958941" cy="958941"/>
          </a:xfrm>
          <a:prstGeom prst="rect">
            <a:avLst/>
          </a:prstGeom>
        </p:spPr>
      </p:pic>
      <p:sp>
        <p:nvSpPr>
          <p:cNvPr id="114" name="Google Shape;114;p14"/>
          <p:cNvSpPr/>
          <p:nvPr/>
        </p:nvSpPr>
        <p:spPr>
          <a:xfrm>
            <a:off x="229952" y="585666"/>
            <a:ext cx="3585710" cy="892512"/>
          </a:xfrm>
          <a:prstGeom prst="rect">
            <a:avLst/>
          </a:prstGeom>
          <a:solidFill>
            <a:srgbClr val="1E4E79"/>
          </a:solidFill>
          <a:ln w="9525" cap="flat" cmpd="sng">
            <a:solidFill>
              <a:srgbClr val="1E4E79"/>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300" b="1" dirty="0">
                <a:solidFill>
                  <a:schemeClr val="lt1"/>
                </a:solidFill>
                <a:latin typeface="Play"/>
                <a:ea typeface="Play"/>
                <a:cs typeface="Play"/>
                <a:sym typeface="Play"/>
              </a:rPr>
              <a:t>This is a </a:t>
            </a:r>
            <a:r>
              <a:rPr lang="en-US" sz="1300" b="1" i="1" dirty="0">
                <a:solidFill>
                  <a:schemeClr val="lt1"/>
                </a:solidFill>
                <a:latin typeface="Play"/>
                <a:ea typeface="Play"/>
                <a:cs typeface="Play"/>
                <a:sym typeface="Play"/>
              </a:rPr>
              <a:t>proof of concept </a:t>
            </a:r>
            <a:r>
              <a:rPr lang="en-US" sz="1300" b="1" dirty="0">
                <a:solidFill>
                  <a:schemeClr val="lt1"/>
                </a:solidFill>
                <a:latin typeface="Play"/>
                <a:ea typeface="Play"/>
                <a:cs typeface="Play"/>
                <a:sym typeface="Play"/>
              </a:rPr>
              <a:t>for a management system that requires the manipulation of various devices or objects from different entities, using blockchain and Internet of Things.</a:t>
            </a:r>
            <a:endParaRPr sz="1300" b="1" dirty="0">
              <a:solidFill>
                <a:schemeClr val="lt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name="Tema di Offic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2586AE63DC8A46B42ADA7E663034F7" ma:contentTypeVersion="6" ma:contentTypeDescription="Create a new document." ma:contentTypeScope="" ma:versionID="7f2c80a62f9488853405d987c11c2e87">
  <xsd:schema xmlns:xsd="http://www.w3.org/2001/XMLSchema" xmlns:xs="http://www.w3.org/2001/XMLSchema" xmlns:p="http://schemas.microsoft.com/office/2006/metadata/properties" xmlns:ns3="60dfe346-47b3-4294-a930-fe97fad6ffab" targetNamespace="http://schemas.microsoft.com/office/2006/metadata/properties" ma:root="true" ma:fieldsID="f7fb8decd47109ff2a628a2073e357f8" ns3:_="">
    <xsd:import namespace="60dfe346-47b3-4294-a930-fe97fad6ffa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dfe346-47b3-4294-a930-fe97fad6f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96AFB-0FCE-462F-8C73-0AB22B6CCFF2}">
  <ds:schemaRefs>
    <ds:schemaRef ds:uri="http://purl.org/dc/terms/"/>
    <ds:schemaRef ds:uri="http://schemas.microsoft.com/office/2006/metadata/properties"/>
    <ds:schemaRef ds:uri="60dfe346-47b3-4294-a930-fe97fad6ffab"/>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571E50FA-F3E5-414C-B665-77C6D8B6A9B0}">
  <ds:schemaRefs>
    <ds:schemaRef ds:uri="http://schemas.microsoft.com/sharepoint/v3/contenttype/forms"/>
  </ds:schemaRefs>
</ds:datastoreItem>
</file>

<file path=customXml/itemProps3.xml><?xml version="1.0" encoding="utf-8"?>
<ds:datastoreItem xmlns:ds="http://schemas.openxmlformats.org/officeDocument/2006/customXml" ds:itemID="{23B1BAA8-7B99-42FB-B242-2487A47B8F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dfe346-47b3-4294-a930-fe97fad6ff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245</TotalTime>
  <Words>474</Words>
  <Application>Microsoft Office PowerPoint</Application>
  <PresentationFormat>Papel A4 (210x297 mm)</PresentationFormat>
  <Paragraphs>46</Paragraphs>
  <Slides>2</Slides>
  <Notes>2</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vt:i4>
      </vt:variant>
    </vt:vector>
  </HeadingPairs>
  <TitlesOfParts>
    <vt:vector size="7" baseType="lpstr">
      <vt:lpstr>Arial</vt:lpstr>
      <vt:lpstr>Calibri</vt:lpstr>
      <vt:lpstr>Noto Sans Symbols</vt:lpstr>
      <vt:lpstr>Play</vt:lpstr>
      <vt:lpstr>Tema di Office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Tiago Ferreira</dc:creator>
  <cp:lastModifiedBy>Carlos Tiago Martins Cortez Ferreira</cp:lastModifiedBy>
  <cp:revision>12</cp:revision>
  <dcterms:modified xsi:type="dcterms:W3CDTF">2019-11-18T15:50:38Z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0x0101001F2586AE63DC8A46B42ADA7E663034F7</vt:lpwstr>
  </property>
</Properties>
</file>