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44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315460-D18E-409B-9F30-D57791C4EE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410BD-207B-4CC3-836E-E5BF074250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4E0D6-346D-4E4D-A40B-1D7956A7F9B0}" type="datetimeFigureOut">
              <a:rPr lang="pt-PT" smtClean="0"/>
              <a:t>08/04/2019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34C255-2CA7-4189-AD02-FCCA1DFEC8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2B747-839F-4173-990E-CB1D48F62E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35027-F30A-4DED-87D0-D313445E63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17298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3CE1A-1CD0-4852-9839-18C72E90B4B5}" type="datetimeFigureOut">
              <a:rPr lang="pt-PT" smtClean="0"/>
              <a:t>08/04/2019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5C478-574B-46C3-BDC2-90E4901A6D5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47682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3F85-420F-4C53-B384-E30CEEBAC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7013C-0911-44A2-8018-922ECAA29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1C2F5-B46C-4AFA-A3AA-0D882503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9E06-7683-4E35-8334-A3C4D26F2695}" type="datetime1">
              <a:rPr lang="pt-PT" smtClean="0"/>
              <a:t>08/04/2019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7AAD0-4226-4E56-9063-A9E47F3EF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81957-ED6D-4628-A27F-C5D83B80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1F04-2E80-4978-A5A8-F8F9D5E0DB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017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6C87-9512-4D09-856C-442D7DF3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BC216-CE62-446C-A0CC-EBE339024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980F4-2434-42F2-B764-09451775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0993-3B66-43CE-A6B2-0A93A4F1EB90}" type="datetime1">
              <a:rPr lang="pt-PT" smtClean="0"/>
              <a:t>08/04/2019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16434-BBC0-4314-AFB3-372CE618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FC075-3425-4FCD-B8DF-18CC39B4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1F04-2E80-4978-A5A8-F8F9D5E0DB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539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04BE1-E108-4947-8B4A-20E7AFE06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3282B-CF71-4467-83A3-795F28069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92AF7-E0E9-4ED8-8032-B7B17AE6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19D6-81D3-4DD4-A56D-FFCC1EFF70F4}" type="datetime1">
              <a:rPr lang="pt-PT" smtClean="0"/>
              <a:t>08/04/2019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47D5E-145B-4965-9D63-F804EBDBE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B3FAB-2BB7-403F-9DF8-63B961D2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1F04-2E80-4978-A5A8-F8F9D5E0DB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94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C9D5-55B9-4FBC-A4F2-E0B0909E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8F2BB-ADC2-4564-B7B9-B0E56E3B6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9BC52-67B9-4FA8-BEE2-5C835F30B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AD24-7B53-4AD0-B34B-64288A6894B7}" type="datetime1">
              <a:rPr lang="pt-PT" smtClean="0"/>
              <a:t>08/04/2019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0BB6A-D718-4D37-80B2-37151AAA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3B93B-6190-4BFC-B3BF-6D4DBD5A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1F04-2E80-4978-A5A8-F8F9D5E0DB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995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E98D6-A7FC-478F-A222-17485704E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CAC61-BC26-4BF4-BDF2-ADE30549D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8E62B-B739-4E52-A6B4-E93C90C6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B9C1-3443-4503-99BD-B5231E0DF4B2}" type="datetime1">
              <a:rPr lang="pt-PT" smtClean="0"/>
              <a:t>08/04/2019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87646-D153-4C91-B145-CEEC8792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0CA70-C408-4F6E-BA30-9ABBADA3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1F04-2E80-4978-A5A8-F8F9D5E0DB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959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8C26-4FE1-488A-8C8A-62CF084F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C012A-2DCF-4716-9699-E84278FC4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E69D9-BE9C-4A90-AEDB-CAF4F2401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57AAE-1D2C-42F8-ABDC-F33C67EE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C270-D1AE-4A23-80D2-487C01C5BA59}" type="datetime1">
              <a:rPr lang="pt-PT" smtClean="0"/>
              <a:t>08/04/2019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280C2-B518-4D6B-987D-469DFC71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E0AA3-D855-4B50-9296-005E5C61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1F04-2E80-4978-A5A8-F8F9D5E0DB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322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5B23-8236-41BD-8ABA-7D4CDE599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26F0D-8BB5-43CF-877D-944B77FAD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9B95A-EE8C-49DE-A1F2-B8C21F012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081FB-AF91-4F0C-B515-3480A88F8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55F7C-6756-412C-A79F-3149AA12B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A35040-D807-4A60-9610-A9BEB158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514E-724E-47E4-B44B-A8EF0FA7D33F}" type="datetime1">
              <a:rPr lang="pt-PT" smtClean="0"/>
              <a:t>08/04/2019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8E9E24-9C84-4D38-849B-F33624C5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88C990-9D6F-4FDE-9047-57C21C68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1F04-2E80-4978-A5A8-F8F9D5E0DB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830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D523-D83D-43E7-965D-7FFE8E99C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D3B2F-916C-4055-B2DA-88D0FFC8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06A9-03F7-4014-8782-65FD734E6EE7}" type="datetime1">
              <a:rPr lang="pt-PT" smtClean="0"/>
              <a:t>08/04/2019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83FE7-2002-480A-AE51-AFF9D874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320A2-631D-4E6F-8078-7340AEA6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1F04-2E80-4978-A5A8-F8F9D5E0DB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156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4BEB1-F889-4169-A183-916A5F44D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0E13-C29C-42EB-A44D-41742E08EE1E}" type="datetime1">
              <a:rPr lang="pt-PT" smtClean="0"/>
              <a:t>08/04/2019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1B4A39-5181-441A-BBB9-639E8760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23600-9248-4CBB-9F76-29099E91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1F04-2E80-4978-A5A8-F8F9D5E0DB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718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93DAD-62A3-4699-9126-EC31B0389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67315-C261-4908-B5A6-25029EBEA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90976-F164-43C2-989F-04DEF989D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740C7-D764-4C5E-8A6A-EDB03EB9B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D833-BC7E-4DA2-A724-B937B054C862}" type="datetime1">
              <a:rPr lang="pt-PT" smtClean="0"/>
              <a:t>08/04/2019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BE38E-22E3-422F-BE1F-FF2942466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AF3E5-1D05-49A8-8381-8632C7D4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1F04-2E80-4978-A5A8-F8F9D5E0DB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872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A94A-E69F-4470-AD93-A3460B6C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C5AC3-C0C9-48D8-8EA0-7511170AF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B33AA-52E4-4028-B216-62C2B1A5D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63F5B-BC94-438E-8A46-666DADDC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CE3F-A8DE-4E81-948D-8BAC00D02935}" type="datetime1">
              <a:rPr lang="pt-PT" smtClean="0"/>
              <a:t>08/04/2019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B6CE4-6618-47D1-BF06-7A07B458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8EC45-19CD-48FB-8BE9-E130AB542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1F04-2E80-4978-A5A8-F8F9D5E0DB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433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78D86-3A54-4528-A09B-3BE3144F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D5F0E-4964-448D-AE15-A9BC103AE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60E9A-5FC7-4267-96FE-633BA7AAC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70CBE-4A66-4636-BAF3-9975DD32E42F}" type="datetime1">
              <a:rPr lang="pt-PT" smtClean="0"/>
              <a:t>08/04/2019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E374C-3288-47B2-A6DD-3196B6EF2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A2444-D745-4C3A-8B44-429C581D4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D1F04-2E80-4978-A5A8-F8F9D5E0DB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742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8A22-5B9A-4BF2-B778-B757FDFC0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96596-DBB1-4090-BF21-1F09BF2A5D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23C1F-80CB-4984-A978-D3FFF58842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7805"/>
          <a:stretch/>
        </p:blipFill>
        <p:spPr>
          <a:xfrm>
            <a:off x="0" y="-3506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CDB014-D0C6-47B4-A4FF-F94DF6998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225" y="654636"/>
            <a:ext cx="6061308" cy="18911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5B8D3A-36F6-4B6B-8A88-C329574C5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918" y="-433452"/>
            <a:ext cx="5796082" cy="409613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2303FC8-1B27-4C4C-82EF-BAB0B0980D8C}"/>
              </a:ext>
            </a:extLst>
          </p:cNvPr>
          <p:cNvSpPr/>
          <p:nvPr/>
        </p:nvSpPr>
        <p:spPr>
          <a:xfrm>
            <a:off x="3826778" y="3064688"/>
            <a:ext cx="45384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Nunito" panose="02000303000000000000" pitchFamily="2" charset="0"/>
              </a:rPr>
              <a:t>Blockchain for IoT: An AI and Smart Contracts Approach</a:t>
            </a:r>
            <a:endParaRPr lang="pt-PT" sz="4000" b="1" dirty="0">
              <a:solidFill>
                <a:schemeClr val="bg1"/>
              </a:solidFill>
              <a:latin typeface="Nunito" panose="02000303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DC02FD-1657-45BD-803C-33F89741C815}"/>
              </a:ext>
            </a:extLst>
          </p:cNvPr>
          <p:cNvSpPr/>
          <p:nvPr/>
        </p:nvSpPr>
        <p:spPr>
          <a:xfrm>
            <a:off x="7158961" y="4364990"/>
            <a:ext cx="4538444" cy="2062103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/>
            <a:r>
              <a:rPr lang="pt-PT" sz="3200" dirty="0">
                <a:solidFill>
                  <a:schemeClr val="bg1"/>
                </a:solidFill>
                <a:latin typeface="Nunito" panose="02000303000000000000" pitchFamily="2" charset="0"/>
              </a:rPr>
              <a:t>Carlos Ferreira</a:t>
            </a:r>
          </a:p>
          <a:p>
            <a:pPr algn="r"/>
            <a:r>
              <a:rPr lang="en-US" sz="3200" dirty="0" err="1">
                <a:solidFill>
                  <a:schemeClr val="bg1"/>
                </a:solidFill>
                <a:latin typeface="Nunito" panose="02000303000000000000" pitchFamily="2" charset="0"/>
              </a:rPr>
              <a:t>Márcio</a:t>
            </a:r>
            <a:r>
              <a:rPr lang="en-US" sz="3200" dirty="0">
                <a:solidFill>
                  <a:schemeClr val="bg1"/>
                </a:solidFill>
                <a:latin typeface="Nunito" panose="02000303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Nunito" panose="02000303000000000000" pitchFamily="2" charset="0"/>
              </a:rPr>
              <a:t>Guia</a:t>
            </a:r>
            <a:endParaRPr lang="pt-PT" sz="3200" dirty="0">
              <a:solidFill>
                <a:schemeClr val="bg1"/>
              </a:solidFill>
              <a:latin typeface="Nunito" panose="02000303000000000000" pitchFamily="2" charset="0"/>
            </a:endParaRPr>
          </a:p>
          <a:p>
            <a:pPr algn="r"/>
            <a:r>
              <a:rPr lang="pt-PT" sz="3200" dirty="0">
                <a:solidFill>
                  <a:schemeClr val="bg1"/>
                </a:solidFill>
                <a:latin typeface="Nunito" panose="02000303000000000000" pitchFamily="2" charset="0"/>
              </a:rPr>
              <a:t>Luís Silvestre</a:t>
            </a:r>
          </a:p>
          <a:p>
            <a:pPr algn="r"/>
            <a:r>
              <a:rPr lang="pt-PT" sz="3200" dirty="0">
                <a:solidFill>
                  <a:schemeClr val="bg1"/>
                </a:solidFill>
                <a:latin typeface="Nunito" panose="02000303000000000000" pitchFamily="2" charset="0"/>
              </a:rPr>
              <a:t>Rodrigo Rafael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89CE9FE-6FDF-4C49-BDF6-8268D621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1F04-2E80-4978-A5A8-F8F9D5E0DB9F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160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94D22D-A0B1-4F2B-8DA2-3A45237F2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091"/>
          <a:stretch/>
        </p:blipFill>
        <p:spPr>
          <a:xfrm>
            <a:off x="0" y="-1"/>
            <a:ext cx="12192000" cy="1077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DA1230-7AB3-41B2-892A-99F9F902D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217" y="79084"/>
            <a:ext cx="2124764" cy="6629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C441FC-9B90-4792-B101-5EF605559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3728" y="-130663"/>
            <a:ext cx="1568272" cy="11083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9CE2660-D629-4853-9994-4F94B7BBB7F2}"/>
              </a:ext>
            </a:extLst>
          </p:cNvPr>
          <p:cNvSpPr/>
          <p:nvPr/>
        </p:nvSpPr>
        <p:spPr>
          <a:xfrm>
            <a:off x="85288" y="0"/>
            <a:ext cx="84379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Nunito" panose="02000303000000000000" pitchFamily="2" charset="0"/>
              </a:rPr>
              <a:t>Blockchain for IoT: An AI and Smart Contracts Approach</a:t>
            </a:r>
            <a:endParaRPr lang="pt-PT" sz="3200" b="1" dirty="0">
              <a:solidFill>
                <a:schemeClr val="bg1"/>
              </a:solidFill>
              <a:latin typeface="Nunito" panose="02000303000000000000" pitchFamily="2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AEAC73-A43B-4805-9B71-2BD7B1A5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0109" y="6356350"/>
            <a:ext cx="2743200" cy="365125"/>
          </a:xfrm>
        </p:spPr>
        <p:txBody>
          <a:bodyPr/>
          <a:lstStyle/>
          <a:p>
            <a:r>
              <a:rPr lang="pt-PT" sz="1600" dirty="0">
                <a:latin typeface="Nunito" panose="02000303000000000000" pitchFamily="2" charset="0"/>
              </a:rPr>
              <a:t> </a:t>
            </a:r>
            <a:r>
              <a:rPr lang="pt-PT" sz="1600" dirty="0" err="1">
                <a:latin typeface="Nunito" panose="02000303000000000000" pitchFamily="2" charset="0"/>
              </a:rPr>
              <a:t>page</a:t>
            </a:r>
            <a:r>
              <a:rPr lang="pt-PT" sz="1600" dirty="0">
                <a:latin typeface="Nunito" panose="02000303000000000000" pitchFamily="2" charset="0"/>
              </a:rPr>
              <a:t> </a:t>
            </a:r>
            <a:fld id="{13AD1F04-2E80-4978-A5A8-F8F9D5E0DB9F}" type="slidenum">
              <a:rPr lang="pt-PT" sz="1600" smtClean="0">
                <a:latin typeface="Nunito" panose="02000303000000000000" pitchFamily="2" charset="0"/>
              </a:rPr>
              <a:t>2</a:t>
            </a:fld>
            <a:endParaRPr lang="pt-PT" sz="1600" dirty="0">
              <a:latin typeface="Nunito" panose="02000303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8F726F-BE57-41C2-87DE-F1DDA259F970}"/>
              </a:ext>
            </a:extLst>
          </p:cNvPr>
          <p:cNvSpPr/>
          <p:nvPr/>
        </p:nvSpPr>
        <p:spPr>
          <a:xfrm>
            <a:off x="402672" y="1423098"/>
            <a:ext cx="45719" cy="2005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1DC7B4CD-9F86-4D9D-A473-1F846875CCD3}"/>
              </a:ext>
            </a:extLst>
          </p:cNvPr>
          <p:cNvSpPr txBox="1">
            <a:spLocks/>
          </p:cNvSpPr>
          <p:nvPr/>
        </p:nvSpPr>
        <p:spPr>
          <a:xfrm>
            <a:off x="402672" y="304103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600" dirty="0">
                <a:solidFill>
                  <a:schemeClr val="tx1"/>
                </a:solidFill>
                <a:latin typeface="Nunito" panose="02000303000000000000" pitchFamily="2" charset="0"/>
              </a:rPr>
              <a:t>Imagem 1 – </a:t>
            </a:r>
            <a:r>
              <a:rPr lang="pt-PT" sz="1600" dirty="0" err="1">
                <a:solidFill>
                  <a:schemeClr val="tx1"/>
                </a:solidFill>
                <a:latin typeface="Nunito" panose="02000303000000000000" pitchFamily="2" charset="0"/>
              </a:rPr>
              <a:t>Raspberry</a:t>
            </a:r>
            <a:r>
              <a:rPr lang="pt-PT" sz="1600" dirty="0">
                <a:solidFill>
                  <a:schemeClr val="tx1"/>
                </a:solidFill>
                <a:latin typeface="Nunito" panose="02000303000000000000" pitchFamily="2" charset="0"/>
              </a:rPr>
              <a:t> Pi</a:t>
            </a:r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7B62710C-D370-464E-9E07-DFB282963C88}"/>
              </a:ext>
            </a:extLst>
          </p:cNvPr>
          <p:cNvSpPr txBox="1">
            <a:spLocks/>
          </p:cNvSpPr>
          <p:nvPr/>
        </p:nvSpPr>
        <p:spPr>
          <a:xfrm>
            <a:off x="3449272" y="1423098"/>
            <a:ext cx="8231000" cy="469693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P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600" dirty="0">
                <a:solidFill>
                  <a:schemeClr val="tx1"/>
                </a:solidFill>
                <a:latin typeface="Nunito" panose="02000303000000000000" pitchFamily="2" charset="0"/>
              </a:rPr>
              <a:t>Fase 1: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tx1"/>
                </a:solidFill>
                <a:latin typeface="Nunito" panose="02000303000000000000" pitchFamily="2" charset="0"/>
              </a:rPr>
              <a:t>Implementar uma Inteligência Artificial com um </a:t>
            </a:r>
            <a:r>
              <a:rPr lang="pt-PT" sz="1600" dirty="0" err="1">
                <a:solidFill>
                  <a:schemeClr val="tx1"/>
                </a:solidFill>
                <a:latin typeface="Nunito" panose="02000303000000000000" pitchFamily="2" charset="0"/>
              </a:rPr>
              <a:t>Raspberry</a:t>
            </a:r>
            <a:r>
              <a:rPr lang="pt-PT" sz="1600" dirty="0">
                <a:solidFill>
                  <a:schemeClr val="tx1"/>
                </a:solidFill>
                <a:latin typeface="Nunito" panose="02000303000000000000" pitchFamily="2" charset="0"/>
              </a:rPr>
              <a:t> Pi e um </a:t>
            </a:r>
            <a:r>
              <a:rPr lang="pt-PT" sz="1600" dirty="0" err="1">
                <a:solidFill>
                  <a:schemeClr val="tx1"/>
                </a:solidFill>
                <a:latin typeface="Nunito" panose="02000303000000000000" pitchFamily="2" charset="0"/>
              </a:rPr>
              <a:t>GoPiGo</a:t>
            </a:r>
            <a:r>
              <a:rPr lang="pt-PT" sz="1600" dirty="0">
                <a:solidFill>
                  <a:schemeClr val="tx1"/>
                </a:solidFill>
                <a:latin typeface="Nunito" panose="02000303000000000000" pitchFamily="2" charset="0"/>
              </a:rPr>
              <a:t> que persiga um telemóvel com a ajuda de outro </a:t>
            </a:r>
            <a:r>
              <a:rPr lang="pt-PT" sz="1600" dirty="0" err="1">
                <a:solidFill>
                  <a:schemeClr val="tx1"/>
                </a:solidFill>
                <a:latin typeface="Nunito" panose="02000303000000000000" pitchFamily="2" charset="0"/>
              </a:rPr>
              <a:t>Raspberry</a:t>
            </a:r>
            <a:r>
              <a:rPr lang="pt-PT" sz="1600" dirty="0">
                <a:solidFill>
                  <a:schemeClr val="tx1"/>
                </a:solidFill>
                <a:latin typeface="Nunito" panose="02000303000000000000" pitchFamily="2" charset="0"/>
              </a:rPr>
              <a:t> Pi, que indica onde o primeiro deve seguir para encontrar o telemóvel;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tx1"/>
                </a:solidFill>
                <a:latin typeface="Nunito" panose="02000303000000000000" pitchFamily="2" charset="0"/>
              </a:rPr>
              <a:t>Diferentes dados guardados com a ajuda de uma </a:t>
            </a:r>
            <a:r>
              <a:rPr lang="pt-PT" sz="1600" dirty="0" err="1">
                <a:solidFill>
                  <a:schemeClr val="tx1"/>
                </a:solidFill>
                <a:latin typeface="Nunito" panose="02000303000000000000" pitchFamily="2" charset="0"/>
              </a:rPr>
              <a:t>Cloud</a:t>
            </a:r>
            <a:r>
              <a:rPr lang="pt-PT" sz="1600" dirty="0">
                <a:solidFill>
                  <a:schemeClr val="tx1"/>
                </a:solidFill>
                <a:latin typeface="Nunito" panose="02000303000000000000" pitchFamily="2" charset="0"/>
              </a:rPr>
              <a:t>.</a:t>
            </a:r>
            <a:endParaRPr lang="pt-PT" sz="1600" dirty="0">
              <a:latin typeface="Nunito" panose="02000303000000000000" pitchFamily="2" charset="0"/>
            </a:endParaRPr>
          </a:p>
          <a:p>
            <a:pPr algn="l"/>
            <a:endParaRPr lang="pt-PT" sz="1600" dirty="0">
              <a:latin typeface="Nunito" panose="02000303000000000000" pitchFamily="2" charset="0"/>
            </a:endParaRPr>
          </a:p>
          <a:p>
            <a:pPr algn="l"/>
            <a:r>
              <a:rPr lang="pt-PT" sz="1600" dirty="0">
                <a:latin typeface="Nunito" panose="02000303000000000000" pitchFamily="2" charset="0"/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2A7F1B1-9369-4298-90E2-20DD0F5708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728" y="1524767"/>
            <a:ext cx="2565283" cy="1444416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E5A504E9-2579-46AA-832C-ECAB316F75EA}"/>
              </a:ext>
            </a:extLst>
          </p:cNvPr>
          <p:cNvSpPr/>
          <p:nvPr/>
        </p:nvSpPr>
        <p:spPr>
          <a:xfrm>
            <a:off x="402672" y="4199446"/>
            <a:ext cx="45719" cy="2005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85AEC7A9-73D8-422D-85CE-E2EFEC6B61ED}"/>
              </a:ext>
            </a:extLst>
          </p:cNvPr>
          <p:cNvSpPr txBox="1">
            <a:spLocks/>
          </p:cNvSpPr>
          <p:nvPr/>
        </p:nvSpPr>
        <p:spPr>
          <a:xfrm>
            <a:off x="402672" y="58173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600" dirty="0">
                <a:solidFill>
                  <a:schemeClr val="tx1"/>
                </a:solidFill>
                <a:latin typeface="Nunito" panose="02000303000000000000" pitchFamily="2" charset="0"/>
              </a:rPr>
              <a:t>Imagem 2 – </a:t>
            </a:r>
            <a:r>
              <a:rPr lang="pt-PT" sz="1600" dirty="0" err="1">
                <a:solidFill>
                  <a:schemeClr val="tx1"/>
                </a:solidFill>
                <a:latin typeface="Nunito" panose="02000303000000000000" pitchFamily="2" charset="0"/>
              </a:rPr>
              <a:t>GoPiGo</a:t>
            </a:r>
            <a:endParaRPr lang="pt-PT" sz="1600" dirty="0">
              <a:solidFill>
                <a:schemeClr val="tx1"/>
              </a:solidFill>
              <a:latin typeface="Nunito" panose="02000303000000000000" pitchFamily="2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6E0DBBC-69E0-4AD7-9E57-8B3D6E30AB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728" y="4194280"/>
            <a:ext cx="2340529" cy="1691085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062374E0-508B-4903-8369-8E00476ED8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1779" y="2924192"/>
            <a:ext cx="3723899" cy="2961173"/>
          </a:xfrm>
          <a:prstGeom prst="rect">
            <a:avLst/>
          </a:prstGeom>
        </p:spPr>
      </p:pic>
      <p:sp>
        <p:nvSpPr>
          <p:cNvPr id="25" name="Rectangle 10">
            <a:extLst>
              <a:ext uri="{FF2B5EF4-FFF2-40B4-BE49-F238E27FC236}">
                <a16:creationId xmlns:a16="http://schemas.microsoft.com/office/drawing/2014/main" id="{0D9C9572-ECD7-48D8-B9CC-76DA147720D9}"/>
              </a:ext>
            </a:extLst>
          </p:cNvPr>
          <p:cNvSpPr/>
          <p:nvPr/>
        </p:nvSpPr>
        <p:spPr>
          <a:xfrm>
            <a:off x="3518133" y="2924192"/>
            <a:ext cx="74785" cy="32811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C8600B8-A462-43C6-98A6-58D6D8F7143E}"/>
              </a:ext>
            </a:extLst>
          </p:cNvPr>
          <p:cNvSpPr/>
          <p:nvPr/>
        </p:nvSpPr>
        <p:spPr>
          <a:xfrm>
            <a:off x="3555525" y="5830667"/>
            <a:ext cx="21635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600" dirty="0">
                <a:latin typeface="Nunito" panose="02000303000000000000" pitchFamily="2" charset="0"/>
              </a:rPr>
              <a:t>Imagem 3 – Arquitetura</a:t>
            </a:r>
          </a:p>
        </p:txBody>
      </p:sp>
    </p:spTree>
    <p:extLst>
      <p:ext uri="{BB962C8B-B14F-4D97-AF65-F5344CB8AC3E}">
        <p14:creationId xmlns:p14="http://schemas.microsoft.com/office/powerpoint/2010/main" val="145637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94D22D-A0B1-4F2B-8DA2-3A45237F2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091"/>
          <a:stretch/>
        </p:blipFill>
        <p:spPr>
          <a:xfrm>
            <a:off x="0" y="0"/>
            <a:ext cx="12192000" cy="1077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DA1230-7AB3-41B2-892A-99F9F902D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217" y="79084"/>
            <a:ext cx="2124764" cy="6629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C441FC-9B90-4792-B101-5EF605559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3728" y="-130663"/>
            <a:ext cx="1568272" cy="11083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9CE2660-D629-4853-9994-4F94B7BBB7F2}"/>
              </a:ext>
            </a:extLst>
          </p:cNvPr>
          <p:cNvSpPr/>
          <p:nvPr/>
        </p:nvSpPr>
        <p:spPr>
          <a:xfrm>
            <a:off x="85288" y="0"/>
            <a:ext cx="78758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Nunito" panose="02000303000000000000" pitchFamily="2" charset="0"/>
              </a:rPr>
              <a:t>Blockchain for IoT: An AI and Smart Contracts Approach</a:t>
            </a:r>
            <a:endParaRPr lang="pt-PT" sz="3200" b="1" dirty="0">
              <a:solidFill>
                <a:schemeClr val="bg1"/>
              </a:solidFill>
              <a:latin typeface="Nunito" panose="02000303000000000000" pitchFamily="2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AEAC73-A43B-4805-9B71-2BD7B1A5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0109" y="6356350"/>
            <a:ext cx="2743200" cy="365125"/>
          </a:xfrm>
        </p:spPr>
        <p:txBody>
          <a:bodyPr/>
          <a:lstStyle/>
          <a:p>
            <a:r>
              <a:rPr lang="pt-PT" sz="1600" dirty="0">
                <a:latin typeface="Nunito" panose="02000303000000000000" pitchFamily="2" charset="0"/>
              </a:rPr>
              <a:t> </a:t>
            </a:r>
            <a:r>
              <a:rPr lang="pt-PT" sz="1600" dirty="0" err="1">
                <a:latin typeface="Nunito" panose="02000303000000000000" pitchFamily="2" charset="0"/>
              </a:rPr>
              <a:t>page</a:t>
            </a:r>
            <a:r>
              <a:rPr lang="pt-PT" sz="1600" dirty="0">
                <a:latin typeface="Nunito" panose="02000303000000000000" pitchFamily="2" charset="0"/>
              </a:rPr>
              <a:t> </a:t>
            </a:r>
            <a:fld id="{13AD1F04-2E80-4978-A5A8-F8F9D5E0DB9F}" type="slidenum">
              <a:rPr lang="pt-PT" sz="1600" smtClean="0">
                <a:latin typeface="Nunito" panose="02000303000000000000" pitchFamily="2" charset="0"/>
              </a:rPr>
              <a:t>3</a:t>
            </a:fld>
            <a:endParaRPr lang="pt-PT" sz="1600" dirty="0">
              <a:latin typeface="Nunito" panose="02000303000000000000" pitchFamily="2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957CECB-C2E1-47DD-8370-4BF7D62B85FA}"/>
              </a:ext>
            </a:extLst>
          </p:cNvPr>
          <p:cNvSpPr/>
          <p:nvPr/>
        </p:nvSpPr>
        <p:spPr>
          <a:xfrm>
            <a:off x="402672" y="1423098"/>
            <a:ext cx="45719" cy="2005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665F523A-E76A-42DB-B720-46748699FD43}"/>
              </a:ext>
            </a:extLst>
          </p:cNvPr>
          <p:cNvSpPr txBox="1">
            <a:spLocks/>
          </p:cNvSpPr>
          <p:nvPr/>
        </p:nvSpPr>
        <p:spPr>
          <a:xfrm>
            <a:off x="402672" y="304103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600" dirty="0">
                <a:solidFill>
                  <a:schemeClr val="tx1"/>
                </a:solidFill>
                <a:latin typeface="Nunito" panose="02000303000000000000" pitchFamily="2" charset="0"/>
              </a:rPr>
              <a:t>Imagem 4 – </a:t>
            </a:r>
            <a:r>
              <a:rPr lang="pt-PT" sz="1600" dirty="0" err="1">
                <a:solidFill>
                  <a:schemeClr val="tx1"/>
                </a:solidFill>
                <a:latin typeface="Nunito" panose="02000303000000000000" pitchFamily="2" charset="0"/>
              </a:rPr>
              <a:t>Blockchain</a:t>
            </a:r>
            <a:r>
              <a:rPr lang="pt-PT" sz="1600" dirty="0">
                <a:solidFill>
                  <a:schemeClr val="tx1"/>
                </a:solidFill>
                <a:latin typeface="Nunito" panose="02000303000000000000" pitchFamily="2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Nunito" panose="02000303000000000000" pitchFamily="2" charset="0"/>
              </a:rPr>
              <a:t>IoT</a:t>
            </a:r>
            <a:endParaRPr lang="pt-PT" sz="1600" dirty="0">
              <a:solidFill>
                <a:schemeClr val="tx1"/>
              </a:solidFill>
              <a:latin typeface="Nunito" panose="02000303000000000000" pitchFamily="2" charset="0"/>
            </a:endParaRP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C2A56D2-A3E2-422E-B132-86F1E93885C7}"/>
              </a:ext>
            </a:extLst>
          </p:cNvPr>
          <p:cNvSpPr/>
          <p:nvPr/>
        </p:nvSpPr>
        <p:spPr>
          <a:xfrm>
            <a:off x="402672" y="4204932"/>
            <a:ext cx="45719" cy="2005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03080B5E-6A10-4789-8415-949F24A423A4}"/>
              </a:ext>
            </a:extLst>
          </p:cNvPr>
          <p:cNvSpPr txBox="1">
            <a:spLocks/>
          </p:cNvSpPr>
          <p:nvPr/>
        </p:nvSpPr>
        <p:spPr>
          <a:xfrm>
            <a:off x="402671" y="5822868"/>
            <a:ext cx="2827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600" dirty="0">
                <a:solidFill>
                  <a:schemeClr val="tx1"/>
                </a:solidFill>
                <a:latin typeface="Nunito" panose="02000303000000000000" pitchFamily="2" charset="0"/>
              </a:rPr>
              <a:t>Imagem  – </a:t>
            </a:r>
            <a:r>
              <a:rPr lang="pt-PT" sz="1600" dirty="0" err="1">
                <a:solidFill>
                  <a:schemeClr val="tx1"/>
                </a:solidFill>
                <a:latin typeface="Nunito" panose="02000303000000000000" pitchFamily="2" charset="0"/>
              </a:rPr>
              <a:t>Blockchain</a:t>
            </a:r>
            <a:r>
              <a:rPr lang="pt-PT" sz="1600" dirty="0">
                <a:solidFill>
                  <a:schemeClr val="tx1"/>
                </a:solidFill>
                <a:latin typeface="Nunito" panose="02000303000000000000" pitchFamily="2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Nunito" panose="02000303000000000000" pitchFamily="2" charset="0"/>
              </a:rPr>
              <a:t>IoT</a:t>
            </a:r>
            <a:r>
              <a:rPr lang="pt-PT" sz="1600" dirty="0">
                <a:solidFill>
                  <a:schemeClr val="tx1"/>
                </a:solidFill>
                <a:latin typeface="Nunito" panose="02000303000000000000" pitchFamily="2" charset="0"/>
              </a:rPr>
              <a:t> &amp; AI</a:t>
            </a:r>
          </a:p>
        </p:txBody>
      </p:sp>
      <p:sp>
        <p:nvSpPr>
          <p:cNvPr id="21" name="Slide Number Placeholder 7">
            <a:extLst>
              <a:ext uri="{FF2B5EF4-FFF2-40B4-BE49-F238E27FC236}">
                <a16:creationId xmlns:a16="http://schemas.microsoft.com/office/drawing/2014/main" id="{BD98C49D-4456-4789-8902-F89658C29460}"/>
              </a:ext>
            </a:extLst>
          </p:cNvPr>
          <p:cNvSpPr txBox="1">
            <a:spLocks/>
          </p:cNvSpPr>
          <p:nvPr/>
        </p:nvSpPr>
        <p:spPr>
          <a:xfrm>
            <a:off x="3449272" y="1423098"/>
            <a:ext cx="8231000" cy="469693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P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600" dirty="0">
                <a:solidFill>
                  <a:schemeClr val="tx1"/>
                </a:solidFill>
                <a:latin typeface="Nunito" panose="02000303000000000000" pitchFamily="2" charset="0"/>
              </a:rPr>
              <a:t>Fase 2: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tx1"/>
                </a:solidFill>
                <a:latin typeface="Nunito" panose="02000303000000000000" pitchFamily="2" charset="0"/>
              </a:rPr>
              <a:t>Implementar uma arquitetura de </a:t>
            </a:r>
            <a:r>
              <a:rPr lang="pt-PT" sz="1600" dirty="0" err="1">
                <a:solidFill>
                  <a:schemeClr val="tx1"/>
                </a:solidFill>
                <a:latin typeface="Nunito" panose="02000303000000000000" pitchFamily="2" charset="0"/>
              </a:rPr>
              <a:t>Blockchain</a:t>
            </a:r>
            <a:r>
              <a:rPr lang="pt-PT" sz="1600" dirty="0">
                <a:solidFill>
                  <a:schemeClr val="tx1"/>
                </a:solidFill>
                <a:latin typeface="Nunito" panose="02000303000000000000" pitchFamily="2" charset="0"/>
              </a:rPr>
              <a:t> com </a:t>
            </a:r>
            <a:r>
              <a:rPr lang="pt-PT" sz="1600" dirty="0" err="1">
                <a:solidFill>
                  <a:schemeClr val="tx1"/>
                </a:solidFill>
                <a:latin typeface="Nunito" panose="02000303000000000000" pitchFamily="2" charset="0"/>
              </a:rPr>
              <a:t>Smart</a:t>
            </a:r>
            <a:r>
              <a:rPr lang="pt-PT" sz="1600" dirty="0">
                <a:solidFill>
                  <a:schemeClr val="tx1"/>
                </a:solidFill>
                <a:latin typeface="Nunito" panose="02000303000000000000" pitchFamily="2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Nunito" panose="02000303000000000000" pitchFamily="2" charset="0"/>
              </a:rPr>
              <a:t>Contracts</a:t>
            </a:r>
            <a:r>
              <a:rPr lang="pt-PT" sz="1600" dirty="0">
                <a:solidFill>
                  <a:schemeClr val="tx1"/>
                </a:solidFill>
                <a:latin typeface="Nunito" panose="02000303000000000000" pitchFamily="2" charset="0"/>
              </a:rPr>
              <a:t> para Internet </a:t>
            </a:r>
            <a:r>
              <a:rPr lang="pt-PT" sz="1600" dirty="0" err="1">
                <a:solidFill>
                  <a:schemeClr val="tx1"/>
                </a:solidFill>
                <a:latin typeface="Nunito" panose="02000303000000000000" pitchFamily="2" charset="0"/>
              </a:rPr>
              <a:t>of</a:t>
            </a:r>
            <a:r>
              <a:rPr lang="pt-PT" sz="1600" dirty="0">
                <a:solidFill>
                  <a:schemeClr val="tx1"/>
                </a:solidFill>
                <a:latin typeface="Nunito" panose="02000303000000000000" pitchFamily="2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Nunito" panose="02000303000000000000" pitchFamily="2" charset="0"/>
              </a:rPr>
              <a:t>Things</a:t>
            </a:r>
            <a:r>
              <a:rPr lang="pt-PT" sz="1600" dirty="0">
                <a:solidFill>
                  <a:schemeClr val="tx1"/>
                </a:solidFill>
                <a:latin typeface="Nunito" panose="02000303000000000000" pitchFamily="2" charset="0"/>
              </a:rPr>
              <a:t> no modelo da fase 1, tornando assim a transferência de dados descentralizada e mais segura, embora piorando os tempos de transferência de dados devido à própria arquitetura </a:t>
            </a:r>
            <a:r>
              <a:rPr lang="pt-PT" sz="1600" dirty="0" err="1">
                <a:solidFill>
                  <a:schemeClr val="tx1"/>
                </a:solidFill>
                <a:latin typeface="Nunito" panose="02000303000000000000" pitchFamily="2" charset="0"/>
              </a:rPr>
              <a:t>Blockchain</a:t>
            </a:r>
            <a:r>
              <a:rPr lang="pt-PT" sz="1600" dirty="0">
                <a:solidFill>
                  <a:schemeClr val="tx1"/>
                </a:solidFill>
                <a:latin typeface="Nunito" panose="02000303000000000000" pitchFamily="2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PT" sz="1600" dirty="0">
              <a:solidFill>
                <a:schemeClr val="tx1"/>
              </a:solidFill>
              <a:latin typeface="Nunito" panose="02000303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PT" sz="1600" dirty="0">
              <a:solidFill>
                <a:schemeClr val="tx1"/>
              </a:solidFill>
              <a:latin typeface="Nunito" panose="02000303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PT" sz="1600" dirty="0">
              <a:solidFill>
                <a:schemeClr val="tx1"/>
              </a:solidFill>
              <a:latin typeface="Nunito" panose="02000303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PT" sz="1600" dirty="0">
              <a:solidFill>
                <a:schemeClr val="tx1"/>
              </a:solidFill>
              <a:latin typeface="Nunito" panose="02000303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PT" sz="1600" dirty="0">
              <a:solidFill>
                <a:schemeClr val="tx1"/>
              </a:solidFill>
              <a:latin typeface="Nunito" panose="02000303000000000000" pitchFamily="2" charset="0"/>
            </a:endParaRPr>
          </a:p>
          <a:p>
            <a:pPr algn="l"/>
            <a:endParaRPr lang="pt-PT" sz="1600" dirty="0">
              <a:solidFill>
                <a:schemeClr val="tx1"/>
              </a:solidFill>
              <a:latin typeface="Nunito" panose="02000303000000000000" pitchFamily="2" charset="0"/>
            </a:endParaRPr>
          </a:p>
          <a:p>
            <a:pPr algn="l"/>
            <a:r>
              <a:rPr lang="pt-PT" sz="1600" dirty="0">
                <a:solidFill>
                  <a:schemeClr val="tx1"/>
                </a:solidFill>
                <a:latin typeface="Nunito" panose="02000303000000000000" pitchFamily="2" charset="0"/>
              </a:rPr>
              <a:t>Fase 3: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tx1"/>
                </a:solidFill>
                <a:latin typeface="Nunito" panose="02000303000000000000" pitchFamily="2" charset="0"/>
              </a:rPr>
              <a:t>Tentar melhorar os tempos de transferência de dados da fase 2, inovando a arquitetura através de uma ferramenta de </a:t>
            </a:r>
            <a:r>
              <a:rPr lang="pt-PT" sz="1600" dirty="0" err="1">
                <a:solidFill>
                  <a:schemeClr val="tx1"/>
                </a:solidFill>
                <a:latin typeface="Nunito" panose="02000303000000000000" pitchFamily="2" charset="0"/>
              </a:rPr>
              <a:t>Machine</a:t>
            </a:r>
            <a:r>
              <a:rPr lang="pt-PT" sz="1600" dirty="0">
                <a:solidFill>
                  <a:schemeClr val="tx1"/>
                </a:solidFill>
                <a:latin typeface="Nunito" panose="02000303000000000000" pitchFamily="2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Nunito" panose="02000303000000000000" pitchFamily="2" charset="0"/>
              </a:rPr>
              <a:t>Learning</a:t>
            </a:r>
            <a:r>
              <a:rPr lang="pt-PT" sz="1600" dirty="0">
                <a:solidFill>
                  <a:schemeClr val="tx1"/>
                </a:solidFill>
                <a:latin typeface="Nunito" panose="02000303000000000000" pitchFamily="2" charset="0"/>
              </a:rPr>
              <a:t>.</a:t>
            </a:r>
            <a:endParaRPr lang="pt-PT" sz="1600" dirty="0">
              <a:latin typeface="Nunito" panose="02000303000000000000" pitchFamily="2" charset="0"/>
            </a:endParaRPr>
          </a:p>
          <a:p>
            <a:pPr algn="l"/>
            <a:endParaRPr lang="pt-PT" sz="1600" dirty="0">
              <a:latin typeface="Nunito" panose="02000303000000000000" pitchFamily="2" charset="0"/>
            </a:endParaRPr>
          </a:p>
          <a:p>
            <a:pPr algn="l"/>
            <a:r>
              <a:rPr lang="pt-PT" sz="1600" dirty="0">
                <a:latin typeface="Nunito" panose="02000303000000000000" pitchFamily="2" charset="0"/>
              </a:rPr>
              <a:t>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60DE718-C052-4838-865F-0F05C27F9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124" y="1524767"/>
            <a:ext cx="2418631" cy="151626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13A3758-7E2B-4D82-AC34-496B919282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729" y="4204932"/>
            <a:ext cx="2561672" cy="163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0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AEAC73-A43B-4805-9B71-2BD7B1A5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0109" y="6356350"/>
            <a:ext cx="2743200" cy="365125"/>
          </a:xfrm>
        </p:spPr>
        <p:txBody>
          <a:bodyPr/>
          <a:lstStyle/>
          <a:p>
            <a:r>
              <a:rPr lang="pt-PT" sz="1600" dirty="0">
                <a:latin typeface="Nunito" panose="02000303000000000000" pitchFamily="2" charset="0"/>
              </a:rPr>
              <a:t> </a:t>
            </a:r>
            <a:r>
              <a:rPr lang="pt-PT" sz="1600" dirty="0" err="1">
                <a:latin typeface="Nunito" panose="02000303000000000000" pitchFamily="2" charset="0"/>
              </a:rPr>
              <a:t>page</a:t>
            </a:r>
            <a:r>
              <a:rPr lang="pt-PT" sz="1600" dirty="0">
                <a:latin typeface="Nunito" panose="02000303000000000000" pitchFamily="2" charset="0"/>
              </a:rPr>
              <a:t> </a:t>
            </a:r>
            <a:fld id="{13AD1F04-2E80-4978-A5A8-F8F9D5E0DB9F}" type="slidenum">
              <a:rPr lang="pt-PT" sz="1600" smtClean="0">
                <a:latin typeface="Nunito" panose="02000303000000000000" pitchFamily="2" charset="0"/>
              </a:rPr>
              <a:t>4</a:t>
            </a:fld>
            <a:endParaRPr lang="pt-PT" sz="1600" dirty="0">
              <a:latin typeface="Nunito" panose="02000303000000000000" pitchFamily="2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F8256E4-ACB1-43BE-A94E-FE49AEE1A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pt-PT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6C6B6F0-1AD9-49B3-9347-F78ABFA49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pt-PT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891914-4D4C-44ED-A3C5-FB2831D5A6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780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584A7B-181D-429E-8853-6F4041A17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225" y="654636"/>
            <a:ext cx="6061308" cy="18911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15DA0B-B7C2-4AC6-ACEA-40A294030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918" y="-433452"/>
            <a:ext cx="5796082" cy="409613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6151FC4-6954-4490-A020-402BD54103AC}"/>
              </a:ext>
            </a:extLst>
          </p:cNvPr>
          <p:cNvSpPr/>
          <p:nvPr/>
        </p:nvSpPr>
        <p:spPr>
          <a:xfrm>
            <a:off x="3826778" y="3064688"/>
            <a:ext cx="45384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4000" b="1" dirty="0" err="1">
                <a:solidFill>
                  <a:schemeClr val="bg1"/>
                </a:solidFill>
                <a:latin typeface="Nunito" panose="02000303000000000000" pitchFamily="2" charset="0"/>
              </a:rPr>
              <a:t>Thank</a:t>
            </a:r>
            <a:r>
              <a:rPr lang="pt-PT" sz="4000" b="1" dirty="0">
                <a:solidFill>
                  <a:schemeClr val="bg1"/>
                </a:solidFill>
                <a:latin typeface="Nunito" panose="02000303000000000000" pitchFamily="2" charset="0"/>
              </a:rPr>
              <a:t> </a:t>
            </a:r>
            <a:r>
              <a:rPr lang="pt-PT" sz="4000" b="1" dirty="0" err="1">
                <a:solidFill>
                  <a:schemeClr val="bg1"/>
                </a:solidFill>
                <a:latin typeface="Nunito" panose="02000303000000000000" pitchFamily="2" charset="0"/>
              </a:rPr>
              <a:t>You</a:t>
            </a:r>
            <a:r>
              <a:rPr lang="pt-PT" sz="4000" b="1" dirty="0">
                <a:solidFill>
                  <a:schemeClr val="bg1"/>
                </a:solidFill>
                <a:latin typeface="Nunito" panose="02000303000000000000" pitchFamily="2" charset="0"/>
              </a:rPr>
              <a:t>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EB8634-75A1-4055-8E0A-62A6DA4C0D1E}"/>
              </a:ext>
            </a:extLst>
          </p:cNvPr>
          <p:cNvSpPr/>
          <p:nvPr/>
        </p:nvSpPr>
        <p:spPr>
          <a:xfrm>
            <a:off x="7158961" y="4364990"/>
            <a:ext cx="4538444" cy="2062103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/>
            <a:r>
              <a:rPr lang="pt-PT" sz="3200" dirty="0">
                <a:solidFill>
                  <a:schemeClr val="bg1"/>
                </a:solidFill>
                <a:latin typeface="Nunito" panose="02000303000000000000" pitchFamily="2" charset="0"/>
              </a:rPr>
              <a:t>Carlos Ferreira</a:t>
            </a:r>
          </a:p>
          <a:p>
            <a:pPr algn="r"/>
            <a:r>
              <a:rPr lang="en-US" sz="3200" dirty="0" err="1">
                <a:solidFill>
                  <a:schemeClr val="bg1"/>
                </a:solidFill>
                <a:latin typeface="Nunito" panose="02000303000000000000" pitchFamily="2" charset="0"/>
              </a:rPr>
              <a:t>Márcio</a:t>
            </a:r>
            <a:r>
              <a:rPr lang="en-US" sz="3200" dirty="0">
                <a:solidFill>
                  <a:schemeClr val="bg1"/>
                </a:solidFill>
                <a:latin typeface="Nunito" panose="02000303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Nunito" panose="02000303000000000000" pitchFamily="2" charset="0"/>
              </a:rPr>
              <a:t>Guia</a:t>
            </a:r>
            <a:endParaRPr lang="pt-PT" sz="3200" dirty="0">
              <a:solidFill>
                <a:schemeClr val="bg1"/>
              </a:solidFill>
              <a:latin typeface="Nunito" panose="02000303000000000000" pitchFamily="2" charset="0"/>
            </a:endParaRPr>
          </a:p>
          <a:p>
            <a:pPr algn="r"/>
            <a:r>
              <a:rPr lang="pt-PT" sz="3200" dirty="0">
                <a:solidFill>
                  <a:schemeClr val="bg1"/>
                </a:solidFill>
                <a:latin typeface="Nunito" panose="02000303000000000000" pitchFamily="2" charset="0"/>
              </a:rPr>
              <a:t>Luís Silvestre</a:t>
            </a:r>
          </a:p>
          <a:p>
            <a:pPr algn="r"/>
            <a:r>
              <a:rPr lang="pt-PT" sz="3200" dirty="0">
                <a:solidFill>
                  <a:schemeClr val="bg1"/>
                </a:solidFill>
                <a:latin typeface="Nunito" panose="02000303000000000000" pitchFamily="2" charset="0"/>
              </a:rPr>
              <a:t>Rodrigo Rafael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E9B208-4A65-4B0E-8F46-CE71B8402C1E}"/>
              </a:ext>
            </a:extLst>
          </p:cNvPr>
          <p:cNvSpPr/>
          <p:nvPr/>
        </p:nvSpPr>
        <p:spPr>
          <a:xfrm>
            <a:off x="158690" y="5758428"/>
            <a:ext cx="78192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Nunito" panose="02000303000000000000" pitchFamily="2" charset="0"/>
              </a:rPr>
              <a:t>Blockchain for IoT: An AI and Smart Contracts Approach</a:t>
            </a:r>
            <a:endParaRPr lang="pt-PT" sz="3200" b="1" dirty="0">
              <a:solidFill>
                <a:schemeClr val="bg1"/>
              </a:solidFill>
              <a:latin typeface="Nunito" panose="020003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445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22FF682702BA4EBA998D02ABFC2544" ma:contentTypeVersion="8" ma:contentTypeDescription="Create a new document." ma:contentTypeScope="" ma:versionID="a77276162640b5d1f4a476a11a3e914f">
  <xsd:schema xmlns:xsd="http://www.w3.org/2001/XMLSchema" xmlns:xs="http://www.w3.org/2001/XMLSchema" xmlns:p="http://schemas.microsoft.com/office/2006/metadata/properties" xmlns:ns2="56d518e2-9f3e-47b9-9055-1596b5178182" xmlns:ns3="d903b597-f6f8-4f99-9ecd-2a8f2b6a7715" targetNamespace="http://schemas.microsoft.com/office/2006/metadata/properties" ma:root="true" ma:fieldsID="0703bc418dcd627545a78e02c53d5710" ns2:_="" ns3:_="">
    <xsd:import namespace="56d518e2-9f3e-47b9-9055-1596b5178182"/>
    <xsd:import namespace="d903b597-f6f8-4f99-9ecd-2a8f2b6a77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d518e2-9f3e-47b9-9055-1596b51781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03b597-f6f8-4f99-9ecd-2a8f2b6a771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139B6F-0B98-4EB6-BCFF-248EC0EA24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AF2049-90C2-4966-891C-988AAF2DB0B2}">
  <ds:schemaRefs>
    <ds:schemaRef ds:uri="http://schemas.microsoft.com/office/2006/documentManagement/types"/>
    <ds:schemaRef ds:uri="56d518e2-9f3e-47b9-9055-1596b5178182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d903b597-f6f8-4f99-9ecd-2a8f2b6a771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7DD1459-02DA-4514-A01D-CE47130073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d518e2-9f3e-47b9-9055-1596b5178182"/>
    <ds:schemaRef ds:uri="d903b597-f6f8-4f99-9ecd-2a8f2b6a77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215</Words>
  <Application>Microsoft Office PowerPoint</Application>
  <PresentationFormat>Ecrã Panorâmico</PresentationFormat>
  <Paragraphs>39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Nunito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Gonçalo Silva</dc:creator>
  <cp:lastModifiedBy>Carlos Tiago Martins Cortez Ferreira</cp:lastModifiedBy>
  <cp:revision>12</cp:revision>
  <dcterms:created xsi:type="dcterms:W3CDTF">2019-03-27T15:25:22Z</dcterms:created>
  <dcterms:modified xsi:type="dcterms:W3CDTF">2019-04-08T17:36:35Z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0x0101001422FF682702BA4EBA998D02ABFC2544</vt:lpwstr>
  </property>
</Properties>
</file>