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57" r:id="rId7"/>
    <p:sldId id="260" r:id="rId8"/>
    <p:sldId id="266" r:id="rId9"/>
    <p:sldId id="259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638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09" autoAdjust="0"/>
  </p:normalViewPr>
  <p:slideViewPr>
    <p:cSldViewPr snapToGrid="0">
      <p:cViewPr>
        <p:scale>
          <a:sx n="75" d="100"/>
          <a:sy n="75" d="100"/>
        </p:scale>
        <p:origin x="85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315460-D18E-409B-9F30-D57791C4E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10BD-207B-4CC3-836E-E5BF074250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E0D6-346D-4E4D-A40B-1D7956A7F9B0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4C255-2CA7-4189-AD02-FCCA1DFEC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B747-839F-4173-990E-CB1D48F62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35027-F30A-4DED-87D0-D313445E63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1729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3CE1A-1CD0-4852-9839-18C72E90B4B5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5C478-574B-46C3-BDC2-90E4901A6D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4768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“Boa tarde, chamo-me Rodrigo Rafael, e tenho o prazer de estar aqui hoje para vos apresentar o projeto do meu grupo, o qual é constituído por mim, o Luís Silvestre e o Tiago Ferreira. O projeto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entitula-se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Contracts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41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projeto na prática é um robô que se move passados aproximadamente 15s através dum toque dum botão num telemóvel. E agora vocês devem-se estar a perguntar... Qual a utilidade dum sistema que demora tanto tempo, e porque é que ele demora tanto tempo?</a:t>
            </a:r>
          </a:p>
          <a:p>
            <a:pPr rtl="0"/>
            <a:endParaRPr lang="pt-PT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Bem, a nossa ideia pode ser utilizada em inúmeros casos, mas utilizando um problema concreto suponhamos que existe uma estufa inteligente, controlada por diversos gestores, em que tudo é controlado para ter as condições perfeitas. Existem sensores que controlam a umidade, temperatura, pH e quantidade de água, etc. Apps como estas existem hoje em dia, e são utilizadas no mundo do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já há uns poucos de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anos.Como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que é então possível vários gestores terem controlo sobre estes vários dispositivos de maneira a que exista confiança de que outros gestores não executam ações maliciosas, e ainda ser possível o rastreio de todas as ações executadas no sistema? É aí que o nossa arquitetura entra em ação! </a:t>
            </a:r>
            <a:endParaRPr lang="pt-PT" b="0" dirty="0">
              <a:effectLst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356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projeto, na sua essência, é um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um sistema no qual exista necessidade de várias entidades controlarem ou manipularem vários objetos ou dispositivos [uma relação N:N, portanto]. Especificando: existem entidades controladoras, as quais são os telemóveis, que comunicam com uma rede de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telemóveis têm uma app com uma interface que permite dar comandos ao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através de botões. Existe uma entidade mediadora da informação que é um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Pi, o qual ganhou o nome de  “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RaspEstático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pelo grupo, este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lê informação da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encaminha-a para 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fim existe a entidade controlada que é 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qual está subscrito à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b="0" dirty="0">
              <a:effectLst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59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sistema assenta na ideia de aproveitar as melhores qualidades destas tecnologias: a segurança,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auditabilidade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imutabilidade providenciadas pela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capacidade de delegação de processamento e armazenamento de dados para 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escalabilidade do nº de nós, facilitadas pela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pela 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b="0" dirty="0">
              <a:effectLst/>
            </a:endParaRPr>
          </a:p>
          <a:p>
            <a:pPr rtl="0"/>
            <a:br>
              <a:rPr lang="pt-PT" b="0" dirty="0">
                <a:effectLst/>
              </a:rPr>
            </a:b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geral este pareceu um desafio bastante interessante uma vez que as bases destas tecnologias são fundamentalmente opostas: uma pretende centralizar responsabilidade, enquanto que a outra pretende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descentralizar-la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b="0" dirty="0">
              <a:effectLst/>
            </a:endParaRPr>
          </a:p>
          <a:p>
            <a:br>
              <a:rPr lang="pt-PT" dirty="0"/>
            </a:b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arquitetura escolhida serve para garantir imutabilidade 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auditabilidade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ações dos utilizadores, uma vez que caso o carro tivesse um “acidente” seria possível saber quem comandou o carro de maneira a despoletar tal acidente. Por outro lado, o 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 ter processamento e armazenamento teoricamente infinito e comunicar com uma quantidade gigante de dispositivos, os quais no nosso projeto seriam mais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GoPiGo’s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382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projeto, na sua essência, é um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um sistema no qual exista necessidade de várias entidades controlarem ou manipularem vários objetos ou dispositivos [uma relação N:N, portanto]. Especificando: existem entidades controladoras, as quais são os telemóveis, que comunicam com uma rede de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telemóveis têm uma app com uma interface que permite dar comandos ao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através de botões. Existe uma entidade mediadora da informação que é um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Pi, o qual ganhou o nome de  “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RaspEstático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pelo grupo, este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lê informação da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encaminha-a para 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fim existe a entidade controlada que é 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qual está subscrito à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b="0" dirty="0">
              <a:effectLst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16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3F85-420F-4C53-B384-E30CEEBAC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7013C-0911-44A2-8018-922ECAA2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C2F5-B46C-4AFA-A3AA-0D882503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9E06-7683-4E35-8334-A3C4D26F2695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AAD0-4226-4E56-9063-A9E47F3E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1957-ED6D-4628-A27F-C5D83B80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1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6C87-9512-4D09-856C-442D7DF3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BC216-CE62-446C-A0CC-EBE33902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80F4-2434-42F2-B764-09451775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993-3B66-43CE-A6B2-0A93A4F1EB90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6434-BBC0-4314-AFB3-372CE618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C075-3425-4FCD-B8DF-18CC39B4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39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04BE1-E108-4947-8B4A-20E7AFE06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3282B-CF71-4467-83A3-795F2806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2AF7-E0E9-4ED8-8032-B7B17AE6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19D6-81D3-4DD4-A56D-FFCC1EFF70F4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47D5E-145B-4965-9D63-F804EBD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3FAB-2BB7-403F-9DF8-63B961D2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C9D5-55B9-4FBC-A4F2-E0B0909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F2BB-ADC2-4564-B7B9-B0E56E3B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BC52-67B9-4FA8-BEE2-5C835F30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AD24-7B53-4AD0-B34B-64288A6894B7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BB6A-D718-4D37-80B2-37151AAA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B93B-6190-4BFC-B3BF-6D4DBD5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9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98D6-A7FC-478F-A222-17485704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AC61-BC26-4BF4-BDF2-ADE30549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E62B-B739-4E52-A6B4-E93C90C6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B9C1-3443-4503-99BD-B5231E0DF4B2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87646-D153-4C91-B145-CEEC879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CA70-C408-4F6E-BA30-9ABBADA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959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8C26-4FE1-488A-8C8A-62CF084F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012A-2DCF-4716-9699-E84278FC4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E69D9-BE9C-4A90-AEDB-CAF4F240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7AAE-1D2C-42F8-ABDC-F33C67E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270-D1AE-4A23-80D2-487C01C5BA59}" type="datetime1">
              <a:rPr lang="pt-PT" smtClean="0"/>
              <a:t>19/11/2019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80C2-B518-4D6B-987D-469DFC71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0AA3-D855-4B50-9296-005E5C61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2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5B23-8236-41BD-8ABA-7D4CDE59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26F0D-8BB5-43CF-877D-944B77FA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B95A-EE8C-49DE-A1F2-B8C21F012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81FB-AF91-4F0C-B515-3480A88F8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55F7C-6756-412C-A79F-3149AA12B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35040-D807-4A60-9610-A9BEB158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514E-724E-47E4-B44B-A8EF0FA7D33F}" type="datetime1">
              <a:rPr lang="pt-PT" smtClean="0"/>
              <a:t>19/11/2019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E9E24-9C84-4D38-849B-F33624C5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8C990-9D6F-4FDE-9047-57C21C68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30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D523-D83D-43E7-965D-7FFE8E99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D3B2F-916C-4055-B2DA-88D0FFC8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06A9-03F7-4014-8782-65FD734E6EE7}" type="datetime1">
              <a:rPr lang="pt-PT" smtClean="0"/>
              <a:t>19/11/2019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83FE7-2002-480A-AE51-AFF9D87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320A2-631D-4E6F-8078-7340AEA6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56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4BEB1-F889-4169-A183-916A5F44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0E13-C29C-42EB-A44D-41742E08EE1E}" type="datetime1">
              <a:rPr lang="pt-PT" smtClean="0"/>
              <a:t>19/11/2019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B4A39-5181-441A-BBB9-639E8760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3600-9248-4CBB-9F76-29099E91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1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3DAD-62A3-4699-9126-EC31B03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7315-C261-4908-B5A6-25029EBE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0976-F164-43C2-989F-04DEF989D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740C7-D764-4C5E-8A6A-EDB03EB9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D833-BC7E-4DA2-A724-B937B054C862}" type="datetime1">
              <a:rPr lang="pt-PT" smtClean="0"/>
              <a:t>19/11/2019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E38E-22E3-422F-BE1F-FF294246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AF3E5-1D05-49A8-8381-8632C7D4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7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A94A-E69F-4470-AD93-A3460B6C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C5AC3-C0C9-48D8-8EA0-7511170AF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B33AA-52E4-4028-B216-62C2B1A5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3F5B-BC94-438E-8A46-666DADD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CE3F-A8DE-4E81-948D-8BAC00D02935}" type="datetime1">
              <a:rPr lang="pt-PT" smtClean="0"/>
              <a:t>19/11/2019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6CE4-6618-47D1-BF06-7A07B458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8EC45-19CD-48FB-8BE9-E130AB54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33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8D86-3A54-4528-A09B-3BE3144F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5F0E-4964-448D-AE15-A9BC103A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0E9A-5FC7-4267-96FE-633BA7AA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0CBE-4A66-4636-BAF3-9975DD32E42F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374C-3288-47B2-A6DD-3196B6EF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2444-D745-4C3A-8B44-429C581D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42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8A22-5B9A-4BF2-B778-B757FDFC0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6596-DBB1-4090-BF21-1F09BF2A5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23C1F-80CB-4984-A978-D3FFF5884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7805"/>
          <a:stretch/>
        </p:blipFill>
        <p:spPr>
          <a:xfrm>
            <a:off x="0" y="-3506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DB014-D0C6-47B4-A4FF-F94DF6998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25" y="654636"/>
            <a:ext cx="6061308" cy="1891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B8D3A-36F6-4B6B-8A88-C329574C5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918" y="-433452"/>
            <a:ext cx="5796082" cy="40961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303FC8-1B27-4C4C-82EF-BAB0B0980D8C}"/>
              </a:ext>
            </a:extLst>
          </p:cNvPr>
          <p:cNvSpPr/>
          <p:nvPr/>
        </p:nvSpPr>
        <p:spPr>
          <a:xfrm>
            <a:off x="3826778" y="3064688"/>
            <a:ext cx="45384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 Smart Contracts Approach</a:t>
            </a:r>
            <a:endParaRPr lang="pt-PT" sz="40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C02FD-1657-45BD-803C-33F89741C815}"/>
              </a:ext>
            </a:extLst>
          </p:cNvPr>
          <p:cNvSpPr/>
          <p:nvPr/>
        </p:nvSpPr>
        <p:spPr>
          <a:xfrm>
            <a:off x="7158961" y="4857433"/>
            <a:ext cx="4538444" cy="15696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Tiago Ferreira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Luís Silvestre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Rodrigo Rafael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89CE9FE-6FDF-4C49-BDF6-8268D621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60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gopigo">
            <a:extLst>
              <a:ext uri="{FF2B5EF4-FFF2-40B4-BE49-F238E27FC236}">
                <a16:creationId xmlns:a16="http://schemas.microsoft.com/office/drawing/2014/main" id="{1DACE819-483D-4492-A68D-4FC0F44F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56" y="1863976"/>
            <a:ext cx="3780474" cy="378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-1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85288" y="0"/>
            <a:ext cx="8437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2</a:t>
            </a:fld>
            <a:endParaRPr lang="pt-PT" sz="1600" dirty="0">
              <a:latin typeface="Nunito" panose="02000303000000000000" pitchFamily="2" charset="0"/>
            </a:endParaRP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B62710C-D370-464E-9E07-DFB282963C88}"/>
              </a:ext>
            </a:extLst>
          </p:cNvPr>
          <p:cNvSpPr txBox="1">
            <a:spLocks/>
          </p:cNvSpPr>
          <p:nvPr/>
        </p:nvSpPr>
        <p:spPr>
          <a:xfrm>
            <a:off x="3449272" y="1423098"/>
            <a:ext cx="8231000" cy="46969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600" dirty="0">
              <a:latin typeface="Nunito" panose="02000303000000000000" pitchFamily="2" charset="0"/>
            </a:endParaRPr>
          </a:p>
          <a:p>
            <a:pPr algn="l"/>
            <a:r>
              <a:rPr lang="pt-PT" sz="1600" dirty="0">
                <a:latin typeface="Nunito" panose="02000303000000000000" pitchFamily="2" charset="0"/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0302D72-086C-4508-B7A6-DEF2F889317F}"/>
              </a:ext>
            </a:extLst>
          </p:cNvPr>
          <p:cNvSpPr txBox="1"/>
          <p:nvPr/>
        </p:nvSpPr>
        <p:spPr>
          <a:xfrm>
            <a:off x="293489" y="5644451"/>
            <a:ext cx="972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>
                <a:solidFill>
                  <a:schemeClr val="accent2">
                    <a:lumMod val="75000"/>
                  </a:schemeClr>
                </a:solidFill>
                <a:latin typeface="Play"/>
              </a:rPr>
              <a:t>…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Play"/>
              </a:rPr>
              <a:t>What is the use of a system that takes so long, and why does it? </a:t>
            </a:r>
            <a:endParaRPr lang="pt-PT" sz="2800" dirty="0">
              <a:solidFill>
                <a:schemeClr val="accent2">
                  <a:lumMod val="75000"/>
                </a:schemeClr>
              </a:solidFill>
              <a:latin typeface="Play"/>
            </a:endParaRPr>
          </a:p>
        </p:txBody>
      </p:sp>
      <p:pic>
        <p:nvPicPr>
          <p:cNvPr id="1026" name="Picture 2" descr="Image result for thoughtful emoji">
            <a:extLst>
              <a:ext uri="{FF2B5EF4-FFF2-40B4-BE49-F238E27FC236}">
                <a16:creationId xmlns:a16="http://schemas.microsoft.com/office/drawing/2014/main" id="{DCF87208-A356-4785-A34D-547E60BF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512" y="5803834"/>
            <a:ext cx="632394" cy="63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100;p13" descr="https://scontent.flis6-1.fna.fbcdn.net/v/t1.15752-9/74933244_581298769285443_2967476192812204032_n.png?_nc_cat=110&amp;_nc_oc=AQlQ63olCxTbz3cmnXKqyQqrXnGz4wc72C7t5pebANzBvSSCnsR2CViOA3-QddRJQos&amp;_nc_ht=scontent.flis6-1.fna&amp;oh=9cc14e40605ae76ba6075d327977534c&amp;oe=5E4DF53B">
            <a:extLst>
              <a:ext uri="{FF2B5EF4-FFF2-40B4-BE49-F238E27FC236}">
                <a16:creationId xmlns:a16="http://schemas.microsoft.com/office/drawing/2014/main" id="{445DD9F2-844B-4CB7-B8F5-FFAA92032F6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5470" y="1259198"/>
            <a:ext cx="2101636" cy="420327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339B55B6-DAF3-48F9-9A26-313C06BD9B9B}"/>
              </a:ext>
            </a:extLst>
          </p:cNvPr>
          <p:cNvSpPr/>
          <p:nvPr/>
        </p:nvSpPr>
        <p:spPr>
          <a:xfrm>
            <a:off x="3088433" y="2923306"/>
            <a:ext cx="4597623" cy="1384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AFE447-BE15-467D-8A50-2E3B8639E6B5}"/>
              </a:ext>
            </a:extLst>
          </p:cNvPr>
          <p:cNvSpPr txBox="1"/>
          <p:nvPr/>
        </p:nvSpPr>
        <p:spPr>
          <a:xfrm>
            <a:off x="4865478" y="2161926"/>
            <a:ext cx="1043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solidFill>
                  <a:schemeClr val="accent2">
                    <a:lumMod val="75000"/>
                  </a:schemeClr>
                </a:solidFill>
              </a:rPr>
              <a:t>15s</a:t>
            </a:r>
          </a:p>
        </p:txBody>
      </p:sp>
    </p:spTree>
    <p:extLst>
      <p:ext uri="{BB962C8B-B14F-4D97-AF65-F5344CB8AC3E}">
        <p14:creationId xmlns:p14="http://schemas.microsoft.com/office/powerpoint/2010/main" val="64776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-1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85288" y="0"/>
            <a:ext cx="8437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3</a:t>
            </a:fld>
            <a:endParaRPr lang="pt-PT" sz="1600" dirty="0">
              <a:latin typeface="Nunito" panose="02000303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45CD8B-45AF-484C-8000-60A8BE3A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30" y="1077217"/>
            <a:ext cx="9146255" cy="578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7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-1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97313" y="191207"/>
            <a:ext cx="8479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B62710C-D370-464E-9E07-DFB282963C88}"/>
              </a:ext>
            </a:extLst>
          </p:cNvPr>
          <p:cNvSpPr txBox="1">
            <a:spLocks/>
          </p:cNvSpPr>
          <p:nvPr/>
        </p:nvSpPr>
        <p:spPr>
          <a:xfrm>
            <a:off x="3449272" y="1423098"/>
            <a:ext cx="8231000" cy="46969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600" dirty="0">
              <a:latin typeface="Nunito" panose="02000303000000000000" pitchFamily="2" charset="0"/>
            </a:endParaRPr>
          </a:p>
          <a:p>
            <a:pPr algn="l"/>
            <a:r>
              <a:rPr lang="pt-PT" sz="1600" dirty="0">
                <a:latin typeface="Nunito" panose="02000303000000000000" pitchFamily="2" charset="0"/>
              </a:rPr>
              <a:t> 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A033024-94F0-4F6B-9455-9F9A95A0A494}"/>
              </a:ext>
            </a:extLst>
          </p:cNvPr>
          <p:cNvSpPr/>
          <p:nvPr/>
        </p:nvSpPr>
        <p:spPr>
          <a:xfrm>
            <a:off x="0" y="1056732"/>
            <a:ext cx="12192000" cy="5801267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93" b="0" i="0" u="none" strike="noStrike" cap="none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2E4AEF47-DABF-45A1-AC28-BAC16C5BFE00}"/>
              </a:ext>
            </a:extLst>
          </p:cNvPr>
          <p:cNvSpPr/>
          <p:nvPr/>
        </p:nvSpPr>
        <p:spPr>
          <a:xfrm>
            <a:off x="824163" y="1423098"/>
            <a:ext cx="1054367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2800" b="1" dirty="0">
                <a:solidFill>
                  <a:schemeClr val="bg1"/>
                </a:solidFill>
                <a:latin typeface="Play"/>
              </a:rPr>
              <a:t>This project is based on the idea of bringing these technologies together, taking advantage of the best features of both and creating a scalable system.</a:t>
            </a:r>
            <a:endParaRPr sz="4000" b="1" dirty="0">
              <a:solidFill>
                <a:schemeClr val="bg1"/>
              </a:solidFill>
              <a:latin typeface="Play"/>
            </a:endParaRP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F231096B-BB04-424F-8BC6-3A65CCAA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5021" y="6356350"/>
            <a:ext cx="778287" cy="365125"/>
          </a:xfrm>
        </p:spPr>
        <p:txBody>
          <a:bodyPr/>
          <a:lstStyle/>
          <a:p>
            <a:r>
              <a:rPr lang="pt-PT" sz="1600" dirty="0">
                <a:solidFill>
                  <a:schemeClr val="bg1"/>
                </a:solidFill>
                <a:latin typeface="Nunito" panose="02000303000000000000" pitchFamily="2" charset="0"/>
              </a:rPr>
              <a:t> </a:t>
            </a: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Nunito" panose="02000303000000000000" pitchFamily="2" charset="0"/>
              </a:rPr>
              <a:t>page</a:t>
            </a: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solidFill>
                  <a:schemeClr val="bg1">
                    <a:lumMod val="85000"/>
                  </a:schemeClr>
                </a:solidFill>
                <a:latin typeface="Nunito" panose="02000303000000000000" pitchFamily="2" charset="0"/>
              </a:rPr>
              <a:t>4</a:t>
            </a:fld>
            <a:endParaRPr lang="pt-PT" sz="1600" dirty="0">
              <a:solidFill>
                <a:schemeClr val="bg1">
                  <a:lumMod val="85000"/>
                </a:schemeClr>
              </a:solidFill>
              <a:latin typeface="Nunito" panose="02000303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838CA2-7881-4101-81CF-C7B4F1FF9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63" y="3429000"/>
            <a:ext cx="10612128" cy="19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-1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85288" y="0"/>
            <a:ext cx="8437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5</a:t>
            </a:fld>
            <a:endParaRPr lang="pt-PT" sz="1600" dirty="0">
              <a:latin typeface="Nunito" panose="02000303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45CD8B-45AF-484C-8000-60A8BE3A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30" y="1077217"/>
            <a:ext cx="9146255" cy="578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1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6</a:t>
            </a:fld>
            <a:endParaRPr lang="pt-PT" sz="1600" dirty="0">
              <a:latin typeface="Nunito" panose="02000303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8256E4-ACB1-43BE-A94E-FE49AEE1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C6B6F0-1AD9-49B3-9347-F78ABFA4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pt-P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891914-4D4C-44ED-A3C5-FB2831D5A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78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584A7B-181D-429E-8853-6F4041A1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25" y="654636"/>
            <a:ext cx="6061308" cy="1891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15DA0B-B7C2-4AC6-ACEA-40A294030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18" y="-433452"/>
            <a:ext cx="5796082" cy="40961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151FC4-6954-4490-A020-402BD54103AC}"/>
              </a:ext>
            </a:extLst>
          </p:cNvPr>
          <p:cNvSpPr/>
          <p:nvPr/>
        </p:nvSpPr>
        <p:spPr>
          <a:xfrm>
            <a:off x="3826778" y="3064688"/>
            <a:ext cx="4538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000" b="1" dirty="0" err="1">
                <a:solidFill>
                  <a:schemeClr val="bg1"/>
                </a:solidFill>
                <a:latin typeface="Nunito" panose="02000303000000000000" pitchFamily="2" charset="0"/>
              </a:rPr>
              <a:t>Thank</a:t>
            </a:r>
            <a:r>
              <a:rPr lang="pt-PT" sz="4000" b="1" dirty="0">
                <a:solidFill>
                  <a:schemeClr val="bg1"/>
                </a:solidFill>
                <a:latin typeface="Nunito" panose="02000303000000000000" pitchFamily="2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Nunito" panose="02000303000000000000" pitchFamily="2" charset="0"/>
              </a:rPr>
              <a:t>You</a:t>
            </a:r>
            <a:r>
              <a:rPr lang="pt-PT" sz="4000" b="1" dirty="0">
                <a:solidFill>
                  <a:schemeClr val="bg1"/>
                </a:solidFill>
                <a:latin typeface="Nunito" panose="02000303000000000000" pitchFamily="2" charset="0"/>
              </a:rPr>
              <a:t>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B8634-75A1-4055-8E0A-62A6DA4C0D1E}"/>
              </a:ext>
            </a:extLst>
          </p:cNvPr>
          <p:cNvSpPr/>
          <p:nvPr/>
        </p:nvSpPr>
        <p:spPr>
          <a:xfrm>
            <a:off x="7158961" y="4857433"/>
            <a:ext cx="4538444" cy="15696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pt-PT" sz="3200">
                <a:solidFill>
                  <a:schemeClr val="bg1"/>
                </a:solidFill>
                <a:latin typeface="Nunito" panose="02000303000000000000" pitchFamily="2" charset="0"/>
              </a:rPr>
              <a:t>Tiago </a:t>
            </a:r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Ferreira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Luís Silvestre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Rodrigo Rafael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B208-4A65-4B0E-8F46-CE71B8402C1E}"/>
              </a:ext>
            </a:extLst>
          </p:cNvPr>
          <p:cNvSpPr/>
          <p:nvPr/>
        </p:nvSpPr>
        <p:spPr>
          <a:xfrm>
            <a:off x="158690" y="5758428"/>
            <a:ext cx="7819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4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22FF682702BA4EBA998D02ABFC2544" ma:contentTypeVersion="8" ma:contentTypeDescription="Create a new document." ma:contentTypeScope="" ma:versionID="a77276162640b5d1f4a476a11a3e914f">
  <xsd:schema xmlns:xsd="http://www.w3.org/2001/XMLSchema" xmlns:xs="http://www.w3.org/2001/XMLSchema" xmlns:p="http://schemas.microsoft.com/office/2006/metadata/properties" xmlns:ns2="56d518e2-9f3e-47b9-9055-1596b5178182" xmlns:ns3="d903b597-f6f8-4f99-9ecd-2a8f2b6a7715" targetNamespace="http://schemas.microsoft.com/office/2006/metadata/properties" ma:root="true" ma:fieldsID="0703bc418dcd627545a78e02c53d5710" ns2:_="" ns3:_="">
    <xsd:import namespace="56d518e2-9f3e-47b9-9055-1596b5178182"/>
    <xsd:import namespace="d903b597-f6f8-4f99-9ecd-2a8f2b6a77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518e2-9f3e-47b9-9055-1596b51781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3b597-f6f8-4f99-9ecd-2a8f2b6a77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DD1459-02DA-4514-A01D-CE4713007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d518e2-9f3e-47b9-9055-1596b5178182"/>
    <ds:schemaRef ds:uri="d903b597-f6f8-4f99-9ecd-2a8f2b6a7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AF2049-90C2-4966-891C-988AAF2DB0B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56d518e2-9f3e-47b9-9055-1596b517818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903b597-f6f8-4f99-9ecd-2a8f2b6a771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139B6F-0B98-4EB6-BCFF-248EC0EA2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792</Words>
  <Application>Microsoft Office PowerPoint</Application>
  <PresentationFormat>Ecrã Panorâmico</PresentationFormat>
  <Paragraphs>40</Paragraphs>
  <Slides>6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Play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Gonçalo Silva</dc:creator>
  <cp:lastModifiedBy>Rodrigo Rafael</cp:lastModifiedBy>
  <cp:revision>32</cp:revision>
  <dcterms:created xsi:type="dcterms:W3CDTF">2019-03-27T15:25:22Z</dcterms:created>
  <dcterms:modified xsi:type="dcterms:W3CDTF">2019-11-19T20:17:21Z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0x0101001422FF682702BA4EBA998D02ABFC2544</vt:lpwstr>
  </property>
</Properties>
</file>