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65938" cy="99980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3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3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95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3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C573-EACA-4191-8095-9D83A0DE84A4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FA31-58B2-45BA-A57E-4F9365FF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4"/>
          <p:cNvSpPr txBox="1"/>
          <p:nvPr/>
        </p:nvSpPr>
        <p:spPr>
          <a:xfrm>
            <a:off x="2038350" y="908720"/>
            <a:ext cx="6710114" cy="5760639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1000"/>
              </a:spcAft>
            </a:pPr>
            <a:r>
              <a:rPr lang="pt-BR" sz="1400" b="1" i="1" dirty="0" smtClean="0">
                <a:effectLst/>
                <a:ea typeface="Calibri"/>
                <a:cs typeface="Arial"/>
              </a:rPr>
              <a:t>Informe nº 001/18</a:t>
            </a:r>
            <a:endParaRPr lang="pt-BR" sz="1400" dirty="0" smtClean="0">
              <a:effectLst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400" i="1" dirty="0">
                <a:latin typeface="Arial"/>
                <a:ea typeface="Calibri"/>
                <a:cs typeface="Times New Roman"/>
              </a:rPr>
              <a:t>Diadema, 01 de Março de 2018. </a:t>
            </a:r>
            <a:endParaRPr lang="pt-BR" sz="1400" dirty="0">
              <a:ea typeface="Calibri"/>
              <a:cs typeface="Times New Roman"/>
            </a:endParaRPr>
          </a:p>
          <a:p>
            <a:r>
              <a:rPr lang="pt-BR" sz="1400" i="1" dirty="0" smtClean="0">
                <a:effectLst/>
                <a:latin typeface="Arial"/>
                <a:ea typeface="Calibri"/>
                <a:cs typeface="Times New Roman"/>
              </a:rPr>
              <a:t> </a:t>
            </a:r>
            <a:r>
              <a:rPr lang="pt-BR" sz="1400" b="1" i="1" dirty="0" smtClean="0">
                <a:effectLst/>
                <a:latin typeface="Arial"/>
                <a:ea typeface="Calibri"/>
                <a:cs typeface="Times New Roman"/>
              </a:rPr>
              <a:t>Assunto: </a:t>
            </a:r>
            <a:r>
              <a:rPr lang="pt-BR" sz="1400" b="1" i="1" dirty="0" smtClean="0">
                <a:latin typeface="Arial"/>
                <a:ea typeface="Calibri"/>
                <a:cs typeface="Times New Roman"/>
              </a:rPr>
              <a:t>Documentos Norteadores para o Planejamento de Ensino</a:t>
            </a:r>
          </a:p>
          <a:p>
            <a:pPr>
              <a:lnSpc>
                <a:spcPct val="150000"/>
              </a:lnSpc>
            </a:pPr>
            <a:r>
              <a:rPr lang="pt-BR" sz="1200" dirty="0" smtClean="0"/>
              <a:t>A </a:t>
            </a:r>
            <a:r>
              <a:rPr lang="pt-BR" sz="1200" dirty="0"/>
              <a:t>cada </a:t>
            </a:r>
            <a:r>
              <a:rPr lang="pt-BR" sz="1200" dirty="0" smtClean="0"/>
              <a:t>início de semestre </a:t>
            </a:r>
            <a:r>
              <a:rPr lang="pt-BR" sz="1200" dirty="0"/>
              <a:t>letivo </a:t>
            </a:r>
            <a:r>
              <a:rPr lang="pt-BR" sz="1200" dirty="0" smtClean="0"/>
              <a:t>e ao longo do período  escolar, os </a:t>
            </a:r>
            <a:r>
              <a:rPr lang="pt-BR" sz="1200" dirty="0"/>
              <a:t>docentes analisam estrategicamente o plano de curso de sua área de atuação, buscando a visão sistêmica de sua unidade curricular, com vistas ao desenvolvimento de seu  Planejamento de Ensino.</a:t>
            </a:r>
          </a:p>
          <a:p>
            <a:pPr>
              <a:lnSpc>
                <a:spcPct val="150000"/>
              </a:lnSpc>
            </a:pPr>
            <a:r>
              <a:rPr lang="pt-BR" sz="1200" dirty="0"/>
              <a:t>  </a:t>
            </a:r>
            <a:endParaRPr lang="pt-BR" sz="1200" dirty="0" smtClean="0"/>
          </a:p>
          <a:p>
            <a:pPr>
              <a:lnSpc>
                <a:spcPct val="150000"/>
              </a:lnSpc>
            </a:pPr>
            <a:r>
              <a:rPr lang="pt-BR" sz="1200" dirty="0" smtClean="0"/>
              <a:t>Para a </a:t>
            </a:r>
            <a:r>
              <a:rPr lang="pt-BR" sz="1200" dirty="0"/>
              <a:t>elaboração dos respectivos Planos de Ensino, os </a:t>
            </a:r>
            <a:r>
              <a:rPr lang="pt-BR" sz="1200" dirty="0" smtClean="0"/>
              <a:t>docentes devem utilizar os seguintes documentos:</a:t>
            </a:r>
            <a:endParaRPr lang="pt-BR" sz="12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Plano de curso de sua área de </a:t>
            </a:r>
            <a:r>
              <a:rPr lang="pt-BR" sz="1200" dirty="0" smtClean="0"/>
              <a:t>atuação</a:t>
            </a:r>
            <a:endParaRPr lang="pt-BR" sz="12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Elementos curriculares, quando </a:t>
            </a:r>
            <a:r>
              <a:rPr lang="pt-BR" sz="1200" dirty="0" smtClean="0"/>
              <a:t>houver</a:t>
            </a:r>
            <a:endParaRPr lang="pt-BR" sz="12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Metodologia </a:t>
            </a:r>
            <a:r>
              <a:rPr lang="pt-BR" sz="1200" dirty="0" smtClean="0"/>
              <a:t>SENAI de Educação Profissional </a:t>
            </a:r>
            <a:r>
              <a:rPr lang="pt-BR" sz="1200" dirty="0"/>
              <a:t>– Norteador da </a:t>
            </a:r>
            <a:r>
              <a:rPr lang="pt-BR" sz="1200" dirty="0" smtClean="0"/>
              <a:t>Prática Pedagógica </a:t>
            </a:r>
            <a:r>
              <a:rPr lang="pt-BR" sz="1200" dirty="0"/>
              <a:t>– para </a:t>
            </a:r>
            <a:r>
              <a:rPr lang="pt-BR" sz="1200" dirty="0" smtClean="0"/>
              <a:t>Cursos </a:t>
            </a:r>
            <a:r>
              <a:rPr lang="pt-BR" sz="1200" dirty="0"/>
              <a:t>E</a:t>
            </a:r>
            <a:r>
              <a:rPr lang="pt-BR" sz="1200" dirty="0" smtClean="0"/>
              <a:t>struturados </a:t>
            </a:r>
            <a:r>
              <a:rPr lang="pt-BR" sz="1200" dirty="0"/>
              <a:t>com </a:t>
            </a:r>
            <a:r>
              <a:rPr lang="pt-BR" sz="1200" dirty="0" smtClean="0"/>
              <a:t>Base </a:t>
            </a:r>
            <a:r>
              <a:rPr lang="pt-BR" sz="1200" dirty="0"/>
              <a:t>em </a:t>
            </a:r>
            <a:r>
              <a:rPr lang="pt-BR" sz="1200" dirty="0" smtClean="0"/>
              <a:t>Competências  </a:t>
            </a:r>
            <a:endParaRPr lang="pt-BR" sz="12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Metodologia do </a:t>
            </a:r>
            <a:r>
              <a:rPr lang="pt-BR" sz="1200" dirty="0" smtClean="0"/>
              <a:t>SENAI-SP de Educação Profissional </a:t>
            </a:r>
            <a:r>
              <a:rPr lang="pt-BR" sz="1200" dirty="0"/>
              <a:t>– Planejamento do Ensino e Avaliação do Rendimento Escolar – PEARE – DITEC 008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Calendário Escolar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Horário Escolar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Distribuição de Aulas – Dias Letivos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Cronograma de Atividades Cívicas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pt-BR" sz="1200" b="1" i="1" dirty="0" smtClean="0">
              <a:latin typeface="Arial"/>
              <a:ea typeface="Calibri"/>
              <a:cs typeface="Times New Roman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66" y="162820"/>
            <a:ext cx="1669554" cy="578969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 rot="16200000">
            <a:off x="-900603" y="3966752"/>
            <a:ext cx="3888432" cy="151678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solidFill>
                  <a:srgbClr val="A6A6A6"/>
                </a:solidFill>
                <a:latin typeface="Univers-Black-Italic"/>
                <a:ea typeface="Calibri"/>
                <a:cs typeface="Times New Roman"/>
              </a:rPr>
              <a:t>Escola SENAI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solidFill>
                  <a:srgbClr val="A6A6A6"/>
                </a:solidFill>
                <a:latin typeface="Univers-Black-Italic"/>
                <a:ea typeface="Calibri"/>
                <a:cs typeface="Times New Roman"/>
              </a:rPr>
              <a:t>“Manuel Garcia Filho”</a:t>
            </a:r>
            <a:endParaRPr lang="pt-BR" sz="2800" dirty="0">
              <a:ea typeface="Calibri"/>
              <a:cs typeface="Times New Roman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85218" y="903039"/>
            <a:ext cx="1516783" cy="1872207"/>
          </a:xfrm>
          <a:prstGeom prst="roundRect">
            <a:avLst>
              <a:gd name="adj" fmla="val 99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pt-BR" sz="28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Informe</a:t>
            </a:r>
          </a:p>
          <a:p>
            <a:pPr algn="ctr">
              <a:spcAft>
                <a:spcPts val="0"/>
              </a:spcAft>
            </a:pPr>
            <a:endParaRPr lang="pt-BR" sz="1200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r>
              <a:rPr lang="pt-BR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Pedagógico</a:t>
            </a:r>
            <a:endParaRPr lang="pt-BR" dirty="0"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10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20</Words>
  <Application>Microsoft Office PowerPoint</Application>
  <PresentationFormat>Apresentação na tela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Univers-Black-Italic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Reuly Fagner Barros</dc:creator>
  <cp:lastModifiedBy>Claudia de Britto</cp:lastModifiedBy>
  <cp:revision>53</cp:revision>
  <cp:lastPrinted>2016-02-03T12:19:20Z</cp:lastPrinted>
  <dcterms:created xsi:type="dcterms:W3CDTF">2015-02-02T11:30:33Z</dcterms:created>
  <dcterms:modified xsi:type="dcterms:W3CDTF">2018-03-08T13:13:44Z</dcterms:modified>
</cp:coreProperties>
</file>