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39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FF5E0-50D8-47AD-94A6-EFEC8E690E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F81B92-7E6E-46C7-A4D4-E3B6A60895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B79BCD-21EF-4887-B929-CCE9924DA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AA13E-6C63-423C-8AD2-FC9E41F5CBEA}" type="datetimeFigureOut">
              <a:rPr lang="en-IL" smtClean="0"/>
              <a:t>11/03/2019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E73F47-6558-4D7A-824D-90985A757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699664-3548-4A79-89A1-80839939D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C214A-2B5C-4AE6-AC07-E3AD5FB0FC6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3064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28E13-1B35-49D6-9548-E64003C5F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89F28E-1D40-47F3-8D24-5EBBACAC05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B8480F-F9B9-4FD0-9E51-A21690450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AA13E-6C63-423C-8AD2-FC9E41F5CBEA}" type="datetimeFigureOut">
              <a:rPr lang="en-IL" smtClean="0"/>
              <a:t>11/03/2019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A0A9B1-4FE2-4881-93A7-0BF7B1B62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3EC07E-749F-481A-AB36-60D26C8DE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C214A-2B5C-4AE6-AC07-E3AD5FB0FC6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11312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1E0FB0-5034-400C-943F-3D25E3AE9E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45433B-7BDD-4B59-B190-C37E54AAD6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1B90AB-99DA-4E3D-8CFA-0D6B276D4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AA13E-6C63-423C-8AD2-FC9E41F5CBEA}" type="datetimeFigureOut">
              <a:rPr lang="en-IL" smtClean="0"/>
              <a:t>11/03/2019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DED1F-8529-4915-8F8E-F408DB4B1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B57A64-596A-41C7-B481-A46144C3A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C214A-2B5C-4AE6-AC07-E3AD5FB0FC6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53913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41483-2777-464D-B72A-2A682CD5C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B511E-F840-44ED-B176-8228B752F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DF0732-052A-404C-978E-13C65B433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AA13E-6C63-423C-8AD2-FC9E41F5CBEA}" type="datetimeFigureOut">
              <a:rPr lang="en-IL" smtClean="0"/>
              <a:t>11/03/2019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B77476-8AFE-44AC-A7E5-8E62F8E1A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34D07-D46E-4FE5-A898-469CAF22E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C214A-2B5C-4AE6-AC07-E3AD5FB0FC6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59682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08991-756A-4AE1-81AA-10038F426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081579-E30F-4A43-8137-41C6952D77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CB94C4-0D1D-48D1-BCC7-AAF7237D8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AA13E-6C63-423C-8AD2-FC9E41F5CBEA}" type="datetimeFigureOut">
              <a:rPr lang="en-IL" smtClean="0"/>
              <a:t>11/03/2019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F1A35C-B6FF-4FA0-A817-5739B22DA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A1BD30-9A9D-4F2F-8381-1E9F65B39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C214A-2B5C-4AE6-AC07-E3AD5FB0FC6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07138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D39DC-C1E5-453C-B3F0-012F4AABF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55BD7-8FA4-4843-B3F5-CEA5A82F47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8E5C21-0BFE-4708-B8BC-E22A3E50E8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953C53-E649-4A68-87BC-9F8F0F6D8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AA13E-6C63-423C-8AD2-FC9E41F5CBEA}" type="datetimeFigureOut">
              <a:rPr lang="en-IL" smtClean="0"/>
              <a:t>11/03/2019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2BE064-2394-478C-8D56-04BFBCCF4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5BCDDD-6B64-4F61-8B46-D7C207BE6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C214A-2B5C-4AE6-AC07-E3AD5FB0FC6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50474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66556-0EAF-47CF-AAD6-6E683165B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B8DA06-E5CE-4D8C-BC96-F52BA0CF1B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6629D0-47C5-4F90-B67A-F62BC62FB9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AA5354-B6F5-463D-8C40-4218ADBBB7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783260-6C77-4345-93B3-E10E20DE1C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9A685A-59FD-4F17-AB15-EFEFA51D8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AA13E-6C63-423C-8AD2-FC9E41F5CBEA}" type="datetimeFigureOut">
              <a:rPr lang="en-IL" smtClean="0"/>
              <a:t>11/03/2019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0A50B4-CC63-4D7D-B3A6-0244B4E77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EEEB52-9C26-438C-9696-6454536A2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C214A-2B5C-4AE6-AC07-E3AD5FB0FC6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10337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60F57-350C-4A67-8C95-53929ED25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F43CBD-DB10-4369-B4F0-D56970453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AA13E-6C63-423C-8AD2-FC9E41F5CBEA}" type="datetimeFigureOut">
              <a:rPr lang="en-IL" smtClean="0"/>
              <a:t>11/03/2019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8D2F1C-0AF1-4443-9185-339F8E963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70C9B5-D029-4148-AD1D-83D93AAA4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C214A-2B5C-4AE6-AC07-E3AD5FB0FC6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2336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BBF50A-53F5-4DED-9C21-746E78213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AA13E-6C63-423C-8AD2-FC9E41F5CBEA}" type="datetimeFigureOut">
              <a:rPr lang="en-IL" smtClean="0"/>
              <a:t>11/03/2019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40C71C-A106-43F0-9AC4-17D71A588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8117D1-AEAB-4005-890A-32F89637F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C214A-2B5C-4AE6-AC07-E3AD5FB0FC6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21474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EBBAA-34C4-48CF-B908-462F73F6A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F8027-D354-4A75-BC50-F0FA7F4B89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39BF1F-FACF-4A7D-A59B-E9AB0A20DA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275EE8-7045-4AAB-B5DD-D88BA0610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AA13E-6C63-423C-8AD2-FC9E41F5CBEA}" type="datetimeFigureOut">
              <a:rPr lang="en-IL" smtClean="0"/>
              <a:t>11/03/2019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B95046-037A-42E5-A8D3-0AA7375CA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2870AB-9CE6-4779-A1EA-ADA8A3918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C214A-2B5C-4AE6-AC07-E3AD5FB0FC6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58990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4A3EA-8631-4F06-B4DF-8E733498A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0D87C2-2E4F-4B59-A870-B2FC2A6ABA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21172B-668E-4153-A43A-2ABA2B1B5A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88BCC0-CB7D-4F46-BF61-488679B82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AA13E-6C63-423C-8AD2-FC9E41F5CBEA}" type="datetimeFigureOut">
              <a:rPr lang="en-IL" smtClean="0"/>
              <a:t>11/03/2019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47D3E7-C53E-4624-890F-ECC95906A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D8FAFE-7DF8-460D-BDEA-7F4218B0B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C214A-2B5C-4AE6-AC07-E3AD5FB0FC6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03729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0616F4-408D-4CA8-9D14-2D1DD9B78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27ED4F-C7B1-4EB7-A491-5DA0F51E62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484C5A-EFEA-4F00-B890-4AB43393C7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FAA13E-6C63-423C-8AD2-FC9E41F5CBEA}" type="datetimeFigureOut">
              <a:rPr lang="en-IL" smtClean="0"/>
              <a:t>11/03/2019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6F4A3-35AB-4A4C-9939-41A657703E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E9808D-D128-4A99-B6A8-80BEE3FEB0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7C214A-2B5C-4AE6-AC07-E3AD5FB0FC6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84626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4E1ED-BB53-4618-8FC7-33767CCD10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78679" y="4413465"/>
            <a:ext cx="2188800" cy="268288"/>
          </a:xfrm>
          <a:solidFill>
            <a:schemeClr val="tx1"/>
          </a:solidFill>
        </p:spPr>
        <p:txBody>
          <a:bodyPr>
            <a:normAutofit fontScale="90000"/>
          </a:bodyPr>
          <a:lstStyle/>
          <a:p>
            <a:pPr algn="r"/>
            <a:r>
              <a:rPr lang="he-IL" sz="1400" dirty="0">
                <a:solidFill>
                  <a:schemeClr val="bg1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חשוד א' שדד את החנות</a:t>
            </a:r>
            <a:endParaRPr lang="en-IL" sz="1400" dirty="0">
              <a:solidFill>
                <a:schemeClr val="bg1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11992B-4150-4F40-B76F-F8AAB261572D}"/>
              </a:ext>
            </a:extLst>
          </p:cNvPr>
          <p:cNvSpPr/>
          <p:nvPr/>
        </p:nvSpPr>
        <p:spPr>
          <a:xfrm>
            <a:off x="5871411" y="132315"/>
            <a:ext cx="6096000" cy="1449628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b">
            <a:normAutofit fontScale="97500"/>
          </a:bodyPr>
          <a:lstStyle/>
          <a:p>
            <a:pPr algn="r" rtl="1">
              <a:lnSpc>
                <a:spcPct val="90000"/>
              </a:lnSpc>
              <a:spcBef>
                <a:spcPct val="0"/>
              </a:spcBef>
            </a:pPr>
            <a:r>
              <a:rPr lang="en-IL" sz="1400" dirty="0" err="1">
                <a:solidFill>
                  <a:schemeClr val="bg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rPr>
              <a:t>חנות</a:t>
            </a:r>
            <a:r>
              <a:rPr lang="en-IL" sz="1400" dirty="0">
                <a:solidFill>
                  <a:schemeClr val="bg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rPr>
              <a:t> </a:t>
            </a:r>
            <a:r>
              <a:rPr lang="en-IL" sz="1400" dirty="0" err="1">
                <a:solidFill>
                  <a:schemeClr val="bg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rPr>
              <a:t>יהלומים</a:t>
            </a:r>
            <a:r>
              <a:rPr lang="en-IL" sz="1400" dirty="0">
                <a:solidFill>
                  <a:schemeClr val="bg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rPr>
              <a:t> </a:t>
            </a:r>
            <a:r>
              <a:rPr lang="en-IL" sz="1400" dirty="0" err="1">
                <a:solidFill>
                  <a:schemeClr val="bg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rPr>
              <a:t>נשדדה</a:t>
            </a:r>
            <a:r>
              <a:rPr lang="en-IL" sz="1400" dirty="0">
                <a:solidFill>
                  <a:schemeClr val="bg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rPr>
              <a:t>. </a:t>
            </a:r>
            <a:r>
              <a:rPr lang="he-IL" sz="1400" dirty="0">
                <a:solidFill>
                  <a:schemeClr val="bg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rPr>
              <a:t> </a:t>
            </a:r>
            <a:r>
              <a:rPr lang="en-IL" sz="1400" dirty="0" err="1">
                <a:solidFill>
                  <a:schemeClr val="bg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rPr>
              <a:t>המשטרה</a:t>
            </a:r>
            <a:r>
              <a:rPr lang="en-IL" sz="1400" dirty="0">
                <a:solidFill>
                  <a:schemeClr val="bg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rPr>
              <a:t> </a:t>
            </a:r>
            <a:r>
              <a:rPr lang="en-IL" sz="1400" dirty="0" err="1">
                <a:solidFill>
                  <a:schemeClr val="bg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rPr>
              <a:t>הגיעה</a:t>
            </a:r>
            <a:r>
              <a:rPr lang="en-IL" sz="1400" dirty="0">
                <a:solidFill>
                  <a:schemeClr val="bg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rPr>
              <a:t> </a:t>
            </a:r>
            <a:r>
              <a:rPr lang="en-IL" sz="1400" dirty="0" err="1">
                <a:solidFill>
                  <a:schemeClr val="bg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rPr>
              <a:t>מיד</a:t>
            </a:r>
            <a:r>
              <a:rPr lang="he-IL" sz="1400" dirty="0">
                <a:solidFill>
                  <a:schemeClr val="bg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rPr>
              <a:t> לזירה</a:t>
            </a:r>
            <a:r>
              <a:rPr lang="en-IL" sz="1400" dirty="0">
                <a:solidFill>
                  <a:schemeClr val="bg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rPr>
              <a:t> </a:t>
            </a:r>
            <a:r>
              <a:rPr lang="en-IL" sz="1400" dirty="0" err="1">
                <a:solidFill>
                  <a:schemeClr val="bg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rPr>
              <a:t>ותפסה</a:t>
            </a:r>
            <a:r>
              <a:rPr lang="en-IL" sz="1400" dirty="0">
                <a:solidFill>
                  <a:schemeClr val="bg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rPr>
              <a:t> </a:t>
            </a:r>
            <a:r>
              <a:rPr lang="en-IL" sz="1400" dirty="0" err="1">
                <a:solidFill>
                  <a:schemeClr val="bg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rPr>
              <a:t>כמה</a:t>
            </a:r>
            <a:r>
              <a:rPr lang="en-IL" sz="1400" dirty="0">
                <a:solidFill>
                  <a:schemeClr val="bg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rPr>
              <a:t> </a:t>
            </a:r>
            <a:r>
              <a:rPr lang="en-IL" sz="1400" dirty="0" err="1">
                <a:solidFill>
                  <a:schemeClr val="bg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rPr>
              <a:t>אנשים</a:t>
            </a:r>
            <a:r>
              <a:rPr lang="he-IL" sz="1400" dirty="0">
                <a:solidFill>
                  <a:schemeClr val="bg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rPr>
              <a:t> (בנפרד אחד מן השני) </a:t>
            </a:r>
            <a:r>
              <a:rPr lang="en-IL" sz="1400" dirty="0" err="1">
                <a:solidFill>
                  <a:schemeClr val="bg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rPr>
              <a:t>ליד</a:t>
            </a:r>
            <a:r>
              <a:rPr lang="en-IL" sz="1400" dirty="0">
                <a:solidFill>
                  <a:schemeClr val="bg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rPr>
              <a:t> </a:t>
            </a:r>
            <a:r>
              <a:rPr lang="en-IL" sz="1400" dirty="0" err="1">
                <a:solidFill>
                  <a:schemeClr val="bg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rPr>
              <a:t>המקום</a:t>
            </a:r>
            <a:r>
              <a:rPr lang="he-IL" sz="1400" dirty="0">
                <a:solidFill>
                  <a:schemeClr val="bg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rPr>
              <a:t>. </a:t>
            </a:r>
            <a:r>
              <a:rPr lang="en-IL" sz="1400" dirty="0" err="1">
                <a:solidFill>
                  <a:schemeClr val="bg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rPr>
              <a:t>אך</a:t>
            </a:r>
            <a:r>
              <a:rPr lang="en-IL" sz="1400" dirty="0">
                <a:solidFill>
                  <a:schemeClr val="bg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rPr>
              <a:t> </a:t>
            </a:r>
            <a:r>
              <a:rPr lang="he-IL" sz="1400" dirty="0">
                <a:solidFill>
                  <a:schemeClr val="bg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rPr>
              <a:t>ה</a:t>
            </a:r>
            <a:r>
              <a:rPr lang="en-IL" sz="1400" dirty="0" err="1">
                <a:solidFill>
                  <a:schemeClr val="bg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rPr>
              <a:t>יהלומים</a:t>
            </a:r>
            <a:r>
              <a:rPr lang="en-IL" sz="1400" dirty="0">
                <a:solidFill>
                  <a:schemeClr val="bg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rPr>
              <a:t>.</a:t>
            </a:r>
            <a:r>
              <a:rPr lang="he-IL" sz="1400" dirty="0">
                <a:solidFill>
                  <a:schemeClr val="bg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rPr>
              <a:t>לא היו ברשות אף אחד מהחשודים.</a:t>
            </a:r>
            <a:r>
              <a:rPr lang="en-IL" sz="1400" dirty="0">
                <a:solidFill>
                  <a:schemeClr val="bg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rPr>
              <a:t> </a:t>
            </a:r>
            <a:r>
              <a:rPr lang="en-IL" sz="1400" dirty="0" err="1">
                <a:solidFill>
                  <a:schemeClr val="bg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rPr>
              <a:t>הבלש</a:t>
            </a:r>
            <a:r>
              <a:rPr lang="he-IL" sz="1400" dirty="0">
                <a:solidFill>
                  <a:schemeClr val="bg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rPr>
              <a:t>ית </a:t>
            </a:r>
            <a:r>
              <a:rPr lang="en-IL" sz="1400" dirty="0" err="1">
                <a:solidFill>
                  <a:schemeClr val="bg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rPr>
              <a:t>שהוקצ</a:t>
            </a:r>
            <a:r>
              <a:rPr lang="he-IL" sz="1400" dirty="0">
                <a:solidFill>
                  <a:schemeClr val="bg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rPr>
              <a:t>ת</a:t>
            </a:r>
            <a:r>
              <a:rPr lang="en-IL" sz="1400" dirty="0">
                <a:solidFill>
                  <a:schemeClr val="bg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rPr>
              <a:t>ה </a:t>
            </a:r>
            <a:r>
              <a:rPr lang="en-IL" sz="1400" dirty="0" err="1">
                <a:solidFill>
                  <a:schemeClr val="bg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rPr>
              <a:t>למקרה</a:t>
            </a:r>
            <a:r>
              <a:rPr lang="en-IL" sz="1400" dirty="0">
                <a:solidFill>
                  <a:schemeClr val="bg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rPr>
              <a:t> </a:t>
            </a:r>
            <a:r>
              <a:rPr lang="en-IL" sz="1400" dirty="0" err="1">
                <a:solidFill>
                  <a:schemeClr val="bg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rPr>
              <a:t>בטוח</a:t>
            </a:r>
            <a:r>
              <a:rPr lang="he-IL" sz="1400" dirty="0">
                <a:solidFill>
                  <a:schemeClr val="bg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rPr>
              <a:t>ה,</a:t>
            </a:r>
            <a:r>
              <a:rPr lang="en-IL" sz="1400" dirty="0">
                <a:solidFill>
                  <a:schemeClr val="bg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rPr>
              <a:t> </a:t>
            </a:r>
            <a:r>
              <a:rPr lang="en-IL" sz="1400" dirty="0" err="1">
                <a:solidFill>
                  <a:schemeClr val="bg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rPr>
              <a:t>ללא</a:t>
            </a:r>
            <a:r>
              <a:rPr lang="en-IL" sz="1400" dirty="0">
                <a:solidFill>
                  <a:schemeClr val="bg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rPr>
              <a:t> </a:t>
            </a:r>
            <a:r>
              <a:rPr lang="he-IL" sz="1400" dirty="0">
                <a:solidFill>
                  <a:schemeClr val="bg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rPr>
              <a:t>כל </a:t>
            </a:r>
            <a:r>
              <a:rPr lang="en-IL" sz="1400" dirty="0" err="1">
                <a:solidFill>
                  <a:schemeClr val="bg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rPr>
              <a:t>ספק</a:t>
            </a:r>
            <a:r>
              <a:rPr lang="he-IL" sz="1400" dirty="0">
                <a:solidFill>
                  <a:schemeClr val="bg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rPr>
              <a:t>,</a:t>
            </a:r>
            <a:r>
              <a:rPr lang="en-IL" sz="1400" dirty="0">
                <a:solidFill>
                  <a:schemeClr val="bg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rPr>
              <a:t> </a:t>
            </a:r>
            <a:r>
              <a:rPr lang="he-IL" sz="1400" dirty="0">
                <a:solidFill>
                  <a:schemeClr val="bg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rPr>
              <a:t> </a:t>
            </a:r>
            <a:r>
              <a:rPr lang="en-IL" sz="1400" dirty="0" err="1">
                <a:solidFill>
                  <a:schemeClr val="bg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rPr>
              <a:t>שלפחות</a:t>
            </a:r>
            <a:r>
              <a:rPr lang="en-IL" sz="1400" dirty="0">
                <a:solidFill>
                  <a:schemeClr val="bg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rPr>
              <a:t> </a:t>
            </a:r>
            <a:r>
              <a:rPr lang="en-IL" sz="1400" dirty="0" err="1">
                <a:solidFill>
                  <a:schemeClr val="bg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rPr>
              <a:t>אחד</a:t>
            </a:r>
            <a:r>
              <a:rPr lang="en-IL" sz="1400" dirty="0">
                <a:solidFill>
                  <a:schemeClr val="bg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rPr>
              <a:t> </a:t>
            </a:r>
            <a:r>
              <a:rPr lang="en-IL" sz="1400" dirty="0" err="1">
                <a:solidFill>
                  <a:schemeClr val="bg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rPr>
              <a:t>מהחשודים</a:t>
            </a:r>
            <a:r>
              <a:rPr lang="en-IL" sz="1400" dirty="0">
                <a:solidFill>
                  <a:schemeClr val="bg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rPr>
              <a:t> </a:t>
            </a:r>
            <a:r>
              <a:rPr lang="he-IL" sz="1400" dirty="0">
                <a:solidFill>
                  <a:schemeClr val="bg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rPr>
              <a:t>ביצע/ו את השוד.</a:t>
            </a:r>
            <a:r>
              <a:rPr lang="en-IL" sz="1400" dirty="0">
                <a:solidFill>
                  <a:schemeClr val="bg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rPr>
              <a:t> </a:t>
            </a:r>
            <a:r>
              <a:rPr lang="en-IL" sz="1400" dirty="0" err="1">
                <a:solidFill>
                  <a:schemeClr val="bg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rPr>
              <a:t>אתה</a:t>
            </a:r>
            <a:r>
              <a:rPr lang="en-IL" sz="1400" dirty="0">
                <a:solidFill>
                  <a:schemeClr val="bg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rPr>
              <a:t> </a:t>
            </a:r>
            <a:r>
              <a:rPr lang="en-IL" sz="1400" dirty="0" err="1">
                <a:solidFill>
                  <a:schemeClr val="bg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rPr>
              <a:t>והרובוטים</a:t>
            </a:r>
            <a:r>
              <a:rPr lang="en-IL" sz="1400" dirty="0">
                <a:solidFill>
                  <a:schemeClr val="bg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rPr>
              <a:t> </a:t>
            </a:r>
            <a:r>
              <a:rPr lang="en-IL" sz="1400" dirty="0" err="1">
                <a:solidFill>
                  <a:schemeClr val="bg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rPr>
              <a:t>צריכים</a:t>
            </a:r>
            <a:r>
              <a:rPr lang="en-IL" sz="1400" dirty="0">
                <a:solidFill>
                  <a:schemeClr val="bg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rPr>
              <a:t> </a:t>
            </a:r>
            <a:r>
              <a:rPr lang="en-IL" sz="1400" dirty="0" err="1">
                <a:solidFill>
                  <a:schemeClr val="bg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rPr>
              <a:t>לעזור</a:t>
            </a:r>
            <a:r>
              <a:rPr lang="en-IL" sz="1400" dirty="0">
                <a:solidFill>
                  <a:schemeClr val="bg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rPr>
              <a:t> </a:t>
            </a:r>
            <a:r>
              <a:rPr lang="he-IL" sz="1400" dirty="0">
                <a:solidFill>
                  <a:schemeClr val="bg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rPr>
              <a:t>לבלשית</a:t>
            </a:r>
            <a:r>
              <a:rPr lang="en-IL" sz="1400" dirty="0">
                <a:solidFill>
                  <a:schemeClr val="bg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rPr>
              <a:t> </a:t>
            </a:r>
            <a:r>
              <a:rPr lang="he-IL" sz="1400" dirty="0">
                <a:solidFill>
                  <a:schemeClr val="bg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rPr>
              <a:t>לזהות מי שדד/ו </a:t>
            </a:r>
            <a:r>
              <a:rPr lang="en-IL" sz="1400" dirty="0" err="1">
                <a:solidFill>
                  <a:schemeClr val="bg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rPr>
              <a:t>את</a:t>
            </a:r>
            <a:r>
              <a:rPr lang="en-IL" sz="1400" dirty="0">
                <a:solidFill>
                  <a:schemeClr val="bg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rPr>
              <a:t> </a:t>
            </a:r>
            <a:r>
              <a:rPr lang="en-IL" sz="1400" dirty="0" err="1">
                <a:solidFill>
                  <a:schemeClr val="bg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rPr>
              <a:t>החנות</a:t>
            </a:r>
            <a:r>
              <a:rPr lang="en-IL" sz="1400" dirty="0">
                <a:solidFill>
                  <a:schemeClr val="bg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rPr>
              <a:t>.</a:t>
            </a:r>
          </a:p>
          <a:p>
            <a:pPr algn="r" rtl="1">
              <a:lnSpc>
                <a:spcPct val="90000"/>
              </a:lnSpc>
              <a:spcBef>
                <a:spcPct val="0"/>
              </a:spcBef>
            </a:pPr>
            <a:r>
              <a:rPr lang="en-IL" sz="1400" dirty="0" err="1">
                <a:solidFill>
                  <a:schemeClr val="bg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rPr>
              <a:t>החשודים</a:t>
            </a:r>
            <a:r>
              <a:rPr lang="en-IL" sz="1400" dirty="0">
                <a:solidFill>
                  <a:schemeClr val="bg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rPr>
              <a:t> </a:t>
            </a:r>
            <a:r>
              <a:rPr lang="en-IL" sz="1400" dirty="0" err="1">
                <a:solidFill>
                  <a:schemeClr val="bg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rPr>
              <a:t>הם</a:t>
            </a:r>
            <a:r>
              <a:rPr lang="en-IL" sz="1400" dirty="0">
                <a:solidFill>
                  <a:schemeClr val="bg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rPr>
              <a:t>:</a:t>
            </a:r>
          </a:p>
          <a:p>
            <a:pPr algn="r" rtl="1">
              <a:lnSpc>
                <a:spcPct val="90000"/>
              </a:lnSpc>
              <a:spcBef>
                <a:spcPct val="0"/>
              </a:spcBef>
            </a:pPr>
            <a:r>
              <a:rPr lang="en-IL" sz="1400" dirty="0" err="1">
                <a:solidFill>
                  <a:schemeClr val="bg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rPr>
              <a:t>חשוד</a:t>
            </a:r>
            <a:r>
              <a:rPr lang="en-IL" sz="1400" dirty="0">
                <a:solidFill>
                  <a:schemeClr val="bg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rPr>
              <a:t> </a:t>
            </a:r>
            <a:r>
              <a:rPr lang="he-IL" sz="1400" dirty="0">
                <a:solidFill>
                  <a:schemeClr val="bg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rPr>
              <a:t>א' </a:t>
            </a:r>
            <a:r>
              <a:rPr lang="en-IL" sz="1400" dirty="0" err="1">
                <a:solidFill>
                  <a:schemeClr val="bg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rPr>
              <a:t>הוא</a:t>
            </a:r>
            <a:r>
              <a:rPr lang="en-IL" sz="1400" dirty="0">
                <a:solidFill>
                  <a:schemeClr val="bg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rPr>
              <a:t> </a:t>
            </a:r>
            <a:r>
              <a:rPr lang="en-IL" sz="1400" dirty="0" err="1">
                <a:solidFill>
                  <a:schemeClr val="bg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rPr>
              <a:t>גבוה</a:t>
            </a:r>
            <a:r>
              <a:rPr lang="en-IL" sz="1400" dirty="0">
                <a:solidFill>
                  <a:schemeClr val="bg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rPr>
              <a:t>, </a:t>
            </a:r>
            <a:r>
              <a:rPr lang="en-IL" sz="1400" dirty="0" err="1">
                <a:solidFill>
                  <a:schemeClr val="bg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rPr>
              <a:t>עם</a:t>
            </a:r>
            <a:r>
              <a:rPr lang="en-IL" sz="1400" dirty="0">
                <a:solidFill>
                  <a:schemeClr val="bg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rPr>
              <a:t> </a:t>
            </a:r>
            <a:r>
              <a:rPr lang="en-IL" sz="1400" dirty="0" err="1">
                <a:solidFill>
                  <a:schemeClr val="bg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rPr>
              <a:t>מעיל</a:t>
            </a:r>
            <a:r>
              <a:rPr lang="en-IL" sz="1400" dirty="0">
                <a:solidFill>
                  <a:schemeClr val="bg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rPr>
              <a:t> </a:t>
            </a:r>
            <a:r>
              <a:rPr lang="he-IL" sz="1400" dirty="0">
                <a:solidFill>
                  <a:schemeClr val="bg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rPr>
              <a:t>יוקרתי</a:t>
            </a:r>
            <a:r>
              <a:rPr lang="en-IL" sz="1400" dirty="0">
                <a:solidFill>
                  <a:schemeClr val="bg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rPr>
              <a:t> </a:t>
            </a:r>
            <a:r>
              <a:rPr lang="en-IL" sz="1400" dirty="0" err="1">
                <a:solidFill>
                  <a:schemeClr val="bg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rPr>
              <a:t>שחור</a:t>
            </a:r>
            <a:r>
              <a:rPr lang="en-IL" sz="1400" dirty="0">
                <a:solidFill>
                  <a:schemeClr val="bg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rPr>
              <a:t> </a:t>
            </a:r>
            <a:r>
              <a:rPr lang="en-IL" sz="1400" dirty="0" err="1">
                <a:solidFill>
                  <a:schemeClr val="bg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rPr>
              <a:t>ושעון</a:t>
            </a:r>
            <a:r>
              <a:rPr lang="en-IL" sz="1400" dirty="0">
                <a:solidFill>
                  <a:schemeClr val="bg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rPr>
              <a:t> </a:t>
            </a:r>
            <a:r>
              <a:rPr lang="en-IL" sz="1400" dirty="0" err="1">
                <a:solidFill>
                  <a:schemeClr val="bg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rPr>
              <a:t>רולקס</a:t>
            </a:r>
            <a:r>
              <a:rPr lang="he-IL" sz="1400" dirty="0">
                <a:solidFill>
                  <a:schemeClr val="bg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rPr>
              <a:t> עשוי זהב.</a:t>
            </a:r>
            <a:endParaRPr lang="en-US" sz="1400" dirty="0">
              <a:solidFill>
                <a:schemeClr val="bg1"/>
              </a:solidFill>
              <a:latin typeface="Gisha" panose="020B0502040204020203" pitchFamily="34" charset="-79"/>
              <a:ea typeface="+mj-ea"/>
              <a:cs typeface="Gisha" panose="020B0502040204020203" pitchFamily="34" charset="-79"/>
            </a:endParaRPr>
          </a:p>
          <a:p>
            <a:pPr algn="r" rtl="1">
              <a:lnSpc>
                <a:spcPct val="90000"/>
              </a:lnSpc>
              <a:spcBef>
                <a:spcPct val="0"/>
              </a:spcBef>
            </a:pPr>
            <a:r>
              <a:rPr lang="he-IL" sz="1400" dirty="0">
                <a:solidFill>
                  <a:schemeClr val="bg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rPr>
              <a:t>לחשוד ב'</a:t>
            </a:r>
            <a:r>
              <a:rPr lang="en-IL" sz="1400" dirty="0">
                <a:solidFill>
                  <a:schemeClr val="bg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rPr>
              <a:t> </a:t>
            </a:r>
            <a:r>
              <a:rPr lang="en-IL" sz="1400" dirty="0" err="1">
                <a:solidFill>
                  <a:schemeClr val="bg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rPr>
              <a:t>יש</a:t>
            </a:r>
            <a:r>
              <a:rPr lang="en-IL" sz="1400" dirty="0">
                <a:solidFill>
                  <a:schemeClr val="bg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rPr>
              <a:t> </a:t>
            </a:r>
            <a:r>
              <a:rPr lang="en-IL" sz="1400" dirty="0" err="1">
                <a:solidFill>
                  <a:schemeClr val="bg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rPr>
              <a:t>שיער</a:t>
            </a:r>
            <a:r>
              <a:rPr lang="en-IL" sz="1400" dirty="0">
                <a:solidFill>
                  <a:schemeClr val="bg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rPr>
              <a:t> </a:t>
            </a:r>
            <a:r>
              <a:rPr lang="en-IL" sz="1400" dirty="0" err="1">
                <a:solidFill>
                  <a:schemeClr val="bg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rPr>
              <a:t>בלונדיני</a:t>
            </a:r>
            <a:r>
              <a:rPr lang="en-IL" sz="1400" dirty="0">
                <a:solidFill>
                  <a:schemeClr val="bg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rPr>
              <a:t> </a:t>
            </a:r>
            <a:r>
              <a:rPr lang="he-IL" sz="1400" dirty="0">
                <a:solidFill>
                  <a:schemeClr val="bg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rPr>
              <a:t>ו</a:t>
            </a:r>
            <a:r>
              <a:rPr lang="en-IL" sz="1400" dirty="0" err="1">
                <a:solidFill>
                  <a:schemeClr val="bg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rPr>
              <a:t>חתך</a:t>
            </a:r>
            <a:r>
              <a:rPr lang="en-IL" sz="1400" dirty="0">
                <a:solidFill>
                  <a:schemeClr val="bg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rPr>
              <a:t> </a:t>
            </a:r>
            <a:r>
              <a:rPr lang="en-IL" sz="1400" dirty="0" err="1">
                <a:solidFill>
                  <a:schemeClr val="bg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rPr>
              <a:t>מעל</a:t>
            </a:r>
            <a:r>
              <a:rPr lang="en-IL" sz="1400" dirty="0">
                <a:solidFill>
                  <a:schemeClr val="bg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rPr>
              <a:t> </a:t>
            </a:r>
            <a:r>
              <a:rPr lang="en-IL" sz="1400" dirty="0" err="1">
                <a:solidFill>
                  <a:schemeClr val="bg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rPr>
              <a:t>הגבה</a:t>
            </a:r>
            <a:r>
              <a:rPr lang="en-IL" sz="1400" dirty="0">
                <a:solidFill>
                  <a:schemeClr val="bg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rPr>
              <a:t> </a:t>
            </a:r>
            <a:r>
              <a:rPr lang="en-IL" sz="1400" dirty="0" err="1">
                <a:solidFill>
                  <a:schemeClr val="bg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rPr>
              <a:t>השמאלית</a:t>
            </a:r>
            <a:r>
              <a:rPr lang="en-IL" sz="1400" dirty="0">
                <a:solidFill>
                  <a:schemeClr val="bg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rPr>
              <a:t>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65EA7E-77D1-428B-8432-1BCB7FFAB0ED}"/>
              </a:ext>
            </a:extLst>
          </p:cNvPr>
          <p:cNvSpPr/>
          <p:nvPr/>
        </p:nvSpPr>
        <p:spPr>
          <a:xfrm>
            <a:off x="5871411" y="2303353"/>
            <a:ext cx="6096000" cy="48013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b">
            <a:normAutofit fontScale="97500"/>
          </a:bodyPr>
          <a:lstStyle/>
          <a:p>
            <a:pPr algn="r" rtl="1">
              <a:lnSpc>
                <a:spcPct val="90000"/>
              </a:lnSpc>
              <a:spcBef>
                <a:spcPct val="0"/>
              </a:spcBef>
            </a:pPr>
            <a:r>
              <a:rPr lang="he-IL" sz="1400" dirty="0">
                <a:solidFill>
                  <a:schemeClr val="bg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rPr>
              <a:t>חשוד ג' נעצר כאשר</a:t>
            </a:r>
            <a:r>
              <a:rPr lang="en-IL" sz="1400" dirty="0">
                <a:solidFill>
                  <a:schemeClr val="bg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rPr>
              <a:t> </a:t>
            </a:r>
            <a:r>
              <a:rPr lang="en-IL" sz="1400" dirty="0" err="1">
                <a:solidFill>
                  <a:schemeClr val="bg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rPr>
              <a:t>ניסה</a:t>
            </a:r>
            <a:r>
              <a:rPr lang="en-IL" sz="1400" dirty="0">
                <a:solidFill>
                  <a:schemeClr val="bg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rPr>
              <a:t> </a:t>
            </a:r>
            <a:r>
              <a:rPr lang="en-IL" sz="1400" dirty="0" err="1">
                <a:solidFill>
                  <a:schemeClr val="bg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rPr>
              <a:t>לברוח</a:t>
            </a:r>
            <a:r>
              <a:rPr lang="en-IL" sz="1400" dirty="0">
                <a:solidFill>
                  <a:schemeClr val="bg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rPr>
              <a:t> </a:t>
            </a:r>
            <a:r>
              <a:rPr lang="en-IL" sz="1400" dirty="0" err="1">
                <a:solidFill>
                  <a:schemeClr val="bg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rPr>
              <a:t>מהמקום</a:t>
            </a:r>
            <a:r>
              <a:rPr lang="en-IL" sz="1400" dirty="0">
                <a:solidFill>
                  <a:schemeClr val="bg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rPr>
              <a:t> </a:t>
            </a:r>
            <a:r>
              <a:rPr lang="he-IL" sz="1400" dirty="0">
                <a:solidFill>
                  <a:schemeClr val="bg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rPr>
              <a:t>למרות בקשת </a:t>
            </a:r>
            <a:r>
              <a:rPr lang="en-IL" sz="1400" dirty="0" err="1">
                <a:solidFill>
                  <a:schemeClr val="bg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rPr>
              <a:t>המשטרה</a:t>
            </a:r>
            <a:r>
              <a:rPr lang="en-IL" sz="1400" dirty="0">
                <a:solidFill>
                  <a:schemeClr val="bg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rPr>
              <a:t> </a:t>
            </a:r>
            <a:r>
              <a:rPr lang="he-IL" sz="1400" dirty="0">
                <a:solidFill>
                  <a:schemeClr val="bg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rPr>
              <a:t>לעצור</a:t>
            </a:r>
            <a:r>
              <a:rPr lang="en-IL" sz="1400" dirty="0">
                <a:solidFill>
                  <a:schemeClr val="bg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rPr>
              <a:t>.</a:t>
            </a:r>
          </a:p>
          <a:p>
            <a:pPr algn="r" rtl="1">
              <a:lnSpc>
                <a:spcPct val="90000"/>
              </a:lnSpc>
              <a:spcBef>
                <a:spcPct val="0"/>
              </a:spcBef>
            </a:pPr>
            <a:r>
              <a:rPr lang="he-IL" sz="1400" dirty="0">
                <a:solidFill>
                  <a:schemeClr val="bg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rPr>
              <a:t>חשוד ד'</a:t>
            </a:r>
            <a:r>
              <a:rPr lang="en-IL" sz="1400" dirty="0">
                <a:solidFill>
                  <a:schemeClr val="bg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rPr>
              <a:t> </a:t>
            </a:r>
            <a:r>
              <a:rPr lang="en-IL" sz="1400" dirty="0" err="1">
                <a:solidFill>
                  <a:schemeClr val="bg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rPr>
              <a:t>לא</a:t>
            </a:r>
            <a:r>
              <a:rPr lang="en-IL" sz="1400" dirty="0">
                <a:solidFill>
                  <a:schemeClr val="bg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rPr>
              <a:t> </a:t>
            </a:r>
            <a:r>
              <a:rPr lang="en-IL" sz="1400" dirty="0" err="1">
                <a:solidFill>
                  <a:schemeClr val="bg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rPr>
              <a:t>מוכן</a:t>
            </a:r>
            <a:r>
              <a:rPr lang="en-IL" sz="1400" dirty="0">
                <a:solidFill>
                  <a:schemeClr val="bg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rPr>
              <a:t> </a:t>
            </a:r>
            <a:r>
              <a:rPr lang="en-IL" sz="1400" dirty="0" err="1">
                <a:solidFill>
                  <a:schemeClr val="bg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rPr>
              <a:t>לדבר</a:t>
            </a:r>
            <a:r>
              <a:rPr lang="en-IL" sz="1400" dirty="0">
                <a:solidFill>
                  <a:schemeClr val="bg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rPr>
              <a:t> </a:t>
            </a:r>
            <a:r>
              <a:rPr lang="en-IL" sz="1400" dirty="0" err="1">
                <a:solidFill>
                  <a:schemeClr val="bg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rPr>
              <a:t>לפני</a:t>
            </a:r>
            <a:r>
              <a:rPr lang="en-IL" sz="1400" dirty="0">
                <a:solidFill>
                  <a:schemeClr val="bg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rPr>
              <a:t> </a:t>
            </a:r>
            <a:r>
              <a:rPr lang="he-IL" sz="1400" dirty="0">
                <a:solidFill>
                  <a:schemeClr val="bg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rPr>
              <a:t>ש</a:t>
            </a:r>
            <a:r>
              <a:rPr lang="en-IL" sz="1400" dirty="0" err="1">
                <a:solidFill>
                  <a:schemeClr val="bg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rPr>
              <a:t>עורך</a:t>
            </a:r>
            <a:r>
              <a:rPr lang="en-IL" sz="1400" dirty="0">
                <a:solidFill>
                  <a:schemeClr val="bg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rPr>
              <a:t> </a:t>
            </a:r>
            <a:r>
              <a:rPr lang="en-IL" sz="1400" dirty="0" err="1">
                <a:solidFill>
                  <a:schemeClr val="bg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rPr>
              <a:t>דין</a:t>
            </a:r>
            <a:r>
              <a:rPr lang="en-IL" sz="1400" dirty="0">
                <a:solidFill>
                  <a:schemeClr val="bg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rPr>
              <a:t> </a:t>
            </a:r>
            <a:r>
              <a:rPr lang="he-IL" sz="1400" dirty="0">
                <a:solidFill>
                  <a:schemeClr val="bg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rPr>
              <a:t>יגיע</a:t>
            </a:r>
            <a:r>
              <a:rPr lang="en-IL" sz="1400" dirty="0">
                <a:solidFill>
                  <a:schemeClr val="bg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rPr>
              <a:t>.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AB9689C-DC94-4BD5-987A-7D75F90963D0}"/>
              </a:ext>
            </a:extLst>
          </p:cNvPr>
          <p:cNvSpPr txBox="1">
            <a:spLocks/>
          </p:cNvSpPr>
          <p:nvPr/>
        </p:nvSpPr>
        <p:spPr>
          <a:xfrm>
            <a:off x="1015999" y="4129546"/>
            <a:ext cx="897467" cy="55968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 fontScale="97500"/>
          </a:bodyPr>
          <a:lstStyle>
            <a:defPPr>
              <a:defRPr lang="en-IL"/>
            </a:defPPr>
            <a:lvl1pPr algn="ctr" rtl="1">
              <a:lnSpc>
                <a:spcPct val="90000"/>
              </a:lnSpc>
              <a:spcBef>
                <a:spcPct val="0"/>
              </a:spcBef>
              <a:buNone/>
              <a:defRPr sz="2400">
                <a:solidFill>
                  <a:schemeClr val="bg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defRPr>
            </a:lvl1pPr>
          </a:lstStyle>
          <a:p>
            <a:r>
              <a:rPr lang="he-IL" dirty="0"/>
              <a:t>כחול</a:t>
            </a:r>
            <a:endParaRPr lang="en-IL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D3B1889F-17BF-4B41-9CCC-591FD27986E0}"/>
              </a:ext>
            </a:extLst>
          </p:cNvPr>
          <p:cNvSpPr txBox="1">
            <a:spLocks/>
          </p:cNvSpPr>
          <p:nvPr/>
        </p:nvSpPr>
        <p:spPr>
          <a:xfrm>
            <a:off x="2738968" y="4124065"/>
            <a:ext cx="897467" cy="55968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he-IL" sz="2400" dirty="0">
                <a:solidFill>
                  <a:schemeClr val="bg1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אדום</a:t>
            </a:r>
            <a:endParaRPr lang="en-IL" sz="2400" dirty="0">
              <a:solidFill>
                <a:schemeClr val="bg1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28990E3-514A-45BB-A2E6-808421C32970}"/>
              </a:ext>
            </a:extLst>
          </p:cNvPr>
          <p:cNvSpPr/>
          <p:nvPr/>
        </p:nvSpPr>
        <p:spPr>
          <a:xfrm>
            <a:off x="-403548" y="5922156"/>
            <a:ext cx="6096000" cy="268288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b">
            <a:normAutofit fontScale="97500" lnSpcReduction="10000"/>
          </a:bodyPr>
          <a:lstStyle/>
          <a:p>
            <a:pPr algn="r" rtl="1">
              <a:lnSpc>
                <a:spcPct val="90000"/>
              </a:lnSpc>
              <a:spcBef>
                <a:spcPct val="0"/>
              </a:spcBef>
            </a:pPr>
            <a:r>
              <a:rPr lang="he-IL" sz="1400" dirty="0">
                <a:solidFill>
                  <a:schemeClr val="bg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rPr>
              <a:t>עכשיו גש/י בבקשה לדפדפן לסיים שני שאלונים אחרונים לגבי הרובוטים.</a:t>
            </a:r>
            <a:endParaRPr lang="en-IL" sz="1400" dirty="0">
              <a:solidFill>
                <a:schemeClr val="bg1"/>
              </a:solidFill>
              <a:latin typeface="Gisha" panose="020B0502040204020203" pitchFamily="34" charset="-79"/>
              <a:ea typeface="+mj-ea"/>
              <a:cs typeface="Gisha" panose="020B0502040204020203" pitchFamily="34" charset="-79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2FE88A6A-80CD-499A-8372-5DB9B9A2B597}"/>
              </a:ext>
            </a:extLst>
          </p:cNvPr>
          <p:cNvSpPr txBox="1">
            <a:spLocks/>
          </p:cNvSpPr>
          <p:nvPr/>
        </p:nvSpPr>
        <p:spPr>
          <a:xfrm>
            <a:off x="5871411" y="1747715"/>
            <a:ext cx="6096000" cy="268288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z="1400" dirty="0">
                <a:solidFill>
                  <a:schemeClr val="bg1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דרג מה ההסתברות לכל אחד מהמקרים הבאים:</a:t>
            </a:r>
            <a:endParaRPr lang="en-IL" sz="1400" dirty="0">
              <a:solidFill>
                <a:schemeClr val="bg1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DE963744-979D-4236-9D69-2ED6E4B98ED2}"/>
              </a:ext>
            </a:extLst>
          </p:cNvPr>
          <p:cNvSpPr txBox="1">
            <a:spLocks/>
          </p:cNvSpPr>
          <p:nvPr/>
        </p:nvSpPr>
        <p:spPr>
          <a:xfrm>
            <a:off x="5930678" y="3658100"/>
            <a:ext cx="6096000" cy="268288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z="1400" dirty="0">
                <a:solidFill>
                  <a:schemeClr val="bg1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רק לאחר ששני הרובוטים יסיימו לדבר!</a:t>
            </a:r>
            <a:endParaRPr lang="en-IL" sz="1400" dirty="0">
              <a:solidFill>
                <a:schemeClr val="bg1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3E38DC61-D7DD-4D5C-9DA7-46E7854CDD99}"/>
              </a:ext>
            </a:extLst>
          </p:cNvPr>
          <p:cNvSpPr txBox="1">
            <a:spLocks/>
          </p:cNvSpPr>
          <p:nvPr/>
        </p:nvSpPr>
        <p:spPr>
          <a:xfrm>
            <a:off x="5930678" y="4006479"/>
            <a:ext cx="6096000" cy="268288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z="1400" dirty="0">
                <a:solidFill>
                  <a:schemeClr val="bg1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אם איזה רובוט אתה מסכים?</a:t>
            </a:r>
            <a:endParaRPr lang="en-IL" sz="1400" dirty="0">
              <a:solidFill>
                <a:schemeClr val="bg1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850DCD15-E1CD-4DA4-8912-711F3F2977E9}"/>
              </a:ext>
            </a:extLst>
          </p:cNvPr>
          <p:cNvSpPr txBox="1">
            <a:spLocks/>
          </p:cNvSpPr>
          <p:nvPr/>
        </p:nvSpPr>
        <p:spPr>
          <a:xfrm>
            <a:off x="8978679" y="4727919"/>
            <a:ext cx="2188800" cy="268288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he-IL" sz="1400" dirty="0">
                <a:solidFill>
                  <a:schemeClr val="bg1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חשודים א' וב' שדדו את החנות</a:t>
            </a:r>
            <a:endParaRPr lang="en-IL" sz="1400" dirty="0">
              <a:solidFill>
                <a:schemeClr val="bg1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F0825D94-F170-42BC-B7DA-5F4C9833C24E}"/>
              </a:ext>
            </a:extLst>
          </p:cNvPr>
          <p:cNvSpPr txBox="1">
            <a:spLocks/>
          </p:cNvSpPr>
          <p:nvPr/>
        </p:nvSpPr>
        <p:spPr>
          <a:xfrm>
            <a:off x="8978679" y="5041909"/>
            <a:ext cx="2188800" cy="268288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z="1400" dirty="0">
                <a:solidFill>
                  <a:schemeClr val="bg1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חשוד ב' שדד את החנות</a:t>
            </a:r>
            <a:endParaRPr lang="en-IL" sz="1400" dirty="0">
              <a:solidFill>
                <a:schemeClr val="bg1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45C484F3-20DE-4118-98ED-4C5C2758E321}"/>
              </a:ext>
            </a:extLst>
          </p:cNvPr>
          <p:cNvSpPr txBox="1">
            <a:spLocks/>
          </p:cNvSpPr>
          <p:nvPr/>
        </p:nvSpPr>
        <p:spPr>
          <a:xfrm>
            <a:off x="5871411" y="4748065"/>
            <a:ext cx="2188800" cy="268288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he-IL" sz="1400" dirty="0">
                <a:solidFill>
                  <a:schemeClr val="bg1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חשודים א' וג' שדדו את החנות</a:t>
            </a:r>
            <a:endParaRPr lang="en-IL" sz="1400" dirty="0">
              <a:solidFill>
                <a:schemeClr val="bg1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45220868-A1AF-4D4F-9A45-888A41D12F11}"/>
              </a:ext>
            </a:extLst>
          </p:cNvPr>
          <p:cNvSpPr txBox="1">
            <a:spLocks/>
          </p:cNvSpPr>
          <p:nvPr/>
        </p:nvSpPr>
        <p:spPr>
          <a:xfrm>
            <a:off x="5871411" y="5062055"/>
            <a:ext cx="2188800" cy="268288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z="1400" dirty="0">
                <a:solidFill>
                  <a:schemeClr val="bg1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חשוד ג' שדד את החנות</a:t>
            </a:r>
            <a:endParaRPr lang="en-IL" sz="1400" dirty="0">
              <a:solidFill>
                <a:schemeClr val="bg1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8A2F3DB-03FA-4C86-8073-DB5B71AD1139}"/>
              </a:ext>
            </a:extLst>
          </p:cNvPr>
          <p:cNvSpPr/>
          <p:nvPr/>
        </p:nvSpPr>
        <p:spPr>
          <a:xfrm>
            <a:off x="-403548" y="154897"/>
            <a:ext cx="6096000" cy="702232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 fontScale="97500"/>
          </a:bodyPr>
          <a:lstStyle/>
          <a:p>
            <a:pPr algn="r" rtl="1">
              <a:lnSpc>
                <a:spcPct val="90000"/>
              </a:lnSpc>
              <a:spcBef>
                <a:spcPct val="0"/>
              </a:spcBef>
            </a:pPr>
            <a:r>
              <a:rPr lang="en-IL" sz="1400" dirty="0" err="1">
                <a:solidFill>
                  <a:schemeClr val="bg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rPr>
              <a:t>חשוד</a:t>
            </a:r>
            <a:r>
              <a:rPr lang="en-IL" sz="1400" dirty="0">
                <a:solidFill>
                  <a:schemeClr val="bg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rPr>
              <a:t> </a:t>
            </a:r>
            <a:r>
              <a:rPr lang="he-IL" sz="1400" dirty="0">
                <a:solidFill>
                  <a:schemeClr val="bg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rPr>
              <a:t>ב' </a:t>
            </a:r>
            <a:r>
              <a:rPr lang="en-IL" sz="1400" dirty="0" err="1">
                <a:solidFill>
                  <a:schemeClr val="bg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rPr>
              <a:t>אמר</a:t>
            </a:r>
            <a:r>
              <a:rPr lang="en-IL" sz="1400" dirty="0">
                <a:solidFill>
                  <a:schemeClr val="bg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rPr>
              <a:t> </a:t>
            </a:r>
            <a:r>
              <a:rPr lang="en-IL" sz="1400" dirty="0" err="1">
                <a:solidFill>
                  <a:schemeClr val="bg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rPr>
              <a:t>למשטרה</a:t>
            </a:r>
            <a:r>
              <a:rPr lang="en-IL" sz="1400" dirty="0">
                <a:solidFill>
                  <a:schemeClr val="bg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rPr>
              <a:t> </a:t>
            </a:r>
            <a:r>
              <a:rPr lang="en-IL" sz="1400" dirty="0" err="1">
                <a:solidFill>
                  <a:schemeClr val="bg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rPr>
              <a:t>כי</a:t>
            </a:r>
            <a:r>
              <a:rPr lang="en-IL" sz="1400" dirty="0">
                <a:solidFill>
                  <a:schemeClr val="bg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rPr>
              <a:t> </a:t>
            </a:r>
            <a:r>
              <a:rPr lang="he-IL" sz="1400" dirty="0">
                <a:solidFill>
                  <a:schemeClr val="bg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rPr>
              <a:t>הוא קיבל </a:t>
            </a:r>
            <a:r>
              <a:rPr lang="en-IL" sz="1400" dirty="0" err="1">
                <a:solidFill>
                  <a:schemeClr val="bg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rPr>
              <a:t>את</a:t>
            </a:r>
            <a:r>
              <a:rPr lang="en-IL" sz="1400" dirty="0">
                <a:solidFill>
                  <a:schemeClr val="bg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rPr>
              <a:t> </a:t>
            </a:r>
            <a:r>
              <a:rPr lang="en-IL" sz="1400" dirty="0" err="1">
                <a:solidFill>
                  <a:schemeClr val="bg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rPr>
              <a:t>החתך</a:t>
            </a:r>
            <a:r>
              <a:rPr lang="en-IL" sz="1400" dirty="0">
                <a:solidFill>
                  <a:schemeClr val="bg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rPr>
              <a:t> </a:t>
            </a:r>
            <a:r>
              <a:rPr lang="he-IL" sz="1400" dirty="0">
                <a:solidFill>
                  <a:schemeClr val="bg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rPr>
              <a:t>בגבה מ</a:t>
            </a:r>
            <a:r>
              <a:rPr lang="en-IL" sz="1400" dirty="0" err="1">
                <a:solidFill>
                  <a:schemeClr val="bg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rPr>
              <a:t>ענף</a:t>
            </a:r>
            <a:r>
              <a:rPr lang="en-IL" sz="1400" dirty="0">
                <a:solidFill>
                  <a:schemeClr val="bg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rPr>
              <a:t> </a:t>
            </a:r>
            <a:r>
              <a:rPr lang="he-IL" sz="1400" dirty="0">
                <a:solidFill>
                  <a:schemeClr val="bg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rPr>
              <a:t>של </a:t>
            </a:r>
            <a:r>
              <a:rPr lang="en-IL" sz="1400" dirty="0" err="1">
                <a:solidFill>
                  <a:schemeClr val="bg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rPr>
              <a:t>עץ</a:t>
            </a:r>
            <a:r>
              <a:rPr lang="en-IL" sz="1400" dirty="0">
                <a:solidFill>
                  <a:schemeClr val="bg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rPr>
              <a:t> </a:t>
            </a:r>
            <a:r>
              <a:rPr lang="en-IL" sz="1400" dirty="0" err="1">
                <a:solidFill>
                  <a:schemeClr val="bg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rPr>
              <a:t>כאשר</a:t>
            </a:r>
            <a:r>
              <a:rPr lang="en-IL" sz="1400" dirty="0">
                <a:solidFill>
                  <a:schemeClr val="bg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rPr>
              <a:t> </a:t>
            </a:r>
            <a:r>
              <a:rPr lang="he-IL" sz="1400" dirty="0">
                <a:solidFill>
                  <a:schemeClr val="bg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rPr>
              <a:t>ירד עם הכלב שלו לסיבוב, </a:t>
            </a:r>
            <a:r>
              <a:rPr lang="en-IL" sz="1400" dirty="0" err="1">
                <a:solidFill>
                  <a:schemeClr val="bg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rPr>
              <a:t>כמה</a:t>
            </a:r>
            <a:r>
              <a:rPr lang="en-IL" sz="1400" dirty="0">
                <a:solidFill>
                  <a:schemeClr val="bg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rPr>
              <a:t> </a:t>
            </a:r>
            <a:r>
              <a:rPr lang="en-IL" sz="1400" dirty="0" err="1">
                <a:solidFill>
                  <a:schemeClr val="bg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rPr>
              <a:t>שעות</a:t>
            </a:r>
            <a:r>
              <a:rPr lang="en-IL" sz="1400" dirty="0">
                <a:solidFill>
                  <a:schemeClr val="bg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rPr>
              <a:t> </a:t>
            </a:r>
            <a:r>
              <a:rPr lang="he-IL" sz="1400" dirty="0">
                <a:solidFill>
                  <a:schemeClr val="bg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rPr>
              <a:t>לפני </a:t>
            </a:r>
            <a:r>
              <a:rPr lang="en-IL" sz="1400" dirty="0" err="1">
                <a:solidFill>
                  <a:schemeClr val="bg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rPr>
              <a:t>לאירוע</a:t>
            </a:r>
            <a:r>
              <a:rPr lang="he-IL" sz="1400" dirty="0">
                <a:solidFill>
                  <a:schemeClr val="bg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rPr>
              <a:t>. חשוד ד' </a:t>
            </a:r>
            <a:r>
              <a:rPr lang="en-IL" sz="1400" dirty="0" err="1">
                <a:solidFill>
                  <a:schemeClr val="bg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rPr>
              <a:t>עדיין</a:t>
            </a:r>
            <a:r>
              <a:rPr lang="en-IL" sz="1400" dirty="0">
                <a:solidFill>
                  <a:schemeClr val="bg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rPr>
              <a:t> </a:t>
            </a:r>
            <a:r>
              <a:rPr lang="en-IL" sz="1400" dirty="0" err="1">
                <a:solidFill>
                  <a:schemeClr val="bg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rPr>
              <a:t>מסרב</a:t>
            </a:r>
            <a:r>
              <a:rPr lang="en-IL" sz="1400" dirty="0">
                <a:solidFill>
                  <a:schemeClr val="bg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rPr>
              <a:t> </a:t>
            </a:r>
            <a:r>
              <a:rPr lang="en-IL" sz="1400" dirty="0" err="1">
                <a:solidFill>
                  <a:schemeClr val="bg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rPr>
              <a:t>לדבר</a:t>
            </a:r>
            <a:r>
              <a:rPr lang="en-IL" sz="1400" dirty="0">
                <a:solidFill>
                  <a:schemeClr val="bg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rPr>
              <a:t> </a:t>
            </a:r>
            <a:r>
              <a:rPr lang="en-IL" sz="1400" dirty="0" err="1">
                <a:solidFill>
                  <a:schemeClr val="bg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rPr>
              <a:t>גם</a:t>
            </a:r>
            <a:r>
              <a:rPr lang="en-IL" sz="1400" dirty="0">
                <a:solidFill>
                  <a:schemeClr val="bg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rPr>
              <a:t> </a:t>
            </a:r>
            <a:r>
              <a:rPr lang="he-IL" sz="1400" dirty="0">
                <a:solidFill>
                  <a:schemeClr val="bg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rPr>
              <a:t>לאחר הגעת </a:t>
            </a:r>
            <a:r>
              <a:rPr lang="en-IL" sz="1400" dirty="0" err="1">
                <a:solidFill>
                  <a:schemeClr val="bg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rPr>
              <a:t>עורך</a:t>
            </a:r>
            <a:r>
              <a:rPr lang="en-IL" sz="1400" dirty="0">
                <a:solidFill>
                  <a:schemeClr val="bg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rPr>
              <a:t> </a:t>
            </a:r>
            <a:r>
              <a:rPr lang="en-IL" sz="1400" dirty="0" err="1">
                <a:solidFill>
                  <a:schemeClr val="bg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rPr>
              <a:t>הדין</a:t>
            </a:r>
            <a:r>
              <a:rPr lang="he-IL" sz="1400" dirty="0">
                <a:solidFill>
                  <a:schemeClr val="bg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rPr>
              <a:t>.</a:t>
            </a:r>
            <a:endParaRPr lang="en-IL" sz="1400" dirty="0">
              <a:solidFill>
                <a:schemeClr val="bg1"/>
              </a:solidFill>
              <a:latin typeface="Gisha" panose="020B0502040204020203" pitchFamily="34" charset="-79"/>
              <a:ea typeface="+mj-ea"/>
              <a:cs typeface="Gisha" panose="020B0502040204020203" pitchFamily="34" charset="-79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A787258-1FC4-432D-8CD8-95C01DE3BD60}"/>
              </a:ext>
            </a:extLst>
          </p:cNvPr>
          <p:cNvSpPr/>
          <p:nvPr/>
        </p:nvSpPr>
        <p:spPr>
          <a:xfrm>
            <a:off x="-403548" y="898387"/>
            <a:ext cx="6096000" cy="88858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r" rtl="1">
              <a:lnSpc>
                <a:spcPct val="90000"/>
              </a:lnSpc>
              <a:spcBef>
                <a:spcPct val="0"/>
              </a:spcBef>
            </a:pPr>
            <a:r>
              <a:rPr lang="he-IL" sz="1400" dirty="0">
                <a:solidFill>
                  <a:schemeClr val="bg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rPr>
              <a:t>נא לדרג את כל (10) האפשרויות של החשוד/ים בסדר יורד. ממי שנראה לך הכי חשוד/ים עד הכי לא חשוד/ים.</a:t>
            </a:r>
          </a:p>
          <a:p>
            <a:pPr algn="r" rtl="1">
              <a:lnSpc>
                <a:spcPct val="90000"/>
              </a:lnSpc>
              <a:spcBef>
                <a:spcPct val="0"/>
              </a:spcBef>
            </a:pPr>
            <a:endParaRPr lang="he-IL" sz="1400" dirty="0">
              <a:solidFill>
                <a:schemeClr val="bg1"/>
              </a:solidFill>
              <a:latin typeface="Gisha" panose="020B0502040204020203" pitchFamily="34" charset="-79"/>
              <a:ea typeface="+mj-ea"/>
              <a:cs typeface="Gisha" panose="020B0502040204020203" pitchFamily="34" charset="-79"/>
            </a:endParaRPr>
          </a:p>
          <a:p>
            <a:pPr algn="r" rtl="1">
              <a:lnSpc>
                <a:spcPct val="90000"/>
              </a:lnSpc>
              <a:spcBef>
                <a:spcPct val="0"/>
              </a:spcBef>
            </a:pPr>
            <a:r>
              <a:rPr lang="he-IL" sz="1400" dirty="0">
                <a:solidFill>
                  <a:schemeClr val="bg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rPr>
              <a:t>אין להשתמש בדירוג פעמיים, כלומר, שתי אפשרויות לא יכולות להיות בעלות אותו דירוג.</a:t>
            </a:r>
            <a:endParaRPr lang="en-US" sz="1400" dirty="0">
              <a:solidFill>
                <a:schemeClr val="bg1"/>
              </a:solidFill>
              <a:latin typeface="Gisha" panose="020B0502040204020203" pitchFamily="34" charset="-79"/>
              <a:ea typeface="+mj-ea"/>
              <a:cs typeface="Gisha" panose="020B0502040204020203" pitchFamily="34" charset="-79"/>
            </a:endParaRP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0E388A5B-0B25-4F4A-AFD9-249D96082CB2}"/>
              </a:ext>
            </a:extLst>
          </p:cNvPr>
          <p:cNvSpPr txBox="1">
            <a:spLocks/>
          </p:cNvSpPr>
          <p:nvPr/>
        </p:nvSpPr>
        <p:spPr>
          <a:xfrm>
            <a:off x="2644452" y="1970013"/>
            <a:ext cx="2188800" cy="268288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z="1400" dirty="0">
                <a:solidFill>
                  <a:schemeClr val="bg1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חשוד ד' שדד את החנות</a:t>
            </a:r>
            <a:endParaRPr lang="en-IL" sz="1400" dirty="0">
              <a:solidFill>
                <a:schemeClr val="bg1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9DFE5EE3-87D1-432E-839D-88963B36C907}"/>
              </a:ext>
            </a:extLst>
          </p:cNvPr>
          <p:cNvSpPr txBox="1">
            <a:spLocks/>
          </p:cNvSpPr>
          <p:nvPr/>
        </p:nvSpPr>
        <p:spPr>
          <a:xfrm>
            <a:off x="-759148" y="1970013"/>
            <a:ext cx="2188800" cy="268288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z="1400" dirty="0">
                <a:solidFill>
                  <a:schemeClr val="bg1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חשודים א' וד' שדדו את החנות</a:t>
            </a:r>
            <a:endParaRPr lang="en-IL" sz="1400" dirty="0">
              <a:solidFill>
                <a:schemeClr val="bg1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B09D9690-84A4-4AE4-9147-A2ABA3E3F84A}"/>
              </a:ext>
            </a:extLst>
          </p:cNvPr>
          <p:cNvSpPr txBox="1">
            <a:spLocks/>
          </p:cNvSpPr>
          <p:nvPr/>
        </p:nvSpPr>
        <p:spPr>
          <a:xfrm>
            <a:off x="-677334" y="2338960"/>
            <a:ext cx="2188800" cy="268288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z="1400" dirty="0">
                <a:solidFill>
                  <a:schemeClr val="bg1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חשודים ב' וג' שדדו את החנות</a:t>
            </a:r>
            <a:endParaRPr lang="en-IL" sz="1400" dirty="0">
              <a:solidFill>
                <a:schemeClr val="bg1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C52067BD-378A-474F-BFC9-894E1CD28715}"/>
              </a:ext>
            </a:extLst>
          </p:cNvPr>
          <p:cNvSpPr txBox="1">
            <a:spLocks/>
          </p:cNvSpPr>
          <p:nvPr/>
        </p:nvSpPr>
        <p:spPr>
          <a:xfrm>
            <a:off x="-759148" y="2690301"/>
            <a:ext cx="2188800" cy="268288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z="1400" dirty="0">
                <a:solidFill>
                  <a:schemeClr val="bg1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חשודים ב' וד' שדדו את החנות</a:t>
            </a:r>
            <a:endParaRPr lang="en-IL" sz="1400" dirty="0">
              <a:solidFill>
                <a:schemeClr val="bg1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69D41144-743C-4428-8587-D7D77CD59F23}"/>
              </a:ext>
            </a:extLst>
          </p:cNvPr>
          <p:cNvSpPr txBox="1">
            <a:spLocks/>
          </p:cNvSpPr>
          <p:nvPr/>
        </p:nvSpPr>
        <p:spPr>
          <a:xfrm>
            <a:off x="-759148" y="3017736"/>
            <a:ext cx="2188800" cy="268288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z="1400" dirty="0">
                <a:solidFill>
                  <a:schemeClr val="bg1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חשודים ג' וד' שדדו את החנות</a:t>
            </a:r>
            <a:endParaRPr lang="en-IL" sz="1400" dirty="0">
              <a:solidFill>
                <a:schemeClr val="bg1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24376481-3D1E-4317-B0C7-0BF896FB07C3}"/>
              </a:ext>
            </a:extLst>
          </p:cNvPr>
          <p:cNvSpPr txBox="1">
            <a:spLocks/>
          </p:cNvSpPr>
          <p:nvPr/>
        </p:nvSpPr>
        <p:spPr>
          <a:xfrm>
            <a:off x="5930678" y="5517938"/>
            <a:ext cx="6096000" cy="268288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z="1400" dirty="0">
                <a:solidFill>
                  <a:schemeClr val="bg1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מי ביצע/ו את השוד?</a:t>
            </a:r>
            <a:endParaRPr lang="en-IL" sz="1400" dirty="0">
              <a:solidFill>
                <a:schemeClr val="bg1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10998665-AC56-4CD5-87FB-8CAA5796DBBD}"/>
              </a:ext>
            </a:extLst>
          </p:cNvPr>
          <p:cNvSpPr txBox="1">
            <a:spLocks/>
          </p:cNvSpPr>
          <p:nvPr/>
        </p:nvSpPr>
        <p:spPr>
          <a:xfrm>
            <a:off x="-403548" y="5258979"/>
            <a:ext cx="6096000" cy="268288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z="1400" dirty="0">
                <a:solidFill>
                  <a:schemeClr val="bg1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איזה רובוט היית מעסיק/ה כבלש?</a:t>
            </a:r>
            <a:endParaRPr lang="en-IL" sz="1400" dirty="0">
              <a:solidFill>
                <a:schemeClr val="bg1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3321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</TotalTime>
  <Words>328</Words>
  <Application>Microsoft Office PowerPoint</Application>
  <PresentationFormat>Widescreen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Gisha</vt:lpstr>
      <vt:lpstr>Office Theme</vt:lpstr>
      <vt:lpstr>חשוד א' שדד את החנות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חשוד א שדד את החנות</dc:title>
  <dc:creator>Torr Polakow</dc:creator>
  <cp:lastModifiedBy>Torr Polakow</cp:lastModifiedBy>
  <cp:revision>17</cp:revision>
  <dcterms:created xsi:type="dcterms:W3CDTF">2019-03-11T14:40:37Z</dcterms:created>
  <dcterms:modified xsi:type="dcterms:W3CDTF">2019-03-11T21:57:27Z</dcterms:modified>
</cp:coreProperties>
</file>