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D691-6223-4845-ACC7-1446F2E3D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1B87E-6D1A-451E-BA61-6D8E23A5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91C9-D6FE-46AB-AF5B-15E64F3F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088E-D044-4091-A166-895AE490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33AE-1CD0-4672-9048-77A6B59B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D617-C199-4785-924E-468921D4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42BB-F017-46E2-875D-6EEBA7311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287-35E6-49E7-9B84-F310DA9B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281C-48B9-4237-ABE3-1D2CBC40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B4FE-29AC-4C97-8293-9810C58A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CAE58-1A2C-4451-89AF-1A2C72C8B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53D0-C3A2-48BE-9FFC-FB3D4D10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4D89-A844-4DF1-8C7D-7A84D7E3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3971-1CCE-4C8E-8443-4304DF89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4439-CF83-407F-8D18-E57AA30A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A635-FF48-4F09-8D9F-78BCEA3F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526-E04E-45F3-9EAE-15EEF8ED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A4CF-3384-44BC-AF29-4960E755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A22E-9813-4D2F-A4F7-1EA4C211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34C8-5F4A-4E70-AA7D-D591D5E8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CB10-79BC-47BD-AC4A-ED6673B6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FAF5-036D-4979-B9E0-2DD1C809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0102E-3474-483B-ABD3-F613EF09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F13B-B7B6-481A-B5A9-0449588C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F012-0A13-4B79-9559-6616757F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B3DF-C664-411C-832A-6B3C67D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9B2E-405D-45A0-925C-0EE1DDDC2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8267-A4DB-4C2C-8C48-EE48F6FE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9B5DB-749E-46CF-9B80-F5650B66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6C416-ED21-40E3-A0C7-9247D7B7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6A3D0-8480-47AF-A2AB-60717764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1AFD-01ED-4B42-9861-245909FD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D50D-B432-448C-BF06-57E74833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D371-AF3B-4947-BFAC-00F14FCF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4A0B3-B71B-44BA-887D-C21AC6B11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732A-5838-4EBB-A010-E491C2DBF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79B2-511E-4DFF-8E64-23428505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2A75E-8D4A-4424-895A-98D3B2CF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F3228-F703-4C09-8F84-5F38883D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7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4161-218C-4E61-AC29-B7C3FB4B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22D4B-4C60-46FB-93B3-8866E785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14B50-1E5C-4060-9E9D-EC2417E5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02D47-67E5-41FA-A893-F6E88FA6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241B3-D3D1-4B07-B9DB-445A290B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9640-FA1A-4D88-9CF7-759CB5C9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4A06D-0788-43EC-9484-18AD969C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124A-CA61-4620-88CD-FE732A1B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653E-9A50-4860-B6AE-B8E539AD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1E43F-0B61-4087-8C8E-B6D45A15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B48F-163E-4841-BE2D-FC91EED4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CD148-4FD2-4523-88A5-F125280C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A6FA7-7EC4-4BAB-AF8B-506911F4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8AC2-DDD7-4FDA-9F61-FE8B0058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C836-7C7E-4858-8AAF-F8D52004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6A40A-22A1-487C-9088-92C5D4A01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8A35-ACE5-4D72-9BD9-AD99D772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27768-62BE-4A6A-ABBF-F5AD73D6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7D658-8C3B-4ECC-835D-BC202ABF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D20BA-1214-4655-BF7D-4A44EDFB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DC325-65B3-4589-9F83-32C43CBF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4379-013D-4FB1-90F4-26A7A4D0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1156-8C64-40F2-83DA-B1E3890F8F4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24E3-36FA-4792-9840-3B7089DD8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4183-95F2-4EB9-926F-BFAAD8198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E7ED-B345-4533-A4EA-7C654D26D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Линейна регресия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906A6-A6EB-49D5-8EB3-A08238E4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Пламен Трендафилов 12и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5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C9D9-1AD3-49EC-BD93-47A6C3B5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регресионен модел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9377-171D-4911-B54F-24B13780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 = </a:t>
            </a:r>
            <a:r>
              <a:rPr lang="el-GR" b="1" dirty="0"/>
              <a:t>β</a:t>
            </a:r>
            <a:r>
              <a:rPr lang="en-US" sz="1800" b="1" dirty="0"/>
              <a:t>0 </a:t>
            </a:r>
            <a:r>
              <a:rPr lang="en-US" b="1" dirty="0"/>
              <a:t>+ </a:t>
            </a:r>
            <a:r>
              <a:rPr lang="el-GR" b="1" dirty="0"/>
              <a:t>β</a:t>
            </a:r>
            <a:r>
              <a:rPr lang="en-US" sz="1800" b="1" dirty="0"/>
              <a:t>1</a:t>
            </a:r>
            <a:r>
              <a:rPr lang="en-US" b="1" dirty="0"/>
              <a:t>*x</a:t>
            </a:r>
            <a:r>
              <a:rPr lang="bg-BG" b="1" dirty="0"/>
              <a:t> </a:t>
            </a:r>
            <a:r>
              <a:rPr lang="en-US" b="1" dirty="0"/>
              <a:t>(1)</a:t>
            </a:r>
          </a:p>
          <a:p>
            <a:r>
              <a:rPr lang="bg-BG" dirty="0"/>
              <a:t>Какво се постига с този модел?</a:t>
            </a:r>
          </a:p>
          <a:p>
            <a:pPr lvl="1"/>
            <a:r>
              <a:rPr lang="bg-BG" dirty="0"/>
              <a:t>Изобразяват се</a:t>
            </a:r>
            <a:r>
              <a:rPr lang="en-US" dirty="0"/>
              <a:t> </a:t>
            </a:r>
            <a:r>
              <a:rPr lang="bg-BG" b="1" dirty="0"/>
              <a:t>линейни зависимости </a:t>
            </a:r>
            <a:r>
              <a:rPr lang="bg-BG" dirty="0"/>
              <a:t>или как дадена величина </a:t>
            </a:r>
            <a:r>
              <a:rPr lang="en-US" dirty="0"/>
              <a:t>x </a:t>
            </a:r>
            <a:r>
              <a:rPr lang="bg-BG" dirty="0"/>
              <a:t>влияе на </a:t>
            </a:r>
            <a:r>
              <a:rPr lang="en-US" dirty="0"/>
              <a:t>y.</a:t>
            </a:r>
          </a:p>
          <a:p>
            <a:pPr lvl="1"/>
            <a:r>
              <a:rPr lang="bg-BG" dirty="0"/>
              <a:t>Ако </a:t>
            </a:r>
            <a:r>
              <a:rPr lang="el-GR" dirty="0"/>
              <a:t>β</a:t>
            </a:r>
            <a:r>
              <a:rPr lang="en-US" sz="1600" dirty="0"/>
              <a:t>1</a:t>
            </a:r>
            <a:r>
              <a:rPr lang="bg-BG" sz="1600" dirty="0"/>
              <a:t> </a:t>
            </a:r>
            <a:r>
              <a:rPr lang="bg-BG" dirty="0"/>
              <a:t>е съответно определя как </a:t>
            </a:r>
            <a:r>
              <a:rPr lang="en-US" dirty="0"/>
              <a:t>y e </a:t>
            </a:r>
            <a:r>
              <a:rPr lang="bg-BG" dirty="0"/>
              <a:t>зависима от </a:t>
            </a:r>
            <a:r>
              <a:rPr lang="en-US" dirty="0"/>
              <a:t>x</a:t>
            </a:r>
            <a:r>
              <a:rPr lang="bg-BG" dirty="0"/>
              <a:t>. Съеответно </a:t>
            </a:r>
            <a:r>
              <a:rPr lang="en-US" dirty="0"/>
              <a:t>x </a:t>
            </a:r>
            <a:r>
              <a:rPr lang="bg-BG" dirty="0"/>
              <a:t>се нарича </a:t>
            </a:r>
            <a:r>
              <a:rPr lang="bg-BG" b="1" dirty="0"/>
              <a:t>независима</a:t>
            </a:r>
            <a:r>
              <a:rPr lang="en-US" dirty="0"/>
              <a:t>(</a:t>
            </a:r>
            <a:r>
              <a:rPr lang="bg-BG" dirty="0"/>
              <a:t>фактор</a:t>
            </a:r>
            <a:r>
              <a:rPr lang="en-US" dirty="0"/>
              <a:t>)</a:t>
            </a:r>
            <a:r>
              <a:rPr lang="bg-BG" dirty="0"/>
              <a:t> променлива, докато </a:t>
            </a:r>
            <a:r>
              <a:rPr lang="en-US" dirty="0"/>
              <a:t>y </a:t>
            </a:r>
            <a:r>
              <a:rPr lang="bg-BG" dirty="0"/>
              <a:t>е </a:t>
            </a:r>
            <a:r>
              <a:rPr lang="bg-BG" b="1" dirty="0"/>
              <a:t>зависима</a:t>
            </a:r>
            <a:r>
              <a:rPr lang="en-US" dirty="0"/>
              <a:t>(</a:t>
            </a:r>
            <a:r>
              <a:rPr lang="bg-BG" dirty="0"/>
              <a:t>резултативна</a:t>
            </a:r>
            <a:r>
              <a:rPr lang="en-US" dirty="0"/>
              <a:t>).</a:t>
            </a:r>
          </a:p>
          <a:p>
            <a:pPr lvl="1"/>
            <a:r>
              <a:rPr lang="el-GR" dirty="0"/>
              <a:t>β</a:t>
            </a:r>
            <a:r>
              <a:rPr lang="en-US" sz="1600" dirty="0"/>
              <a:t>0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l-GR" dirty="0"/>
              <a:t>β</a:t>
            </a:r>
            <a:r>
              <a:rPr lang="en-US" sz="1600" dirty="0"/>
              <a:t>1</a:t>
            </a:r>
            <a:r>
              <a:rPr lang="bg-BG" sz="1600" dirty="0"/>
              <a:t> </a:t>
            </a:r>
            <a:r>
              <a:rPr lang="bg-BG" dirty="0"/>
              <a:t>са съответно коефициенти в регресията като </a:t>
            </a:r>
            <a:r>
              <a:rPr lang="el-GR" dirty="0"/>
              <a:t>β</a:t>
            </a:r>
            <a:r>
              <a:rPr lang="bg-BG" sz="1600" dirty="0"/>
              <a:t>0 </a:t>
            </a:r>
            <a:r>
              <a:rPr lang="bg-BG" dirty="0"/>
              <a:t>се нарича откъз</a:t>
            </a:r>
            <a:r>
              <a:rPr lang="en-US" dirty="0"/>
              <a:t>(</a:t>
            </a:r>
            <a:r>
              <a:rPr lang="en-US" b="1" dirty="0"/>
              <a:t>intercept</a:t>
            </a:r>
            <a:r>
              <a:rPr lang="en-US" dirty="0"/>
              <a:t>), </a:t>
            </a:r>
            <a:r>
              <a:rPr lang="bg-BG" dirty="0"/>
              <a:t>а </a:t>
            </a:r>
            <a:r>
              <a:rPr lang="el-GR" dirty="0"/>
              <a:t>β</a:t>
            </a:r>
            <a:r>
              <a:rPr lang="en-US" sz="1600" dirty="0"/>
              <a:t>1</a:t>
            </a:r>
            <a:r>
              <a:rPr lang="bg-BG" sz="2400" dirty="0"/>
              <a:t> наклон</a:t>
            </a:r>
            <a:r>
              <a:rPr lang="en-US" sz="2400" dirty="0"/>
              <a:t>(</a:t>
            </a:r>
            <a:r>
              <a:rPr lang="en-US" sz="2400" b="1" dirty="0"/>
              <a:t>slope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8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E2D0-9FA5-43F0-BC1C-5D67050F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43D2-12D7-4AAF-B519-BFD6B4A7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</a:t>
            </a:r>
            <a:r>
              <a:rPr lang="en-US" dirty="0"/>
              <a:t>y</a:t>
            </a:r>
            <a:r>
              <a:rPr lang="bg-BG" dirty="0"/>
              <a:t> е цената в евро на апартамент, а </a:t>
            </a:r>
            <a:r>
              <a:rPr lang="en-US" dirty="0"/>
              <a:t>x </a:t>
            </a:r>
            <a:r>
              <a:rPr lang="bg-BG" dirty="0"/>
              <a:t>е големината в квадратни метри на апартамента</a:t>
            </a:r>
            <a:endParaRPr lang="en-US" dirty="0"/>
          </a:p>
          <a:p>
            <a:r>
              <a:rPr lang="bg-BG" dirty="0"/>
              <a:t>Тогава можем да предположим, че има връзка</a:t>
            </a:r>
            <a:r>
              <a:rPr lang="en-US" dirty="0"/>
              <a:t>(</a:t>
            </a:r>
            <a:r>
              <a:rPr lang="bg-BG" dirty="0"/>
              <a:t>примерна</a:t>
            </a:r>
            <a:r>
              <a:rPr lang="en-US" dirty="0"/>
              <a:t>):</a:t>
            </a:r>
          </a:p>
          <a:p>
            <a:pPr marL="0" indent="0" algn="ctr">
              <a:buNone/>
            </a:pPr>
            <a:r>
              <a:rPr lang="en-US" b="1" i="1" dirty="0"/>
              <a:t>y = 43000 + 1000*x</a:t>
            </a:r>
          </a:p>
          <a:p>
            <a:pPr marL="0" indent="0" algn="ctr">
              <a:buNone/>
            </a:pPr>
            <a:r>
              <a:rPr lang="en-US" b="1" dirty="0"/>
              <a:t>[</a:t>
            </a:r>
            <a:r>
              <a:rPr lang="bg-BG" b="1" dirty="0"/>
              <a:t>Цена</a:t>
            </a:r>
            <a:r>
              <a:rPr lang="en-US" b="1" dirty="0"/>
              <a:t>_</a:t>
            </a:r>
            <a:r>
              <a:rPr lang="bg-BG" b="1" dirty="0"/>
              <a:t>апартамент</a:t>
            </a:r>
            <a:r>
              <a:rPr lang="en-US" b="1" dirty="0"/>
              <a:t>] = 43000 + 1000*[</a:t>
            </a:r>
            <a:r>
              <a:rPr lang="bg-BG" b="1" dirty="0"/>
              <a:t>квадратура</a:t>
            </a:r>
            <a:r>
              <a:rPr lang="en-US" b="1" dirty="0"/>
              <a:t>] </a:t>
            </a:r>
            <a:r>
              <a:rPr lang="en-US" dirty="0"/>
              <a:t>(2)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1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0D0F-84EE-4ACB-B861-49B8FEA3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Може ли да определим цената така?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B072-0642-4A63-B492-E0AB926D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Не, цената на един апартамент не зависи само от квадратурата му. </a:t>
            </a:r>
          </a:p>
          <a:p>
            <a:r>
              <a:rPr lang="bg-BG" dirty="0"/>
              <a:t>Важни други велечини, определящи цената на един апартамент могат да бъдат разстоянието от центъра, броят на спалните и тоалетните, дали има кухня и дори понякога колко желан е</a:t>
            </a:r>
            <a:r>
              <a:rPr lang="en-US" dirty="0"/>
              <a:t>(</a:t>
            </a:r>
            <a:r>
              <a:rPr lang="bg-BG" dirty="0"/>
              <a:t>човешки фактор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Как да демонстрираме тези фактори в нашия модел?</a:t>
            </a:r>
          </a:p>
        </p:txBody>
      </p:sp>
    </p:spTree>
    <p:extLst>
      <p:ext uri="{BB962C8B-B14F-4D97-AF65-F5344CB8AC3E}">
        <p14:creationId xmlns:p14="http://schemas.microsoft.com/office/powerpoint/2010/main" val="5196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1A82-B4B2-4452-AADA-D7289208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Теоритична формула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41F97-7C46-48CC-9213-DC6578FA49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y = </a:t>
                </a:r>
                <a:r>
                  <a:rPr lang="el-GR" b="1" dirty="0"/>
                  <a:t>β</a:t>
                </a:r>
                <a:r>
                  <a:rPr lang="en-US" sz="1600" b="1" dirty="0"/>
                  <a:t>0</a:t>
                </a:r>
                <a:r>
                  <a:rPr lang="en-US" b="1" dirty="0"/>
                  <a:t> + </a:t>
                </a:r>
                <a:r>
                  <a:rPr lang="el-GR" b="1" dirty="0"/>
                  <a:t>β</a:t>
                </a:r>
                <a:r>
                  <a:rPr lang="en-US" sz="1600" b="1" dirty="0"/>
                  <a:t>1</a:t>
                </a:r>
                <a:r>
                  <a:rPr lang="en-US" b="1" dirty="0"/>
                  <a:t>*x + </a:t>
                </a:r>
                <a:r>
                  <a:rPr lang="el-GR" b="1" dirty="0">
                    <a:solidFill>
                      <a:srgbClr val="202122"/>
                    </a:solidFill>
                    <a:effectLst/>
                  </a:rPr>
                  <a:t>ε</a:t>
                </a:r>
                <a:r>
                  <a:rPr lang="bg-BG" dirty="0"/>
                  <a:t> </a:t>
                </a:r>
                <a:r>
                  <a:rPr lang="en-US" dirty="0"/>
                  <a:t>(3)</a:t>
                </a:r>
              </a:p>
              <a:p>
                <a:r>
                  <a:rPr lang="bg-BG" dirty="0"/>
                  <a:t>Където целта на </a:t>
                </a:r>
                <a:r>
                  <a:rPr lang="el-GR" b="1" i="1" dirty="0">
                    <a:solidFill>
                      <a:srgbClr val="202122"/>
                    </a:solidFill>
                    <a:effectLst/>
                  </a:rPr>
                  <a:t>ε</a:t>
                </a:r>
                <a:r>
                  <a:rPr lang="en-US" dirty="0">
                    <a:solidFill>
                      <a:srgbClr val="202122"/>
                    </a:solidFill>
                    <a:effectLst/>
                  </a:rPr>
                  <a:t>(stochastic error term)</a:t>
                </a:r>
                <a:r>
                  <a:rPr lang="bg-BG" dirty="0">
                    <a:solidFill>
                      <a:srgbClr val="202122"/>
                    </a:solidFill>
                    <a:effectLst/>
                  </a:rPr>
                  <a:t> е да отчете всички факти, които регресията не е обхванала</a:t>
                </a:r>
                <a:endParaRPr lang="en-US" dirty="0"/>
              </a:p>
              <a:p>
                <a:r>
                  <a:rPr lang="bg-BG" dirty="0"/>
                  <a:t>Тази линейна регресия е чисто теоритична и практически недостижима. Тя още е наричана </a:t>
                </a:r>
                <a:r>
                  <a:rPr lang="bg-BG" b="1" i="1" dirty="0"/>
                  <a:t>истинска</a:t>
                </a:r>
                <a:r>
                  <a:rPr lang="bg-BG" dirty="0"/>
                  <a:t> линейна регресия.</a:t>
                </a:r>
              </a:p>
              <a:p>
                <a:r>
                  <a:rPr lang="bg-BG" dirty="0"/>
                  <a:t>Емпирично не можем да изчислим </a:t>
                </a:r>
                <a:r>
                  <a:rPr lang="el-GR" b="1" i="1" dirty="0">
                    <a:solidFill>
                      <a:srgbClr val="202122"/>
                    </a:solidFill>
                    <a:effectLst/>
                  </a:rPr>
                  <a:t>ε</a:t>
                </a:r>
                <a:r>
                  <a:rPr lang="bg-BG" b="1" i="1" dirty="0">
                    <a:solidFill>
                      <a:srgbClr val="202122"/>
                    </a:solidFill>
                    <a:effectLst/>
                  </a:rPr>
                  <a:t> </a:t>
                </a:r>
                <a:r>
                  <a:rPr lang="bg-BG" dirty="0">
                    <a:solidFill>
                      <a:srgbClr val="202122"/>
                    </a:solidFill>
                    <a:effectLst/>
                  </a:rPr>
                  <a:t>и съответно формулата, която прилагаме се свежда до</a:t>
                </a:r>
                <a:r>
                  <a:rPr lang="en-US" dirty="0">
                    <a:solidFill>
                      <a:srgbClr val="202122"/>
                    </a:solidFill>
                    <a:effectLst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en-US" sz="1600" b="1" dirty="0" smtClean="0"/>
                          <m:t>0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202122"/>
                    </a:solidFill>
                    <a:effectLst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bg-BG" sz="1600" b="1" i="0" dirty="0" smtClean="0"/>
                          <m:t>1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202122"/>
                    </a:solidFill>
                    <a:effectLst/>
                  </a:rPr>
                  <a:t> </a:t>
                </a:r>
                <a:r>
                  <a:rPr lang="en-US" b="1" dirty="0"/>
                  <a:t>*x</a:t>
                </a:r>
                <a:r>
                  <a:rPr lang="bg-BG" b="1" dirty="0"/>
                  <a:t> </a:t>
                </a:r>
                <a:r>
                  <a:rPr lang="en-US" dirty="0"/>
                  <a:t>(4)</a:t>
                </a:r>
              </a:p>
              <a:p>
                <a:r>
                  <a:rPr lang="bg-BG" dirty="0">
                    <a:solidFill>
                      <a:srgbClr val="202122"/>
                    </a:solidFill>
                  </a:rPr>
                  <a:t>Където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bg-BG" b="0" i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en-US" sz="1600" b="1" dirty="0" smtClean="0"/>
                          <m:t>0</m:t>
                        </m:r>
                      </m:e>
                    </m:acc>
                    <m:r>
                      <a:rPr lang="bg-BG" b="0" i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bg-BG" sz="1600" b="1" i="0" dirty="0" smtClean="0"/>
                          <m:t>1</m:t>
                        </m:r>
                      </m:e>
                    </m:acc>
                  </m:oMath>
                </a14:m>
                <a:r>
                  <a:rPr lang="bg-BG" dirty="0">
                    <a:solidFill>
                      <a:srgbClr val="202122"/>
                    </a:solidFill>
                    <a:effectLst/>
                  </a:rPr>
                  <a:t> са предполагаеми стойности</a:t>
                </a:r>
                <a:endParaRPr lang="en-US" dirty="0">
                  <a:solidFill>
                    <a:srgbClr val="202122"/>
                  </a:solidFill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41F97-7C46-48CC-9213-DC6578FA49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29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F5D-5588-4F0E-9119-A37968EF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определим коефициентите?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B30F-16FB-4AB5-B29E-FE929B7D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16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307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Линейна регресия</vt:lpstr>
      <vt:lpstr>Линеен регресионен модел</vt:lpstr>
      <vt:lpstr>Пример 1</vt:lpstr>
      <vt:lpstr>Може ли да определим цената така?</vt:lpstr>
      <vt:lpstr>Теоритична формула</vt:lpstr>
      <vt:lpstr>Как да определим коефициентите?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Линейна регресия</dc:title>
  <dc:creator>Plamen Trendafilov</dc:creator>
  <cp:lastModifiedBy>Plamen Trendafilov</cp:lastModifiedBy>
  <cp:revision>7</cp:revision>
  <dcterms:created xsi:type="dcterms:W3CDTF">2025-04-15T19:18:42Z</dcterms:created>
  <dcterms:modified xsi:type="dcterms:W3CDTF">2025-04-15T20:58:48Z</dcterms:modified>
</cp:coreProperties>
</file>