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D691-6223-4845-ACC7-1446F2E3D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1B87E-6D1A-451E-BA61-6D8E23A59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91C9-D6FE-46AB-AF5B-15E64F3F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A088E-D044-4091-A166-895AE490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733AE-1CD0-4672-9048-77A6B59B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3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DD617-C199-4785-924E-468921D4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42BB-F017-46E2-875D-6EEBA7311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5287-35E6-49E7-9B84-F310DA9B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D281C-48B9-4237-ABE3-1D2CBC40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4B4FE-29AC-4C97-8293-9810C58A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6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CAE58-1A2C-4451-89AF-1A2C72C8B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53D0-C3A2-48BE-9FFC-FB3D4D107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64D89-A844-4DF1-8C7D-7A84D7E34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D3971-1CCE-4C8E-8443-4304DF89F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4439-CF83-407F-8D18-E57AA30A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A635-FF48-4F09-8D9F-78BCEA3F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2526-E04E-45F3-9EAE-15EEF8ED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EA4CF-3384-44BC-AF29-4960E75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0A22E-9813-4D2F-A4F7-1EA4C211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34C8-5F4A-4E70-AA7D-D591D5E83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CB10-79BC-47BD-AC4A-ED6673B68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9FAF5-036D-4979-B9E0-2DD1C8099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0102E-3474-483B-ABD3-F613EF0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5F13B-B7B6-481A-B5A9-0449588C2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BF012-0A13-4B79-9559-6616757F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16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B3DF-C664-411C-832A-6B3C67D2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C9B2E-405D-45A0-925C-0EE1DDDC2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58267-A4DB-4C2C-8C48-EE48F6FE5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9B5DB-749E-46CF-9B80-F5650B66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6C416-ED21-40E3-A0C7-9247D7B7C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6A3D0-8480-47AF-A2AB-607177645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8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1AFD-01ED-4B42-9861-245909FD8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6D50D-B432-448C-BF06-57E748332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4D371-AF3B-4947-BFAC-00F14FCF2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4A0B3-B71B-44BA-887D-C21AC6B1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30732A-5838-4EBB-A010-E491C2DBF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079B2-511E-4DFF-8E64-23428505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2A75E-8D4A-4424-895A-98D3B2CF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F3228-F703-4C09-8F84-5F38883DA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77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4161-218C-4E61-AC29-B7C3FB4BD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22D4B-4C60-46FB-93B3-8866E785A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14B50-1E5C-4060-9E9D-EC2417E5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02D47-67E5-41FA-A893-F6E88FA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2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241B3-D3D1-4B07-B9DB-445A290BD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A9640-FA1A-4D88-9CF7-759CB5C9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A06D-0788-43EC-9484-18AD969C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124A-CA61-4620-88CD-FE732A1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653E-9A50-4860-B6AE-B8E539AD2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1E43F-0B61-4087-8C8E-B6D45A15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FB48F-163E-4841-BE2D-FC91EED4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CD148-4FD2-4523-88A5-F125280CA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A6FA7-7EC4-4BAB-AF8B-506911F4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8AC2-DDD7-4FDA-9F61-FE8B0058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EC836-7C7E-4858-8AAF-F8D520044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06A40A-22A1-487C-9088-92C5D4A01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C8A35-ACE5-4D72-9BD9-AD99D772F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27768-62BE-4A6A-ABBF-F5AD73D6D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7D658-8C3B-4ECC-835D-BC202ABF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2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DD20BA-1214-4655-BF7D-4A44EDFB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DC325-65B3-4589-9F83-32C43CBF7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4379-013D-4FB1-90F4-26A7A4D07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41156-8C64-40F2-83DA-B1E3890F8F4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124E3-36FA-4792-9840-3B7089DD8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A4183-95F2-4EB9-926F-BFAAD8198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1BA05-16A4-4BF1-BCDD-8F013A2E0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1E7ED-B345-4533-A4EA-7C654D26D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Линейна регресия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906A6-A6EB-49D5-8EB3-A08238E4B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Пламен Трендафилов 12и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7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4370-C1EA-4D72-8C87-8368E0FA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най-малките квадрати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0CED8-BFE5-4D5C-B840-793FE51521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</a:t>
                </a:r>
                <a:r>
                  <a:rPr lang="en-US" dirty="0"/>
                  <a:t>f’(</a:t>
                </a:r>
                <a:r>
                  <a:rPr lang="el-GR" b="1" dirty="0"/>
                  <a:t>β</a:t>
                </a:r>
                <a:r>
                  <a:rPr lang="en-US" sz="1200" b="1" dirty="0"/>
                  <a:t>0</a:t>
                </a:r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r>
                  <a:rPr lang="bg-BG" dirty="0"/>
                  <a:t>Заместваме в </a:t>
                </a:r>
                <a:r>
                  <a:rPr lang="en-US" dirty="0"/>
                  <a:t>f’(</a:t>
                </a:r>
                <a:r>
                  <a:rPr lang="el-GR" b="1" dirty="0"/>
                  <a:t>β</a:t>
                </a:r>
                <a:r>
                  <a:rPr lang="bg-BG" sz="1200" b="1" dirty="0"/>
                  <a:t>1</a:t>
                </a:r>
                <a:r>
                  <a:rPr lang="en-US" dirty="0"/>
                  <a:t>)</a:t>
                </a:r>
                <a:r>
                  <a:rPr lang="bg-BG" dirty="0"/>
                  <a:t> и след опростяване получаваме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bg-BG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bg-BG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bg-BG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bg-BG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bg-BG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bg-BG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bg-BG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bg-BG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bg-BG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bg-BG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bg-BG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bg-BG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1=1</m:t>
                            </m:r>
                          </m:sub>
                          <m:sup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bg-BG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bg-BG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bg-BG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bg-BG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sSup>
                          <m:sSupPr>
                            <m:ctrlPr>
                              <a:rPr lang="bg-BG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bg-BG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bg-BG" i="1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bg-BG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bg-BG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bg-BG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bg-BG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E0CED8-BFE5-4D5C-B840-793FE51521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67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40F9D-98D1-49D8-B658-C154D25E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най-малките квадрати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A8790-15CD-491A-A000-120C45F1AD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Изразяваме средните аритметични, за да опростим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836967"/>
                    </a:solidFill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/>
                                    <m:aln/>
                                  </m:r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b>
                                            <m:r>
                                              <a:rPr lang="en-US" b="1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sub>
                                        </m:sSub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nary>
                          </m:e>
                          <m:sup/>
                        </m:sSup>
                      </m:den>
                    </m:f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A8790-15CD-491A-A000-120C45F1AD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959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FCA2-2637-4DB4-9783-C0F374389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bg-BG" dirty="0"/>
              <a:t>Благодаря за вниманието!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C9D9-1AD3-49EC-BD93-47A6C3B5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регресионен модел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9377-171D-4911-B54F-24B137803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y = </a:t>
            </a:r>
            <a:r>
              <a:rPr lang="el-GR" b="1" dirty="0"/>
              <a:t>β</a:t>
            </a:r>
            <a:r>
              <a:rPr lang="en-US" sz="1800" b="1" dirty="0"/>
              <a:t>0 </a:t>
            </a:r>
            <a:r>
              <a:rPr lang="en-US" b="1" dirty="0"/>
              <a:t>+ </a:t>
            </a:r>
            <a:r>
              <a:rPr lang="el-GR" b="1" dirty="0"/>
              <a:t>β</a:t>
            </a:r>
            <a:r>
              <a:rPr lang="en-US" sz="1800" b="1" dirty="0"/>
              <a:t>1</a:t>
            </a:r>
            <a:r>
              <a:rPr lang="en-US" b="1" dirty="0"/>
              <a:t>*x</a:t>
            </a:r>
            <a:r>
              <a:rPr lang="en-US" sz="1600" b="1" dirty="0"/>
              <a:t>i</a:t>
            </a:r>
            <a:r>
              <a:rPr lang="bg-BG" b="1" dirty="0"/>
              <a:t> </a:t>
            </a:r>
            <a:r>
              <a:rPr lang="en-US" b="1" dirty="0"/>
              <a:t>(1)</a:t>
            </a:r>
          </a:p>
          <a:p>
            <a:r>
              <a:rPr lang="bg-BG" dirty="0"/>
              <a:t>Какво се постига с този модел?</a:t>
            </a:r>
          </a:p>
          <a:p>
            <a:pPr lvl="1"/>
            <a:r>
              <a:rPr lang="bg-BG" dirty="0"/>
              <a:t>Изобразяват се</a:t>
            </a:r>
            <a:r>
              <a:rPr lang="en-US" dirty="0"/>
              <a:t> </a:t>
            </a:r>
            <a:r>
              <a:rPr lang="bg-BG" b="1" dirty="0"/>
              <a:t>линейни зависимости </a:t>
            </a:r>
            <a:r>
              <a:rPr lang="bg-BG" dirty="0"/>
              <a:t>или как дадена величина </a:t>
            </a:r>
            <a:r>
              <a:rPr lang="en-US" dirty="0"/>
              <a:t>x </a:t>
            </a:r>
            <a:r>
              <a:rPr lang="bg-BG" dirty="0"/>
              <a:t>влияе на </a:t>
            </a:r>
            <a:r>
              <a:rPr lang="en-US" dirty="0"/>
              <a:t>y.</a:t>
            </a:r>
          </a:p>
          <a:p>
            <a:pPr lvl="1"/>
            <a:r>
              <a:rPr lang="bg-BG" dirty="0"/>
              <a:t>Ако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1600" dirty="0"/>
              <a:t> </a:t>
            </a:r>
            <a:r>
              <a:rPr lang="bg-BG" dirty="0"/>
              <a:t>е съответно определя как </a:t>
            </a:r>
            <a:r>
              <a:rPr lang="en-US" dirty="0"/>
              <a:t>y e </a:t>
            </a:r>
            <a:r>
              <a:rPr lang="bg-BG" dirty="0"/>
              <a:t>зависима от </a:t>
            </a:r>
            <a:r>
              <a:rPr lang="en-US" dirty="0"/>
              <a:t>x</a:t>
            </a:r>
            <a:r>
              <a:rPr lang="bg-BG" dirty="0"/>
              <a:t>. Съеответно </a:t>
            </a:r>
            <a:r>
              <a:rPr lang="en-US" dirty="0"/>
              <a:t>x </a:t>
            </a:r>
            <a:r>
              <a:rPr lang="bg-BG" dirty="0"/>
              <a:t>се нарича </a:t>
            </a:r>
            <a:r>
              <a:rPr lang="bg-BG" b="1" dirty="0"/>
              <a:t>независима</a:t>
            </a:r>
            <a:r>
              <a:rPr lang="en-US" dirty="0"/>
              <a:t>(</a:t>
            </a:r>
            <a:r>
              <a:rPr lang="bg-BG" dirty="0"/>
              <a:t>фактор</a:t>
            </a:r>
            <a:r>
              <a:rPr lang="en-US" dirty="0"/>
              <a:t>)</a:t>
            </a:r>
            <a:r>
              <a:rPr lang="bg-BG" dirty="0"/>
              <a:t> променлива, докато </a:t>
            </a:r>
            <a:r>
              <a:rPr lang="en-US" dirty="0"/>
              <a:t>y </a:t>
            </a:r>
            <a:r>
              <a:rPr lang="bg-BG" dirty="0"/>
              <a:t>е </a:t>
            </a:r>
            <a:r>
              <a:rPr lang="bg-BG" b="1" dirty="0"/>
              <a:t>зависима</a:t>
            </a:r>
            <a:r>
              <a:rPr lang="en-US" dirty="0"/>
              <a:t>(</a:t>
            </a:r>
            <a:r>
              <a:rPr lang="bg-BG" dirty="0"/>
              <a:t>резултативна</a:t>
            </a:r>
            <a:r>
              <a:rPr lang="en-US" dirty="0"/>
              <a:t>).</a:t>
            </a:r>
          </a:p>
          <a:p>
            <a:pPr lvl="1"/>
            <a:r>
              <a:rPr lang="el-GR" dirty="0"/>
              <a:t>β</a:t>
            </a:r>
            <a:r>
              <a:rPr lang="en-US" sz="1600" dirty="0"/>
              <a:t>0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1600" dirty="0"/>
              <a:t> </a:t>
            </a:r>
            <a:r>
              <a:rPr lang="bg-BG" dirty="0"/>
              <a:t>са съответно коефициенти в регресията като </a:t>
            </a:r>
            <a:r>
              <a:rPr lang="el-GR" dirty="0"/>
              <a:t>β</a:t>
            </a:r>
            <a:r>
              <a:rPr lang="bg-BG" sz="1600" dirty="0"/>
              <a:t>0 </a:t>
            </a:r>
            <a:r>
              <a:rPr lang="bg-BG" dirty="0"/>
              <a:t>се нарича откъз</a:t>
            </a:r>
            <a:r>
              <a:rPr lang="en-US" dirty="0"/>
              <a:t>(</a:t>
            </a:r>
            <a:r>
              <a:rPr lang="en-US" b="1" dirty="0"/>
              <a:t>intercept</a:t>
            </a:r>
            <a:r>
              <a:rPr lang="en-US" dirty="0"/>
              <a:t>), </a:t>
            </a:r>
            <a:r>
              <a:rPr lang="bg-BG" dirty="0"/>
              <a:t>а </a:t>
            </a:r>
            <a:r>
              <a:rPr lang="el-GR" dirty="0"/>
              <a:t>β</a:t>
            </a:r>
            <a:r>
              <a:rPr lang="en-US" sz="1600" dirty="0"/>
              <a:t>1</a:t>
            </a:r>
            <a:r>
              <a:rPr lang="bg-BG" sz="2400" dirty="0"/>
              <a:t> наклон</a:t>
            </a:r>
            <a:r>
              <a:rPr lang="en-US" sz="2400" dirty="0"/>
              <a:t>(</a:t>
            </a:r>
            <a:r>
              <a:rPr lang="en-US" sz="2400" b="1" dirty="0"/>
              <a:t>slope</a:t>
            </a:r>
            <a:r>
              <a:rPr lang="en-US" sz="2400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81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E2D0-9FA5-43F0-BC1C-5D67050F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43D2-12D7-4AAF-B519-BFD6B4A79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Нека </a:t>
            </a:r>
            <a:r>
              <a:rPr lang="en-US" dirty="0"/>
              <a:t>y</a:t>
            </a:r>
            <a:r>
              <a:rPr lang="bg-BG" dirty="0"/>
              <a:t> е цената в евро на апартамент, а </a:t>
            </a:r>
            <a:r>
              <a:rPr lang="en-US" dirty="0"/>
              <a:t>x </a:t>
            </a:r>
            <a:r>
              <a:rPr lang="bg-BG" dirty="0"/>
              <a:t>е големината в квадратни метри на апартамента</a:t>
            </a:r>
            <a:endParaRPr lang="en-US" dirty="0"/>
          </a:p>
          <a:p>
            <a:r>
              <a:rPr lang="bg-BG" dirty="0"/>
              <a:t>Тогава можем да предположим, че има връзка</a:t>
            </a:r>
            <a:r>
              <a:rPr lang="en-US" dirty="0"/>
              <a:t>(</a:t>
            </a:r>
            <a:r>
              <a:rPr lang="bg-BG" dirty="0"/>
              <a:t>примерна</a:t>
            </a:r>
            <a:r>
              <a:rPr lang="en-US" dirty="0"/>
              <a:t>):</a:t>
            </a:r>
          </a:p>
          <a:p>
            <a:pPr marL="0" indent="0" algn="ctr">
              <a:buNone/>
            </a:pPr>
            <a:r>
              <a:rPr lang="en-US" b="1" i="1" dirty="0" err="1"/>
              <a:t>y</a:t>
            </a:r>
            <a:r>
              <a:rPr lang="en-US" sz="1600" b="1" i="1" dirty="0" err="1"/>
              <a:t>i</a:t>
            </a:r>
            <a:r>
              <a:rPr lang="en-US" b="1" i="1" dirty="0"/>
              <a:t> = 43000 + 1000*x</a:t>
            </a:r>
            <a:r>
              <a:rPr lang="en-US" sz="1600" b="1" i="1" dirty="0"/>
              <a:t>i</a:t>
            </a:r>
            <a:endParaRPr lang="en-US" b="1" i="1" dirty="0"/>
          </a:p>
          <a:p>
            <a:pPr marL="0" indent="0" algn="ctr">
              <a:buNone/>
            </a:pPr>
            <a:r>
              <a:rPr lang="en-US" b="1" dirty="0"/>
              <a:t>[</a:t>
            </a:r>
            <a:r>
              <a:rPr lang="bg-BG" b="1" dirty="0"/>
              <a:t>Цена</a:t>
            </a:r>
            <a:r>
              <a:rPr lang="en-US" b="1" dirty="0"/>
              <a:t>_</a:t>
            </a:r>
            <a:r>
              <a:rPr lang="bg-BG" b="1" dirty="0"/>
              <a:t>апартамент</a:t>
            </a:r>
            <a:r>
              <a:rPr lang="en-US" b="1" dirty="0"/>
              <a:t>] = 43000 + 1000*[</a:t>
            </a:r>
            <a:r>
              <a:rPr lang="bg-BG" b="1" dirty="0"/>
              <a:t>квадратура</a:t>
            </a:r>
            <a:r>
              <a:rPr lang="en-US" b="1" dirty="0"/>
              <a:t>] </a:t>
            </a:r>
            <a:r>
              <a:rPr lang="en-US" dirty="0"/>
              <a:t>(2)</a:t>
            </a:r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21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0D0F-84EE-4ACB-B861-49B8FEA3E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Може ли да определим цената така?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8B072-0642-4A63-B492-E0AB926DD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Не, цената на един апартамент не зависи само от квадратурата му. </a:t>
            </a:r>
          </a:p>
          <a:p>
            <a:r>
              <a:rPr lang="bg-BG" dirty="0"/>
              <a:t>Важни други велечини, определящи цената на един апартамент могат да бъдат разстоянието от центъра, броят на спалните и тоалетните, дали има кухня и дори понякога колко желан е</a:t>
            </a:r>
            <a:r>
              <a:rPr lang="en-US" dirty="0"/>
              <a:t>(</a:t>
            </a:r>
            <a:r>
              <a:rPr lang="bg-BG" dirty="0"/>
              <a:t>човешки фактор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Как да демонстрираме тези фактори в нашия модел?</a:t>
            </a:r>
          </a:p>
        </p:txBody>
      </p:sp>
    </p:spTree>
    <p:extLst>
      <p:ext uri="{BB962C8B-B14F-4D97-AF65-F5344CB8AC3E}">
        <p14:creationId xmlns:p14="http://schemas.microsoft.com/office/powerpoint/2010/main" val="519698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1A82-B4B2-4452-AADA-D728920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Теоритична формула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1F97-7C46-48CC-9213-DC6578FA4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b="1" dirty="0" err="1"/>
              <a:t>y</a:t>
            </a:r>
            <a:r>
              <a:rPr lang="en-US" sz="1600" b="1" dirty="0" err="1"/>
              <a:t>i</a:t>
            </a:r>
            <a:r>
              <a:rPr lang="en-US" b="1" dirty="0"/>
              <a:t> = </a:t>
            </a:r>
            <a:r>
              <a:rPr lang="el-GR" b="1" dirty="0"/>
              <a:t>β</a:t>
            </a:r>
            <a:r>
              <a:rPr lang="en-US" sz="1600" b="1" dirty="0"/>
              <a:t>0</a:t>
            </a:r>
            <a:r>
              <a:rPr lang="en-US" b="1" dirty="0"/>
              <a:t> + </a:t>
            </a:r>
            <a:r>
              <a:rPr lang="el-GR" b="1" dirty="0"/>
              <a:t>β</a:t>
            </a:r>
            <a:r>
              <a:rPr lang="en-US" sz="1600" b="1" dirty="0"/>
              <a:t>1</a:t>
            </a:r>
            <a:r>
              <a:rPr lang="en-US" b="1" dirty="0"/>
              <a:t>*x</a:t>
            </a:r>
            <a:r>
              <a:rPr lang="en-US" sz="1600" b="1" dirty="0"/>
              <a:t>i</a:t>
            </a:r>
            <a:r>
              <a:rPr lang="en-US" b="1" dirty="0"/>
              <a:t> + </a:t>
            </a:r>
            <a:r>
              <a:rPr lang="el-GR" b="1" dirty="0">
                <a:solidFill>
                  <a:srgbClr val="202122"/>
                </a:solidFill>
                <a:effectLst/>
              </a:rPr>
              <a:t>ε</a:t>
            </a:r>
            <a:r>
              <a:rPr lang="en-US" sz="1600" b="1" dirty="0" err="1">
                <a:solidFill>
                  <a:srgbClr val="202122"/>
                </a:solidFill>
                <a:effectLst/>
              </a:rPr>
              <a:t>i</a:t>
            </a:r>
            <a:r>
              <a:rPr lang="bg-BG" dirty="0"/>
              <a:t> </a:t>
            </a:r>
            <a:r>
              <a:rPr lang="en-US" dirty="0"/>
              <a:t>(3)</a:t>
            </a:r>
          </a:p>
          <a:p>
            <a:r>
              <a:rPr lang="bg-BG" dirty="0"/>
              <a:t>Където целта на </a:t>
            </a:r>
            <a:r>
              <a:rPr lang="el-GR" b="1" i="1" dirty="0">
                <a:solidFill>
                  <a:srgbClr val="202122"/>
                </a:solidFill>
                <a:effectLst/>
              </a:rPr>
              <a:t>ε</a:t>
            </a:r>
            <a:r>
              <a:rPr lang="en-US" dirty="0">
                <a:solidFill>
                  <a:srgbClr val="202122"/>
                </a:solidFill>
                <a:effectLst/>
              </a:rPr>
              <a:t>(stochastic error term)</a:t>
            </a:r>
            <a:r>
              <a:rPr lang="bg-BG" dirty="0">
                <a:solidFill>
                  <a:srgbClr val="202122"/>
                </a:solidFill>
                <a:effectLst/>
              </a:rPr>
              <a:t> е да отчете всички факти, които регресията не е обхванала</a:t>
            </a:r>
            <a:endParaRPr lang="en-US" dirty="0"/>
          </a:p>
          <a:p>
            <a:r>
              <a:rPr lang="bg-BG" dirty="0"/>
              <a:t>Тази линейна регресия е чисто теоритична и практически недостижима. Тя още е наричана </a:t>
            </a:r>
            <a:r>
              <a:rPr lang="bg-BG" b="1" i="1" dirty="0"/>
              <a:t>истинска</a:t>
            </a:r>
            <a:r>
              <a:rPr lang="bg-BG" dirty="0"/>
              <a:t> линейна регресия.</a:t>
            </a:r>
          </a:p>
        </p:txBody>
      </p:sp>
    </p:spTree>
    <p:extLst>
      <p:ext uri="{BB962C8B-B14F-4D97-AF65-F5344CB8AC3E}">
        <p14:creationId xmlns:p14="http://schemas.microsoft.com/office/powerpoint/2010/main" val="381129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3F5D-5588-4F0E-9119-A37968EF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Емпирична формула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6B30F-16FB-4AB5-B29E-FE929B7DF0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Емпирично не можем да изчислим </a:t>
                </a:r>
                <a:r>
                  <a:rPr lang="el-GR" b="1" i="1" dirty="0">
                    <a:solidFill>
                      <a:srgbClr val="202122"/>
                    </a:solidFill>
                    <a:effectLst/>
                  </a:rPr>
                  <a:t>ε</a:t>
                </a:r>
                <a:r>
                  <a:rPr lang="bg-BG" b="1" i="1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bg-BG" dirty="0">
                    <a:solidFill>
                      <a:srgbClr val="202122"/>
                    </a:solidFill>
                    <a:effectLst/>
                  </a:rPr>
                  <a:t>и съответно формулата, която прилагаме се свежда до</a:t>
                </a:r>
                <a:r>
                  <a:rPr lang="en-US" dirty="0">
                    <a:solidFill>
                      <a:srgbClr val="202122"/>
                    </a:solidFill>
                    <a:effectLst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b="1" dirty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b="1" dirty="0" smtClean="0"/>
                          <m:t>0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202122"/>
                    </a:solidFill>
                    <a:effectLst/>
                  </a:rPr>
                  <a:t> 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bg-BG" sz="1600" b="1" i="0" dirty="0" smtClean="0"/>
                          <m:t>1</m:t>
                        </m:r>
                      </m:e>
                    </m:acc>
                  </m:oMath>
                </a14:m>
                <a:r>
                  <a:rPr lang="en-US" b="1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en-US" b="1" dirty="0"/>
                  <a:t>*x</a:t>
                </a:r>
                <a:r>
                  <a:rPr lang="en-US" sz="1600" b="1" dirty="0"/>
                  <a:t>i</a:t>
                </a:r>
                <a:r>
                  <a:rPr lang="bg-BG" b="1" dirty="0"/>
                  <a:t> </a:t>
                </a:r>
                <a:r>
                  <a:rPr lang="en-US" dirty="0"/>
                  <a:t>(4)</a:t>
                </a:r>
              </a:p>
              <a:p>
                <a:r>
                  <a:rPr lang="bg-BG" dirty="0">
                    <a:solidFill>
                      <a:srgbClr val="202122"/>
                    </a:solidFill>
                  </a:rPr>
                  <a:t>Където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bg-BG" b="0" i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b="1" dirty="0" smtClean="0"/>
                          <m:t>0</m:t>
                        </m:r>
                      </m:e>
                    </m:acc>
                    <m:r>
                      <a:rPr lang="bg-BG" b="0" i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bg-BG" sz="1600" b="1" i="0" dirty="0" smtClean="0"/>
                          <m:t>1</m:t>
                        </m:r>
                      </m:e>
                    </m:acc>
                  </m:oMath>
                </a14:m>
                <a:r>
                  <a:rPr lang="bg-BG" dirty="0">
                    <a:solidFill>
                      <a:srgbClr val="202122"/>
                    </a:solidFill>
                    <a:effectLst/>
                  </a:rPr>
                  <a:t> са предполагаеми стойности</a:t>
                </a:r>
                <a:endParaRPr lang="en-US" dirty="0"/>
              </a:p>
              <a:p>
                <a:r>
                  <a:rPr lang="bg-BG" dirty="0"/>
                  <a:t>Как да определим коефициентите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b="1" dirty="0" smtClean="0"/>
                          <m:t>0</m:t>
                        </m:r>
                      </m:e>
                    </m:acc>
                    <m:r>
                      <a:rPr lang="bg-BG" b="0" i="0" smtClean="0">
                        <a:solidFill>
                          <a:srgbClr val="202122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1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b="1" dirty="0" smtClean="0"/>
                          <m:t>β</m:t>
                        </m:r>
                        <m:r>
                          <m:rPr>
                            <m:nor/>
                          </m:rPr>
                          <a:rPr lang="bg-BG" sz="1600" b="1" i="0" dirty="0" smtClean="0"/>
                          <m:t>1</m:t>
                        </m:r>
                      </m:e>
                    </m:acc>
                  </m:oMath>
                </a14:m>
                <a:r>
                  <a:rPr lang="bg-BG" dirty="0"/>
                  <a:t>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06B30F-16FB-4AB5-B29E-FE929B7DF0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16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0BC61-9E62-4FDC-8977-B5F37E4D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2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307DA-095B-42DD-87A2-93CC760D5E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Нека имаме една ИТ фирма. В нея работят </a:t>
                </a:r>
                <a:r>
                  <a:rPr lang="en-US" dirty="0"/>
                  <a:t>n </a:t>
                </a:r>
                <a:r>
                  <a:rPr lang="bg-BG" dirty="0"/>
                  <a:t>мъже и жени. Вашата задача е да определите дали полът влияе по някакъв начин на заплатата.</a:t>
                </a:r>
              </a:p>
              <a:p>
                <a:r>
                  <a:rPr lang="bg-BG" dirty="0"/>
                  <a:t>След анализ на данните получавате формулата</a:t>
                </a:r>
                <a:r>
                  <a:rPr lang="en-US" dirty="0"/>
                  <a:t> </a:t>
                </a:r>
                <a:r>
                  <a:rPr lang="bg-BG" dirty="0"/>
                  <a:t>като сте определили </a:t>
                </a:r>
                <a:r>
                  <a:rPr lang="en-US" dirty="0"/>
                  <a:t>x</a:t>
                </a:r>
                <a:r>
                  <a:rPr lang="en-US" sz="1400" dirty="0"/>
                  <a:t>i</a:t>
                </a:r>
                <a:r>
                  <a:rPr lang="en-US" sz="2800" dirty="0"/>
                  <a:t>  = </a:t>
                </a:r>
                <a:r>
                  <a:rPr lang="bg-BG" sz="2800" dirty="0"/>
                  <a:t>1 за жена и </a:t>
                </a:r>
                <a:r>
                  <a:rPr lang="en-US" dirty="0"/>
                  <a:t>x</a:t>
                </a:r>
                <a:r>
                  <a:rPr lang="en-US" sz="1400" dirty="0"/>
                  <a:t>i</a:t>
                </a:r>
                <a:r>
                  <a:rPr lang="en-US" sz="2800" dirty="0"/>
                  <a:t>  = </a:t>
                </a:r>
                <a:r>
                  <a:rPr lang="bg-BG" sz="2800" dirty="0"/>
                  <a:t>0 за мъж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chemeClr val="tx1"/>
                        </a:solidFill>
                      </a:rPr>
                      <m:t>y</m:t>
                    </m:r>
                    <m:r>
                      <m:rPr>
                        <m:nor/>
                      </m:rPr>
                      <a:rPr lang="en-US" sz="1600" dirty="0" smtClean="0">
                        <a:solidFill>
                          <a:schemeClr val="tx1"/>
                        </a:solidFill>
                      </a:rPr>
                      <m:t>i</m:t>
                    </m:r>
                    <m:r>
                      <a:rPr lang="bg-BG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=4000</m:t>
                    </m:r>
                    <m:r>
                      <a:rPr lang="bg-BG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700 ∗</m:t>
                        </m:r>
                        <m:r>
                          <a:rPr lang="bg-B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bg-BG" dirty="0">
                  <a:solidFill>
                    <a:schemeClr val="tx1"/>
                  </a:solidFill>
                </a:endParaRPr>
              </a:p>
              <a:p>
                <a:r>
                  <a:rPr lang="bg-BG" dirty="0"/>
                  <a:t>Според Вас може ли да се направи заключението, че жените са ощетени? </a:t>
                </a:r>
                <a:endParaRPr lang="bg-B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3307DA-095B-42DD-87A2-93CC760D5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03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366DC-41BF-4E69-82CC-8B8C9E95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най-малките квадрати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4B6FC-D654-4203-910A-27ED41D670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Въвеждаме функция на загубата</a:t>
                </a:r>
                <a:r>
                  <a:rPr lang="en-US" dirty="0"/>
                  <a:t>(</a:t>
                </a:r>
                <a:r>
                  <a:rPr lang="en-US" b="1" i="1" dirty="0"/>
                  <a:t>loss function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en-US" dirty="0"/>
                  <a:t>S(</a:t>
                </a:r>
                <a:r>
                  <a:rPr lang="el-GR" b="1" dirty="0"/>
                  <a:t>β</a:t>
                </a:r>
                <a:r>
                  <a:rPr lang="en-US" sz="1400" b="1" dirty="0"/>
                  <a:t>0</a:t>
                </a:r>
                <a:r>
                  <a:rPr lang="en-US" sz="2800" b="1" dirty="0"/>
                  <a:t>, </a:t>
                </a:r>
                <a:r>
                  <a:rPr lang="el-GR" b="1" dirty="0"/>
                  <a:t>β</a:t>
                </a:r>
                <a:r>
                  <a:rPr lang="en-US" sz="1400" b="1" dirty="0"/>
                  <a:t>1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i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dirty="0"/>
                                  <m:t>0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bg-BG" sz="1400" b="1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dirty="0">
                                <a:solidFill>
                                  <a:srgbClr val="202122"/>
                                </a:solidFill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bg-BG" b="1" i="0" dirty="0" smtClean="0">
                                <a:solidFill>
                                  <a:srgbClr val="202122"/>
                                </a:solidFill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bg-BG" sz="1400" b="1" dirty="0"/>
                                  <m:t>1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b="1" dirty="0"/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i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^2</a:t>
                </a:r>
              </a:p>
              <a:p>
                <a:pPr lvl="1"/>
                <a:r>
                  <a:rPr lang="bg-BG" dirty="0"/>
                  <a:t>Искаме да минимизираме функцията</a:t>
                </a:r>
              </a:p>
              <a:p>
                <a:r>
                  <a:rPr lang="bg-BG" dirty="0"/>
                  <a:t>Правим производни съответно за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 smtClean="0"/>
                          <m:t>β</m:t>
                        </m:r>
                        <m:r>
                          <m:rPr>
                            <m:nor/>
                          </m:rPr>
                          <a:rPr lang="en-US" sz="1600" dirty="0" smtClean="0"/>
                          <m:t>0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202122"/>
                    </a:solidFill>
                    <a:effectLst/>
                  </a:rPr>
                  <a:t> </a:t>
                </a:r>
                <a:r>
                  <a:rPr lang="bg-BG" dirty="0">
                    <a:solidFill>
                      <a:srgbClr val="202122"/>
                    </a:solidFill>
                    <a:effectLst/>
                  </a:rPr>
                  <a:t> и </a:t>
                </a:r>
                <a:r>
                  <a:rPr lang="en-US" dirty="0">
                    <a:solidFill>
                      <a:srgbClr val="202122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l-GR" dirty="0"/>
                          <m:t>β</m:t>
                        </m:r>
                        <m:r>
                          <m:rPr>
                            <m:nor/>
                          </m:rPr>
                          <a:rPr lang="bg-BG" sz="1600" dirty="0"/>
                          <m:t>1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202122"/>
                    </a:solidFill>
                  </a:rPr>
                  <a:t> </a:t>
                </a:r>
                <a:endParaRPr lang="en-US" dirty="0"/>
              </a:p>
              <a:p>
                <a:pPr lvl="1"/>
                <a:r>
                  <a:rPr lang="en-US" dirty="0"/>
                  <a:t>f’(</a:t>
                </a:r>
                <a:r>
                  <a:rPr lang="el-GR" b="1" dirty="0"/>
                  <a:t>β</a:t>
                </a:r>
                <a:r>
                  <a:rPr lang="en-US" sz="1200" b="1" dirty="0"/>
                  <a:t>0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−2∗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i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dirty="0"/>
                                  <m:t>0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bg-BG" sz="1400" b="1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202122"/>
                                </a:solidFill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bg-BG" b="1" i="0" dirty="0" smtClean="0">
                                <a:solidFill>
                                  <a:srgbClr val="202122"/>
                                </a:solidFill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bg-BG" sz="1400" b="1" dirty="0"/>
                                  <m:t>1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b="1" dirty="0"/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400" b="1" dirty="0"/>
                              <m:t>i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g’(</a:t>
                </a:r>
                <a:r>
                  <a:rPr lang="el-GR" b="1" dirty="0"/>
                  <a:t>β</a:t>
                </a:r>
                <a:r>
                  <a:rPr lang="en-US" sz="1200" b="1" dirty="0"/>
                  <a:t>1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−2∗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/>
                          <m:t>x</m:t>
                        </m:r>
                        <m:r>
                          <m:rPr>
                            <m:nor/>
                          </m:rPr>
                          <a:rPr lang="en-US" sz="1400" b="1" dirty="0"/>
                          <m:t>i</m:t>
                        </m:r>
                        <m:r>
                          <a:rPr lang="en-US" sz="1400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1" dirty="0"/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1200" b="1" dirty="0"/>
                              <m:t>i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1" dirty="0"/>
                                  <m:t>0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bg-BG" sz="1200" b="1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1" i="0" dirty="0" smtClean="0">
                                <a:solidFill>
                                  <a:srgbClr val="202122"/>
                                </a:solidFill>
                              </a:rPr>
                              <m:t>-</m:t>
                            </m:r>
                            <m:r>
                              <m:rPr>
                                <m:nor/>
                              </m:rPr>
                              <a:rPr lang="bg-BG" b="1" i="0" dirty="0" smtClean="0">
                                <a:solidFill>
                                  <a:srgbClr val="202122"/>
                                </a:solidFill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b="1" i="1" dirty="0">
                                    <a:solidFill>
                                      <a:srgbClr val="2021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b="1" dirty="0"/>
                                  <m:t>β</m:t>
                                </m:r>
                                <m:r>
                                  <m:rPr>
                                    <m:nor/>
                                  </m:rPr>
                                  <a:rPr lang="bg-BG" sz="1200" b="1" dirty="0"/>
                                  <m:t>1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b="1" dirty="0"/>
                              <m:t>∗</m:t>
                            </m:r>
                            <m:r>
                              <m:rPr>
                                <m:nor/>
                              </m:rPr>
                              <a:rPr lang="en-US" b="1" dirty="0"/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200" b="1" dirty="0"/>
                              <m:t>i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Търсим локален минимум, така че искаме стойността на производната да е нула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4B6FC-D654-4203-910A-27ED41D670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4839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CA12-8337-47B0-BFB4-92F26A95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на най-малките квадрати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2A151-B40A-4D43-AC44-3DDDDC1EC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-2 не играе роля в уравнението и след преобразуване получаваме</a:t>
                </a:r>
                <a:r>
                  <a:rPr lang="en-US" dirty="0"/>
                  <a:t>:</a:t>
                </a:r>
                <a:endParaRPr lang="bg-BG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</a:t>
                </a:r>
                <a:r>
                  <a:rPr lang="en-US" dirty="0"/>
                  <a:t>f’(</a:t>
                </a:r>
                <a:r>
                  <a:rPr lang="el-GR" b="1" dirty="0"/>
                  <a:t>β</a:t>
                </a:r>
                <a:r>
                  <a:rPr lang="en-US" sz="1200" b="1" dirty="0"/>
                  <a:t>0</a:t>
                </a:r>
                <a:r>
                  <a:rPr lang="en-US" dirty="0"/>
                  <a:t>)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bg-BG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bg-BG" dirty="0"/>
                  <a:t> От </a:t>
                </a:r>
                <a:r>
                  <a:rPr lang="en-US" dirty="0"/>
                  <a:t>f’(</a:t>
                </a:r>
                <a:r>
                  <a:rPr lang="el-GR" b="1" dirty="0"/>
                  <a:t>β</a:t>
                </a:r>
                <a:r>
                  <a:rPr lang="bg-BG" sz="1200" b="1" dirty="0"/>
                  <a:t>1</a:t>
                </a:r>
                <a:r>
                  <a:rPr lang="en-US" dirty="0"/>
                  <a:t>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2A151-B40A-4D43-AC44-3DDDDC1EC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44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563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Линейна регресия</vt:lpstr>
      <vt:lpstr>Линеен регресионен модел</vt:lpstr>
      <vt:lpstr>Пример 1</vt:lpstr>
      <vt:lpstr>Може ли да определим цената така?</vt:lpstr>
      <vt:lpstr>Теоритична формула</vt:lpstr>
      <vt:lpstr>Емпирична формула</vt:lpstr>
      <vt:lpstr>Пример 2 </vt:lpstr>
      <vt:lpstr>Метод на най-малките квадрати</vt:lpstr>
      <vt:lpstr>Метод на най-малките квадрати</vt:lpstr>
      <vt:lpstr>Метод на най-малките квадрати</vt:lpstr>
      <vt:lpstr>Метод на най-малките квадрати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Линейна регресия</dc:title>
  <dc:creator>Plamen Trendafilov</dc:creator>
  <cp:lastModifiedBy>Plamen Trendafilov</cp:lastModifiedBy>
  <cp:revision>15</cp:revision>
  <dcterms:created xsi:type="dcterms:W3CDTF">2025-04-15T19:18:42Z</dcterms:created>
  <dcterms:modified xsi:type="dcterms:W3CDTF">2025-04-17T05:44:58Z</dcterms:modified>
</cp:coreProperties>
</file>