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330" r:id="rId2"/>
    <p:sldId id="447" r:id="rId3"/>
    <p:sldId id="353" r:id="rId4"/>
    <p:sldId id="381" r:id="rId5"/>
    <p:sldId id="408" r:id="rId6"/>
    <p:sldId id="410" r:id="rId7"/>
    <p:sldId id="411" r:id="rId8"/>
    <p:sldId id="412" r:id="rId9"/>
    <p:sldId id="388" r:id="rId10"/>
    <p:sldId id="448" r:id="rId11"/>
    <p:sldId id="389" r:id="rId12"/>
    <p:sldId id="413" r:id="rId13"/>
    <p:sldId id="414" r:id="rId14"/>
    <p:sldId id="416" r:id="rId15"/>
    <p:sldId id="417" r:id="rId16"/>
    <p:sldId id="419" r:id="rId17"/>
    <p:sldId id="423" r:id="rId18"/>
    <p:sldId id="420" r:id="rId19"/>
    <p:sldId id="425" r:id="rId20"/>
    <p:sldId id="479" r:id="rId21"/>
    <p:sldId id="480" r:id="rId22"/>
    <p:sldId id="481" r:id="rId23"/>
    <p:sldId id="470" r:id="rId24"/>
    <p:sldId id="432" r:id="rId25"/>
    <p:sldId id="471" r:id="rId26"/>
    <p:sldId id="478" r:id="rId27"/>
    <p:sldId id="472" r:id="rId28"/>
    <p:sldId id="468" r:id="rId29"/>
    <p:sldId id="439" r:id="rId30"/>
    <p:sldId id="440" r:id="rId31"/>
    <p:sldId id="441" r:id="rId32"/>
    <p:sldId id="442" r:id="rId33"/>
    <p:sldId id="443" r:id="rId34"/>
    <p:sldId id="444" r:id="rId35"/>
    <p:sldId id="48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3" autoAdjust="0"/>
    <p:restoredTop sz="75762" autoAdjust="0"/>
  </p:normalViewPr>
  <p:slideViewPr>
    <p:cSldViewPr snapToGrid="0">
      <p:cViewPr varScale="1">
        <p:scale>
          <a:sx n="70" d="100"/>
          <a:sy n="70" d="100"/>
        </p:scale>
        <p:origin x="189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4BFE02-C9E4-46AC-90E1-838943E5BEBB}" type="datetimeFigureOut">
              <a:rPr lang="en-US" smtClean="0"/>
              <a:t>11/30/2015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CEDF03C-FA89-419C-8D08-6671DDDEAFF5}" type="slidenum">
              <a:rPr lang="en-US" smtClean="0"/>
              <a:t>‹#›</a:t>
            </a:fld>
            <a:endParaRPr lang="en-US"/>
          </a:p>
        </p:txBody>
      </p:sp>
    </p:spTree>
    <p:extLst>
      <p:ext uri="{BB962C8B-B14F-4D97-AF65-F5344CB8AC3E}">
        <p14:creationId xmlns:p14="http://schemas.microsoft.com/office/powerpoint/2010/main" val="1523968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A3959-04A0-4834-B16F-002F44EA8521}" type="datetimeFigureOut">
              <a:rPr lang="en-US" smtClean="0"/>
              <a:t>11/30/2015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8B8869-6287-4569-8481-A06AA09F5E19}" type="slidenum">
              <a:rPr lang="en-US" smtClean="0"/>
              <a:t>‹#›</a:t>
            </a:fld>
            <a:endParaRPr lang="en-US"/>
          </a:p>
        </p:txBody>
      </p:sp>
    </p:spTree>
    <p:extLst>
      <p:ext uri="{BB962C8B-B14F-4D97-AF65-F5344CB8AC3E}">
        <p14:creationId xmlns:p14="http://schemas.microsoft.com/office/powerpoint/2010/main" val="662810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00113" eaLnBrk="0" hangingPunct="0">
              <a:defRPr sz="2400">
                <a:solidFill>
                  <a:schemeClr val="tx1"/>
                </a:solidFill>
                <a:latin typeface="Tahoma" panose="020B0604030504040204" pitchFamily="34" charset="0"/>
                <a:cs typeface="Arial" panose="020B0604020202020204" pitchFamily="34" charset="0"/>
              </a:defRPr>
            </a:lvl1pPr>
            <a:lvl2pPr marL="742950" indent="-285750" defTabSz="900113" eaLnBrk="0" hangingPunct="0">
              <a:defRPr sz="2400">
                <a:solidFill>
                  <a:schemeClr val="tx1"/>
                </a:solidFill>
                <a:latin typeface="Tahoma" panose="020B0604030504040204" pitchFamily="34" charset="0"/>
                <a:cs typeface="Arial" panose="020B0604020202020204" pitchFamily="34" charset="0"/>
              </a:defRPr>
            </a:lvl2pPr>
            <a:lvl3pPr marL="1143000" indent="-228600" defTabSz="900113" eaLnBrk="0" hangingPunct="0">
              <a:defRPr sz="2400">
                <a:solidFill>
                  <a:schemeClr val="tx1"/>
                </a:solidFill>
                <a:latin typeface="Tahoma" panose="020B0604030504040204" pitchFamily="34" charset="0"/>
                <a:cs typeface="Arial" panose="020B0604020202020204" pitchFamily="34" charset="0"/>
              </a:defRPr>
            </a:lvl3pPr>
            <a:lvl4pPr marL="1600200" indent="-228600" defTabSz="900113" eaLnBrk="0" hangingPunct="0">
              <a:defRPr sz="2400">
                <a:solidFill>
                  <a:schemeClr val="tx1"/>
                </a:solidFill>
                <a:latin typeface="Tahoma" panose="020B0604030504040204" pitchFamily="34" charset="0"/>
                <a:cs typeface="Arial" panose="020B0604020202020204" pitchFamily="34" charset="0"/>
              </a:defRPr>
            </a:lvl4pPr>
            <a:lvl5pPr marL="2057400" indent="-228600" defTabSz="900113" eaLnBrk="0" hangingPunct="0">
              <a:defRPr sz="2400">
                <a:solidFill>
                  <a:schemeClr val="tx1"/>
                </a:solidFill>
                <a:latin typeface="Tahoma" panose="020B0604030504040204" pitchFamily="34" charset="0"/>
                <a:cs typeface="Arial" panose="020B0604020202020204" pitchFamily="34" charset="0"/>
              </a:defRPr>
            </a:lvl5pPr>
            <a:lvl6pPr marL="2514600" indent="-228600" defTabSz="90011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defTabSz="90011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defTabSz="90011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defTabSz="90011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fld id="{2857D43C-DA48-4A66-B05E-B8B25CBA3534}" type="slidenum">
              <a:rPr lang="en-US" altLang="en-US" sz="1200"/>
              <a:pPr/>
              <a:t>1</a:t>
            </a:fld>
            <a:endParaRPr lang="en-US" alt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s-ES_tradnl" altLang="en-US" smtClean="0"/>
          </a:p>
        </p:txBody>
      </p:sp>
    </p:spTree>
    <p:extLst>
      <p:ext uri="{BB962C8B-B14F-4D97-AF65-F5344CB8AC3E}">
        <p14:creationId xmlns:p14="http://schemas.microsoft.com/office/powerpoint/2010/main" val="242339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This is</a:t>
            </a:r>
            <a:r>
              <a:rPr lang="en-US" baseline="0" dirty="0" smtClean="0"/>
              <a:t> a simple slide that is meant to demonstrate how Hive queries look exactly like SQL queries.</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15</a:t>
            </a:fld>
            <a:endParaRPr lang="en-US"/>
          </a:p>
        </p:txBody>
      </p:sp>
    </p:spTree>
    <p:extLst>
      <p:ext uri="{BB962C8B-B14F-4D97-AF65-F5344CB8AC3E}">
        <p14:creationId xmlns:p14="http://schemas.microsoft.com/office/powerpoint/2010/main" val="1792187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16</a:t>
            </a:fld>
            <a:endParaRPr lang="en-US"/>
          </a:p>
        </p:txBody>
      </p:sp>
    </p:spTree>
    <p:extLst>
      <p:ext uri="{BB962C8B-B14F-4D97-AF65-F5344CB8AC3E}">
        <p14:creationId xmlns:p14="http://schemas.microsoft.com/office/powerpoint/2010/main" val="377926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Order by</a:t>
            </a:r>
            <a:r>
              <a:rPr lang="en-US" sz="1200" kern="1200" dirty="0" smtClean="0">
                <a:solidFill>
                  <a:schemeClr val="tx1"/>
                </a:solidFill>
                <a:effectLst/>
                <a:latin typeface="+mn-lt"/>
                <a:ea typeface="+mn-ea"/>
                <a:cs typeface="+mn-cs"/>
              </a:rPr>
              <a:t> implements a total ordering across all </a:t>
            </a:r>
            <a:r>
              <a:rPr lang="en-US" sz="1200" b="0" i="0" kern="1200" dirty="0" smtClean="0">
                <a:solidFill>
                  <a:schemeClr val="tx1"/>
                </a:solidFill>
                <a:effectLst/>
                <a:latin typeface="+mn-lt"/>
                <a:ea typeface="+mn-ea"/>
                <a:cs typeface="+mn-cs"/>
              </a:rPr>
              <a:t>reducers</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17</a:t>
            </a:fld>
            <a:endParaRPr lang="en-US"/>
          </a:p>
        </p:txBody>
      </p:sp>
    </p:spTree>
    <p:extLst>
      <p:ext uri="{BB962C8B-B14F-4D97-AF65-F5344CB8AC3E}">
        <p14:creationId xmlns:p14="http://schemas.microsoft.com/office/powerpoint/2010/main" val="1075774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18</a:t>
            </a:fld>
            <a:endParaRPr lang="en-US"/>
          </a:p>
        </p:txBody>
      </p:sp>
    </p:spTree>
    <p:extLst>
      <p:ext uri="{BB962C8B-B14F-4D97-AF65-F5344CB8AC3E}">
        <p14:creationId xmlns:p14="http://schemas.microsoft.com/office/powerpoint/2010/main" val="3221942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solidFill>
                <a:srgbClr val="000099"/>
              </a:solidFill>
            </a:endParaRPr>
          </a:p>
        </p:txBody>
      </p:sp>
      <p:sp>
        <p:nvSpPr>
          <p:cNvPr id="4" name="Slide Number Placeholder 3"/>
          <p:cNvSpPr>
            <a:spLocks noGrp="1"/>
          </p:cNvSpPr>
          <p:nvPr>
            <p:ph type="sldNum" sz="quarter" idx="10"/>
          </p:nvPr>
        </p:nvSpPr>
        <p:spPr/>
        <p:txBody>
          <a:bodyPr/>
          <a:lstStyle/>
          <a:p>
            <a:fld id="{2C1E8096-F329-7647-8BCC-856D6F856EB3}" type="slidenum">
              <a:rPr lang="en-US" smtClean="0"/>
              <a:t>19</a:t>
            </a:fld>
            <a:endParaRPr lang="en-US"/>
          </a:p>
        </p:txBody>
      </p:sp>
    </p:spTree>
    <p:extLst>
      <p:ext uri="{BB962C8B-B14F-4D97-AF65-F5344CB8AC3E}">
        <p14:creationId xmlns:p14="http://schemas.microsoft.com/office/powerpoint/2010/main" val="3890485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Views are great, and most students will be familiar with the concept. The interesting part about views in Hive is that they are not materialized,</a:t>
            </a:r>
            <a:r>
              <a:rPr lang="en-US" baseline="0" dirty="0" smtClean="0"/>
              <a:t> which is important to understand.</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20</a:t>
            </a:fld>
            <a:endParaRPr lang="en-US"/>
          </a:p>
        </p:txBody>
      </p:sp>
    </p:spTree>
    <p:extLst>
      <p:ext uri="{BB962C8B-B14F-4D97-AF65-F5344CB8AC3E}">
        <p14:creationId xmlns:p14="http://schemas.microsoft.com/office/powerpoint/2010/main" val="1962270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view is defined using the </a:t>
            </a:r>
            <a:r>
              <a:rPr lang="en-US" sz="1200" b="0" i="0" kern="1200" dirty="0" smtClean="0">
                <a:solidFill>
                  <a:schemeClr val="tx1"/>
                </a:solidFill>
                <a:effectLst/>
                <a:latin typeface="+mn-lt"/>
                <a:ea typeface="+mn-ea"/>
                <a:cs typeface="+mn-cs"/>
              </a:rPr>
              <a:t>CREATE VIEW</a:t>
            </a:r>
            <a:r>
              <a:rPr lang="en-US" sz="1200" kern="1200" dirty="0" smtClean="0">
                <a:solidFill>
                  <a:schemeClr val="tx1"/>
                </a:solidFill>
                <a:effectLst/>
                <a:latin typeface="+mn-lt"/>
                <a:ea typeface="+mn-ea"/>
                <a:cs typeface="+mn-cs"/>
              </a:rPr>
              <a:t> statement. A view is not a table in Hive with actual data, but a view can be treated like a table. For example, you can run the </a:t>
            </a:r>
            <a:r>
              <a:rPr lang="en-US" sz="1200" b="0" i="0" kern="1200" dirty="0" smtClean="0">
                <a:solidFill>
                  <a:schemeClr val="tx1"/>
                </a:solidFill>
                <a:effectLst/>
                <a:latin typeface="+mn-lt"/>
                <a:ea typeface="+mn-ea"/>
                <a:cs typeface="+mn-cs"/>
              </a:rPr>
              <a:t>DESCRIBE</a:t>
            </a:r>
            <a:r>
              <a:rPr lang="en-US" sz="1200" kern="1200" dirty="0" smtClean="0">
                <a:solidFill>
                  <a:schemeClr val="tx1"/>
                </a:solidFill>
                <a:effectLst/>
                <a:latin typeface="+mn-lt"/>
                <a:ea typeface="+mn-ea"/>
                <a:cs typeface="+mn-cs"/>
              </a:rPr>
              <a:t> command on a view to see its schema</a:t>
            </a:r>
            <a:r>
              <a:rPr lang="en-US" dirty="0" smtClean="0">
                <a:effectLst/>
              </a:rPr>
              <a:t> and also see it in the list of “show tables;” </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21</a:t>
            </a:fld>
            <a:endParaRPr lang="en-US"/>
          </a:p>
        </p:txBody>
      </p:sp>
    </p:spTree>
    <p:extLst>
      <p:ext uri="{BB962C8B-B14F-4D97-AF65-F5344CB8AC3E}">
        <p14:creationId xmlns:p14="http://schemas.microsoft.com/office/powerpoint/2010/main" val="2568447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you have seen, Hive does not store data. The data for a table is stored in HDFS in one of these</a:t>
            </a:r>
            <a:r>
              <a:rPr lang="en-US" sz="1200" kern="1200" baseline="0" dirty="0" smtClean="0">
                <a:solidFill>
                  <a:schemeClr val="tx1"/>
                </a:solidFill>
                <a:effectLst/>
                <a:latin typeface="+mn-lt"/>
                <a:ea typeface="+mn-ea"/>
                <a:cs typeface="+mn-cs"/>
              </a:rPr>
              <a:t> formats.</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the </a:t>
            </a:r>
            <a:r>
              <a:rPr lang="en-US" sz="1200" b="0" i="0" kern="1200" dirty="0" smtClean="0">
                <a:solidFill>
                  <a:schemeClr val="tx1"/>
                </a:solidFill>
                <a:effectLst/>
                <a:latin typeface="+mn-lt"/>
                <a:ea typeface="+mn-ea"/>
                <a:cs typeface="+mn-cs"/>
              </a:rPr>
              <a:t>STORED AS</a:t>
            </a:r>
            <a:r>
              <a:rPr lang="en-US" sz="1200" kern="1200" dirty="0" smtClean="0">
                <a:solidFill>
                  <a:schemeClr val="tx1"/>
                </a:solidFill>
                <a:effectLst/>
                <a:latin typeface="+mn-lt"/>
                <a:ea typeface="+mn-ea"/>
                <a:cs typeface="+mn-cs"/>
              </a:rPr>
              <a:t> clause, you specify a file format when you create the table.</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22</a:t>
            </a:fld>
            <a:endParaRPr lang="en-US"/>
          </a:p>
        </p:txBody>
      </p:sp>
    </p:spTree>
    <p:extLst>
      <p:ext uri="{BB962C8B-B14F-4D97-AF65-F5344CB8AC3E}">
        <p14:creationId xmlns:p14="http://schemas.microsoft.com/office/powerpoint/2010/main" val="4028880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Pig, Hive has the ability to use User-Defined Functions written in Java to perform computations that would otherwise be difficult (or impossible) to perform using the built-in Hive functions and SQL commands.</a:t>
            </a:r>
          </a:p>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24</a:t>
            </a:fld>
            <a:endParaRPr lang="en-US"/>
          </a:p>
        </p:txBody>
      </p:sp>
    </p:spTree>
    <p:extLst>
      <p:ext uri="{BB962C8B-B14F-4D97-AF65-F5344CB8AC3E}">
        <p14:creationId xmlns:p14="http://schemas.microsoft.com/office/powerpoint/2010/main" val="3066301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 </a:t>
            </a:r>
            <a:r>
              <a:rPr lang="en-US" sz="1200" b="0" i="0" kern="1200" dirty="0" err="1" smtClean="0">
                <a:solidFill>
                  <a:schemeClr val="tx1"/>
                </a:solidFill>
                <a:effectLst/>
                <a:latin typeface="+mn-lt"/>
                <a:ea typeface="+mn-ea"/>
                <a:cs typeface="+mn-cs"/>
              </a:rPr>
              <a:t>ngram</a:t>
            </a:r>
            <a:r>
              <a:rPr lang="en-US" sz="1200" kern="1200" dirty="0" smtClean="0">
                <a:solidFill>
                  <a:schemeClr val="tx1"/>
                </a:solidFill>
                <a:effectLst/>
                <a:latin typeface="+mn-lt"/>
                <a:ea typeface="+mn-ea"/>
                <a:cs typeface="+mn-cs"/>
              </a:rPr>
              <a:t> is a subsequence of text within a large document. The </a:t>
            </a:r>
            <a:r>
              <a:rPr lang="en-US" sz="1200" b="0" i="0"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 represents the length of the subsequence. The result of an </a:t>
            </a:r>
            <a:r>
              <a:rPr lang="en-US" sz="1200" b="0" i="0" kern="1200" dirty="0" err="1" smtClean="0">
                <a:solidFill>
                  <a:schemeClr val="tx1"/>
                </a:solidFill>
                <a:effectLst/>
                <a:latin typeface="+mn-lt"/>
                <a:ea typeface="+mn-ea"/>
                <a:cs typeface="+mn-cs"/>
              </a:rPr>
              <a:t>ngram</a:t>
            </a:r>
            <a:r>
              <a:rPr lang="en-US" sz="1200" kern="1200" dirty="0" smtClean="0">
                <a:solidFill>
                  <a:schemeClr val="tx1"/>
                </a:solidFill>
                <a:effectLst/>
                <a:latin typeface="+mn-lt"/>
                <a:ea typeface="+mn-ea"/>
                <a:cs typeface="+mn-cs"/>
              </a:rPr>
              <a:t> is a frequency distribution</a:t>
            </a:r>
          </a:p>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28</a:t>
            </a:fld>
            <a:endParaRPr lang="en-US"/>
          </a:p>
        </p:txBody>
      </p:sp>
    </p:spTree>
    <p:extLst>
      <p:ext uri="{BB962C8B-B14F-4D97-AF65-F5344CB8AC3E}">
        <p14:creationId xmlns:p14="http://schemas.microsoft.com/office/powerpoint/2010/main" val="3938497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2D4D6D5-9855-4BD2-BDC5-F264F7148288}" type="slidenum">
              <a:rPr lang="en-US" altLang="en-US" sz="1200"/>
              <a:pPr/>
              <a:t>4</a:t>
            </a:fld>
            <a:endParaRPr lang="en-US" altLang="en-US" sz="1200"/>
          </a:p>
        </p:txBody>
      </p:sp>
      <p:sp>
        <p:nvSpPr>
          <p:cNvPr id="157699" name="Rectangle 2"/>
          <p:cNvSpPr>
            <a:spLocks noGrp="1" noRot="1" noChangeAspect="1" noChangeArrowheads="1" noTextEdit="1"/>
          </p:cNvSpPr>
          <p:nvPr>
            <p:ph type="sldImg"/>
          </p:nvPr>
        </p:nvSpPr>
        <p:spPr>
          <a:solidFill>
            <a:srgbClr val="FFFFFF"/>
          </a:solidFill>
          <a:ln/>
        </p:spPr>
      </p:sp>
      <p:sp>
        <p:nvSpPr>
          <p:cNvPr id="15770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929328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29</a:t>
            </a:fld>
            <a:endParaRPr lang="en-US"/>
          </a:p>
        </p:txBody>
      </p:sp>
    </p:spTree>
    <p:extLst>
      <p:ext uri="{BB962C8B-B14F-4D97-AF65-F5344CB8AC3E}">
        <p14:creationId xmlns:p14="http://schemas.microsoft.com/office/powerpoint/2010/main" val="770370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30</a:t>
            </a:fld>
            <a:endParaRPr lang="en-US"/>
          </a:p>
        </p:txBody>
      </p:sp>
    </p:spTree>
    <p:extLst>
      <p:ext uri="{BB962C8B-B14F-4D97-AF65-F5344CB8AC3E}">
        <p14:creationId xmlns:p14="http://schemas.microsoft.com/office/powerpoint/2010/main" val="2241074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define a new </a:t>
            </a:r>
            <a:r>
              <a:rPr lang="en-US" sz="1200" b="0" i="0" kern="1200" dirty="0" err="1" smtClean="0">
                <a:solidFill>
                  <a:schemeClr val="tx1"/>
                </a:solidFill>
                <a:effectLst/>
                <a:latin typeface="+mn-lt"/>
                <a:ea typeface="+mn-ea"/>
                <a:cs typeface="+mn-cs"/>
              </a:rPr>
              <a:t>HCatalog</a:t>
            </a:r>
            <a:r>
              <a:rPr lang="en-US" sz="1200" kern="1200" dirty="0" smtClean="0">
                <a:solidFill>
                  <a:schemeClr val="tx1"/>
                </a:solidFill>
                <a:effectLst/>
                <a:latin typeface="+mn-lt"/>
                <a:ea typeface="+mn-ea"/>
                <a:cs typeface="+mn-cs"/>
              </a:rPr>
              <a:t> schema, you simply define a table in Hive.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1E8096-F329-7647-8BCC-856D6F856EB3}" type="slidenum">
              <a:rPr lang="en-US" smtClean="0"/>
              <a:t>31</a:t>
            </a:fld>
            <a:endParaRPr lang="en-US"/>
          </a:p>
        </p:txBody>
      </p:sp>
    </p:spTree>
    <p:extLst>
      <p:ext uri="{BB962C8B-B14F-4D97-AF65-F5344CB8AC3E}">
        <p14:creationId xmlns:p14="http://schemas.microsoft.com/office/powerpoint/2010/main" val="4175503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Notice that you do not provide a schema when loading a relation with </a:t>
            </a:r>
            <a:r>
              <a:rPr lang="en-US" sz="1200" b="0" i="0" kern="1200" dirty="0" err="1" smtClean="0">
                <a:solidFill>
                  <a:schemeClr val="tx1"/>
                </a:solidFill>
                <a:effectLst/>
                <a:latin typeface="+mn-lt"/>
                <a:ea typeface="+mn-ea"/>
                <a:cs typeface="+mn-cs"/>
              </a:rPr>
              <a:t>HCatalog</a:t>
            </a:r>
            <a:r>
              <a:rPr lang="en-US" sz="1200" kern="1200" dirty="0" smtClean="0">
                <a:solidFill>
                  <a:schemeClr val="tx1"/>
                </a:solidFill>
                <a:effectLst/>
                <a:latin typeface="+mn-lt"/>
                <a:ea typeface="+mn-ea"/>
                <a:cs typeface="+mn-cs"/>
              </a:rPr>
              <a:t>. The schema of the relation </a:t>
            </a:r>
            <a:r>
              <a:rPr lang="en-US" sz="1200" b="0" i="0" kern="1200" dirty="0" err="1" smtClean="0">
                <a:solidFill>
                  <a:schemeClr val="tx1"/>
                </a:solidFill>
                <a:effectLst/>
                <a:latin typeface="+mn-lt"/>
                <a:ea typeface="+mn-ea"/>
                <a:cs typeface="+mn-cs"/>
              </a:rPr>
              <a:t>emp_relation</a:t>
            </a:r>
            <a:r>
              <a:rPr lang="en-US" sz="1200" kern="1200" dirty="0" smtClean="0">
                <a:solidFill>
                  <a:schemeClr val="tx1"/>
                </a:solidFill>
                <a:effectLst/>
                <a:latin typeface="+mn-lt"/>
                <a:ea typeface="+mn-ea"/>
                <a:cs typeface="+mn-cs"/>
              </a:rPr>
              <a:t> is whatever the schema is of the </a:t>
            </a:r>
            <a:r>
              <a:rPr lang="en-US" sz="1200" b="0" i="0" kern="1200" dirty="0" smtClean="0">
                <a:solidFill>
                  <a:schemeClr val="tx1"/>
                </a:solidFill>
                <a:effectLst/>
                <a:latin typeface="+mn-lt"/>
                <a:ea typeface="+mn-ea"/>
                <a:cs typeface="+mn-cs"/>
              </a:rPr>
              <a:t>employees</a:t>
            </a:r>
            <a:r>
              <a:rPr lang="en-US" sz="1200" kern="1200" dirty="0" smtClean="0">
                <a:solidFill>
                  <a:schemeClr val="tx1"/>
                </a:solidFill>
                <a:effectLst/>
                <a:latin typeface="+mn-lt"/>
                <a:ea typeface="+mn-ea"/>
                <a:cs typeface="+mn-cs"/>
              </a:rPr>
              <a:t> table.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1E8096-F329-7647-8BCC-856D6F856EB3}" type="slidenum">
              <a:rPr lang="en-US" smtClean="0"/>
              <a:t>32</a:t>
            </a:fld>
            <a:endParaRPr lang="en-US"/>
          </a:p>
        </p:txBody>
      </p:sp>
    </p:spTree>
    <p:extLst>
      <p:ext uri="{BB962C8B-B14F-4D97-AF65-F5344CB8AC3E}">
        <p14:creationId xmlns:p14="http://schemas.microsoft.com/office/powerpoint/2010/main" val="2561166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the above command to execute successfully, the field names of the </a:t>
            </a:r>
            <a:r>
              <a:rPr lang="en-US" sz="1200" b="0" i="0" kern="1200" dirty="0" err="1" smtClean="0">
                <a:solidFill>
                  <a:schemeClr val="tx1"/>
                </a:solidFill>
                <a:effectLst/>
                <a:latin typeface="+mn-lt"/>
                <a:ea typeface="+mn-ea"/>
                <a:cs typeface="+mn-cs"/>
              </a:rPr>
              <a:t>customer_projection</a:t>
            </a:r>
            <a:r>
              <a:rPr lang="en-US" sz="1200" kern="1200" dirty="0" smtClean="0">
                <a:solidFill>
                  <a:schemeClr val="tx1"/>
                </a:solidFill>
                <a:effectLst/>
                <a:latin typeface="+mn-lt"/>
                <a:ea typeface="+mn-ea"/>
                <a:cs typeface="+mn-cs"/>
              </a:rPr>
              <a:t> relation must match the column names of the </a:t>
            </a:r>
            <a:r>
              <a:rPr lang="en-US" sz="1200" b="0" i="0" kern="1200" dirty="0" smtClean="0">
                <a:solidFill>
                  <a:schemeClr val="tx1"/>
                </a:solidFill>
                <a:effectLst/>
                <a:latin typeface="+mn-lt"/>
                <a:ea typeface="+mn-ea"/>
                <a:cs typeface="+mn-cs"/>
              </a:rPr>
              <a:t>customers</a:t>
            </a:r>
            <a:r>
              <a:rPr lang="en-US" sz="1200" kern="1200" dirty="0" smtClean="0">
                <a:solidFill>
                  <a:schemeClr val="tx1"/>
                </a:solidFill>
                <a:effectLst/>
                <a:latin typeface="+mn-lt"/>
                <a:ea typeface="+mn-ea"/>
                <a:cs typeface="+mn-cs"/>
              </a:rPr>
              <a:t> table. You will see how this works in the upcoming lab.</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33</a:t>
            </a:fld>
            <a:endParaRPr lang="en-US"/>
          </a:p>
        </p:txBody>
      </p:sp>
    </p:spTree>
    <p:extLst>
      <p:ext uri="{BB962C8B-B14F-4D97-AF65-F5344CB8AC3E}">
        <p14:creationId xmlns:p14="http://schemas.microsoft.com/office/powerpoint/2010/main" val="713767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you could create a table from within a Pig script (or the </a:t>
            </a:r>
            <a:r>
              <a:rPr lang="en-US" sz="1200" b="0" i="0" kern="1200" dirty="0" smtClean="0">
                <a:solidFill>
                  <a:schemeClr val="tx1"/>
                </a:solidFill>
                <a:effectLst/>
                <a:latin typeface="+mn-lt"/>
                <a:ea typeface="+mn-ea"/>
                <a:cs typeface="+mn-cs"/>
              </a:rPr>
              <a:t>Grunt</a:t>
            </a:r>
            <a:r>
              <a:rPr lang="en-US" sz="1200" kern="1200" dirty="0" smtClean="0">
                <a:solidFill>
                  <a:schemeClr val="tx1"/>
                </a:solidFill>
                <a:effectLst/>
                <a:latin typeface="+mn-lt"/>
                <a:ea typeface="+mn-ea"/>
                <a:cs typeface="+mn-cs"/>
              </a:rPr>
              <a:t> shell) using the command</a:t>
            </a:r>
            <a:r>
              <a:rPr lang="en-US" sz="1200" kern="1200" baseline="0" dirty="0" smtClean="0">
                <a:solidFill>
                  <a:schemeClr val="tx1"/>
                </a:solidFill>
                <a:effectLst/>
                <a:latin typeface="+mn-lt"/>
                <a:ea typeface="+mn-ea"/>
                <a:cs typeface="+mn-cs"/>
              </a:rPr>
              <a:t> above.</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34</a:t>
            </a:fld>
            <a:endParaRPr lang="en-US"/>
          </a:p>
        </p:txBody>
      </p:sp>
    </p:spTree>
    <p:extLst>
      <p:ext uri="{BB962C8B-B14F-4D97-AF65-F5344CB8AC3E}">
        <p14:creationId xmlns:p14="http://schemas.microsoft.com/office/powerpoint/2010/main" val="481387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5</a:t>
            </a:fld>
            <a:endParaRPr lang="en-US"/>
          </a:p>
        </p:txBody>
      </p:sp>
    </p:spTree>
    <p:extLst>
      <p:ext uri="{BB962C8B-B14F-4D97-AF65-F5344CB8AC3E}">
        <p14:creationId xmlns:p14="http://schemas.microsoft.com/office/powerpoint/2010/main" val="3924602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This slide is to</a:t>
            </a:r>
            <a:r>
              <a:rPr lang="en-US" baseline="0" dirty="0" smtClean="0"/>
              <a:t> simply demonstrate that </a:t>
            </a:r>
            <a:r>
              <a:rPr lang="en-US" baseline="0" dirty="0" err="1" smtClean="0"/>
              <a:t>HiveQL</a:t>
            </a:r>
            <a:r>
              <a:rPr lang="en-US" baseline="0" dirty="0" smtClean="0"/>
              <a:t> looks a lot like SQL. Do not discuss each item above – remember we are assuming the students are already familiar with SQL.</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6</a:t>
            </a:fld>
            <a:endParaRPr lang="en-US"/>
          </a:p>
        </p:txBody>
      </p:sp>
    </p:spTree>
    <p:extLst>
      <p:ext uri="{BB962C8B-B14F-4D97-AF65-F5344CB8AC3E}">
        <p14:creationId xmlns:p14="http://schemas.microsoft.com/office/powerpoint/2010/main" val="2309109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1E8096-F329-7647-8BCC-856D6F856EB3}" type="slidenum">
              <a:rPr lang="en-US" smtClean="0"/>
              <a:t>7</a:t>
            </a:fld>
            <a:endParaRPr lang="en-US"/>
          </a:p>
        </p:txBody>
      </p:sp>
    </p:spTree>
    <p:extLst>
      <p:ext uri="{BB962C8B-B14F-4D97-AF65-F5344CB8AC3E}">
        <p14:creationId xmlns:p14="http://schemas.microsoft.com/office/powerpoint/2010/main" val="2493455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Hive queries are written using the </a:t>
            </a:r>
            <a:r>
              <a:rPr lang="en-US" sz="1200" b="0" i="0" kern="1200" dirty="0" err="1" smtClean="0">
                <a:solidFill>
                  <a:schemeClr val="tx1"/>
                </a:solidFill>
                <a:effectLst/>
                <a:latin typeface="+mn-lt"/>
                <a:ea typeface="+mn-ea"/>
                <a:cs typeface="+mn-cs"/>
              </a:rPr>
              <a:t>HiveQL</a:t>
            </a:r>
            <a:r>
              <a:rPr lang="en-US" sz="1200" kern="1200" dirty="0" smtClean="0">
                <a:solidFill>
                  <a:schemeClr val="tx1"/>
                </a:solidFill>
                <a:effectLst/>
                <a:latin typeface="+mn-lt"/>
                <a:ea typeface="+mn-ea"/>
                <a:cs typeface="+mn-cs"/>
              </a:rPr>
              <a:t> language, an SQL-like scripting language that simplifies the creation of MapReduce jobs.</a:t>
            </a:r>
            <a:r>
              <a:rPr lang="en-US" dirty="0" smtClean="0">
                <a:effectLst/>
              </a:rPr>
              <a:t> </a:t>
            </a:r>
            <a:r>
              <a:rPr lang="en-US" sz="1200" kern="1200" dirty="0" smtClean="0">
                <a:solidFill>
                  <a:schemeClr val="tx1"/>
                </a:solidFill>
                <a:effectLst/>
                <a:latin typeface="+mn-lt"/>
                <a:ea typeface="+mn-ea"/>
                <a:cs typeface="+mn-cs"/>
              </a:rPr>
              <a:t>You have two options for executing </a:t>
            </a:r>
            <a:r>
              <a:rPr lang="en-US" sz="1200" kern="1200" dirty="0" err="1" smtClean="0">
                <a:solidFill>
                  <a:schemeClr val="tx1"/>
                </a:solidFill>
                <a:effectLst/>
                <a:latin typeface="+mn-lt"/>
                <a:ea typeface="+mn-ea"/>
                <a:cs typeface="+mn-cs"/>
              </a:rPr>
              <a:t>HiveQL</a:t>
            </a:r>
            <a:r>
              <a:rPr lang="en-US" sz="1200" kern="1200" dirty="0" smtClean="0">
                <a:solidFill>
                  <a:schemeClr val="tx1"/>
                </a:solidFill>
                <a:effectLst/>
                <a:latin typeface="+mn-lt"/>
                <a:ea typeface="+mn-ea"/>
                <a:cs typeface="+mn-cs"/>
              </a:rPr>
              <a:t> commands:</a:t>
            </a:r>
          </a:p>
          <a:p>
            <a:r>
              <a:rPr lang="en-US" dirty="0" smtClean="0"/>
              <a:t>-</a:t>
            </a:r>
            <a:r>
              <a:rPr lang="en-US" baseline="0" dirty="0" smtClean="0"/>
              <a:t> Hive CLI</a:t>
            </a:r>
          </a:p>
          <a:p>
            <a:r>
              <a:rPr lang="en-US" dirty="0" smtClean="0"/>
              <a:t>- Beeline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8</a:t>
            </a:fld>
            <a:endParaRPr lang="en-US"/>
          </a:p>
        </p:txBody>
      </p:sp>
    </p:spTree>
    <p:extLst>
      <p:ext uri="{BB962C8B-B14F-4D97-AF65-F5344CB8AC3E}">
        <p14:creationId xmlns:p14="http://schemas.microsoft.com/office/powerpoint/2010/main" val="1726456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 Hive managed table means that when the table</a:t>
            </a:r>
            <a:r>
              <a:rPr lang="en-US" baseline="0" dirty="0" smtClean="0"/>
              <a:t> is dropped, the underlying folder in HDFS is deleted.</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12</a:t>
            </a:fld>
            <a:endParaRPr lang="en-US"/>
          </a:p>
        </p:txBody>
      </p:sp>
    </p:spTree>
    <p:extLst>
      <p:ext uri="{BB962C8B-B14F-4D97-AF65-F5344CB8AC3E}">
        <p14:creationId xmlns:p14="http://schemas.microsoft.com/office/powerpoint/2010/main" val="1233886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If the table is EXTERNAL, then</a:t>
            </a:r>
            <a:r>
              <a:rPr lang="en-US" baseline="0" dirty="0" smtClean="0"/>
              <a:t> the data remains in HDFS if the table is dropped.</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13</a:t>
            </a:fld>
            <a:endParaRPr lang="en-US"/>
          </a:p>
        </p:txBody>
      </p:sp>
    </p:spTree>
    <p:extLst>
      <p:ext uri="{BB962C8B-B14F-4D97-AF65-F5344CB8AC3E}">
        <p14:creationId xmlns:p14="http://schemas.microsoft.com/office/powerpoint/2010/main" val="3579009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14</a:t>
            </a:fld>
            <a:endParaRPr lang="en-US"/>
          </a:p>
        </p:txBody>
      </p:sp>
    </p:spTree>
    <p:extLst>
      <p:ext uri="{BB962C8B-B14F-4D97-AF65-F5344CB8AC3E}">
        <p14:creationId xmlns:p14="http://schemas.microsoft.com/office/powerpoint/2010/main" val="1130037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2F7D442-B2ED-4C28-BE5A-9584914910DA}"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3CAC4-4485-4D5D-97A7-37B4DE0A632D}" type="slidenum">
              <a:rPr lang="en-US" smtClean="0"/>
              <a:t>‹#›</a:t>
            </a:fld>
            <a:endParaRPr lang="en-US"/>
          </a:p>
        </p:txBody>
      </p:sp>
    </p:spTree>
    <p:extLst>
      <p:ext uri="{BB962C8B-B14F-4D97-AF65-F5344CB8AC3E}">
        <p14:creationId xmlns:p14="http://schemas.microsoft.com/office/powerpoint/2010/main" val="362238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F7D442-B2ED-4C28-BE5A-9584914910DA}"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3CAC4-4485-4D5D-97A7-37B4DE0A632D}" type="slidenum">
              <a:rPr lang="en-US" smtClean="0"/>
              <a:t>‹#›</a:t>
            </a:fld>
            <a:endParaRPr lang="en-US"/>
          </a:p>
        </p:txBody>
      </p:sp>
    </p:spTree>
    <p:extLst>
      <p:ext uri="{BB962C8B-B14F-4D97-AF65-F5344CB8AC3E}">
        <p14:creationId xmlns:p14="http://schemas.microsoft.com/office/powerpoint/2010/main" val="4103681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F7D442-B2ED-4C28-BE5A-9584914910DA}"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3CAC4-4485-4D5D-97A7-37B4DE0A632D}" type="slidenum">
              <a:rPr lang="en-US" smtClean="0"/>
              <a:t>‹#›</a:t>
            </a:fld>
            <a:endParaRPr lang="en-US"/>
          </a:p>
        </p:txBody>
      </p:sp>
    </p:spTree>
    <p:extLst>
      <p:ext uri="{BB962C8B-B14F-4D97-AF65-F5344CB8AC3E}">
        <p14:creationId xmlns:p14="http://schemas.microsoft.com/office/powerpoint/2010/main" val="3082245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F7D442-B2ED-4C28-BE5A-9584914910DA}"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3CAC4-4485-4D5D-97A7-37B4DE0A632D}" type="slidenum">
              <a:rPr lang="en-US" smtClean="0"/>
              <a:t>‹#›</a:t>
            </a:fld>
            <a:endParaRPr lang="en-US"/>
          </a:p>
        </p:txBody>
      </p:sp>
    </p:spTree>
    <p:extLst>
      <p:ext uri="{BB962C8B-B14F-4D97-AF65-F5344CB8AC3E}">
        <p14:creationId xmlns:p14="http://schemas.microsoft.com/office/powerpoint/2010/main" val="110290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F7D442-B2ED-4C28-BE5A-9584914910DA}"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3CAC4-4485-4D5D-97A7-37B4DE0A632D}" type="slidenum">
              <a:rPr lang="en-US" smtClean="0"/>
              <a:t>‹#›</a:t>
            </a:fld>
            <a:endParaRPr lang="en-US"/>
          </a:p>
        </p:txBody>
      </p:sp>
    </p:spTree>
    <p:extLst>
      <p:ext uri="{BB962C8B-B14F-4D97-AF65-F5344CB8AC3E}">
        <p14:creationId xmlns:p14="http://schemas.microsoft.com/office/powerpoint/2010/main" val="2027942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F7D442-B2ED-4C28-BE5A-9584914910DA}"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3CAC4-4485-4D5D-97A7-37B4DE0A632D}" type="slidenum">
              <a:rPr lang="en-US" smtClean="0"/>
              <a:t>‹#›</a:t>
            </a:fld>
            <a:endParaRPr lang="en-US"/>
          </a:p>
        </p:txBody>
      </p:sp>
    </p:spTree>
    <p:extLst>
      <p:ext uri="{BB962C8B-B14F-4D97-AF65-F5344CB8AC3E}">
        <p14:creationId xmlns:p14="http://schemas.microsoft.com/office/powerpoint/2010/main" val="2424251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F7D442-B2ED-4C28-BE5A-9584914910DA}" type="datetimeFigureOut">
              <a:rPr lang="en-US" smtClean="0"/>
              <a:t>11/30/2015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43CAC4-4485-4D5D-97A7-37B4DE0A632D}" type="slidenum">
              <a:rPr lang="en-US" smtClean="0"/>
              <a:t>‹#›</a:t>
            </a:fld>
            <a:endParaRPr lang="en-US"/>
          </a:p>
        </p:txBody>
      </p:sp>
    </p:spTree>
    <p:extLst>
      <p:ext uri="{BB962C8B-B14F-4D97-AF65-F5344CB8AC3E}">
        <p14:creationId xmlns:p14="http://schemas.microsoft.com/office/powerpoint/2010/main" val="4119809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2F7D442-B2ED-4C28-BE5A-9584914910DA}" type="datetimeFigureOut">
              <a:rPr lang="en-US" smtClean="0"/>
              <a:t>11/30/2015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43CAC4-4485-4D5D-97A7-37B4DE0A632D}" type="slidenum">
              <a:rPr lang="en-US" smtClean="0"/>
              <a:t>‹#›</a:t>
            </a:fld>
            <a:endParaRPr lang="en-US"/>
          </a:p>
        </p:txBody>
      </p:sp>
    </p:spTree>
    <p:extLst>
      <p:ext uri="{BB962C8B-B14F-4D97-AF65-F5344CB8AC3E}">
        <p14:creationId xmlns:p14="http://schemas.microsoft.com/office/powerpoint/2010/main" val="1802817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7D442-B2ED-4C28-BE5A-9584914910DA}" type="datetimeFigureOut">
              <a:rPr lang="en-US" smtClean="0"/>
              <a:t>11/30/2015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43CAC4-4485-4D5D-97A7-37B4DE0A632D}" type="slidenum">
              <a:rPr lang="en-US" smtClean="0"/>
              <a:t>‹#›</a:t>
            </a:fld>
            <a:endParaRPr lang="en-US"/>
          </a:p>
        </p:txBody>
      </p:sp>
    </p:spTree>
    <p:extLst>
      <p:ext uri="{BB962C8B-B14F-4D97-AF65-F5344CB8AC3E}">
        <p14:creationId xmlns:p14="http://schemas.microsoft.com/office/powerpoint/2010/main" val="2397595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7D442-B2ED-4C28-BE5A-9584914910DA}"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3CAC4-4485-4D5D-97A7-37B4DE0A632D}" type="slidenum">
              <a:rPr lang="en-US" smtClean="0"/>
              <a:t>‹#›</a:t>
            </a:fld>
            <a:endParaRPr lang="en-US"/>
          </a:p>
        </p:txBody>
      </p:sp>
    </p:spTree>
    <p:extLst>
      <p:ext uri="{BB962C8B-B14F-4D97-AF65-F5344CB8AC3E}">
        <p14:creationId xmlns:p14="http://schemas.microsoft.com/office/powerpoint/2010/main" val="645848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7D442-B2ED-4C28-BE5A-9584914910DA}"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3CAC4-4485-4D5D-97A7-37B4DE0A632D}" type="slidenum">
              <a:rPr lang="en-US" smtClean="0"/>
              <a:t>‹#›</a:t>
            </a:fld>
            <a:endParaRPr lang="en-US"/>
          </a:p>
        </p:txBody>
      </p:sp>
    </p:spTree>
    <p:extLst>
      <p:ext uri="{BB962C8B-B14F-4D97-AF65-F5344CB8AC3E}">
        <p14:creationId xmlns:p14="http://schemas.microsoft.com/office/powerpoint/2010/main" val="305818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7D442-B2ED-4C28-BE5A-9584914910DA}" type="datetimeFigureOut">
              <a:rPr lang="en-US" smtClean="0"/>
              <a:t>11/30/2015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3CAC4-4485-4D5D-97A7-37B4DE0A632D}" type="slidenum">
              <a:rPr lang="en-US" smtClean="0"/>
              <a:t>‹#›</a:t>
            </a:fld>
            <a:endParaRPr lang="en-US"/>
          </a:p>
        </p:txBody>
      </p:sp>
    </p:spTree>
    <p:extLst>
      <p:ext uri="{BB962C8B-B14F-4D97-AF65-F5344CB8AC3E}">
        <p14:creationId xmlns:p14="http://schemas.microsoft.com/office/powerpoint/2010/main" val="10886010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hyperlink" Target="http://www.tutorialspoint.com/hadoop/index.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ctrTitle"/>
          </p:nvPr>
        </p:nvSpPr>
        <p:spPr>
          <a:xfrm>
            <a:off x="685800" y="37831"/>
            <a:ext cx="7772400" cy="2530566"/>
          </a:xfrm>
        </p:spPr>
        <p:txBody>
          <a:bodyPr>
            <a:normAutofit fontScale="90000"/>
          </a:bodyPr>
          <a:lstStyle/>
          <a:p>
            <a:pPr>
              <a:defRPr/>
            </a:pPr>
            <a:r>
              <a:rPr lang="es-ES" dirty="0"/>
              <a:t/>
            </a:r>
            <a:br>
              <a:rPr lang="es-ES" dirty="0"/>
            </a:br>
            <a:r>
              <a:rPr lang="es-ES" sz="5400" b="1" dirty="0" smtClean="0"/>
              <a:t>Data &amp; </a:t>
            </a:r>
            <a:r>
              <a:rPr lang="es-ES" sz="5400" b="1" dirty="0" err="1" smtClean="0"/>
              <a:t>Information</a:t>
            </a:r>
            <a:r>
              <a:rPr lang="es-ES" sz="5400" b="1" dirty="0" smtClean="0"/>
              <a:t> Management</a:t>
            </a:r>
            <a:br>
              <a:rPr lang="es-ES" sz="5400" b="1" dirty="0" smtClean="0"/>
            </a:br>
            <a:r>
              <a:rPr lang="en-US" sz="2800" b="1" dirty="0" smtClean="0"/>
              <a:t>CMPT428 </a:t>
            </a:r>
            <a:r>
              <a:rPr lang="en-US" sz="2800" b="1" dirty="0"/>
              <a:t> / </a:t>
            </a:r>
            <a:r>
              <a:rPr lang="en-US" sz="2800" b="1" dirty="0" smtClean="0"/>
              <a:t>MSIS591</a:t>
            </a:r>
            <a:br>
              <a:rPr lang="en-US" sz="2800" b="1" dirty="0" smtClean="0"/>
            </a:br>
            <a:r>
              <a:rPr lang="en-US" sz="2400" b="1" dirty="0"/>
              <a:t>Fall 2015</a:t>
            </a:r>
            <a:r>
              <a:rPr lang="en-US" sz="2400" dirty="0"/>
              <a:t/>
            </a:r>
            <a:br>
              <a:rPr lang="en-US" sz="2400" dirty="0"/>
            </a:br>
            <a:endParaRPr lang="en-US" sz="2800" dirty="0"/>
          </a:p>
        </p:txBody>
      </p:sp>
      <p:sp>
        <p:nvSpPr>
          <p:cNvPr id="3" name="Subtitle 2"/>
          <p:cNvSpPr>
            <a:spLocks noGrp="1"/>
          </p:cNvSpPr>
          <p:nvPr>
            <p:ph type="subTitle" idx="1"/>
          </p:nvPr>
        </p:nvSpPr>
        <p:spPr>
          <a:xfrm>
            <a:off x="1" y="6149707"/>
            <a:ext cx="9143999" cy="536173"/>
          </a:xfrm>
        </p:spPr>
        <p:txBody>
          <a:bodyPr>
            <a:noAutofit/>
          </a:bodyPr>
          <a:lstStyle/>
          <a:p>
            <a:r>
              <a:rPr lang="en-US" sz="1600" dirty="0" smtClean="0"/>
              <a:t>(extracted and adapted from  from a variety of sources, see last slide)</a:t>
            </a:r>
            <a:endParaRPr lang="en-US" sz="1600" dirty="0"/>
          </a:p>
        </p:txBody>
      </p:sp>
      <p:sp>
        <p:nvSpPr>
          <p:cNvPr id="4" name="TextBox 3"/>
          <p:cNvSpPr txBox="1"/>
          <p:nvPr/>
        </p:nvSpPr>
        <p:spPr>
          <a:xfrm>
            <a:off x="1557806" y="5294387"/>
            <a:ext cx="6443239" cy="523220"/>
          </a:xfrm>
          <a:prstGeom prst="rect">
            <a:avLst/>
          </a:prstGeom>
          <a:noFill/>
        </p:spPr>
        <p:txBody>
          <a:bodyPr wrap="none" rtlCol="0">
            <a:spAutoFit/>
          </a:bodyPr>
          <a:lstStyle/>
          <a:p>
            <a:r>
              <a:rPr lang="en-US" sz="2800" dirty="0" smtClean="0"/>
              <a:t>High level data processing languages (Hive)</a:t>
            </a:r>
            <a:endParaRPr lang="en-US" sz="2800" dirty="0"/>
          </a:p>
        </p:txBody>
      </p:sp>
      <p:pic>
        <p:nvPicPr>
          <p:cNvPr id="7" name="Picture 6" descr="hive-logo.png"/>
          <p:cNvPicPr>
            <a:picLocks noChangeAspect="1"/>
          </p:cNvPicPr>
          <p:nvPr/>
        </p:nvPicPr>
        <p:blipFill>
          <a:blip r:embed="rId3" cstate="print"/>
          <a:stretch>
            <a:fillRect/>
          </a:stretch>
        </p:blipFill>
        <p:spPr>
          <a:xfrm>
            <a:off x="3674350" y="2900497"/>
            <a:ext cx="1795299" cy="1606320"/>
          </a:xfrm>
          <a:prstGeom prst="rect">
            <a:avLst/>
          </a:prstGeom>
        </p:spPr>
      </p:pic>
    </p:spTree>
    <p:extLst>
      <p:ext uri="{BB962C8B-B14F-4D97-AF65-F5344CB8AC3E}">
        <p14:creationId xmlns:p14="http://schemas.microsoft.com/office/powerpoint/2010/main" val="39814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3395" y="-10789"/>
            <a:ext cx="7886700" cy="1325563"/>
          </a:xfrm>
        </p:spPr>
        <p:txBody>
          <a:bodyPr/>
          <a:lstStyle/>
          <a:p>
            <a:r>
              <a:rPr lang="en-US" dirty="0" smtClean="0"/>
              <a:t>Union Type</a:t>
            </a:r>
            <a:endParaRPr lang="en-US" dirty="0"/>
          </a:p>
        </p:txBody>
      </p:sp>
      <p:sp>
        <p:nvSpPr>
          <p:cNvPr id="5" name="Content Placeholder 4"/>
          <p:cNvSpPr>
            <a:spLocks noGrp="1"/>
          </p:cNvSpPr>
          <p:nvPr>
            <p:ph idx="1"/>
          </p:nvPr>
        </p:nvSpPr>
        <p:spPr>
          <a:xfrm>
            <a:off x="493394" y="1459865"/>
            <a:ext cx="8650605" cy="4351338"/>
          </a:xfrm>
        </p:spPr>
        <p:txBody>
          <a:bodyPr>
            <a:normAutofit fontScale="25000" lnSpcReduction="20000"/>
          </a:bodyPr>
          <a:lstStyle/>
          <a:p>
            <a:endParaRPr lang="en-US" dirty="0"/>
          </a:p>
          <a:p>
            <a:pPr marL="0" indent="0">
              <a:buNone/>
            </a:pPr>
            <a:r>
              <a:rPr lang="en-US" sz="6400" b="1" dirty="0">
                <a:latin typeface="Courier New" panose="02070309020205020404" pitchFamily="49" charset="0"/>
                <a:cs typeface="Courier New" panose="02070309020205020404" pitchFamily="49" charset="0"/>
              </a:rPr>
              <a:t>CREATE TABLE test(col1 UNIONTYPE&lt;INT, </a:t>
            </a:r>
            <a:r>
              <a:rPr lang="en-US" sz="6400" b="1" dirty="0" smtClean="0">
                <a:latin typeface="Courier New" panose="02070309020205020404" pitchFamily="49" charset="0"/>
                <a:cs typeface="Courier New" panose="02070309020205020404" pitchFamily="49" charset="0"/>
              </a:rPr>
              <a:t>DOUBLE, ARRAY&lt;VARCHAR&gt;, STRUCT&lt;</a:t>
            </a:r>
            <a:r>
              <a:rPr lang="en-US" sz="6400" b="1" dirty="0" err="1" smtClean="0">
                <a:latin typeface="Courier New" panose="02070309020205020404" pitchFamily="49" charset="0"/>
                <a:cs typeface="Courier New" panose="02070309020205020404" pitchFamily="49" charset="0"/>
              </a:rPr>
              <a:t>a:INT,b:CHAR</a:t>
            </a:r>
            <a:r>
              <a:rPr lang="en-US" sz="6400" b="1" dirty="0" smtClean="0">
                <a:latin typeface="Courier New" panose="02070309020205020404" pitchFamily="49" charset="0"/>
                <a:cs typeface="Courier New" panose="02070309020205020404" pitchFamily="49" charset="0"/>
              </a:rPr>
              <a:t>&gt;&gt;);</a:t>
            </a:r>
          </a:p>
          <a:p>
            <a:pPr marL="0" indent="0">
              <a:buNone/>
            </a:pPr>
            <a:endParaRPr lang="en-US" sz="9600" dirty="0">
              <a:solidFill>
                <a:srgbClr val="000099"/>
              </a:solidFill>
              <a:cs typeface="Courier New" panose="02070309020205020404" pitchFamily="49" charset="0"/>
            </a:endParaRPr>
          </a:p>
          <a:p>
            <a:pPr marL="0" indent="0">
              <a:buNone/>
            </a:pPr>
            <a:r>
              <a:rPr lang="en-US" sz="9600" dirty="0" smtClean="0">
                <a:solidFill>
                  <a:srgbClr val="000099"/>
                </a:solidFill>
                <a:cs typeface="Courier New" panose="02070309020205020404" pitchFamily="49" charset="0"/>
              </a:rPr>
              <a:t>The retrieving results for col1 can be any of the below possibilities:</a:t>
            </a:r>
          </a:p>
          <a:p>
            <a:pPr marL="0" indent="0">
              <a:buNone/>
            </a:pPr>
            <a:endParaRPr lang="en-US" sz="6400" dirty="0">
              <a:latin typeface="Courier New" panose="02070309020205020404" pitchFamily="49" charset="0"/>
              <a:cs typeface="Courier New" panose="02070309020205020404" pitchFamily="49" charset="0"/>
            </a:endParaRPr>
          </a:p>
          <a:p>
            <a:pPr marL="0" indent="0">
              <a:buNone/>
            </a:pPr>
            <a:r>
              <a:rPr lang="en-US" sz="6400" b="1" dirty="0">
                <a:latin typeface="Courier New" panose="02070309020205020404" pitchFamily="49" charset="0"/>
                <a:cs typeface="Courier New" panose="02070309020205020404" pitchFamily="49" charset="0"/>
              </a:rPr>
              <a:t>SELECT col1 FROM test;</a:t>
            </a:r>
          </a:p>
          <a:p>
            <a:pPr marL="0" indent="0">
              <a:buNone/>
            </a:pPr>
            <a:endParaRPr lang="en-US" sz="6400" b="1" dirty="0">
              <a:latin typeface="Courier New" panose="02070309020205020404" pitchFamily="49" charset="0"/>
              <a:cs typeface="Courier New" panose="02070309020205020404" pitchFamily="49" charset="0"/>
            </a:endParaRPr>
          </a:p>
          <a:p>
            <a:pPr marL="0" indent="0">
              <a:buNone/>
            </a:pPr>
            <a:r>
              <a:rPr lang="en-US" sz="5600" b="1" dirty="0">
                <a:latin typeface="Courier New" panose="02070309020205020404" pitchFamily="49" charset="0"/>
                <a:cs typeface="Courier New" panose="02070309020205020404" pitchFamily="49" charset="0"/>
              </a:rPr>
              <a:t>{0:1}                       // Matching INT types</a:t>
            </a:r>
          </a:p>
          <a:p>
            <a:pPr marL="0" indent="0">
              <a:buNone/>
            </a:pPr>
            <a:r>
              <a:rPr lang="en-US" sz="5600" b="1" dirty="0">
                <a:latin typeface="Courier New" panose="02070309020205020404" pitchFamily="49" charset="0"/>
                <a:cs typeface="Courier New" panose="02070309020205020404" pitchFamily="49" charset="0"/>
              </a:rPr>
              <a:t>{1:10.0}                    // Matching DOUBLE types</a:t>
            </a:r>
          </a:p>
          <a:p>
            <a:pPr marL="0" indent="0">
              <a:buNone/>
            </a:pPr>
            <a:r>
              <a:rPr lang="en-US" sz="5600" b="1" dirty="0">
                <a:latin typeface="Courier New" panose="02070309020205020404" pitchFamily="49" charset="0"/>
                <a:cs typeface="Courier New" panose="02070309020205020404" pitchFamily="49" charset="0"/>
              </a:rPr>
              <a:t>{2:["</a:t>
            </a:r>
            <a:r>
              <a:rPr lang="en-US" sz="5600" b="1" dirty="0" err="1">
                <a:latin typeface="Courier New" panose="02070309020205020404" pitchFamily="49" charset="0"/>
                <a:cs typeface="Courier New" panose="02070309020205020404" pitchFamily="49" charset="0"/>
              </a:rPr>
              <a:t>hello","world</a:t>
            </a:r>
            <a:r>
              <a:rPr lang="en-US" sz="5600" b="1" dirty="0">
                <a:latin typeface="Courier New" panose="02070309020205020404" pitchFamily="49" charset="0"/>
                <a:cs typeface="Courier New" panose="02070309020205020404" pitchFamily="49" charset="0"/>
              </a:rPr>
              <a:t>"]}       // Matching ARRAY with VARCHAR type</a:t>
            </a:r>
          </a:p>
          <a:p>
            <a:pPr marL="0" indent="0">
              <a:buNone/>
            </a:pPr>
            <a:r>
              <a:rPr lang="en-US" sz="5600" b="1" dirty="0">
                <a:latin typeface="Courier New" panose="02070309020205020404" pitchFamily="49" charset="0"/>
                <a:cs typeface="Courier New" panose="02070309020205020404" pitchFamily="49" charset="0"/>
              </a:rPr>
              <a:t>{3:{"a":50,"b":"Good"}}     // Matching STRUCT with INT &amp; CHAR types   </a:t>
            </a:r>
          </a:p>
          <a:p>
            <a:pPr marL="0" indent="0">
              <a:buNone/>
            </a:pPr>
            <a:r>
              <a:rPr lang="en-US" sz="5600" b="1" dirty="0">
                <a:latin typeface="Courier New" panose="02070309020205020404" pitchFamily="49" charset="0"/>
                <a:cs typeface="Courier New" panose="02070309020205020404" pitchFamily="49" charset="0"/>
              </a:rPr>
              <a:t>{2:["</a:t>
            </a:r>
            <a:r>
              <a:rPr lang="en-US" sz="5600" b="1" dirty="0" err="1">
                <a:latin typeface="Courier New" panose="02070309020205020404" pitchFamily="49" charset="0"/>
                <a:cs typeface="Courier New" panose="02070309020205020404" pitchFamily="49" charset="0"/>
              </a:rPr>
              <a:t>hadoop</a:t>
            </a:r>
            <a:r>
              <a:rPr lang="en-US" sz="5600" b="1" dirty="0">
                <a:latin typeface="Courier New" panose="02070309020205020404" pitchFamily="49" charset="0"/>
                <a:cs typeface="Courier New" panose="02070309020205020404" pitchFamily="49" charset="0"/>
              </a:rPr>
              <a:t>","tutorial"]}   // Again 2: represent it is Array type</a:t>
            </a:r>
          </a:p>
          <a:p>
            <a:pPr marL="0" indent="0">
              <a:buNone/>
            </a:pPr>
            <a:r>
              <a:rPr lang="en-US" sz="5600" b="1" dirty="0">
                <a:latin typeface="Courier New" panose="02070309020205020404" pitchFamily="49" charset="0"/>
                <a:cs typeface="Courier New" panose="02070309020205020404" pitchFamily="49" charset="0"/>
              </a:rPr>
              <a:t>{3:{"a":100,"b":".info"}}  //3: indicate the fourth element type in Union</a:t>
            </a:r>
          </a:p>
          <a:p>
            <a:pPr marL="0" indent="0">
              <a:buNone/>
            </a:pPr>
            <a:r>
              <a:rPr lang="en-US" sz="5600" b="1" dirty="0">
                <a:latin typeface="Courier New" panose="02070309020205020404" pitchFamily="49" charset="0"/>
                <a:cs typeface="Courier New" panose="02070309020205020404" pitchFamily="49" charset="0"/>
              </a:rPr>
              <a:t>{0:150}</a:t>
            </a:r>
          </a:p>
          <a:p>
            <a:pPr marL="0" indent="0">
              <a:buNone/>
            </a:pPr>
            <a:r>
              <a:rPr lang="en-US" sz="5600" b="1" dirty="0">
                <a:latin typeface="Courier New" panose="02070309020205020404" pitchFamily="49" charset="0"/>
                <a:cs typeface="Courier New" panose="02070309020205020404" pitchFamily="49" charset="0"/>
              </a:rPr>
              <a:t>{1:100.0}</a:t>
            </a:r>
          </a:p>
        </p:txBody>
      </p:sp>
    </p:spTree>
    <p:extLst>
      <p:ext uri="{BB962C8B-B14F-4D97-AF65-F5344CB8AC3E}">
        <p14:creationId xmlns:p14="http://schemas.microsoft.com/office/powerpoint/2010/main" val="1026785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227"/>
            <a:ext cx="7886700" cy="915034"/>
          </a:xfrm>
        </p:spPr>
        <p:txBody>
          <a:bodyPr/>
          <a:lstStyle/>
          <a:p>
            <a:r>
              <a:rPr lang="en-US" dirty="0" err="1" smtClean="0"/>
              <a:t>HiveQL</a:t>
            </a:r>
            <a:r>
              <a:rPr lang="en-US" dirty="0" smtClean="0"/>
              <a:t>: DDL Database Statements</a:t>
            </a:r>
            <a:endParaRPr lang="en-US" dirty="0"/>
          </a:p>
        </p:txBody>
      </p:sp>
      <p:sp>
        <p:nvSpPr>
          <p:cNvPr id="3" name="Content Placeholder 2"/>
          <p:cNvSpPr>
            <a:spLocks noGrp="1"/>
          </p:cNvSpPr>
          <p:nvPr>
            <p:ph idx="1"/>
          </p:nvPr>
        </p:nvSpPr>
        <p:spPr>
          <a:xfrm>
            <a:off x="285750" y="937260"/>
            <a:ext cx="8229600" cy="5772149"/>
          </a:xfrm>
        </p:spPr>
        <p:txBody>
          <a:bodyPr>
            <a:normAutofit fontScale="70000" lnSpcReduction="20000"/>
          </a:bodyPr>
          <a:lstStyle/>
          <a:p>
            <a:pPr>
              <a:spcBef>
                <a:spcPts val="0"/>
              </a:spcBef>
            </a:pPr>
            <a:r>
              <a:rPr lang="en-US" sz="2100" dirty="0"/>
              <a:t>Create Database is a statement used to create a database in Hive. A database in Hive is </a:t>
            </a:r>
            <a:r>
              <a:rPr lang="en-US" sz="2100" dirty="0" smtClean="0"/>
              <a:t>a </a:t>
            </a:r>
            <a:r>
              <a:rPr lang="en-US" sz="2100" b="1" dirty="0" smtClean="0"/>
              <a:t>namespace</a:t>
            </a:r>
            <a:r>
              <a:rPr lang="en-US" sz="2100" dirty="0"/>
              <a:t> or a collection of </a:t>
            </a:r>
            <a:r>
              <a:rPr lang="en-US" sz="2100" dirty="0" smtClean="0"/>
              <a:t>tables</a:t>
            </a:r>
          </a:p>
          <a:p>
            <a:pPr marL="0" indent="0">
              <a:spcBef>
                <a:spcPts val="0"/>
              </a:spcBef>
              <a:buNone/>
            </a:pPr>
            <a:endParaRPr lang="en-US" sz="2000" dirty="0" smtClean="0">
              <a:solidFill>
                <a:srgbClr val="000099"/>
              </a:solidFill>
            </a:endParaRPr>
          </a:p>
          <a:p>
            <a:pPr>
              <a:spcBef>
                <a:spcPts val="0"/>
              </a:spcBef>
            </a:pPr>
            <a:r>
              <a:rPr lang="en-US" sz="2000" dirty="0" smtClean="0"/>
              <a:t>CREATE </a:t>
            </a:r>
            <a:r>
              <a:rPr lang="en-US" sz="2000" dirty="0"/>
              <a:t>DATABASE|SCHEMA [IF NOT EXISTS] &lt;database name&gt;</a:t>
            </a:r>
          </a:p>
          <a:p>
            <a:pPr indent="0">
              <a:spcBef>
                <a:spcPts val="0"/>
              </a:spcBef>
              <a:buNone/>
            </a:pPr>
            <a:endParaRPr lang="en-US" sz="2000" dirty="0" smtClean="0"/>
          </a:p>
          <a:p>
            <a:pPr indent="0">
              <a:spcBef>
                <a:spcPts val="0"/>
              </a:spcBef>
              <a:buNone/>
            </a:pPr>
            <a:r>
              <a:rPr lang="en-US" sz="2000" dirty="0" smtClean="0"/>
              <a:t>Here</a:t>
            </a:r>
            <a:r>
              <a:rPr lang="en-US" sz="2000" dirty="0"/>
              <a:t>, IF NOT EXISTS is an optional clause, which notifies the user that a database with the same name already exists. We can use SCHEMA in place of DATABASE in this command. The following query is executed to create a database named </a:t>
            </a:r>
            <a:r>
              <a:rPr lang="en-US" sz="2000" dirty="0" err="1"/>
              <a:t>userdb</a:t>
            </a:r>
            <a:r>
              <a:rPr lang="en-US" sz="2000" dirty="0" smtClean="0"/>
              <a:t>:</a:t>
            </a:r>
          </a:p>
          <a:p>
            <a:pPr indent="0">
              <a:spcBef>
                <a:spcPts val="0"/>
              </a:spcBef>
              <a:buNone/>
            </a:pPr>
            <a:endParaRPr lang="en-US" sz="2000" dirty="0"/>
          </a:p>
          <a:p>
            <a:pPr marL="0" indent="0">
              <a:spcBef>
                <a:spcPts val="0"/>
              </a:spcBef>
              <a:buNone/>
            </a:pPr>
            <a:r>
              <a:rPr lang="en-US" sz="2000" dirty="0" smtClean="0"/>
              <a:t>	</a:t>
            </a:r>
            <a:r>
              <a:rPr lang="en-US" sz="2000" dirty="0" smtClean="0">
                <a:solidFill>
                  <a:srgbClr val="000099"/>
                </a:solidFill>
              </a:rPr>
              <a:t>hive</a:t>
            </a:r>
            <a:r>
              <a:rPr lang="en-US" sz="2000" dirty="0">
                <a:solidFill>
                  <a:srgbClr val="000099"/>
                </a:solidFill>
              </a:rPr>
              <a:t>&gt; CREATE DATABASE [IF NOT EXISTS] </a:t>
            </a:r>
            <a:r>
              <a:rPr lang="en-US" sz="2000" dirty="0" err="1">
                <a:solidFill>
                  <a:srgbClr val="000099"/>
                </a:solidFill>
              </a:rPr>
              <a:t>userdb</a:t>
            </a:r>
            <a:r>
              <a:rPr lang="en-US" sz="2000" dirty="0">
                <a:solidFill>
                  <a:srgbClr val="000099"/>
                </a:solidFill>
              </a:rPr>
              <a:t>;</a:t>
            </a:r>
          </a:p>
          <a:p>
            <a:pPr marL="0" indent="0">
              <a:spcBef>
                <a:spcPts val="0"/>
              </a:spcBef>
              <a:buNone/>
            </a:pPr>
            <a:r>
              <a:rPr lang="en-US" sz="2000" dirty="0" smtClean="0"/>
              <a:t>	or </a:t>
            </a:r>
          </a:p>
          <a:p>
            <a:pPr marL="0" indent="0">
              <a:spcBef>
                <a:spcPts val="0"/>
              </a:spcBef>
              <a:buNone/>
            </a:pPr>
            <a:r>
              <a:rPr lang="en-US" sz="2000" dirty="0"/>
              <a:t>	</a:t>
            </a:r>
            <a:r>
              <a:rPr lang="en-US" sz="2000" dirty="0" smtClean="0">
                <a:solidFill>
                  <a:srgbClr val="000099"/>
                </a:solidFill>
              </a:rPr>
              <a:t>hive</a:t>
            </a:r>
            <a:r>
              <a:rPr lang="en-US" sz="2000" dirty="0">
                <a:solidFill>
                  <a:srgbClr val="000099"/>
                </a:solidFill>
              </a:rPr>
              <a:t>&gt; CREATE SCHEMA </a:t>
            </a:r>
            <a:r>
              <a:rPr lang="en-US" sz="2000" dirty="0" err="1">
                <a:solidFill>
                  <a:srgbClr val="000099"/>
                </a:solidFill>
              </a:rPr>
              <a:t>userdb</a:t>
            </a:r>
            <a:r>
              <a:rPr lang="en-US" sz="2000" dirty="0" smtClean="0">
                <a:solidFill>
                  <a:srgbClr val="000099"/>
                </a:solidFill>
              </a:rPr>
              <a:t>;</a:t>
            </a:r>
          </a:p>
          <a:p>
            <a:pPr marL="0" indent="0">
              <a:spcBef>
                <a:spcPts val="0"/>
              </a:spcBef>
              <a:buNone/>
            </a:pPr>
            <a:endParaRPr lang="en-US" sz="2000" dirty="0">
              <a:solidFill>
                <a:srgbClr val="000099"/>
              </a:solidFill>
            </a:endParaRPr>
          </a:p>
          <a:p>
            <a:pPr>
              <a:spcBef>
                <a:spcPts val="0"/>
              </a:spcBef>
            </a:pPr>
            <a:r>
              <a:rPr lang="en-US" sz="2000" dirty="0"/>
              <a:t>The following query is used to verify a databases list:</a:t>
            </a:r>
          </a:p>
          <a:p>
            <a:pPr marL="914400" lvl="2" indent="0">
              <a:spcBef>
                <a:spcPts val="0"/>
              </a:spcBef>
              <a:buNone/>
            </a:pPr>
            <a:r>
              <a:rPr lang="en-US" sz="2100" dirty="0" smtClean="0">
                <a:solidFill>
                  <a:srgbClr val="000099"/>
                </a:solidFill>
              </a:rPr>
              <a:t>hive</a:t>
            </a:r>
            <a:r>
              <a:rPr lang="en-US" sz="2100" dirty="0">
                <a:solidFill>
                  <a:srgbClr val="000099"/>
                </a:solidFill>
              </a:rPr>
              <a:t>&gt; SHOW DATABASES;</a:t>
            </a:r>
          </a:p>
          <a:p>
            <a:pPr marL="914400" lvl="2" indent="0">
              <a:spcBef>
                <a:spcPts val="0"/>
              </a:spcBef>
              <a:buNone/>
            </a:pPr>
            <a:r>
              <a:rPr lang="en-US" sz="2100" dirty="0">
                <a:solidFill>
                  <a:srgbClr val="000099"/>
                </a:solidFill>
              </a:rPr>
              <a:t>default</a:t>
            </a:r>
          </a:p>
          <a:p>
            <a:pPr marL="914400" lvl="2" indent="0">
              <a:spcBef>
                <a:spcPts val="0"/>
              </a:spcBef>
              <a:buNone/>
            </a:pPr>
            <a:r>
              <a:rPr lang="en-US" sz="2100" dirty="0" err="1" smtClean="0">
                <a:solidFill>
                  <a:srgbClr val="000099"/>
                </a:solidFill>
              </a:rPr>
              <a:t>Userdb</a:t>
            </a:r>
            <a:endParaRPr lang="en-US" sz="2100" dirty="0" smtClean="0">
              <a:solidFill>
                <a:srgbClr val="000099"/>
              </a:solidFill>
            </a:endParaRPr>
          </a:p>
          <a:p>
            <a:pPr marL="914400" lvl="2" indent="0">
              <a:spcBef>
                <a:spcPts val="0"/>
              </a:spcBef>
              <a:buNone/>
            </a:pPr>
            <a:endParaRPr lang="en-US" sz="1600" dirty="0" smtClean="0">
              <a:solidFill>
                <a:srgbClr val="000099"/>
              </a:solidFill>
            </a:endParaRPr>
          </a:p>
          <a:p>
            <a:pPr marL="228600" lvl="2">
              <a:spcBef>
                <a:spcPts val="0"/>
              </a:spcBef>
            </a:pPr>
            <a:r>
              <a:rPr lang="en-US" sz="2000" dirty="0" smtClean="0"/>
              <a:t>Access a database:  </a:t>
            </a:r>
            <a:r>
              <a:rPr lang="en-US" sz="2100" dirty="0">
                <a:solidFill>
                  <a:srgbClr val="000099"/>
                </a:solidFill>
              </a:rPr>
              <a:t>hive&gt; </a:t>
            </a:r>
            <a:r>
              <a:rPr lang="en-US" sz="2100" dirty="0" smtClean="0">
                <a:solidFill>
                  <a:srgbClr val="000099"/>
                </a:solidFill>
              </a:rPr>
              <a:t>USE default;</a:t>
            </a:r>
          </a:p>
          <a:p>
            <a:pPr marL="228600" lvl="2">
              <a:spcBef>
                <a:spcPts val="0"/>
              </a:spcBef>
            </a:pPr>
            <a:endParaRPr lang="en-US" sz="2100" dirty="0">
              <a:solidFill>
                <a:srgbClr val="000099"/>
              </a:solidFill>
            </a:endParaRPr>
          </a:p>
          <a:p>
            <a:pPr marL="228600" lvl="2">
              <a:spcBef>
                <a:spcPts val="0"/>
              </a:spcBef>
            </a:pPr>
            <a:r>
              <a:rPr lang="en-US" sz="2100" dirty="0" smtClean="0"/>
              <a:t>List tables in a database:  </a:t>
            </a:r>
            <a:r>
              <a:rPr lang="en-US" dirty="0" smtClean="0"/>
              <a:t>  </a:t>
            </a:r>
            <a:r>
              <a:rPr lang="en-US" sz="2100" dirty="0">
                <a:solidFill>
                  <a:srgbClr val="000099"/>
                </a:solidFill>
              </a:rPr>
              <a:t>hive&gt; </a:t>
            </a:r>
            <a:r>
              <a:rPr lang="en-US" sz="2100" dirty="0" smtClean="0">
                <a:solidFill>
                  <a:srgbClr val="000099"/>
                </a:solidFill>
              </a:rPr>
              <a:t>SHOW TABLES;</a:t>
            </a:r>
            <a:endParaRPr lang="en-US" sz="2100" dirty="0">
              <a:solidFill>
                <a:srgbClr val="000099"/>
              </a:solidFill>
            </a:endParaRPr>
          </a:p>
          <a:p>
            <a:pPr>
              <a:spcBef>
                <a:spcPts val="0"/>
              </a:spcBef>
            </a:pPr>
            <a:endParaRPr lang="en-US" sz="2000" dirty="0" smtClean="0"/>
          </a:p>
          <a:p>
            <a:pPr>
              <a:spcBef>
                <a:spcPts val="0"/>
              </a:spcBef>
            </a:pPr>
            <a:endParaRPr lang="en-US" sz="2000" dirty="0"/>
          </a:p>
          <a:p>
            <a:pPr>
              <a:spcBef>
                <a:spcPts val="0"/>
              </a:spcBef>
            </a:pPr>
            <a:r>
              <a:rPr lang="en-US" sz="2000" dirty="0" smtClean="0"/>
              <a:t>DROP (</a:t>
            </a:r>
            <a:r>
              <a:rPr lang="en-US" sz="2000" dirty="0"/>
              <a:t>DATABASE|SCHEMA) [IF EXISTS] </a:t>
            </a:r>
            <a:r>
              <a:rPr lang="en-US" sz="2000" dirty="0" err="1"/>
              <a:t>database_name</a:t>
            </a:r>
            <a:r>
              <a:rPr lang="en-US" sz="2000" dirty="0"/>
              <a:t> </a:t>
            </a:r>
            <a:r>
              <a:rPr lang="en-US" sz="2000" dirty="0" smtClean="0"/>
              <a:t>[</a:t>
            </a:r>
            <a:r>
              <a:rPr lang="en-US" sz="2000" dirty="0"/>
              <a:t>RESTRICT|CASCADE];</a:t>
            </a:r>
          </a:p>
          <a:p>
            <a:pPr>
              <a:spcBef>
                <a:spcPts val="0"/>
              </a:spcBef>
            </a:pPr>
            <a:endParaRPr lang="en-US" sz="2000" dirty="0">
              <a:solidFill>
                <a:srgbClr val="000099"/>
              </a:solidFill>
            </a:endParaRPr>
          </a:p>
          <a:p>
            <a:pPr marL="0" indent="0">
              <a:spcBef>
                <a:spcPts val="0"/>
              </a:spcBef>
              <a:buNone/>
            </a:pPr>
            <a:r>
              <a:rPr lang="en-US" sz="2000" dirty="0" smtClean="0">
                <a:solidFill>
                  <a:srgbClr val="000099"/>
                </a:solidFill>
              </a:rPr>
              <a:t>	hive</a:t>
            </a:r>
            <a:r>
              <a:rPr lang="en-US" sz="2000" dirty="0">
                <a:solidFill>
                  <a:srgbClr val="000099"/>
                </a:solidFill>
              </a:rPr>
              <a:t>&gt; DROP DATABASE IF EXISTS </a:t>
            </a:r>
            <a:r>
              <a:rPr lang="en-US" sz="2000" dirty="0" err="1">
                <a:solidFill>
                  <a:srgbClr val="000099"/>
                </a:solidFill>
              </a:rPr>
              <a:t>userdb</a:t>
            </a:r>
            <a:r>
              <a:rPr lang="en-US" sz="2000" dirty="0">
                <a:solidFill>
                  <a:srgbClr val="000099"/>
                </a:solidFill>
              </a:rPr>
              <a:t>;</a:t>
            </a:r>
          </a:p>
          <a:p>
            <a:pPr marL="0" indent="0">
              <a:spcBef>
                <a:spcPts val="0"/>
              </a:spcBef>
              <a:buNone/>
            </a:pPr>
            <a:endParaRPr lang="en-US" sz="2000" dirty="0" smtClean="0">
              <a:solidFill>
                <a:srgbClr val="000099"/>
              </a:solidFill>
            </a:endParaRPr>
          </a:p>
          <a:p>
            <a:pPr>
              <a:spcBef>
                <a:spcPts val="0"/>
              </a:spcBef>
            </a:pPr>
            <a:r>
              <a:rPr lang="en-US" sz="2000" dirty="0" smtClean="0"/>
              <a:t>The </a:t>
            </a:r>
            <a:r>
              <a:rPr lang="en-US" sz="2000" dirty="0"/>
              <a:t>following query drops the database using CASCADE. It means dropping respective tables before dropping the database.</a:t>
            </a:r>
          </a:p>
          <a:p>
            <a:pPr>
              <a:spcBef>
                <a:spcPts val="0"/>
              </a:spcBef>
            </a:pPr>
            <a:endParaRPr lang="en-US" sz="2000" dirty="0">
              <a:solidFill>
                <a:srgbClr val="000099"/>
              </a:solidFill>
            </a:endParaRPr>
          </a:p>
          <a:p>
            <a:pPr marL="0" indent="0">
              <a:spcBef>
                <a:spcPts val="0"/>
              </a:spcBef>
              <a:buNone/>
            </a:pPr>
            <a:r>
              <a:rPr lang="en-US" sz="2000" dirty="0" smtClean="0">
                <a:solidFill>
                  <a:srgbClr val="000099"/>
                </a:solidFill>
              </a:rPr>
              <a:t>	hive</a:t>
            </a:r>
            <a:r>
              <a:rPr lang="en-US" sz="2000" dirty="0">
                <a:solidFill>
                  <a:srgbClr val="000099"/>
                </a:solidFill>
              </a:rPr>
              <a:t>&gt; DROP DATABASE IF EXISTS </a:t>
            </a:r>
            <a:r>
              <a:rPr lang="en-US" sz="2000" dirty="0" err="1">
                <a:solidFill>
                  <a:srgbClr val="000099"/>
                </a:solidFill>
              </a:rPr>
              <a:t>userdb</a:t>
            </a:r>
            <a:r>
              <a:rPr lang="en-US" sz="2000" dirty="0">
                <a:solidFill>
                  <a:srgbClr val="000099"/>
                </a:solidFill>
              </a:rPr>
              <a:t> CASCADE;</a:t>
            </a:r>
          </a:p>
          <a:p>
            <a:pPr marL="0" indent="0">
              <a:spcBef>
                <a:spcPts val="0"/>
              </a:spcBef>
              <a:buNone/>
            </a:pPr>
            <a:r>
              <a:rPr lang="en-US" sz="2000" dirty="0" smtClean="0">
                <a:solidFill>
                  <a:srgbClr val="000099"/>
                </a:solidFill>
              </a:rPr>
              <a:t>	</a:t>
            </a:r>
          </a:p>
          <a:p>
            <a:pPr>
              <a:spcBef>
                <a:spcPts val="0"/>
              </a:spcBef>
            </a:pPr>
            <a:r>
              <a:rPr lang="en-US" sz="2000" dirty="0" smtClean="0"/>
              <a:t>The </a:t>
            </a:r>
            <a:r>
              <a:rPr lang="en-US" sz="2000" dirty="0"/>
              <a:t>following query drops the database using SCHEMA.</a:t>
            </a:r>
          </a:p>
          <a:p>
            <a:pPr>
              <a:spcBef>
                <a:spcPts val="0"/>
              </a:spcBef>
            </a:pPr>
            <a:endParaRPr lang="en-US" sz="2000" dirty="0"/>
          </a:p>
          <a:p>
            <a:pPr marL="0" indent="0">
              <a:spcBef>
                <a:spcPts val="0"/>
              </a:spcBef>
              <a:buNone/>
            </a:pPr>
            <a:r>
              <a:rPr lang="en-US" sz="2000" dirty="0" smtClean="0">
                <a:solidFill>
                  <a:srgbClr val="000099"/>
                </a:solidFill>
              </a:rPr>
              <a:t>	hive</a:t>
            </a:r>
            <a:r>
              <a:rPr lang="en-US" sz="2000" dirty="0">
                <a:solidFill>
                  <a:srgbClr val="000099"/>
                </a:solidFill>
              </a:rPr>
              <a:t>&gt; DROP SCHEMA </a:t>
            </a:r>
            <a:r>
              <a:rPr lang="en-US" sz="2000" dirty="0" err="1">
                <a:solidFill>
                  <a:srgbClr val="000099"/>
                </a:solidFill>
              </a:rPr>
              <a:t>userdb</a:t>
            </a:r>
            <a:r>
              <a:rPr lang="en-US" sz="2000" dirty="0">
                <a:solidFill>
                  <a:srgbClr val="000099"/>
                </a:solidFill>
              </a:rPr>
              <a:t>;</a:t>
            </a:r>
            <a:endParaRPr lang="en-US" sz="2000" dirty="0" smtClean="0">
              <a:solidFill>
                <a:srgbClr val="000099"/>
              </a:solidFill>
            </a:endParaRPr>
          </a:p>
        </p:txBody>
      </p:sp>
    </p:spTree>
    <p:extLst>
      <p:ext uri="{BB962C8B-B14F-4D97-AF65-F5344CB8AC3E}">
        <p14:creationId xmlns:p14="http://schemas.microsoft.com/office/powerpoint/2010/main" val="1914564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Defining a Hive-Managed Table</a:t>
            </a:r>
          </a:p>
        </p:txBody>
      </p:sp>
      <p:sp>
        <p:nvSpPr>
          <p:cNvPr id="6" name="TextBox 5"/>
          <p:cNvSpPr txBox="1"/>
          <p:nvPr/>
        </p:nvSpPr>
        <p:spPr>
          <a:xfrm>
            <a:off x="1688596" y="1978498"/>
            <a:ext cx="6413935" cy="3539430"/>
          </a:xfrm>
          <a:prstGeom prst="rect">
            <a:avLst/>
          </a:prstGeom>
          <a:noFill/>
        </p:spPr>
        <p:txBody>
          <a:bodyPr wrap="none" rtlCol="0">
            <a:spAutoFit/>
          </a:bodyPr>
          <a:lstStyle/>
          <a:p>
            <a:pPr defTabSz="685983">
              <a:defRPr/>
            </a:pPr>
            <a:r>
              <a:rPr lang="en-US" sz="2800" kern="0" dirty="0">
                <a:solidFill>
                  <a:sysClr val="windowText" lastClr="000000"/>
                </a:solidFill>
                <a:latin typeface="Courier New"/>
                <a:cs typeface="Courier New"/>
              </a:rPr>
              <a:t>CREATE TABLE customer (</a:t>
            </a:r>
          </a:p>
          <a:p>
            <a:pPr defTabSz="685983">
              <a:defRPr/>
            </a:pPr>
            <a:r>
              <a:rPr lang="en-US" sz="2800" kern="0" dirty="0">
                <a:solidFill>
                  <a:sysClr val="windowText" lastClr="000000"/>
                </a:solidFill>
                <a:latin typeface="Courier New"/>
                <a:cs typeface="Courier New"/>
              </a:rPr>
              <a:t> 		</a:t>
            </a:r>
            <a:r>
              <a:rPr lang="en-US" sz="2800" kern="0" dirty="0" err="1">
                <a:solidFill>
                  <a:sysClr val="windowText" lastClr="000000"/>
                </a:solidFill>
                <a:latin typeface="Courier New"/>
                <a:cs typeface="Courier New"/>
              </a:rPr>
              <a:t>customerID</a:t>
            </a:r>
            <a:r>
              <a:rPr lang="en-US" sz="2800" kern="0" dirty="0">
                <a:solidFill>
                  <a:sysClr val="windowText" lastClr="000000"/>
                </a:solidFill>
                <a:latin typeface="Courier New"/>
                <a:cs typeface="Courier New"/>
              </a:rPr>
              <a:t> INT,</a:t>
            </a:r>
          </a:p>
          <a:p>
            <a:pPr defTabSz="685983">
              <a:defRPr/>
            </a:pPr>
            <a:r>
              <a:rPr lang="en-US" sz="2800" kern="0" dirty="0">
                <a:solidFill>
                  <a:sysClr val="windowText" lastClr="000000"/>
                </a:solidFill>
                <a:latin typeface="Courier New"/>
                <a:cs typeface="Courier New"/>
              </a:rPr>
              <a:t> 		</a:t>
            </a:r>
            <a:r>
              <a:rPr lang="en-US" sz="2800" kern="0" dirty="0" err="1">
                <a:solidFill>
                  <a:sysClr val="windowText" lastClr="000000"/>
                </a:solidFill>
                <a:latin typeface="Courier New"/>
                <a:cs typeface="Courier New"/>
              </a:rPr>
              <a:t>firstName</a:t>
            </a:r>
            <a:r>
              <a:rPr lang="en-US" sz="2800" kern="0" dirty="0">
                <a:solidFill>
                  <a:sysClr val="windowText" lastClr="000000"/>
                </a:solidFill>
                <a:latin typeface="Courier New"/>
                <a:cs typeface="Courier New"/>
              </a:rPr>
              <a:t> STRING, </a:t>
            </a:r>
          </a:p>
          <a:p>
            <a:pPr defTabSz="685983">
              <a:defRPr/>
            </a:pPr>
            <a:r>
              <a:rPr lang="en-US" sz="2800" kern="0" dirty="0">
                <a:solidFill>
                  <a:sysClr val="windowText" lastClr="000000"/>
                </a:solidFill>
                <a:latin typeface="Courier New"/>
                <a:cs typeface="Courier New"/>
              </a:rPr>
              <a:t> 		</a:t>
            </a:r>
            <a:r>
              <a:rPr lang="en-US" sz="2800" kern="0" dirty="0" err="1">
                <a:solidFill>
                  <a:sysClr val="windowText" lastClr="000000"/>
                </a:solidFill>
                <a:latin typeface="Courier New"/>
                <a:cs typeface="Courier New"/>
              </a:rPr>
              <a:t>lastName</a:t>
            </a:r>
            <a:r>
              <a:rPr lang="en-US" sz="2800" kern="0" dirty="0">
                <a:solidFill>
                  <a:sysClr val="windowText" lastClr="000000"/>
                </a:solidFill>
                <a:latin typeface="Courier New"/>
                <a:cs typeface="Courier New"/>
              </a:rPr>
              <a:t> STRING, </a:t>
            </a:r>
          </a:p>
          <a:p>
            <a:pPr defTabSz="685983">
              <a:defRPr/>
            </a:pPr>
            <a:r>
              <a:rPr lang="en-US" sz="2800" kern="0" dirty="0">
                <a:solidFill>
                  <a:sysClr val="windowText" lastClr="000000"/>
                </a:solidFill>
                <a:latin typeface="Courier New"/>
                <a:cs typeface="Courier New"/>
              </a:rPr>
              <a:t> 		birthday TIMESTAMP </a:t>
            </a:r>
          </a:p>
          <a:p>
            <a:pPr defTabSz="685983">
              <a:defRPr/>
            </a:pPr>
            <a:r>
              <a:rPr lang="en-US" sz="2800" kern="0" dirty="0">
                <a:solidFill>
                  <a:sysClr val="windowText" lastClr="000000"/>
                </a:solidFill>
                <a:latin typeface="Courier New"/>
                <a:cs typeface="Courier New"/>
              </a:rPr>
              <a:t>  ) ROW FORMAT DELIMITED </a:t>
            </a:r>
          </a:p>
          <a:p>
            <a:pPr defTabSz="685983">
              <a:defRPr/>
            </a:pPr>
            <a:r>
              <a:rPr lang="en-US" sz="2800" kern="0" dirty="0">
                <a:solidFill>
                  <a:sysClr val="windowText" lastClr="000000"/>
                </a:solidFill>
                <a:latin typeface="Courier New"/>
                <a:cs typeface="Courier New"/>
              </a:rPr>
              <a:t>    FIELDS TERMINATED BY ',';</a:t>
            </a:r>
          </a:p>
          <a:p>
            <a:pPr defTabSz="685983">
              <a:defRPr/>
            </a:pPr>
            <a:endParaRPr lang="en-US" sz="2800" kern="0" dirty="0">
              <a:solidFill>
                <a:sysClr val="windowText" lastClr="000000"/>
              </a:solidFill>
            </a:endParaRPr>
          </a:p>
        </p:txBody>
      </p:sp>
    </p:spTree>
    <p:extLst>
      <p:ext uri="{BB962C8B-B14F-4D97-AF65-F5344CB8AC3E}">
        <p14:creationId xmlns:p14="http://schemas.microsoft.com/office/powerpoint/2010/main" val="2920699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Defining an External Table</a:t>
            </a:r>
          </a:p>
        </p:txBody>
      </p:sp>
      <p:sp>
        <p:nvSpPr>
          <p:cNvPr id="5" name="TextBox 4"/>
          <p:cNvSpPr txBox="1"/>
          <p:nvPr/>
        </p:nvSpPr>
        <p:spPr>
          <a:xfrm>
            <a:off x="505823" y="1855330"/>
            <a:ext cx="8132354" cy="3539430"/>
          </a:xfrm>
          <a:prstGeom prst="rect">
            <a:avLst/>
          </a:prstGeom>
          <a:noFill/>
        </p:spPr>
        <p:txBody>
          <a:bodyPr wrap="none" rtlCol="0">
            <a:spAutoFit/>
          </a:bodyPr>
          <a:lstStyle/>
          <a:p>
            <a:pPr defTabSz="685983">
              <a:defRPr/>
            </a:pPr>
            <a:r>
              <a:rPr lang="en-US" sz="2800" kern="0" dirty="0">
                <a:solidFill>
                  <a:sysClr val="windowText" lastClr="000000"/>
                </a:solidFill>
                <a:latin typeface="Courier New"/>
                <a:cs typeface="Courier New"/>
              </a:rPr>
              <a:t>CREATE EXTERNAL TABLE SALARIES (</a:t>
            </a:r>
          </a:p>
          <a:p>
            <a:pPr defTabSz="685983">
              <a:defRPr/>
            </a:pPr>
            <a:r>
              <a:rPr lang="en-US" sz="2800" kern="0" dirty="0">
                <a:solidFill>
                  <a:sysClr val="windowText" lastClr="000000"/>
                </a:solidFill>
                <a:latin typeface="Courier New"/>
                <a:cs typeface="Courier New"/>
              </a:rPr>
              <a:t>   gender string,</a:t>
            </a:r>
          </a:p>
          <a:p>
            <a:pPr defTabSz="685983">
              <a:defRPr/>
            </a:pPr>
            <a:r>
              <a:rPr lang="en-US" sz="2800" kern="0" dirty="0">
                <a:solidFill>
                  <a:sysClr val="windowText" lastClr="000000"/>
                </a:solidFill>
                <a:latin typeface="Courier New"/>
                <a:cs typeface="Courier New"/>
              </a:rPr>
              <a:t>   age </a:t>
            </a:r>
            <a:r>
              <a:rPr lang="en-US" sz="2800" kern="0" dirty="0" err="1">
                <a:solidFill>
                  <a:sysClr val="windowText" lastClr="000000"/>
                </a:solidFill>
                <a:latin typeface="Courier New"/>
                <a:cs typeface="Courier New"/>
              </a:rPr>
              <a:t>int</a:t>
            </a:r>
            <a:r>
              <a:rPr lang="en-US" sz="2800" kern="0" dirty="0">
                <a:solidFill>
                  <a:sysClr val="windowText" lastClr="000000"/>
                </a:solidFill>
                <a:latin typeface="Courier New"/>
                <a:cs typeface="Courier New"/>
              </a:rPr>
              <a:t>,</a:t>
            </a:r>
          </a:p>
          <a:p>
            <a:pPr defTabSz="685983">
              <a:defRPr/>
            </a:pPr>
            <a:r>
              <a:rPr lang="en-US" sz="2800" kern="0" dirty="0">
                <a:solidFill>
                  <a:sysClr val="windowText" lastClr="000000"/>
                </a:solidFill>
                <a:latin typeface="Courier New"/>
                <a:cs typeface="Courier New"/>
              </a:rPr>
              <a:t>   salary double,</a:t>
            </a:r>
          </a:p>
          <a:p>
            <a:pPr defTabSz="685983">
              <a:defRPr/>
            </a:pPr>
            <a:r>
              <a:rPr lang="en-US" sz="2800" kern="0" dirty="0">
                <a:solidFill>
                  <a:sysClr val="windowText" lastClr="000000"/>
                </a:solidFill>
                <a:latin typeface="Courier New"/>
                <a:cs typeface="Courier New"/>
              </a:rPr>
              <a:t>   zip </a:t>
            </a:r>
            <a:r>
              <a:rPr lang="en-US" sz="2800" kern="0" dirty="0" err="1">
                <a:solidFill>
                  <a:sysClr val="windowText" lastClr="000000"/>
                </a:solidFill>
                <a:latin typeface="Courier New"/>
                <a:cs typeface="Courier New"/>
              </a:rPr>
              <a:t>int</a:t>
            </a:r>
            <a:endParaRPr lang="en-US" sz="2800" kern="0" dirty="0">
              <a:solidFill>
                <a:sysClr val="windowText" lastClr="000000"/>
              </a:solidFill>
              <a:latin typeface="Courier New"/>
              <a:cs typeface="Courier New"/>
            </a:endParaRPr>
          </a:p>
          <a:p>
            <a:pPr defTabSz="685983">
              <a:defRPr/>
            </a:pPr>
            <a:r>
              <a:rPr lang="en-US" sz="2800" kern="0" dirty="0">
                <a:solidFill>
                  <a:sysClr val="windowText" lastClr="000000"/>
                </a:solidFill>
                <a:latin typeface="Courier New"/>
                <a:cs typeface="Courier New"/>
              </a:rPr>
              <a:t> ) ROW FORMAT DELIMITED </a:t>
            </a:r>
          </a:p>
          <a:p>
            <a:pPr defTabSz="685983">
              <a:defRPr/>
            </a:pPr>
            <a:r>
              <a:rPr lang="en-US" sz="2800" kern="0" dirty="0">
                <a:solidFill>
                  <a:sysClr val="windowText" lastClr="000000"/>
                </a:solidFill>
                <a:latin typeface="Courier New"/>
                <a:cs typeface="Courier New"/>
              </a:rPr>
              <a:t>   FIELDS TERMINATED BY ','</a:t>
            </a:r>
          </a:p>
          <a:p>
            <a:pPr defTabSz="685983">
              <a:defRPr/>
            </a:pPr>
            <a:r>
              <a:rPr lang="en-US" sz="2800" kern="0" dirty="0">
                <a:solidFill>
                  <a:sysClr val="windowText" lastClr="000000"/>
                </a:solidFill>
                <a:latin typeface="Courier New"/>
                <a:cs typeface="Courier New"/>
              </a:rPr>
              <a:t>   </a:t>
            </a:r>
            <a:r>
              <a:rPr lang="en-US" sz="2800" b="1" kern="0" dirty="0">
                <a:solidFill>
                  <a:sysClr val="windowText" lastClr="000000"/>
                </a:solidFill>
                <a:latin typeface="Courier New"/>
                <a:cs typeface="Courier New"/>
              </a:rPr>
              <a:t>LOCATION '/user/train/salaries/'</a:t>
            </a:r>
            <a:r>
              <a:rPr lang="en-US" sz="2800" kern="0" dirty="0">
                <a:solidFill>
                  <a:sysClr val="windowText" lastClr="000000"/>
                </a:solidFill>
                <a:latin typeface="Courier New"/>
                <a:cs typeface="Courier New"/>
              </a:rPr>
              <a:t>; </a:t>
            </a:r>
            <a:endParaRPr lang="en-US" sz="2800" kern="0" dirty="0">
              <a:solidFill>
                <a:sysClr val="windowText" lastClr="000000"/>
              </a:solidFill>
            </a:endParaRPr>
          </a:p>
        </p:txBody>
      </p:sp>
      <p:sp>
        <p:nvSpPr>
          <p:cNvPr id="2" name="TextBox 1"/>
          <p:cNvSpPr txBox="1"/>
          <p:nvPr/>
        </p:nvSpPr>
        <p:spPr>
          <a:xfrm>
            <a:off x="416689" y="5868365"/>
            <a:ext cx="8472384" cy="1200329"/>
          </a:xfrm>
          <a:prstGeom prst="rect">
            <a:avLst/>
          </a:prstGeom>
          <a:noFill/>
        </p:spPr>
        <p:txBody>
          <a:bodyPr wrap="none" rtlCol="0">
            <a:spAutoFit/>
          </a:bodyPr>
          <a:lstStyle/>
          <a:p>
            <a:r>
              <a:rPr lang="en-US" dirty="0">
                <a:solidFill>
                  <a:srgbClr val="000099"/>
                </a:solidFill>
              </a:rPr>
              <a:t>If the table is EXTERNAL, then the data remains in HDFS if the table is dropped</a:t>
            </a:r>
            <a:r>
              <a:rPr lang="en-US" dirty="0" smtClean="0">
                <a:solidFill>
                  <a:srgbClr val="000099"/>
                </a:solidFill>
              </a:rPr>
              <a:t>.</a:t>
            </a:r>
          </a:p>
          <a:p>
            <a:r>
              <a:rPr lang="en-US" dirty="0">
                <a:solidFill>
                  <a:srgbClr val="000099"/>
                </a:solidFill>
              </a:rPr>
              <a:t>The LOCATION directive allows you to specify the folder that is associated with the table</a:t>
            </a:r>
            <a:r>
              <a:rPr lang="en-US" dirty="0"/>
              <a:t>.</a:t>
            </a:r>
          </a:p>
          <a:p>
            <a:endParaRPr lang="en-US" dirty="0"/>
          </a:p>
          <a:p>
            <a:endParaRPr lang="en-US" dirty="0"/>
          </a:p>
        </p:txBody>
      </p:sp>
    </p:spTree>
    <p:extLst>
      <p:ext uri="{BB962C8B-B14F-4D97-AF65-F5344CB8AC3E}">
        <p14:creationId xmlns:p14="http://schemas.microsoft.com/office/powerpoint/2010/main" val="26500724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4478" y="0"/>
            <a:ext cx="7886700" cy="1325563"/>
          </a:xfrm>
        </p:spPr>
        <p:txBody>
          <a:bodyPr/>
          <a:lstStyle/>
          <a:p>
            <a:r>
              <a:rPr lang="en-US" dirty="0"/>
              <a:t>Loading Data into Hive</a:t>
            </a:r>
          </a:p>
        </p:txBody>
      </p:sp>
      <p:sp>
        <p:nvSpPr>
          <p:cNvPr id="8" name="Content Placeholder 2"/>
          <p:cNvSpPr txBox="1">
            <a:spLocks/>
          </p:cNvSpPr>
          <p:nvPr/>
        </p:nvSpPr>
        <p:spPr>
          <a:xfrm>
            <a:off x="1333769" y="2692960"/>
            <a:ext cx="6173808" cy="3919236"/>
          </a:xfrm>
          <a:prstGeom prst="rect">
            <a:avLst/>
          </a:prstGeom>
        </p:spPr>
        <p:txBody>
          <a:bodyPr vert="horz" lIns="68598" tIns="34299" rIns="68598" bIns="34299"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342991">
              <a:buNone/>
              <a:defRPr/>
            </a:pPr>
            <a:r>
              <a:rPr lang="en-US" sz="2101">
                <a:solidFill>
                  <a:sysClr val="windowText" lastClr="000000"/>
                </a:solidFill>
                <a:latin typeface="Calibri"/>
              </a:rPr>
              <a:t>LOAD DATA LOCAL INPATH ’/tmp/customers.csv' OVERWRITE INTO TABLE customers;</a:t>
            </a:r>
          </a:p>
          <a:p>
            <a:pPr marL="257244" indent="-257244" defTabSz="342991">
              <a:defRPr/>
            </a:pPr>
            <a:endParaRPr lang="en-US" sz="2101">
              <a:solidFill>
                <a:sysClr val="windowText" lastClr="000000"/>
              </a:solidFill>
              <a:latin typeface="Calibri"/>
            </a:endParaRPr>
          </a:p>
          <a:p>
            <a:pPr marL="0" indent="0" defTabSz="342991">
              <a:buNone/>
              <a:defRPr/>
            </a:pPr>
            <a:r>
              <a:rPr lang="en-US" sz="2101">
                <a:solidFill>
                  <a:sysClr val="windowText" lastClr="000000"/>
                </a:solidFill>
                <a:latin typeface="Calibri"/>
              </a:rPr>
              <a:t>LOAD DATA INPATH '/user/train/customers.csv' OVERWRITE INTO TABLE customers;</a:t>
            </a:r>
          </a:p>
          <a:p>
            <a:pPr marL="0" indent="0" defTabSz="342991">
              <a:buNone/>
              <a:defRPr/>
            </a:pPr>
            <a:endParaRPr lang="en-US" sz="2101">
              <a:solidFill>
                <a:sysClr val="windowText" lastClr="000000"/>
              </a:solidFill>
              <a:latin typeface="Calibri"/>
            </a:endParaRPr>
          </a:p>
          <a:p>
            <a:pPr marL="0" indent="0" defTabSz="342991">
              <a:buNone/>
              <a:defRPr/>
            </a:pPr>
            <a:r>
              <a:rPr lang="en-US" sz="2101">
                <a:solidFill>
                  <a:sysClr val="windowText" lastClr="000000"/>
                </a:solidFill>
                <a:latin typeface="Calibri"/>
              </a:rPr>
              <a:t>INSERT INTO TABLE birthdays </a:t>
            </a:r>
          </a:p>
          <a:p>
            <a:pPr marL="0" indent="0" defTabSz="342991">
              <a:buNone/>
              <a:defRPr/>
            </a:pPr>
            <a:r>
              <a:rPr lang="en-US" sz="2101">
                <a:solidFill>
                  <a:sysClr val="windowText" lastClr="000000"/>
                </a:solidFill>
                <a:latin typeface="Calibri"/>
              </a:rPr>
              <a:t>	SELECT firstName, lastName, birthday </a:t>
            </a:r>
          </a:p>
          <a:p>
            <a:pPr marL="0" indent="0" defTabSz="342991">
              <a:buNone/>
              <a:defRPr/>
            </a:pPr>
            <a:r>
              <a:rPr lang="en-US" sz="2101">
                <a:solidFill>
                  <a:sysClr val="windowText" lastClr="000000"/>
                </a:solidFill>
                <a:latin typeface="Calibri"/>
              </a:rPr>
              <a:t>	FROM customers </a:t>
            </a:r>
          </a:p>
          <a:p>
            <a:pPr marL="0" indent="0" defTabSz="342991">
              <a:buNone/>
              <a:defRPr/>
            </a:pPr>
            <a:r>
              <a:rPr lang="en-US" sz="2101">
                <a:solidFill>
                  <a:sysClr val="windowText" lastClr="000000"/>
                </a:solidFill>
                <a:latin typeface="Calibri"/>
              </a:rPr>
              <a:t>	WHERE birthday IS NOT NULL;</a:t>
            </a:r>
            <a:endParaRPr lang="en-US" sz="2101" dirty="0">
              <a:solidFill>
                <a:sysClr val="windowText" lastClr="000000"/>
              </a:solidFill>
              <a:latin typeface="Calibri"/>
            </a:endParaRPr>
          </a:p>
        </p:txBody>
      </p:sp>
      <p:sp>
        <p:nvSpPr>
          <p:cNvPr id="9" name="Rectangle 8"/>
          <p:cNvSpPr/>
          <p:nvPr/>
        </p:nvSpPr>
        <p:spPr>
          <a:xfrm>
            <a:off x="1245378" y="2702483"/>
            <a:ext cx="6332111" cy="780303"/>
          </a:xfrm>
          <a:prstGeom prst="rect">
            <a:avLst/>
          </a:prstGeom>
          <a:noFill/>
          <a:ln w="38100" cap="flat" cmpd="sng" algn="ctr">
            <a:solidFill>
              <a:srgbClr val="244A58"/>
            </a:solidFill>
            <a:prstDash val="solid"/>
            <a:miter lim="800000"/>
          </a:ln>
          <a:effectLst/>
        </p:spPr>
        <p:txBody>
          <a:bodyPr rtlCol="0" anchor="ctr"/>
          <a:lstStyle/>
          <a:p>
            <a:pPr algn="ctr" defTabSz="685983">
              <a:defRPr/>
            </a:pPr>
            <a:endParaRPr lang="en-US" sz="1350" kern="0" dirty="0">
              <a:ln w="57150" cmpd="sng">
                <a:solidFill>
                  <a:srgbClr val="7EB606"/>
                </a:solidFill>
              </a:ln>
              <a:solidFill>
                <a:sysClr val="windowText" lastClr="000000"/>
              </a:solidFill>
              <a:latin typeface="Arial Black"/>
              <a:cs typeface="Arial Black"/>
            </a:endParaRPr>
          </a:p>
        </p:txBody>
      </p:sp>
      <p:sp>
        <p:nvSpPr>
          <p:cNvPr id="10" name="Rectangle 9"/>
          <p:cNvSpPr/>
          <p:nvPr/>
        </p:nvSpPr>
        <p:spPr>
          <a:xfrm>
            <a:off x="1244727" y="3769599"/>
            <a:ext cx="6332111" cy="780303"/>
          </a:xfrm>
          <a:prstGeom prst="rect">
            <a:avLst/>
          </a:prstGeom>
          <a:noFill/>
          <a:ln w="38100" cap="flat" cmpd="sng" algn="ctr">
            <a:solidFill>
              <a:srgbClr val="244A58"/>
            </a:solidFill>
            <a:prstDash val="solid"/>
            <a:miter lim="800000"/>
          </a:ln>
          <a:effectLst/>
        </p:spPr>
        <p:txBody>
          <a:bodyPr rtlCol="0" anchor="ctr"/>
          <a:lstStyle/>
          <a:p>
            <a:pPr algn="ctr" defTabSz="685983">
              <a:defRPr/>
            </a:pPr>
            <a:endParaRPr lang="en-US" sz="1350" kern="0" dirty="0">
              <a:ln w="57150" cmpd="sng">
                <a:solidFill>
                  <a:srgbClr val="7EB606"/>
                </a:solidFill>
              </a:ln>
              <a:solidFill>
                <a:sysClr val="windowText" lastClr="000000"/>
              </a:solidFill>
              <a:latin typeface="Arial Black"/>
              <a:cs typeface="Arial Black"/>
            </a:endParaRPr>
          </a:p>
        </p:txBody>
      </p:sp>
      <p:sp>
        <p:nvSpPr>
          <p:cNvPr id="11" name="Rectangle 10"/>
          <p:cNvSpPr/>
          <p:nvPr/>
        </p:nvSpPr>
        <p:spPr>
          <a:xfrm>
            <a:off x="1244078" y="4869569"/>
            <a:ext cx="6332111" cy="1570139"/>
          </a:xfrm>
          <a:prstGeom prst="rect">
            <a:avLst/>
          </a:prstGeom>
          <a:noFill/>
          <a:ln w="38100" cap="flat" cmpd="sng" algn="ctr">
            <a:solidFill>
              <a:srgbClr val="244A58"/>
            </a:solidFill>
            <a:prstDash val="solid"/>
            <a:miter lim="800000"/>
          </a:ln>
          <a:effectLst/>
        </p:spPr>
        <p:txBody>
          <a:bodyPr rtlCol="0" anchor="ctr"/>
          <a:lstStyle/>
          <a:p>
            <a:pPr algn="ctr" defTabSz="685983">
              <a:defRPr/>
            </a:pPr>
            <a:endParaRPr lang="en-US" sz="1350" kern="0" dirty="0">
              <a:ln w="57150" cmpd="sng">
                <a:solidFill>
                  <a:srgbClr val="7EB606"/>
                </a:solidFill>
              </a:ln>
              <a:solidFill>
                <a:sysClr val="windowText" lastClr="000000"/>
              </a:solidFill>
              <a:latin typeface="Arial Black"/>
              <a:cs typeface="Arial Black"/>
            </a:endParaRPr>
          </a:p>
        </p:txBody>
      </p:sp>
      <p:sp>
        <p:nvSpPr>
          <p:cNvPr id="2" name="TextBox 1"/>
          <p:cNvSpPr txBox="1"/>
          <p:nvPr/>
        </p:nvSpPr>
        <p:spPr>
          <a:xfrm>
            <a:off x="246686" y="1045065"/>
            <a:ext cx="8723694" cy="1754326"/>
          </a:xfrm>
          <a:prstGeom prst="rect">
            <a:avLst/>
          </a:prstGeom>
          <a:noFill/>
        </p:spPr>
        <p:txBody>
          <a:bodyPr wrap="square" rtlCol="0">
            <a:spAutoFit/>
          </a:bodyPr>
          <a:lstStyle/>
          <a:p>
            <a:r>
              <a:rPr lang="en-US" dirty="0">
                <a:solidFill>
                  <a:srgbClr val="000099"/>
                </a:solidFill>
              </a:rPr>
              <a:t>The data does not actually get “loaded” into anything, but the data does get moved:</a:t>
            </a:r>
          </a:p>
          <a:p>
            <a:pPr marL="231775" lvl="0" indent="-231775"/>
            <a:r>
              <a:rPr lang="en-US" dirty="0">
                <a:solidFill>
                  <a:srgbClr val="000099"/>
                </a:solidFill>
              </a:rPr>
              <a:t>- </a:t>
            </a:r>
            <a:r>
              <a:rPr lang="en-US" dirty="0" smtClean="0">
                <a:solidFill>
                  <a:srgbClr val="000099"/>
                </a:solidFill>
              </a:rPr>
              <a:t>	For </a:t>
            </a:r>
            <a:r>
              <a:rPr lang="en-US" dirty="0">
                <a:solidFill>
                  <a:srgbClr val="000099"/>
                </a:solidFill>
              </a:rPr>
              <a:t>Hive-managed tables, the data is moved into a special Hive subfolders of /apps/hive/warehouse</a:t>
            </a:r>
          </a:p>
          <a:p>
            <a:pPr marL="231775" lvl="0" indent="-231775"/>
            <a:r>
              <a:rPr lang="en-US" dirty="0">
                <a:solidFill>
                  <a:srgbClr val="000099"/>
                </a:solidFill>
              </a:rPr>
              <a:t>- </a:t>
            </a:r>
            <a:r>
              <a:rPr lang="en-US" dirty="0" smtClean="0">
                <a:solidFill>
                  <a:srgbClr val="000099"/>
                </a:solidFill>
              </a:rPr>
              <a:t>	For </a:t>
            </a:r>
            <a:r>
              <a:rPr lang="en-US" dirty="0">
                <a:solidFill>
                  <a:srgbClr val="000099"/>
                </a:solidFill>
              </a:rPr>
              <a:t>external tables, the data is moved to the folder specified by the LOCATION clause in the table’s definition</a:t>
            </a:r>
          </a:p>
          <a:p>
            <a:endParaRPr lang="en-US" dirty="0"/>
          </a:p>
        </p:txBody>
      </p:sp>
    </p:spTree>
    <p:extLst>
      <p:ext uri="{BB962C8B-B14F-4D97-AF65-F5344CB8AC3E}">
        <p14:creationId xmlns:p14="http://schemas.microsoft.com/office/powerpoint/2010/main" val="324774354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Performing Queries</a:t>
            </a:r>
          </a:p>
        </p:txBody>
      </p:sp>
      <p:sp>
        <p:nvSpPr>
          <p:cNvPr id="8" name="Content Placeholder 2"/>
          <p:cNvSpPr txBox="1">
            <a:spLocks/>
          </p:cNvSpPr>
          <p:nvPr/>
        </p:nvSpPr>
        <p:spPr>
          <a:xfrm>
            <a:off x="1505342" y="1766984"/>
            <a:ext cx="6173808" cy="3837099"/>
          </a:xfrm>
          <a:prstGeom prst="rect">
            <a:avLst/>
          </a:prstGeom>
        </p:spPr>
        <p:txBody>
          <a:bodyPr vert="horz" lIns="68598" tIns="34299" rIns="68598" bIns="34299" rtlCol="0">
            <a:normAutofit lnSpcReduction="100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342991">
              <a:buNone/>
              <a:defRPr/>
            </a:pPr>
            <a:r>
              <a:rPr lang="en-US" sz="2101">
                <a:solidFill>
                  <a:sysClr val="windowText" lastClr="000000"/>
                </a:solidFill>
                <a:latin typeface="Calibri"/>
              </a:rPr>
              <a:t>SELECT * FROM customers;</a:t>
            </a:r>
          </a:p>
          <a:p>
            <a:pPr marL="0" indent="0" defTabSz="342991">
              <a:buNone/>
              <a:defRPr/>
            </a:pPr>
            <a:endParaRPr lang="en-US" sz="2101">
              <a:solidFill>
                <a:sysClr val="windowText" lastClr="000000"/>
              </a:solidFill>
              <a:latin typeface="Calibri"/>
            </a:endParaRPr>
          </a:p>
          <a:p>
            <a:pPr marL="0" indent="0" defTabSz="342991">
              <a:buNone/>
              <a:defRPr/>
            </a:pPr>
            <a:r>
              <a:rPr lang="en-US" sz="2101">
                <a:solidFill>
                  <a:sysClr val="windowText" lastClr="000000"/>
                </a:solidFill>
                <a:latin typeface="Calibri"/>
              </a:rPr>
              <a:t>FROM customers</a:t>
            </a:r>
            <a:br>
              <a:rPr lang="en-US" sz="2101">
                <a:solidFill>
                  <a:sysClr val="windowText" lastClr="000000"/>
                </a:solidFill>
                <a:latin typeface="Calibri"/>
              </a:rPr>
            </a:br>
            <a:r>
              <a:rPr lang="en-US" sz="2101">
                <a:solidFill>
                  <a:sysClr val="windowText" lastClr="000000"/>
                </a:solidFill>
                <a:latin typeface="Calibri"/>
              </a:rPr>
              <a:t>	SELECT firstName, lastName, address, zip </a:t>
            </a:r>
            <a:br>
              <a:rPr lang="en-US" sz="2101">
                <a:solidFill>
                  <a:sysClr val="windowText" lastClr="000000"/>
                </a:solidFill>
                <a:latin typeface="Calibri"/>
              </a:rPr>
            </a:br>
            <a:r>
              <a:rPr lang="en-US" sz="2101">
                <a:solidFill>
                  <a:sysClr val="windowText" lastClr="000000"/>
                </a:solidFill>
                <a:latin typeface="Calibri"/>
              </a:rPr>
              <a:t>	WHERE orderID &gt; 0 </a:t>
            </a:r>
            <a:br>
              <a:rPr lang="en-US" sz="2101">
                <a:solidFill>
                  <a:sysClr val="windowText" lastClr="000000"/>
                </a:solidFill>
                <a:latin typeface="Calibri"/>
              </a:rPr>
            </a:br>
            <a:r>
              <a:rPr lang="en-US" sz="2101">
                <a:solidFill>
                  <a:sysClr val="windowText" lastClr="000000"/>
                </a:solidFill>
                <a:latin typeface="Calibri"/>
              </a:rPr>
              <a:t>	ORDER BY zip;</a:t>
            </a:r>
          </a:p>
          <a:p>
            <a:pPr marL="0" indent="0" defTabSz="342991">
              <a:buNone/>
              <a:defRPr/>
            </a:pPr>
            <a:endParaRPr lang="en-US" sz="2101">
              <a:solidFill>
                <a:sysClr val="windowText" lastClr="000000"/>
              </a:solidFill>
              <a:latin typeface="Calibri"/>
            </a:endParaRPr>
          </a:p>
          <a:p>
            <a:pPr marL="0" indent="0" defTabSz="342991">
              <a:buNone/>
              <a:defRPr/>
            </a:pPr>
            <a:r>
              <a:rPr lang="en-US" sz="2101">
                <a:solidFill>
                  <a:sysClr val="windowText" lastClr="000000"/>
                </a:solidFill>
                <a:latin typeface="Calibri"/>
              </a:rPr>
              <a:t>SELECT customers.*, orders.* </a:t>
            </a:r>
            <a:br>
              <a:rPr lang="en-US" sz="2101">
                <a:solidFill>
                  <a:sysClr val="windowText" lastClr="000000"/>
                </a:solidFill>
                <a:latin typeface="Calibri"/>
              </a:rPr>
            </a:br>
            <a:r>
              <a:rPr lang="en-US" sz="2101">
                <a:solidFill>
                  <a:sysClr val="windowText" lastClr="000000"/>
                </a:solidFill>
                <a:latin typeface="Calibri"/>
              </a:rPr>
              <a:t>	FROM customers </a:t>
            </a:r>
            <a:br>
              <a:rPr lang="en-US" sz="2101">
                <a:solidFill>
                  <a:sysClr val="windowText" lastClr="000000"/>
                </a:solidFill>
                <a:latin typeface="Calibri"/>
              </a:rPr>
            </a:br>
            <a:r>
              <a:rPr lang="en-US" sz="2101">
                <a:solidFill>
                  <a:sysClr val="windowText" lastClr="000000"/>
                </a:solidFill>
                <a:latin typeface="Calibri"/>
              </a:rPr>
              <a:t>	JOIN orders ON </a:t>
            </a:r>
            <a:br>
              <a:rPr lang="en-US" sz="2101">
                <a:solidFill>
                  <a:sysClr val="windowText" lastClr="000000"/>
                </a:solidFill>
                <a:latin typeface="Calibri"/>
              </a:rPr>
            </a:br>
            <a:r>
              <a:rPr lang="en-US" sz="2101">
                <a:solidFill>
                  <a:sysClr val="windowText" lastClr="000000"/>
                </a:solidFill>
                <a:latin typeface="Calibri"/>
              </a:rPr>
              <a:t>	(customers.customerID = orders.customerID);</a:t>
            </a:r>
            <a:endParaRPr lang="en-US" sz="2101" dirty="0">
              <a:solidFill>
                <a:sysClr val="windowText" lastClr="000000"/>
              </a:solidFill>
              <a:latin typeface="Calibri"/>
            </a:endParaRPr>
          </a:p>
        </p:txBody>
      </p:sp>
      <p:sp>
        <p:nvSpPr>
          <p:cNvPr id="9" name="Rectangle 8"/>
          <p:cNvSpPr/>
          <p:nvPr/>
        </p:nvSpPr>
        <p:spPr>
          <a:xfrm>
            <a:off x="1416951" y="1776509"/>
            <a:ext cx="6332111" cy="402474"/>
          </a:xfrm>
          <a:prstGeom prst="rect">
            <a:avLst/>
          </a:prstGeom>
          <a:noFill/>
          <a:ln w="38100" cap="flat" cmpd="sng" algn="ctr">
            <a:solidFill>
              <a:srgbClr val="244A58"/>
            </a:solidFill>
            <a:prstDash val="solid"/>
            <a:miter lim="800000"/>
          </a:ln>
          <a:effectLst/>
        </p:spPr>
        <p:txBody>
          <a:bodyPr rtlCol="0" anchor="ctr"/>
          <a:lstStyle/>
          <a:p>
            <a:pPr algn="ctr" defTabSz="685983">
              <a:defRPr/>
            </a:pPr>
            <a:endParaRPr lang="en-US" sz="1350" kern="0" dirty="0">
              <a:ln w="57150" cmpd="sng">
                <a:solidFill>
                  <a:srgbClr val="7EB606"/>
                </a:solidFill>
              </a:ln>
              <a:solidFill>
                <a:sysClr val="windowText" lastClr="000000"/>
              </a:solidFill>
              <a:latin typeface="Arial Black"/>
              <a:cs typeface="Arial Black"/>
            </a:endParaRPr>
          </a:p>
        </p:txBody>
      </p:sp>
      <p:sp>
        <p:nvSpPr>
          <p:cNvPr id="10" name="Rectangle 9"/>
          <p:cNvSpPr/>
          <p:nvPr/>
        </p:nvSpPr>
        <p:spPr>
          <a:xfrm>
            <a:off x="1408738" y="2433602"/>
            <a:ext cx="6332111" cy="1314191"/>
          </a:xfrm>
          <a:prstGeom prst="rect">
            <a:avLst/>
          </a:prstGeom>
          <a:noFill/>
          <a:ln w="38100" cap="flat" cmpd="sng" algn="ctr">
            <a:solidFill>
              <a:srgbClr val="244A58"/>
            </a:solidFill>
            <a:prstDash val="solid"/>
            <a:miter lim="800000"/>
          </a:ln>
          <a:effectLst/>
        </p:spPr>
        <p:txBody>
          <a:bodyPr rtlCol="0" anchor="ctr"/>
          <a:lstStyle/>
          <a:p>
            <a:pPr algn="ctr" defTabSz="685983">
              <a:defRPr/>
            </a:pPr>
            <a:endParaRPr lang="en-US" sz="1350" kern="0" dirty="0">
              <a:ln w="57150" cmpd="sng">
                <a:solidFill>
                  <a:srgbClr val="7EB606"/>
                </a:solidFill>
              </a:ln>
              <a:solidFill>
                <a:sysClr val="windowText" lastClr="000000"/>
              </a:solidFill>
              <a:latin typeface="Arial Black"/>
              <a:cs typeface="Arial Black"/>
            </a:endParaRPr>
          </a:p>
        </p:txBody>
      </p:sp>
      <p:sp>
        <p:nvSpPr>
          <p:cNvPr id="11" name="Rectangle 10"/>
          <p:cNvSpPr/>
          <p:nvPr/>
        </p:nvSpPr>
        <p:spPr>
          <a:xfrm>
            <a:off x="1416951" y="4010627"/>
            <a:ext cx="6332111" cy="1396329"/>
          </a:xfrm>
          <a:prstGeom prst="rect">
            <a:avLst/>
          </a:prstGeom>
          <a:noFill/>
          <a:ln w="38100" cap="flat" cmpd="sng" algn="ctr">
            <a:solidFill>
              <a:srgbClr val="244A58"/>
            </a:solidFill>
            <a:prstDash val="solid"/>
            <a:miter lim="800000"/>
          </a:ln>
          <a:effectLst/>
        </p:spPr>
        <p:txBody>
          <a:bodyPr rtlCol="0" anchor="ctr"/>
          <a:lstStyle/>
          <a:p>
            <a:pPr algn="ctr" defTabSz="685983">
              <a:defRPr/>
            </a:pPr>
            <a:endParaRPr lang="en-US" sz="1350"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355430189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9841" y="0"/>
            <a:ext cx="7886700" cy="1325563"/>
          </a:xfrm>
        </p:spPr>
        <p:txBody>
          <a:bodyPr/>
          <a:lstStyle/>
          <a:p>
            <a:r>
              <a:rPr lang="en-US" dirty="0"/>
              <a:t>Hive Partitions</a:t>
            </a:r>
          </a:p>
        </p:txBody>
      </p:sp>
      <p:sp>
        <p:nvSpPr>
          <p:cNvPr id="5" name="Content Placeholder 2"/>
          <p:cNvSpPr txBox="1">
            <a:spLocks/>
          </p:cNvSpPr>
          <p:nvPr/>
        </p:nvSpPr>
        <p:spPr>
          <a:xfrm>
            <a:off x="502920" y="2854005"/>
            <a:ext cx="8305800" cy="3685415"/>
          </a:xfrm>
          <a:prstGeom prst="rect">
            <a:avLst/>
          </a:prstGeom>
        </p:spPr>
        <p:txBody>
          <a:bodyPr vert="horz" lIns="68598" tIns="34299" rIns="68598" bIns="34299" rtlCol="0">
            <a:normAutofit fontScale="925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244" indent="-257244" defTabSz="342991">
              <a:defRPr/>
            </a:pPr>
            <a:r>
              <a:rPr lang="en-US" sz="2101" dirty="0">
                <a:solidFill>
                  <a:sysClr val="windowText" lastClr="000000"/>
                </a:solidFill>
                <a:latin typeface="Calibri"/>
              </a:rPr>
              <a:t>Use the </a:t>
            </a:r>
            <a:r>
              <a:rPr lang="en-US" sz="2101" b="1" dirty="0">
                <a:solidFill>
                  <a:sysClr val="windowText" lastClr="000000"/>
                </a:solidFill>
                <a:latin typeface="Calibri"/>
              </a:rPr>
              <a:t>partitioned by</a:t>
            </a:r>
            <a:r>
              <a:rPr lang="en-US" sz="2101" dirty="0">
                <a:solidFill>
                  <a:sysClr val="windowText" lastClr="000000"/>
                </a:solidFill>
                <a:latin typeface="Calibri"/>
              </a:rPr>
              <a:t> clause to define a partition when creating a table:</a:t>
            </a:r>
          </a:p>
          <a:p>
            <a:pPr marL="257244" indent="-257244" defTabSz="342991">
              <a:defRPr/>
            </a:pPr>
            <a:endParaRPr lang="en-US" sz="2101" dirty="0">
              <a:solidFill>
                <a:sysClr val="windowText" lastClr="000000"/>
              </a:solidFill>
              <a:latin typeface="Calibri"/>
            </a:endParaRPr>
          </a:p>
          <a:p>
            <a:pPr marL="342991" lvl="1" indent="0" defTabSz="342991">
              <a:buNone/>
              <a:defRPr/>
            </a:pPr>
            <a:r>
              <a:rPr lang="en-US" sz="1800" dirty="0">
                <a:solidFill>
                  <a:sysClr val="windowText" lastClr="000000"/>
                </a:solidFill>
                <a:latin typeface="Courier New" panose="02070309020205020404" pitchFamily="49" charset="0"/>
                <a:cs typeface="Courier New" panose="02070309020205020404" pitchFamily="49" charset="0"/>
              </a:rPr>
              <a:t>create table employees (id </a:t>
            </a:r>
            <a:r>
              <a:rPr lang="en-US" sz="1800" dirty="0" err="1">
                <a:solidFill>
                  <a:sysClr val="windowText" lastClr="000000"/>
                </a:solidFill>
                <a:latin typeface="Courier New" panose="02070309020205020404" pitchFamily="49" charset="0"/>
                <a:cs typeface="Courier New" panose="02070309020205020404" pitchFamily="49" charset="0"/>
              </a:rPr>
              <a:t>int</a:t>
            </a:r>
            <a:r>
              <a:rPr lang="en-US" sz="1800" dirty="0">
                <a:solidFill>
                  <a:sysClr val="windowText" lastClr="000000"/>
                </a:solidFill>
                <a:latin typeface="Courier New" panose="02070309020205020404" pitchFamily="49" charset="0"/>
                <a:cs typeface="Courier New" panose="02070309020205020404" pitchFamily="49" charset="0"/>
              </a:rPr>
              <a:t>, name string, salary double)</a:t>
            </a:r>
          </a:p>
          <a:p>
            <a:pPr marL="342991" lvl="1" indent="0" defTabSz="342991">
              <a:buNone/>
              <a:defRPr/>
            </a:pPr>
            <a:r>
              <a:rPr lang="en-US" sz="1800" dirty="0">
                <a:solidFill>
                  <a:sysClr val="windowText" lastClr="000000"/>
                </a:solidFill>
                <a:latin typeface="Courier New" panose="02070309020205020404" pitchFamily="49" charset="0"/>
                <a:cs typeface="Courier New" panose="02070309020205020404" pitchFamily="49" charset="0"/>
              </a:rPr>
              <a:t>partitioned by (</a:t>
            </a:r>
            <a:r>
              <a:rPr lang="en-US" sz="1800" dirty="0" err="1">
                <a:solidFill>
                  <a:sysClr val="windowText" lastClr="000000"/>
                </a:solidFill>
                <a:latin typeface="Courier New" panose="02070309020205020404" pitchFamily="49" charset="0"/>
                <a:cs typeface="Courier New" panose="02070309020205020404" pitchFamily="49" charset="0"/>
              </a:rPr>
              <a:t>dept</a:t>
            </a:r>
            <a:r>
              <a:rPr lang="en-US" sz="1800" dirty="0">
                <a:solidFill>
                  <a:sysClr val="windowText" lastClr="000000"/>
                </a:solidFill>
                <a:latin typeface="Courier New" panose="02070309020205020404" pitchFamily="49" charset="0"/>
                <a:cs typeface="Courier New" panose="02070309020205020404" pitchFamily="49" charset="0"/>
              </a:rPr>
              <a:t> string);</a:t>
            </a:r>
          </a:p>
          <a:p>
            <a:pPr marL="257244" indent="-257244" defTabSz="342991">
              <a:defRPr/>
            </a:pPr>
            <a:endParaRPr lang="en-US" sz="2101" dirty="0">
              <a:solidFill>
                <a:sysClr val="windowText" lastClr="000000"/>
              </a:solidFill>
              <a:latin typeface="Calibri"/>
            </a:endParaRPr>
          </a:p>
          <a:p>
            <a:pPr marL="257244" indent="-257244" defTabSz="342991">
              <a:defRPr/>
            </a:pPr>
            <a:r>
              <a:rPr lang="en-US" sz="2101" dirty="0">
                <a:solidFill>
                  <a:sysClr val="windowText" lastClr="000000"/>
                </a:solidFill>
                <a:latin typeface="Calibri"/>
              </a:rPr>
              <a:t>Subfolders are created based on the partition values:</a:t>
            </a:r>
          </a:p>
          <a:p>
            <a:pPr marL="342991" lvl="1" indent="0" defTabSz="342991">
              <a:buNone/>
              <a:defRPr/>
            </a:pPr>
            <a:r>
              <a:rPr lang="en-US" sz="1800" dirty="0">
                <a:solidFill>
                  <a:sysClr val="windowText" lastClr="000000"/>
                </a:solidFill>
                <a:latin typeface="Calibri"/>
              </a:rPr>
              <a:t>/apps/hive/warehouse/employees</a:t>
            </a:r>
          </a:p>
          <a:p>
            <a:pPr marL="342991" lvl="1" indent="0" defTabSz="342991">
              <a:buNone/>
              <a:defRPr/>
            </a:pPr>
            <a:r>
              <a:rPr lang="en-US" sz="1800" dirty="0">
                <a:solidFill>
                  <a:sysClr val="windowText" lastClr="000000"/>
                </a:solidFill>
                <a:latin typeface="Calibri"/>
              </a:rPr>
              <a:t>    /</a:t>
            </a:r>
            <a:r>
              <a:rPr lang="en-US" sz="1800" dirty="0" err="1">
                <a:solidFill>
                  <a:sysClr val="windowText" lastClr="000000"/>
                </a:solidFill>
                <a:latin typeface="Calibri"/>
              </a:rPr>
              <a:t>dept</a:t>
            </a:r>
            <a:r>
              <a:rPr lang="en-US" sz="1800" dirty="0">
                <a:solidFill>
                  <a:sysClr val="windowText" lastClr="000000"/>
                </a:solidFill>
                <a:latin typeface="Calibri"/>
              </a:rPr>
              <a:t>=</a:t>
            </a:r>
            <a:r>
              <a:rPr lang="en-US" sz="1800" dirty="0" err="1">
                <a:solidFill>
                  <a:sysClr val="windowText" lastClr="000000"/>
                </a:solidFill>
                <a:latin typeface="Calibri"/>
              </a:rPr>
              <a:t>hr</a:t>
            </a:r>
            <a:r>
              <a:rPr lang="en-US" sz="1800" dirty="0">
                <a:solidFill>
                  <a:sysClr val="windowText" lastClr="000000"/>
                </a:solidFill>
                <a:latin typeface="Calibri"/>
              </a:rPr>
              <a:t>/</a:t>
            </a:r>
          </a:p>
          <a:p>
            <a:pPr marL="342991" lvl="1" indent="0" defTabSz="342991">
              <a:buNone/>
              <a:defRPr/>
            </a:pPr>
            <a:r>
              <a:rPr lang="en-US" sz="1800" dirty="0">
                <a:solidFill>
                  <a:sysClr val="windowText" lastClr="000000"/>
                </a:solidFill>
                <a:latin typeface="Calibri"/>
              </a:rPr>
              <a:t>    /</a:t>
            </a:r>
            <a:r>
              <a:rPr lang="en-US" sz="1800" dirty="0" err="1">
                <a:solidFill>
                  <a:sysClr val="windowText" lastClr="000000"/>
                </a:solidFill>
                <a:latin typeface="Calibri"/>
              </a:rPr>
              <a:t>dept</a:t>
            </a:r>
            <a:r>
              <a:rPr lang="en-US" sz="1800" dirty="0">
                <a:solidFill>
                  <a:sysClr val="windowText" lastClr="000000"/>
                </a:solidFill>
                <a:latin typeface="Calibri"/>
              </a:rPr>
              <a:t>=support/</a:t>
            </a:r>
          </a:p>
          <a:p>
            <a:pPr marL="342991" lvl="1" indent="0" defTabSz="342991">
              <a:buNone/>
              <a:defRPr/>
            </a:pPr>
            <a:r>
              <a:rPr lang="en-US" sz="1800" dirty="0">
                <a:solidFill>
                  <a:sysClr val="windowText" lastClr="000000"/>
                </a:solidFill>
                <a:latin typeface="Calibri"/>
              </a:rPr>
              <a:t>    /</a:t>
            </a:r>
            <a:r>
              <a:rPr lang="en-US" sz="1800" dirty="0" err="1">
                <a:solidFill>
                  <a:sysClr val="windowText" lastClr="000000"/>
                </a:solidFill>
                <a:latin typeface="Calibri"/>
              </a:rPr>
              <a:t>dept</a:t>
            </a:r>
            <a:r>
              <a:rPr lang="en-US" sz="1800" dirty="0">
                <a:solidFill>
                  <a:sysClr val="windowText" lastClr="000000"/>
                </a:solidFill>
                <a:latin typeface="Calibri"/>
              </a:rPr>
              <a:t>=engineering/</a:t>
            </a:r>
          </a:p>
          <a:p>
            <a:pPr marL="342991" lvl="1" indent="0" defTabSz="342991">
              <a:buNone/>
              <a:defRPr/>
            </a:pPr>
            <a:r>
              <a:rPr lang="en-US" sz="1800" dirty="0">
                <a:solidFill>
                  <a:sysClr val="windowText" lastClr="000000"/>
                </a:solidFill>
                <a:latin typeface="Calibri"/>
              </a:rPr>
              <a:t>    /</a:t>
            </a:r>
            <a:r>
              <a:rPr lang="en-US" sz="1800" dirty="0" err="1">
                <a:solidFill>
                  <a:sysClr val="windowText" lastClr="000000"/>
                </a:solidFill>
                <a:latin typeface="Calibri"/>
              </a:rPr>
              <a:t>dept</a:t>
            </a:r>
            <a:r>
              <a:rPr lang="en-US" sz="1800" dirty="0">
                <a:solidFill>
                  <a:sysClr val="windowText" lastClr="000000"/>
                </a:solidFill>
                <a:latin typeface="Calibri"/>
              </a:rPr>
              <a:t>=training/</a:t>
            </a:r>
          </a:p>
          <a:p>
            <a:pPr marL="557361" lvl="1" indent="-214370" defTabSz="342991">
              <a:defRPr/>
            </a:pPr>
            <a:endParaRPr lang="en-US" sz="1800" dirty="0">
              <a:solidFill>
                <a:sysClr val="windowText" lastClr="000000"/>
              </a:solidFill>
              <a:latin typeface="Calibri"/>
            </a:endParaRPr>
          </a:p>
          <a:p>
            <a:pPr marL="257244" indent="-257244" defTabSz="342991">
              <a:defRPr/>
            </a:pPr>
            <a:endParaRPr lang="en-US" sz="2101" dirty="0">
              <a:solidFill>
                <a:sysClr val="windowText" lastClr="000000"/>
              </a:solidFill>
              <a:latin typeface="Calibri"/>
            </a:endParaRPr>
          </a:p>
        </p:txBody>
      </p:sp>
      <p:sp>
        <p:nvSpPr>
          <p:cNvPr id="2" name="TextBox 1"/>
          <p:cNvSpPr txBox="1"/>
          <p:nvPr/>
        </p:nvSpPr>
        <p:spPr>
          <a:xfrm>
            <a:off x="717631" y="987812"/>
            <a:ext cx="7920739" cy="2031325"/>
          </a:xfrm>
          <a:prstGeom prst="rect">
            <a:avLst/>
          </a:prstGeom>
          <a:noFill/>
        </p:spPr>
        <p:txBody>
          <a:bodyPr wrap="square" rtlCol="0">
            <a:spAutoFit/>
          </a:bodyPr>
          <a:lstStyle/>
          <a:p>
            <a:r>
              <a:rPr lang="en-US" dirty="0">
                <a:solidFill>
                  <a:srgbClr val="000099"/>
                </a:solidFill>
              </a:rPr>
              <a:t>You can define a table to have a partition, which results in the underlying data being stored in files partitioned by a specified column (or columns) in the table. Partitioning the data can greatly improve the performance of queries because the data is already separated into files based on the column value, which can decrease the number of mappers and greatly decrease the amount of shuffling and sorting of data in the resulting MapReduce job. </a:t>
            </a:r>
          </a:p>
          <a:p>
            <a:endParaRPr lang="en-US" dirty="0"/>
          </a:p>
        </p:txBody>
      </p:sp>
    </p:spTree>
    <p:extLst>
      <p:ext uri="{BB962C8B-B14F-4D97-AF65-F5344CB8AC3E}">
        <p14:creationId xmlns:p14="http://schemas.microsoft.com/office/powerpoint/2010/main" val="172758267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Sorting Data</a:t>
            </a:r>
          </a:p>
        </p:txBody>
      </p:sp>
      <p:sp>
        <p:nvSpPr>
          <p:cNvPr id="5" name="Content Placeholder 2"/>
          <p:cNvSpPr txBox="1">
            <a:spLocks/>
          </p:cNvSpPr>
          <p:nvPr/>
        </p:nvSpPr>
        <p:spPr>
          <a:xfrm>
            <a:off x="1486287" y="1766985"/>
            <a:ext cx="6173808" cy="3685415"/>
          </a:xfrm>
          <a:prstGeom prst="rect">
            <a:avLst/>
          </a:prstGeom>
        </p:spPr>
        <p:txBody>
          <a:bodyPr vert="horz" lIns="68598" tIns="34299" rIns="68598" bIns="34299"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342991">
              <a:buNone/>
              <a:defRPr/>
            </a:pPr>
            <a:r>
              <a:rPr lang="en-US" sz="3200" dirty="0">
                <a:solidFill>
                  <a:sysClr val="windowText" lastClr="000000"/>
                </a:solidFill>
                <a:latin typeface="Calibri"/>
              </a:rPr>
              <a:t>Hive has two sorting clauses:</a:t>
            </a:r>
          </a:p>
          <a:p>
            <a:pPr marL="0" indent="0" defTabSz="342991">
              <a:buNone/>
              <a:defRPr/>
            </a:pPr>
            <a:endParaRPr lang="en-US" sz="3200" dirty="0">
              <a:solidFill>
                <a:sysClr val="windowText" lastClr="000000"/>
              </a:solidFill>
              <a:latin typeface="Calibri"/>
            </a:endParaRPr>
          </a:p>
          <a:p>
            <a:pPr lvl="1">
              <a:buFont typeface="Arial"/>
              <a:buChar char="•"/>
            </a:pPr>
            <a:r>
              <a:rPr lang="en-US" sz="3200" b="1" dirty="0">
                <a:solidFill>
                  <a:sysClr val="windowText" lastClr="000000"/>
                </a:solidFill>
                <a:latin typeface="Calibri"/>
              </a:rPr>
              <a:t>order by</a:t>
            </a:r>
            <a:r>
              <a:rPr lang="en-US" sz="3200" dirty="0">
                <a:solidFill>
                  <a:sysClr val="windowText" lastClr="000000"/>
                </a:solidFill>
                <a:latin typeface="Calibri"/>
              </a:rPr>
              <a:t>: a complete ordering of the data</a:t>
            </a:r>
          </a:p>
          <a:p>
            <a:pPr lvl="1">
              <a:buFont typeface="Arial"/>
              <a:buChar char="•"/>
            </a:pPr>
            <a:endParaRPr lang="en-US" sz="3200" dirty="0">
              <a:solidFill>
                <a:sysClr val="windowText" lastClr="000000"/>
              </a:solidFill>
              <a:latin typeface="Calibri"/>
            </a:endParaRPr>
          </a:p>
          <a:p>
            <a:pPr lvl="1">
              <a:buFont typeface="Arial"/>
              <a:buChar char="•"/>
            </a:pPr>
            <a:r>
              <a:rPr lang="en-US" sz="3200" b="1" dirty="0">
                <a:solidFill>
                  <a:sysClr val="windowText" lastClr="000000"/>
                </a:solidFill>
                <a:latin typeface="Calibri"/>
              </a:rPr>
              <a:t>sort by</a:t>
            </a:r>
            <a:r>
              <a:rPr lang="en-US" sz="3200" dirty="0">
                <a:solidFill>
                  <a:sysClr val="windowText" lastClr="000000"/>
                </a:solidFill>
                <a:latin typeface="Calibri"/>
              </a:rPr>
              <a:t>: data output is sorted per reducer</a:t>
            </a:r>
          </a:p>
        </p:txBody>
      </p:sp>
    </p:spTree>
    <p:extLst>
      <p:ext uri="{BB962C8B-B14F-4D97-AF65-F5344CB8AC3E}">
        <p14:creationId xmlns:p14="http://schemas.microsoft.com/office/powerpoint/2010/main" val="2625148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9351" y="-1369"/>
            <a:ext cx="7886700" cy="920394"/>
          </a:xfrm>
        </p:spPr>
        <p:txBody>
          <a:bodyPr/>
          <a:lstStyle/>
          <a:p>
            <a:r>
              <a:rPr lang="en-US" dirty="0"/>
              <a:t>Hive Buckets</a:t>
            </a:r>
          </a:p>
        </p:txBody>
      </p:sp>
      <p:sp>
        <p:nvSpPr>
          <p:cNvPr id="4" name="TextBox 3"/>
          <p:cNvSpPr txBox="1"/>
          <p:nvPr/>
        </p:nvSpPr>
        <p:spPr>
          <a:xfrm>
            <a:off x="187461" y="807450"/>
            <a:ext cx="8518967" cy="923330"/>
          </a:xfrm>
          <a:prstGeom prst="rect">
            <a:avLst/>
          </a:prstGeom>
          <a:noFill/>
        </p:spPr>
        <p:txBody>
          <a:bodyPr wrap="square" rtlCol="0">
            <a:spAutoFit/>
          </a:bodyPr>
          <a:lstStyle/>
          <a:p>
            <a:r>
              <a:rPr lang="en-US" dirty="0">
                <a:solidFill>
                  <a:srgbClr val="000099"/>
                </a:solidFill>
              </a:rPr>
              <a:t>Hive tables can be organized into buckets, which imposes extra structure on the table and the way the underlying files are stored. Buckets are created using the clustered by clause. </a:t>
            </a:r>
          </a:p>
          <a:p>
            <a:endParaRPr lang="en-US" dirty="0">
              <a:solidFill>
                <a:srgbClr val="000099"/>
              </a:solidFill>
            </a:endParaRPr>
          </a:p>
        </p:txBody>
      </p:sp>
      <p:pic>
        <p:nvPicPr>
          <p:cNvPr id="5" name="Picture 4"/>
          <p:cNvPicPr>
            <a:picLocks noChangeAspect="1"/>
          </p:cNvPicPr>
          <p:nvPr/>
        </p:nvPicPr>
        <p:blipFill>
          <a:blip r:embed="rId3"/>
          <a:stretch>
            <a:fillRect/>
          </a:stretch>
        </p:blipFill>
        <p:spPr>
          <a:xfrm>
            <a:off x="4423176" y="1727844"/>
            <a:ext cx="4720824" cy="3331836"/>
          </a:xfrm>
          <a:prstGeom prst="rect">
            <a:avLst/>
          </a:prstGeom>
        </p:spPr>
      </p:pic>
      <p:sp>
        <p:nvSpPr>
          <p:cNvPr id="6" name="TextBox 5"/>
          <p:cNvSpPr txBox="1"/>
          <p:nvPr/>
        </p:nvSpPr>
        <p:spPr>
          <a:xfrm>
            <a:off x="81005" y="2181288"/>
            <a:ext cx="8731878" cy="4524315"/>
          </a:xfrm>
          <a:prstGeom prst="rect">
            <a:avLst/>
          </a:prstGeom>
          <a:noFill/>
        </p:spPr>
        <p:txBody>
          <a:bodyPr wrap="none" rtlCol="0">
            <a:spAutoFit/>
          </a:bodyPr>
          <a:lstStyle/>
          <a:p>
            <a:endParaRPr lang="en-US" dirty="0"/>
          </a:p>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bucketed_user</a:t>
            </a:r>
            <a:r>
              <a:rPr lang="en-US" dirty="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firstname</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VARCHAR(64),</a:t>
            </a:r>
          </a:p>
          <a:p>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lastname</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VARCHAR(64),</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address   </a:t>
            </a:r>
            <a:r>
              <a:rPr lang="en-US" dirty="0">
                <a:latin typeface="Courier New" panose="02070309020205020404" pitchFamily="49" charset="0"/>
                <a:cs typeface="Courier New" panose="02070309020205020404" pitchFamily="49" charset="0"/>
              </a:rPr>
              <a:t>STRING,</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city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VARCHAR(64</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state     VARCHAR(64),</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post      </a:t>
            </a:r>
            <a:r>
              <a:rPr lang="en-US" dirty="0">
                <a:latin typeface="Courier New" panose="02070309020205020404" pitchFamily="49" charset="0"/>
                <a:cs typeface="Courier New" panose="02070309020205020404" pitchFamily="49" charset="0"/>
              </a:rPr>
              <a:t>STRING,</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phone1    </a:t>
            </a:r>
            <a:r>
              <a:rPr lang="en-US" dirty="0">
                <a:latin typeface="Courier New" panose="02070309020205020404" pitchFamily="49" charset="0"/>
                <a:cs typeface="Courier New" panose="02070309020205020404" pitchFamily="49" charset="0"/>
              </a:rPr>
              <a:t>VARCHAR(64),</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phone2    </a:t>
            </a:r>
            <a:r>
              <a:rPr lang="en-US" dirty="0">
                <a:latin typeface="Courier New" panose="02070309020205020404" pitchFamily="49" charset="0"/>
                <a:cs typeface="Courier New" panose="02070309020205020404" pitchFamily="49" charset="0"/>
              </a:rPr>
              <a:t>STRING,</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email     </a:t>
            </a:r>
            <a:r>
              <a:rPr lang="en-US" dirty="0">
                <a:latin typeface="Courier New" panose="02070309020205020404" pitchFamily="49" charset="0"/>
                <a:cs typeface="Courier New" panose="02070309020205020404" pitchFamily="49" charset="0"/>
              </a:rPr>
              <a:t>STRING,</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web       </a:t>
            </a:r>
            <a:r>
              <a:rPr lang="en-US" dirty="0">
                <a:latin typeface="Courier New" panose="02070309020205020404" pitchFamily="49" charset="0"/>
                <a:cs typeface="Courier New" panose="02070309020205020404" pitchFamily="49" charset="0"/>
              </a:rPr>
              <a:t>STRING</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COMMENT 'A bucketed sorted user table'</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PARTITIONED </a:t>
            </a:r>
            <a:r>
              <a:rPr lang="en-US" dirty="0">
                <a:latin typeface="Courier New" panose="02070309020205020404" pitchFamily="49" charset="0"/>
                <a:cs typeface="Courier New" panose="02070309020205020404" pitchFamily="49" charset="0"/>
              </a:rPr>
              <a:t>BY (country VARCHAR(64))</a:t>
            </a:r>
          </a:p>
          <a:p>
            <a:r>
              <a:rPr lang="en-US" dirty="0">
                <a:latin typeface="Courier New" panose="02070309020205020404" pitchFamily="49" charset="0"/>
                <a:cs typeface="Courier New" panose="02070309020205020404" pitchFamily="49" charset="0"/>
              </a:rPr>
              <a:t>        CLUSTERED BY (state) SORTED BY (city) INTO 32 </a:t>
            </a:r>
            <a:r>
              <a:rPr lang="en-US" dirty="0" smtClean="0">
                <a:latin typeface="Courier New" panose="02070309020205020404" pitchFamily="49" charset="0"/>
                <a:cs typeface="Courier New" panose="02070309020205020404" pitchFamily="49" charset="0"/>
              </a:rPr>
              <a:t>BUCKETS;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182554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Storing Results to a File</a:t>
            </a:r>
          </a:p>
        </p:txBody>
      </p:sp>
      <p:sp>
        <p:nvSpPr>
          <p:cNvPr id="7" name="Content Placeholder 2"/>
          <p:cNvSpPr txBox="1">
            <a:spLocks/>
          </p:cNvSpPr>
          <p:nvPr/>
        </p:nvSpPr>
        <p:spPr>
          <a:xfrm>
            <a:off x="1495815" y="1757461"/>
            <a:ext cx="6173808" cy="3685415"/>
          </a:xfrm>
          <a:prstGeom prst="rect">
            <a:avLst/>
          </a:prstGeom>
        </p:spPr>
        <p:txBody>
          <a:bodyPr vert="horz" lIns="68598" tIns="34299" rIns="68598" bIns="34299"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342991">
              <a:buNone/>
              <a:defRPr/>
            </a:pPr>
            <a:r>
              <a:rPr lang="en-US" sz="2101" b="1" dirty="0">
                <a:solidFill>
                  <a:sysClr val="windowText" lastClr="000000"/>
                </a:solidFill>
                <a:latin typeface="Courier New"/>
                <a:cs typeface="Courier New"/>
              </a:rPr>
              <a:t>INSERT OVERWRITE DIRECTORY </a:t>
            </a:r>
            <a:br>
              <a:rPr lang="en-US" sz="2101" b="1" dirty="0">
                <a:solidFill>
                  <a:sysClr val="windowText" lastClr="000000"/>
                </a:solidFill>
                <a:latin typeface="Courier New"/>
                <a:cs typeface="Courier New"/>
              </a:rPr>
            </a:br>
            <a:r>
              <a:rPr lang="en-US" sz="2101" b="1" dirty="0">
                <a:solidFill>
                  <a:sysClr val="windowText" lastClr="000000"/>
                </a:solidFill>
                <a:latin typeface="Courier New"/>
                <a:cs typeface="Courier New"/>
              </a:rPr>
              <a:t>	</a:t>
            </a:r>
            <a:r>
              <a:rPr lang="en-US" sz="2101" dirty="0">
                <a:solidFill>
                  <a:sysClr val="windowText" lastClr="000000"/>
                </a:solidFill>
                <a:latin typeface="Courier New"/>
                <a:cs typeface="Courier New"/>
              </a:rPr>
              <a:t>'/user/train/</a:t>
            </a:r>
            <a:r>
              <a:rPr lang="en-US" sz="2101" dirty="0" err="1">
                <a:solidFill>
                  <a:sysClr val="windowText" lastClr="000000"/>
                </a:solidFill>
                <a:latin typeface="Courier New"/>
                <a:cs typeface="Courier New"/>
              </a:rPr>
              <a:t>ca_or_sd</a:t>
            </a:r>
            <a:r>
              <a:rPr lang="en-US" sz="2101" dirty="0">
                <a:solidFill>
                  <a:sysClr val="windowText" lastClr="000000"/>
                </a:solidFill>
                <a:latin typeface="Courier New"/>
                <a:cs typeface="Courier New"/>
              </a:rPr>
              <a:t>/' </a:t>
            </a:r>
            <a:br>
              <a:rPr lang="en-US" sz="2101" dirty="0">
                <a:solidFill>
                  <a:sysClr val="windowText" lastClr="000000"/>
                </a:solidFill>
                <a:latin typeface="Courier New"/>
                <a:cs typeface="Courier New"/>
              </a:rPr>
            </a:br>
            <a:r>
              <a:rPr lang="en-US" sz="2101" dirty="0">
                <a:solidFill>
                  <a:sysClr val="windowText" lastClr="000000"/>
                </a:solidFill>
                <a:latin typeface="Courier New"/>
                <a:cs typeface="Courier New"/>
              </a:rPr>
              <a:t>	from names</a:t>
            </a:r>
          </a:p>
          <a:p>
            <a:pPr marL="0" indent="0" defTabSz="342991">
              <a:buNone/>
              <a:defRPr/>
            </a:pPr>
            <a:r>
              <a:rPr lang="en-US" sz="2101" dirty="0">
                <a:solidFill>
                  <a:sysClr val="windowText" lastClr="000000"/>
                </a:solidFill>
                <a:latin typeface="Courier New"/>
                <a:cs typeface="Courier New"/>
              </a:rPr>
              <a:t>		select name, state </a:t>
            </a:r>
            <a:br>
              <a:rPr lang="en-US" sz="2101" dirty="0">
                <a:solidFill>
                  <a:sysClr val="windowText" lastClr="000000"/>
                </a:solidFill>
                <a:latin typeface="Courier New"/>
                <a:cs typeface="Courier New"/>
              </a:rPr>
            </a:br>
            <a:r>
              <a:rPr lang="en-US" sz="2101" dirty="0">
                <a:solidFill>
                  <a:sysClr val="windowText" lastClr="000000"/>
                </a:solidFill>
                <a:latin typeface="Courier New"/>
                <a:cs typeface="Courier New"/>
              </a:rPr>
              <a:t>		where state = 'CA' </a:t>
            </a:r>
          </a:p>
          <a:p>
            <a:pPr marL="0" indent="0" defTabSz="342991">
              <a:buNone/>
              <a:defRPr/>
            </a:pPr>
            <a:r>
              <a:rPr lang="en-US" sz="2101" dirty="0">
                <a:solidFill>
                  <a:sysClr val="windowText" lastClr="000000"/>
                </a:solidFill>
                <a:latin typeface="Courier New"/>
                <a:cs typeface="Courier New"/>
              </a:rPr>
              <a:t>		or state = 'SD';</a:t>
            </a:r>
          </a:p>
          <a:p>
            <a:pPr marL="0" indent="0" defTabSz="342991">
              <a:buNone/>
              <a:defRPr/>
            </a:pPr>
            <a:endParaRPr lang="en-US" sz="2101" dirty="0">
              <a:solidFill>
                <a:sysClr val="windowText" lastClr="000000"/>
              </a:solidFill>
              <a:latin typeface="Courier New"/>
              <a:cs typeface="Courier New"/>
            </a:endParaRPr>
          </a:p>
          <a:p>
            <a:pPr marL="0" indent="0" defTabSz="342991">
              <a:buNone/>
              <a:defRPr/>
            </a:pPr>
            <a:endParaRPr lang="en-US" sz="2101" dirty="0">
              <a:solidFill>
                <a:sysClr val="windowText" lastClr="000000"/>
              </a:solidFill>
              <a:latin typeface="Courier New"/>
              <a:cs typeface="Courier New"/>
            </a:endParaRPr>
          </a:p>
          <a:p>
            <a:pPr marL="0" indent="0" defTabSz="342991">
              <a:buNone/>
              <a:defRPr/>
            </a:pPr>
            <a:endParaRPr lang="en-US" sz="2101" dirty="0">
              <a:solidFill>
                <a:sysClr val="windowText" lastClr="000000"/>
              </a:solidFill>
              <a:latin typeface="Calibri"/>
            </a:endParaRPr>
          </a:p>
        </p:txBody>
      </p:sp>
      <p:sp>
        <p:nvSpPr>
          <p:cNvPr id="8" name="Rectangle 7"/>
          <p:cNvSpPr/>
          <p:nvPr/>
        </p:nvSpPr>
        <p:spPr>
          <a:xfrm>
            <a:off x="1407424" y="1766984"/>
            <a:ext cx="6332111" cy="2759296"/>
          </a:xfrm>
          <a:prstGeom prst="rect">
            <a:avLst/>
          </a:prstGeom>
          <a:noFill/>
          <a:ln w="38100" cap="flat" cmpd="sng" algn="ctr">
            <a:solidFill>
              <a:srgbClr val="244A58"/>
            </a:solidFill>
            <a:prstDash val="solid"/>
            <a:miter lim="800000"/>
          </a:ln>
          <a:effectLst/>
        </p:spPr>
        <p:txBody>
          <a:bodyPr rtlCol="0" anchor="ctr"/>
          <a:lstStyle/>
          <a:p>
            <a:pPr algn="ctr" defTabSz="685983">
              <a:defRPr/>
            </a:pPr>
            <a:endParaRPr lang="en-US" sz="1350"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1703306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9144000" cy="880110"/>
          </a:xfrm>
        </p:spPr>
        <p:txBody>
          <a:bodyPr>
            <a:normAutofit/>
          </a:bodyPr>
          <a:lstStyle/>
          <a:p>
            <a:pPr algn="ctr"/>
            <a:r>
              <a:rPr lang="en-US" sz="4000" dirty="0"/>
              <a:t>Topics Covered</a:t>
            </a:r>
          </a:p>
        </p:txBody>
      </p:sp>
      <p:sp>
        <p:nvSpPr>
          <p:cNvPr id="4" name="Content Placeholder 2"/>
          <p:cNvSpPr txBox="1">
            <a:spLocks/>
          </p:cNvSpPr>
          <p:nvPr/>
        </p:nvSpPr>
        <p:spPr>
          <a:xfrm>
            <a:off x="903060" y="1223011"/>
            <a:ext cx="6926489" cy="3685415"/>
          </a:xfrm>
          <a:prstGeom prst="rect">
            <a:avLst/>
          </a:prstGeom>
        </p:spPr>
        <p:txBody>
          <a:bodyPr>
            <a:noAutofit/>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ヒラギノ角ゴ Pro W3" charset="-128"/>
                <a:cs typeface="ヒラギノ角ゴ Pro W3" charset="-128"/>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ヒラギノ角ゴ Pro W3" charset="-128"/>
                <a:cs typeface="ヒラギノ角ゴ Pro W3" charset="-128"/>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About Hive</a:t>
            </a:r>
          </a:p>
          <a:p>
            <a:r>
              <a:rPr lang="en-US" sz="2000" dirty="0" smtClean="0"/>
              <a:t>Comparing Hive to SQL</a:t>
            </a:r>
          </a:p>
          <a:p>
            <a:r>
              <a:rPr lang="en-US" sz="2000" dirty="0" smtClean="0"/>
              <a:t>Hive Architecture</a:t>
            </a:r>
          </a:p>
          <a:p>
            <a:r>
              <a:rPr lang="en-US" sz="2000" dirty="0" smtClean="0"/>
              <a:t>Hive  DDL and Queries </a:t>
            </a:r>
          </a:p>
          <a:p>
            <a:r>
              <a:rPr lang="en-US" sz="2000" dirty="0" smtClean="0"/>
              <a:t>Defining Tables</a:t>
            </a:r>
          </a:p>
          <a:p>
            <a:r>
              <a:rPr lang="en-US" sz="2000" dirty="0"/>
              <a:t>Storing Results to a File</a:t>
            </a:r>
          </a:p>
          <a:p>
            <a:r>
              <a:rPr lang="en-US" sz="2000" dirty="0" smtClean="0"/>
              <a:t>Views </a:t>
            </a:r>
            <a:r>
              <a:rPr lang="en-US" sz="2000" dirty="0"/>
              <a:t>in Hive</a:t>
            </a:r>
          </a:p>
          <a:p>
            <a:r>
              <a:rPr lang="en-US" sz="2000" dirty="0" smtClean="0"/>
              <a:t>Hive Partitions and  Buckets</a:t>
            </a:r>
          </a:p>
          <a:p>
            <a:pPr marL="342991" indent="-342991">
              <a:buFont typeface="Arial"/>
              <a:buChar char="•"/>
            </a:pPr>
            <a:r>
              <a:rPr lang="en-US" sz="2000" dirty="0" smtClean="0"/>
              <a:t>Text processing in Hive</a:t>
            </a:r>
          </a:p>
          <a:p>
            <a:pPr marL="342991" indent="-342991">
              <a:buFont typeface="Arial"/>
              <a:buChar char="•"/>
            </a:pPr>
            <a:r>
              <a:rPr lang="en-US" sz="2000" dirty="0" err="1" smtClean="0"/>
              <a:t>HCatalog</a:t>
            </a:r>
            <a:endParaRPr lang="en-US" sz="2000" dirty="0" smtClean="0"/>
          </a:p>
          <a:p>
            <a:pPr marL="342991" indent="-342991">
              <a:buFont typeface="Arial"/>
              <a:buChar char="•"/>
            </a:pPr>
            <a:endParaRPr lang="en-US" sz="2000" dirty="0"/>
          </a:p>
          <a:p>
            <a:endParaRPr lang="en-US" sz="2000" dirty="0"/>
          </a:p>
        </p:txBody>
      </p:sp>
      <p:sp>
        <p:nvSpPr>
          <p:cNvPr id="2" name="Rectangle 1"/>
          <p:cNvSpPr/>
          <p:nvPr/>
        </p:nvSpPr>
        <p:spPr>
          <a:xfrm>
            <a:off x="4240531" y="1766985"/>
            <a:ext cx="4572000" cy="369332"/>
          </a:xfrm>
          <a:prstGeom prst="rect">
            <a:avLst/>
          </a:prstGeom>
        </p:spPr>
        <p:txBody>
          <a:bodyPr>
            <a:spAutoFit/>
          </a:bodyPr>
          <a:lstStyle/>
          <a:p>
            <a:pPr marL="342991" indent="-342991">
              <a:buFont typeface="Arial"/>
              <a:buChar char="•"/>
            </a:pPr>
            <a:endParaRPr lang="en-US" dirty="0"/>
          </a:p>
        </p:txBody>
      </p:sp>
    </p:spTree>
    <p:extLst>
      <p:ext uri="{BB962C8B-B14F-4D97-AF65-F5344CB8AC3E}">
        <p14:creationId xmlns:p14="http://schemas.microsoft.com/office/powerpoint/2010/main" val="35904461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Understanding Views</a:t>
            </a:r>
          </a:p>
        </p:txBody>
      </p:sp>
      <p:sp>
        <p:nvSpPr>
          <p:cNvPr id="16" name="Can 15"/>
          <p:cNvSpPr/>
          <p:nvPr/>
        </p:nvSpPr>
        <p:spPr>
          <a:xfrm>
            <a:off x="2657403" y="1685924"/>
            <a:ext cx="4332136" cy="2371509"/>
          </a:xfrm>
          <a:prstGeom prst="can">
            <a:avLst/>
          </a:prstGeom>
          <a:solidFill>
            <a:srgbClr val="FFB400"/>
          </a:solidFill>
          <a:ln w="25400" cap="flat" cmpd="sng" algn="ctr">
            <a:solidFill>
              <a:srgbClr val="FFB400">
                <a:shade val="50000"/>
              </a:srgbClr>
            </a:solidFill>
            <a:prstDash val="solid"/>
          </a:ln>
          <a:effectLst/>
        </p:spPr>
        <p:txBody>
          <a:bodyPr rtlCol="0" anchor="ctr"/>
          <a:lstStyle/>
          <a:p>
            <a:pPr algn="ctr" defTabSz="685983">
              <a:defRPr/>
            </a:pPr>
            <a:r>
              <a:rPr lang="en-US" sz="1350" kern="0" dirty="0">
                <a:solidFill>
                  <a:sysClr val="window" lastClr="FFFFFF"/>
                </a:solidFill>
                <a:latin typeface="Calibri"/>
              </a:rPr>
              <a:t>Hive</a:t>
            </a:r>
          </a:p>
          <a:p>
            <a:pPr algn="ctr" defTabSz="685983">
              <a:defRPr/>
            </a:pPr>
            <a:r>
              <a:rPr lang="en-US" sz="1350" kern="0" dirty="0">
                <a:solidFill>
                  <a:sysClr val="window" lastClr="FFFFFF"/>
                </a:solidFill>
                <a:latin typeface="Calibri"/>
              </a:rPr>
              <a:t>Metastore</a:t>
            </a:r>
          </a:p>
        </p:txBody>
      </p:sp>
      <p:sp>
        <p:nvSpPr>
          <p:cNvPr id="17" name="Folded Corner 16"/>
          <p:cNvSpPr/>
          <p:nvPr/>
        </p:nvSpPr>
        <p:spPr>
          <a:xfrm>
            <a:off x="2773934" y="2343917"/>
            <a:ext cx="843121" cy="726530"/>
          </a:xfrm>
          <a:prstGeom prst="foldedCorner">
            <a:avLst/>
          </a:prstGeom>
          <a:solidFill>
            <a:srgbClr val="21A30F"/>
          </a:solidFill>
          <a:ln w="25400" cap="flat" cmpd="sng" algn="ctr">
            <a:solidFill>
              <a:srgbClr val="21A30F">
                <a:shade val="50000"/>
              </a:srgbClr>
            </a:solidFill>
            <a:prstDash val="solid"/>
          </a:ln>
          <a:effectLst/>
        </p:spPr>
        <p:txBody>
          <a:bodyPr rtlCol="0" anchor="ctr"/>
          <a:lstStyle/>
          <a:p>
            <a:pPr algn="ctr" defTabSz="685983">
              <a:defRPr/>
            </a:pPr>
            <a:r>
              <a:rPr lang="en-US" sz="1350" kern="0" dirty="0">
                <a:solidFill>
                  <a:sysClr val="window" lastClr="FFFFFF"/>
                </a:solidFill>
                <a:latin typeface="Calibri"/>
              </a:rPr>
              <a:t>Table_1</a:t>
            </a:r>
          </a:p>
        </p:txBody>
      </p:sp>
      <p:sp>
        <p:nvSpPr>
          <p:cNvPr id="18" name="Document 17"/>
          <p:cNvSpPr/>
          <p:nvPr/>
        </p:nvSpPr>
        <p:spPr>
          <a:xfrm>
            <a:off x="5604902" y="2343913"/>
            <a:ext cx="815702" cy="1000695"/>
          </a:xfrm>
          <a:prstGeom prst="flowChartDocument">
            <a:avLst/>
          </a:prstGeom>
          <a:solidFill>
            <a:srgbClr val="244A58"/>
          </a:solidFill>
          <a:ln w="25400" cap="flat" cmpd="sng" algn="ctr">
            <a:solidFill>
              <a:srgbClr val="244A58">
                <a:shade val="50000"/>
              </a:srgbClr>
            </a:solidFill>
            <a:prstDash val="solid"/>
          </a:ln>
          <a:effectLst/>
        </p:spPr>
        <p:txBody>
          <a:bodyPr rtlCol="0" anchor="ctr"/>
          <a:lstStyle/>
          <a:p>
            <a:pPr algn="ctr" defTabSz="685983">
              <a:defRPr/>
            </a:pPr>
            <a:r>
              <a:rPr lang="en-US" sz="1350" kern="0" dirty="0">
                <a:solidFill>
                  <a:sysClr val="window" lastClr="FFFFFF"/>
                </a:solidFill>
                <a:latin typeface="Calibri"/>
              </a:rPr>
              <a:t>View_1</a:t>
            </a:r>
          </a:p>
        </p:txBody>
      </p:sp>
      <p:sp>
        <p:nvSpPr>
          <p:cNvPr id="19" name="Document 18"/>
          <p:cNvSpPr/>
          <p:nvPr/>
        </p:nvSpPr>
        <p:spPr>
          <a:xfrm>
            <a:off x="5883744" y="2951737"/>
            <a:ext cx="815702" cy="1000695"/>
          </a:xfrm>
          <a:prstGeom prst="flowChartDocument">
            <a:avLst/>
          </a:prstGeom>
          <a:solidFill>
            <a:srgbClr val="244A58"/>
          </a:solidFill>
          <a:ln w="25400" cap="flat" cmpd="sng" algn="ctr">
            <a:solidFill>
              <a:srgbClr val="244A58">
                <a:shade val="50000"/>
              </a:srgbClr>
            </a:solidFill>
            <a:prstDash val="solid"/>
          </a:ln>
          <a:effectLst/>
        </p:spPr>
        <p:txBody>
          <a:bodyPr rtlCol="0" anchor="ctr"/>
          <a:lstStyle/>
          <a:p>
            <a:pPr algn="ctr" defTabSz="685983">
              <a:defRPr/>
            </a:pPr>
            <a:r>
              <a:rPr lang="en-US" sz="1350" kern="0" dirty="0">
                <a:solidFill>
                  <a:sysClr val="window" lastClr="FFFFFF"/>
                </a:solidFill>
                <a:latin typeface="Calibri"/>
              </a:rPr>
              <a:t>View_2</a:t>
            </a:r>
          </a:p>
        </p:txBody>
      </p:sp>
      <p:sp>
        <p:nvSpPr>
          <p:cNvPr id="20" name="Folded Corner 19"/>
          <p:cNvSpPr/>
          <p:nvPr/>
        </p:nvSpPr>
        <p:spPr>
          <a:xfrm>
            <a:off x="3100758" y="2794096"/>
            <a:ext cx="843121" cy="726530"/>
          </a:xfrm>
          <a:prstGeom prst="foldedCorner">
            <a:avLst/>
          </a:prstGeom>
          <a:solidFill>
            <a:srgbClr val="21A30F"/>
          </a:solidFill>
          <a:ln w="25400" cap="flat" cmpd="sng" algn="ctr">
            <a:solidFill>
              <a:srgbClr val="21A30F">
                <a:shade val="50000"/>
              </a:srgbClr>
            </a:solidFill>
            <a:prstDash val="solid"/>
          </a:ln>
          <a:effectLst/>
        </p:spPr>
        <p:txBody>
          <a:bodyPr rtlCol="0" anchor="ctr"/>
          <a:lstStyle/>
          <a:p>
            <a:pPr algn="ctr" defTabSz="685983">
              <a:defRPr/>
            </a:pPr>
            <a:r>
              <a:rPr lang="en-US" sz="1350" kern="0" dirty="0">
                <a:solidFill>
                  <a:sysClr val="window" lastClr="FFFFFF"/>
                </a:solidFill>
                <a:latin typeface="Calibri"/>
              </a:rPr>
              <a:t>Table_2</a:t>
            </a:r>
          </a:p>
        </p:txBody>
      </p:sp>
      <p:sp>
        <p:nvSpPr>
          <p:cNvPr id="21" name="Folded Corner 20"/>
          <p:cNvSpPr/>
          <p:nvPr/>
        </p:nvSpPr>
        <p:spPr>
          <a:xfrm>
            <a:off x="3354379" y="3246465"/>
            <a:ext cx="843121" cy="726530"/>
          </a:xfrm>
          <a:prstGeom prst="foldedCorner">
            <a:avLst/>
          </a:prstGeom>
          <a:solidFill>
            <a:srgbClr val="21A30F"/>
          </a:solidFill>
          <a:ln w="25400" cap="flat" cmpd="sng" algn="ctr">
            <a:solidFill>
              <a:srgbClr val="21A30F">
                <a:shade val="50000"/>
              </a:srgbClr>
            </a:solidFill>
            <a:prstDash val="solid"/>
          </a:ln>
          <a:effectLst/>
        </p:spPr>
        <p:txBody>
          <a:bodyPr rtlCol="0" anchor="ctr"/>
          <a:lstStyle/>
          <a:p>
            <a:pPr algn="ctr" defTabSz="685983">
              <a:defRPr/>
            </a:pPr>
            <a:r>
              <a:rPr lang="en-US" sz="1350" kern="0" dirty="0">
                <a:solidFill>
                  <a:sysClr val="window" lastClr="FFFFFF"/>
                </a:solidFill>
                <a:latin typeface="Calibri"/>
              </a:rPr>
              <a:t>Table_3</a:t>
            </a:r>
          </a:p>
        </p:txBody>
      </p:sp>
      <p:sp>
        <p:nvSpPr>
          <p:cNvPr id="22" name="Rounded Rectangle 21"/>
          <p:cNvSpPr/>
          <p:nvPr/>
        </p:nvSpPr>
        <p:spPr>
          <a:xfrm>
            <a:off x="2163871" y="5147231"/>
            <a:ext cx="2453962" cy="452369"/>
          </a:xfrm>
          <a:prstGeom prst="roundRect">
            <a:avLst/>
          </a:prstGeom>
          <a:solidFill>
            <a:srgbClr val="21A30F"/>
          </a:solidFill>
          <a:ln w="25400" cap="flat" cmpd="sng" algn="ctr">
            <a:solidFill>
              <a:srgbClr val="21A30F">
                <a:shade val="50000"/>
              </a:srgbClr>
            </a:solidFill>
            <a:prstDash val="solid"/>
          </a:ln>
          <a:effectLst/>
        </p:spPr>
        <p:txBody>
          <a:bodyPr rtlCol="0" anchor="ctr"/>
          <a:lstStyle/>
          <a:p>
            <a:pPr algn="ctr" defTabSz="685983">
              <a:defRPr/>
            </a:pPr>
            <a:r>
              <a:rPr lang="en-US" sz="1350" kern="0" dirty="0">
                <a:solidFill>
                  <a:sysClr val="window" lastClr="FFFFFF"/>
                </a:solidFill>
                <a:latin typeface="Calibri"/>
              </a:rPr>
              <a:t>HDFS</a:t>
            </a:r>
          </a:p>
        </p:txBody>
      </p:sp>
      <p:cxnSp>
        <p:nvCxnSpPr>
          <p:cNvPr id="23" name="Straight Arrow Connector 22"/>
          <p:cNvCxnSpPr/>
          <p:nvPr/>
        </p:nvCxnSpPr>
        <p:spPr>
          <a:xfrm>
            <a:off x="2911026" y="3070447"/>
            <a:ext cx="13710" cy="2076785"/>
          </a:xfrm>
          <a:prstGeom prst="straightConnector1">
            <a:avLst/>
          </a:prstGeom>
          <a:noFill/>
          <a:ln w="25400" cap="flat" cmpd="sng" algn="ctr">
            <a:solidFill>
              <a:srgbClr val="21A30F"/>
            </a:solidFill>
            <a:prstDash val="solid"/>
            <a:tailEnd type="arrow"/>
          </a:ln>
          <a:effectLst>
            <a:outerShdw blurRad="40000" dist="20000" dir="5400000" rotWithShape="0">
              <a:srgbClr val="000000">
                <a:alpha val="38000"/>
              </a:srgbClr>
            </a:outerShdw>
          </a:effectLst>
        </p:spPr>
      </p:cxnSp>
      <p:cxnSp>
        <p:nvCxnSpPr>
          <p:cNvPr id="24" name="Straight Arrow Connector 23"/>
          <p:cNvCxnSpPr/>
          <p:nvPr/>
        </p:nvCxnSpPr>
        <p:spPr>
          <a:xfrm flipH="1">
            <a:off x="3233195" y="3522815"/>
            <a:ext cx="13710" cy="1624416"/>
          </a:xfrm>
          <a:prstGeom prst="straightConnector1">
            <a:avLst/>
          </a:prstGeom>
          <a:noFill/>
          <a:ln w="25400" cap="flat" cmpd="sng" algn="ctr">
            <a:solidFill>
              <a:srgbClr val="21A30F"/>
            </a:solidFill>
            <a:prstDash val="solid"/>
            <a:tailEnd type="arrow"/>
          </a:ln>
          <a:effectLst>
            <a:outerShdw blurRad="40000" dist="20000" dir="5400000" rotWithShape="0">
              <a:srgbClr val="000000">
                <a:alpha val="38000"/>
              </a:srgbClr>
            </a:outerShdw>
          </a:effectLst>
        </p:spPr>
      </p:cxnSp>
      <p:cxnSp>
        <p:nvCxnSpPr>
          <p:cNvPr id="25" name="Straight Arrow Connector 24"/>
          <p:cNvCxnSpPr/>
          <p:nvPr/>
        </p:nvCxnSpPr>
        <p:spPr>
          <a:xfrm>
            <a:off x="3562218" y="3961476"/>
            <a:ext cx="0" cy="1172047"/>
          </a:xfrm>
          <a:prstGeom prst="straightConnector1">
            <a:avLst/>
          </a:prstGeom>
          <a:noFill/>
          <a:ln w="25400" cap="flat" cmpd="sng" algn="ctr">
            <a:solidFill>
              <a:srgbClr val="21A30F"/>
            </a:solidFill>
            <a:prstDash val="solid"/>
            <a:tailEnd type="arrow"/>
          </a:ln>
          <a:effectLst>
            <a:outerShdw blurRad="40000" dist="20000" dir="5400000" rotWithShape="0">
              <a:srgbClr val="000000">
                <a:alpha val="38000"/>
              </a:srgbClr>
            </a:outerShdw>
          </a:effectLst>
        </p:spPr>
      </p:cxnSp>
      <p:sp>
        <p:nvSpPr>
          <p:cNvPr id="26" name="TextBox 25"/>
          <p:cNvSpPr txBox="1"/>
          <p:nvPr/>
        </p:nvSpPr>
        <p:spPr>
          <a:xfrm>
            <a:off x="1629208" y="4173953"/>
            <a:ext cx="1322946" cy="715581"/>
          </a:xfrm>
          <a:prstGeom prst="rect">
            <a:avLst/>
          </a:prstGeom>
          <a:noFill/>
        </p:spPr>
        <p:txBody>
          <a:bodyPr wrap="square" rtlCol="0">
            <a:spAutoFit/>
          </a:bodyPr>
          <a:lstStyle/>
          <a:p>
            <a:pPr defTabSz="685983">
              <a:defRPr/>
            </a:pPr>
            <a:r>
              <a:rPr lang="en-US" sz="1350" kern="0" dirty="0">
                <a:solidFill>
                  <a:sysClr val="windowText" lastClr="000000"/>
                </a:solidFill>
              </a:rPr>
              <a:t>Hive tables map to folders in HDFS</a:t>
            </a:r>
          </a:p>
        </p:txBody>
      </p:sp>
      <p:sp>
        <p:nvSpPr>
          <p:cNvPr id="27" name="TextBox 26"/>
          <p:cNvSpPr txBox="1"/>
          <p:nvPr/>
        </p:nvSpPr>
        <p:spPr>
          <a:xfrm>
            <a:off x="5451901" y="4247157"/>
            <a:ext cx="2079156" cy="923330"/>
          </a:xfrm>
          <a:prstGeom prst="rect">
            <a:avLst/>
          </a:prstGeom>
          <a:noFill/>
        </p:spPr>
        <p:txBody>
          <a:bodyPr wrap="square" rtlCol="0">
            <a:spAutoFit/>
          </a:bodyPr>
          <a:lstStyle/>
          <a:p>
            <a:pPr defTabSz="685983">
              <a:defRPr/>
            </a:pPr>
            <a:r>
              <a:rPr lang="en-US" sz="1350" kern="0" dirty="0">
                <a:solidFill>
                  <a:sysClr val="windowText" lastClr="000000"/>
                </a:solidFill>
              </a:rPr>
              <a:t>Hive views are the results of queries and have no underlying stored data</a:t>
            </a:r>
          </a:p>
        </p:txBody>
      </p:sp>
    </p:spTree>
    <p:extLst>
      <p:ext uri="{BB962C8B-B14F-4D97-AF65-F5344CB8AC3E}">
        <p14:creationId xmlns:p14="http://schemas.microsoft.com/office/powerpoint/2010/main" val="336679320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8610" y="0"/>
            <a:ext cx="7886700" cy="1325563"/>
          </a:xfrm>
        </p:spPr>
        <p:txBody>
          <a:bodyPr/>
          <a:lstStyle/>
          <a:p>
            <a:r>
              <a:rPr lang="en-US" dirty="0"/>
              <a:t>Defining </a:t>
            </a:r>
            <a:r>
              <a:rPr lang="en-US" dirty="0" smtClean="0"/>
              <a:t> and using Views</a:t>
            </a:r>
            <a:endParaRPr lang="en-US" dirty="0"/>
          </a:p>
        </p:txBody>
      </p:sp>
      <p:sp>
        <p:nvSpPr>
          <p:cNvPr id="6" name="Content Placeholder 2"/>
          <p:cNvSpPr txBox="1">
            <a:spLocks/>
          </p:cNvSpPr>
          <p:nvPr/>
        </p:nvSpPr>
        <p:spPr>
          <a:xfrm>
            <a:off x="435819" y="1325563"/>
            <a:ext cx="8275319" cy="3685415"/>
          </a:xfrm>
          <a:prstGeom prst="rect">
            <a:avLst/>
          </a:prstGeom>
        </p:spPr>
        <p:txBody>
          <a:bodyPr vert="horz" lIns="68598" tIns="34299" rIns="68598" bIns="34299"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50" marR="68598" indent="0" defTabSz="342991">
              <a:spcBef>
                <a:spcPts val="1350"/>
              </a:spcBef>
              <a:buNone/>
              <a:defRPr/>
            </a:pPr>
            <a:r>
              <a:rPr lang="en-US" sz="1800" b="1" dirty="0">
                <a:solidFill>
                  <a:sysClr val="windowText" lastClr="000000"/>
                </a:solidFill>
                <a:latin typeface="Courier New"/>
                <a:ea typeface="ＭＳ 明朝"/>
                <a:cs typeface="Times New Roman"/>
              </a:rPr>
              <a:t>CREATE VIEW 2010_visitors AS </a:t>
            </a:r>
          </a:p>
          <a:p>
            <a:pPr marL="17150" marR="68598" indent="0" defTabSz="342991">
              <a:spcBef>
                <a:spcPts val="0"/>
              </a:spcBef>
              <a:buNone/>
              <a:defRPr/>
            </a:pPr>
            <a:r>
              <a:rPr lang="en-US" sz="1800" b="1" dirty="0">
                <a:solidFill>
                  <a:sysClr val="windowText" lastClr="000000"/>
                </a:solidFill>
                <a:latin typeface="Courier New"/>
                <a:ea typeface="ＭＳ 明朝"/>
                <a:cs typeface="Times New Roman"/>
              </a:rPr>
              <a:t>  SELECT</a:t>
            </a:r>
            <a:r>
              <a:rPr lang="en-US" sz="1800" dirty="0">
                <a:solidFill>
                  <a:sysClr val="windowText" lastClr="000000"/>
                </a:solidFill>
                <a:latin typeface="Courier New"/>
                <a:ea typeface="ＭＳ 明朝"/>
                <a:cs typeface="Times New Roman"/>
              </a:rPr>
              <a:t> </a:t>
            </a:r>
            <a:r>
              <a:rPr lang="en-US" sz="1800" dirty="0" err="1">
                <a:solidFill>
                  <a:sysClr val="windowText" lastClr="000000"/>
                </a:solidFill>
                <a:latin typeface="Courier New"/>
                <a:ea typeface="ＭＳ 明朝"/>
                <a:cs typeface="Times New Roman"/>
              </a:rPr>
              <a:t>fname</a:t>
            </a:r>
            <a:r>
              <a:rPr lang="en-US" sz="1800" dirty="0">
                <a:solidFill>
                  <a:sysClr val="windowText" lastClr="000000"/>
                </a:solidFill>
                <a:latin typeface="Courier New"/>
                <a:ea typeface="ＭＳ 明朝"/>
                <a:cs typeface="Times New Roman"/>
              </a:rPr>
              <a:t>, </a:t>
            </a:r>
            <a:r>
              <a:rPr lang="en-US" sz="1800" dirty="0" err="1" smtClean="0">
                <a:solidFill>
                  <a:sysClr val="windowText" lastClr="000000"/>
                </a:solidFill>
                <a:latin typeface="Courier New"/>
                <a:ea typeface="ＭＳ 明朝"/>
                <a:cs typeface="Times New Roman"/>
              </a:rPr>
              <a:t>lname</a:t>
            </a:r>
            <a:r>
              <a:rPr lang="en-US" sz="1800" dirty="0" smtClean="0">
                <a:solidFill>
                  <a:sysClr val="windowText" lastClr="000000"/>
                </a:solidFill>
                <a:latin typeface="Courier New"/>
                <a:ea typeface="ＭＳ 明朝"/>
                <a:cs typeface="Times New Roman"/>
              </a:rPr>
              <a:t>, </a:t>
            </a:r>
            <a:r>
              <a:rPr lang="en-US" sz="1800" dirty="0" err="1" smtClean="0">
                <a:solidFill>
                  <a:sysClr val="windowText" lastClr="000000"/>
                </a:solidFill>
                <a:latin typeface="Courier New"/>
                <a:ea typeface="ＭＳ 明朝"/>
                <a:cs typeface="Times New Roman"/>
              </a:rPr>
              <a:t>time_of_arrival</a:t>
            </a:r>
            <a:r>
              <a:rPr lang="en-US" sz="1800" dirty="0">
                <a:solidFill>
                  <a:sysClr val="windowText" lastClr="000000"/>
                </a:solidFill>
                <a:latin typeface="Courier New"/>
                <a:ea typeface="ＭＳ 明朝"/>
                <a:cs typeface="Times New Roman"/>
              </a:rPr>
              <a:t>, </a:t>
            </a:r>
            <a:r>
              <a:rPr lang="en-US" sz="1800" dirty="0" err="1">
                <a:solidFill>
                  <a:sysClr val="windowText" lastClr="000000"/>
                </a:solidFill>
                <a:latin typeface="Courier New"/>
                <a:ea typeface="ＭＳ 明朝"/>
                <a:cs typeface="Times New Roman"/>
              </a:rPr>
              <a:t>info_comment</a:t>
            </a:r>
            <a:endParaRPr lang="en-US" sz="1800" dirty="0">
              <a:solidFill>
                <a:sysClr val="windowText" lastClr="000000"/>
              </a:solidFill>
              <a:latin typeface="Courier New"/>
              <a:ea typeface="ＭＳ 明朝"/>
              <a:cs typeface="Times New Roman"/>
            </a:endParaRPr>
          </a:p>
          <a:p>
            <a:pPr marL="17150" marR="68598" indent="0" defTabSz="342991">
              <a:spcBef>
                <a:spcPts val="0"/>
              </a:spcBef>
              <a:buNone/>
              <a:defRPr/>
            </a:pPr>
            <a:r>
              <a:rPr lang="en-US" sz="1800" dirty="0">
                <a:solidFill>
                  <a:sysClr val="windowText" lastClr="000000"/>
                </a:solidFill>
                <a:latin typeface="Courier New"/>
                <a:ea typeface="ＭＳ 明朝"/>
                <a:cs typeface="Times New Roman"/>
              </a:rPr>
              <a:t>  FROM </a:t>
            </a:r>
            <a:r>
              <a:rPr lang="en-US" sz="1800" dirty="0" err="1">
                <a:solidFill>
                  <a:sysClr val="windowText" lastClr="000000"/>
                </a:solidFill>
                <a:latin typeface="Courier New"/>
                <a:ea typeface="ＭＳ 明朝"/>
                <a:cs typeface="Times New Roman"/>
              </a:rPr>
              <a:t>wh_visits</a:t>
            </a:r>
            <a:r>
              <a:rPr lang="en-US" sz="1800" dirty="0">
                <a:solidFill>
                  <a:sysClr val="windowText" lastClr="000000"/>
                </a:solidFill>
                <a:latin typeface="Courier New"/>
                <a:ea typeface="ＭＳ 明朝"/>
                <a:cs typeface="Times New Roman"/>
              </a:rPr>
              <a:t> </a:t>
            </a:r>
          </a:p>
          <a:p>
            <a:pPr marL="17150" marR="68598" indent="0" defTabSz="342991">
              <a:spcBef>
                <a:spcPts val="0"/>
              </a:spcBef>
              <a:spcAft>
                <a:spcPts val="1350"/>
              </a:spcAft>
              <a:buNone/>
              <a:defRPr/>
            </a:pPr>
            <a:r>
              <a:rPr lang="en-US" sz="1800" dirty="0">
                <a:solidFill>
                  <a:sysClr val="windowText" lastClr="000000"/>
                </a:solidFill>
                <a:latin typeface="Courier New"/>
                <a:ea typeface="ＭＳ 明朝"/>
                <a:cs typeface="Times New Roman"/>
              </a:rPr>
              <a:t>  WHERE</a:t>
            </a:r>
            <a:br>
              <a:rPr lang="en-US" sz="1800" dirty="0">
                <a:solidFill>
                  <a:sysClr val="windowText" lastClr="000000"/>
                </a:solidFill>
                <a:latin typeface="Courier New"/>
                <a:ea typeface="ＭＳ 明朝"/>
                <a:cs typeface="Times New Roman"/>
              </a:rPr>
            </a:br>
            <a:r>
              <a:rPr lang="en-US" sz="1800" dirty="0">
                <a:solidFill>
                  <a:sysClr val="windowText" lastClr="000000"/>
                </a:solidFill>
                <a:latin typeface="Courier New"/>
                <a:ea typeface="ＭＳ 明朝"/>
                <a:cs typeface="Times New Roman"/>
              </a:rPr>
              <a:t>  cast(substring(time_of_arrival,6,4) AS </a:t>
            </a:r>
            <a:r>
              <a:rPr lang="en-US" sz="1800" dirty="0" err="1">
                <a:solidFill>
                  <a:sysClr val="windowText" lastClr="000000"/>
                </a:solidFill>
                <a:latin typeface="Courier New"/>
                <a:ea typeface="ＭＳ 明朝"/>
                <a:cs typeface="Times New Roman"/>
              </a:rPr>
              <a:t>int</a:t>
            </a:r>
            <a:r>
              <a:rPr lang="en-US" sz="1800" dirty="0">
                <a:solidFill>
                  <a:sysClr val="windowText" lastClr="000000"/>
                </a:solidFill>
                <a:latin typeface="Courier New"/>
                <a:ea typeface="ＭＳ 明朝"/>
                <a:cs typeface="Times New Roman"/>
              </a:rPr>
              <a:t>) &gt;= 2010 </a:t>
            </a:r>
            <a:br>
              <a:rPr lang="en-US" sz="1800" dirty="0">
                <a:solidFill>
                  <a:sysClr val="windowText" lastClr="000000"/>
                </a:solidFill>
                <a:latin typeface="Courier New"/>
                <a:ea typeface="ＭＳ 明朝"/>
                <a:cs typeface="Times New Roman"/>
              </a:rPr>
            </a:br>
            <a:r>
              <a:rPr lang="en-US" sz="1800" dirty="0">
                <a:solidFill>
                  <a:sysClr val="windowText" lastClr="000000"/>
                </a:solidFill>
                <a:latin typeface="Courier New"/>
                <a:ea typeface="ＭＳ 明朝"/>
                <a:cs typeface="Times New Roman"/>
              </a:rPr>
              <a:t>  AND </a:t>
            </a:r>
            <a:br>
              <a:rPr lang="en-US" sz="1800" dirty="0">
                <a:solidFill>
                  <a:sysClr val="windowText" lastClr="000000"/>
                </a:solidFill>
                <a:latin typeface="Courier New"/>
                <a:ea typeface="ＭＳ 明朝"/>
                <a:cs typeface="Times New Roman"/>
              </a:rPr>
            </a:br>
            <a:r>
              <a:rPr lang="en-US" sz="1800" dirty="0">
                <a:solidFill>
                  <a:sysClr val="windowText" lastClr="000000"/>
                </a:solidFill>
                <a:latin typeface="Courier New"/>
                <a:ea typeface="ＭＳ 明朝"/>
                <a:cs typeface="Times New Roman"/>
              </a:rPr>
              <a:t>  cast(substring(time_of_arrival,6,4) AS </a:t>
            </a:r>
            <a:r>
              <a:rPr lang="en-US" sz="1800" dirty="0" err="1">
                <a:solidFill>
                  <a:sysClr val="windowText" lastClr="000000"/>
                </a:solidFill>
                <a:latin typeface="Courier New"/>
                <a:ea typeface="ＭＳ 明朝"/>
                <a:cs typeface="Times New Roman"/>
              </a:rPr>
              <a:t>int</a:t>
            </a:r>
            <a:r>
              <a:rPr lang="en-US" sz="1800" dirty="0">
                <a:solidFill>
                  <a:sysClr val="windowText" lastClr="000000"/>
                </a:solidFill>
                <a:latin typeface="Courier New"/>
                <a:ea typeface="ＭＳ 明朝"/>
                <a:cs typeface="Times New Roman"/>
              </a:rPr>
              <a:t>) &lt; 2011;</a:t>
            </a:r>
          </a:p>
          <a:p>
            <a:pPr marL="0" indent="0" defTabSz="342991">
              <a:buNone/>
              <a:defRPr/>
            </a:pPr>
            <a:endParaRPr lang="en-US" sz="2101" dirty="0">
              <a:solidFill>
                <a:sysClr val="windowText" lastClr="000000"/>
              </a:solidFill>
              <a:latin typeface="Calibri"/>
            </a:endParaRPr>
          </a:p>
        </p:txBody>
      </p:sp>
      <p:sp>
        <p:nvSpPr>
          <p:cNvPr id="7" name="Rectangle 6"/>
          <p:cNvSpPr/>
          <p:nvPr/>
        </p:nvSpPr>
        <p:spPr>
          <a:xfrm>
            <a:off x="435819" y="1325563"/>
            <a:ext cx="7886700" cy="2423477"/>
          </a:xfrm>
          <a:prstGeom prst="rect">
            <a:avLst/>
          </a:prstGeom>
          <a:noFill/>
          <a:ln w="38100" cap="flat" cmpd="sng" algn="ctr">
            <a:solidFill>
              <a:srgbClr val="244A58"/>
            </a:solidFill>
            <a:prstDash val="solid"/>
            <a:miter lim="800000"/>
          </a:ln>
          <a:effectLst/>
        </p:spPr>
        <p:txBody>
          <a:bodyPr rtlCol="0" anchor="ctr"/>
          <a:lstStyle/>
          <a:p>
            <a:pPr algn="ctr" defTabSz="685983">
              <a:defRPr/>
            </a:pPr>
            <a:endParaRPr lang="en-US" sz="1350" kern="0" dirty="0">
              <a:ln w="57150" cmpd="sng">
                <a:solidFill>
                  <a:srgbClr val="7EB606"/>
                </a:solidFill>
              </a:ln>
              <a:solidFill>
                <a:sysClr val="windowText" lastClr="000000"/>
              </a:solidFill>
              <a:latin typeface="Arial Black"/>
              <a:cs typeface="Arial Black"/>
            </a:endParaRPr>
          </a:p>
        </p:txBody>
      </p:sp>
      <p:sp>
        <p:nvSpPr>
          <p:cNvPr id="5" name="Content Placeholder 2"/>
          <p:cNvSpPr txBox="1">
            <a:spLocks/>
          </p:cNvSpPr>
          <p:nvPr/>
        </p:nvSpPr>
        <p:spPr>
          <a:xfrm>
            <a:off x="728392" y="4155404"/>
            <a:ext cx="6306273" cy="2628700"/>
          </a:xfrm>
          <a:prstGeom prst="rect">
            <a:avLst/>
          </a:prstGeom>
        </p:spPr>
        <p:txBody>
          <a:bodyPr vert="horz" lIns="68598" tIns="34299" rIns="68598" bIns="34299"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50" marR="68598" indent="0" defTabSz="342991">
              <a:spcBef>
                <a:spcPts val="0"/>
              </a:spcBef>
              <a:buNone/>
              <a:defRPr/>
            </a:pPr>
            <a:r>
              <a:rPr lang="en-US" sz="2101" dirty="0">
                <a:solidFill>
                  <a:sysClr val="windowText" lastClr="000000"/>
                </a:solidFill>
                <a:latin typeface="Courier New"/>
                <a:ea typeface="ＭＳ 明朝"/>
                <a:cs typeface="Times New Roman"/>
              </a:rPr>
              <a:t>select *</a:t>
            </a:r>
            <a:endParaRPr lang="en-US" sz="2101" b="1" dirty="0" smtClean="0">
              <a:solidFill>
                <a:sysClr val="windowText" lastClr="000000"/>
              </a:solidFill>
              <a:latin typeface="Courier New"/>
              <a:ea typeface="ＭＳ 明朝"/>
              <a:cs typeface="Times New Roman"/>
            </a:endParaRPr>
          </a:p>
          <a:p>
            <a:pPr marL="17150" marR="68598" indent="0" defTabSz="342991">
              <a:spcBef>
                <a:spcPts val="0"/>
              </a:spcBef>
              <a:buNone/>
              <a:defRPr/>
            </a:pPr>
            <a:r>
              <a:rPr lang="en-US" sz="2101" b="1" dirty="0" smtClean="0">
                <a:solidFill>
                  <a:sysClr val="windowText" lastClr="000000"/>
                </a:solidFill>
                <a:latin typeface="Courier New"/>
                <a:ea typeface="ＭＳ 明朝"/>
                <a:cs typeface="Times New Roman"/>
              </a:rPr>
              <a:t>from </a:t>
            </a:r>
            <a:r>
              <a:rPr lang="en-US" sz="2101" b="1" dirty="0">
                <a:solidFill>
                  <a:sysClr val="windowText" lastClr="000000"/>
                </a:solidFill>
                <a:latin typeface="Courier New"/>
                <a:ea typeface="ＭＳ 明朝"/>
                <a:cs typeface="Times New Roman"/>
              </a:rPr>
              <a:t>2010_visitors </a:t>
            </a:r>
          </a:p>
          <a:p>
            <a:pPr marL="17150" marR="68598" indent="0" defTabSz="342991">
              <a:spcBef>
                <a:spcPts val="0"/>
              </a:spcBef>
              <a:buNone/>
              <a:defRPr/>
            </a:pPr>
            <a:r>
              <a:rPr lang="en-US" sz="2101" dirty="0" smtClean="0">
                <a:solidFill>
                  <a:sysClr val="windowText" lastClr="000000"/>
                </a:solidFill>
                <a:latin typeface="Courier New"/>
                <a:ea typeface="ＭＳ 明朝"/>
                <a:cs typeface="Times New Roman"/>
              </a:rPr>
              <a:t>where </a:t>
            </a:r>
            <a:r>
              <a:rPr lang="en-US" sz="2101" dirty="0" err="1">
                <a:solidFill>
                  <a:sysClr val="windowText" lastClr="000000"/>
                </a:solidFill>
                <a:latin typeface="Courier New"/>
                <a:ea typeface="ＭＳ 明朝"/>
                <a:cs typeface="Times New Roman"/>
              </a:rPr>
              <a:t>info_comment</a:t>
            </a:r>
            <a:r>
              <a:rPr lang="en-US" sz="2101" dirty="0">
                <a:solidFill>
                  <a:sysClr val="windowText" lastClr="000000"/>
                </a:solidFill>
                <a:latin typeface="Courier New"/>
                <a:ea typeface="ＭＳ 明朝"/>
                <a:cs typeface="Times New Roman"/>
              </a:rPr>
              <a:t> like "%CONGRESS%" </a:t>
            </a:r>
          </a:p>
          <a:p>
            <a:pPr marL="17150" marR="68598" indent="0" defTabSz="342991">
              <a:spcBef>
                <a:spcPts val="0"/>
              </a:spcBef>
              <a:buNone/>
              <a:defRPr/>
            </a:pPr>
            <a:r>
              <a:rPr lang="en-US" sz="2101" dirty="0" smtClean="0">
                <a:solidFill>
                  <a:sysClr val="windowText" lastClr="000000"/>
                </a:solidFill>
                <a:latin typeface="Courier New"/>
                <a:ea typeface="ＭＳ 明朝"/>
                <a:cs typeface="Times New Roman"/>
              </a:rPr>
              <a:t>order </a:t>
            </a:r>
            <a:r>
              <a:rPr lang="en-US" sz="2101" dirty="0">
                <a:solidFill>
                  <a:sysClr val="windowText" lastClr="000000"/>
                </a:solidFill>
                <a:latin typeface="Courier New"/>
                <a:ea typeface="ＭＳ 明朝"/>
                <a:cs typeface="Times New Roman"/>
              </a:rPr>
              <a:t>by </a:t>
            </a:r>
            <a:r>
              <a:rPr lang="en-US" sz="2101" dirty="0" err="1">
                <a:solidFill>
                  <a:sysClr val="windowText" lastClr="000000"/>
                </a:solidFill>
                <a:latin typeface="Courier New"/>
                <a:ea typeface="ＭＳ 明朝"/>
                <a:cs typeface="Times New Roman"/>
              </a:rPr>
              <a:t>lname</a:t>
            </a:r>
            <a:r>
              <a:rPr lang="en-US" sz="2101" dirty="0">
                <a:solidFill>
                  <a:sysClr val="windowText" lastClr="000000"/>
                </a:solidFill>
                <a:latin typeface="Courier New"/>
                <a:ea typeface="ＭＳ 明朝"/>
                <a:cs typeface="Times New Roman"/>
              </a:rPr>
              <a:t>;</a:t>
            </a:r>
          </a:p>
          <a:p>
            <a:pPr marL="0" indent="0" defTabSz="342991">
              <a:buNone/>
              <a:defRPr/>
            </a:pPr>
            <a:endParaRPr lang="en-US" sz="2101" dirty="0">
              <a:solidFill>
                <a:sysClr val="windowText" lastClr="000000"/>
              </a:solidFill>
              <a:latin typeface="Calibri"/>
            </a:endParaRPr>
          </a:p>
        </p:txBody>
      </p:sp>
      <p:sp>
        <p:nvSpPr>
          <p:cNvPr id="8" name="Rectangle 7"/>
          <p:cNvSpPr/>
          <p:nvPr/>
        </p:nvSpPr>
        <p:spPr>
          <a:xfrm>
            <a:off x="435819" y="4155404"/>
            <a:ext cx="7886700" cy="1445296"/>
          </a:xfrm>
          <a:prstGeom prst="rect">
            <a:avLst/>
          </a:prstGeom>
          <a:noFill/>
          <a:ln w="38100" cap="flat" cmpd="sng" algn="ctr">
            <a:solidFill>
              <a:srgbClr val="244A58"/>
            </a:solidFill>
            <a:prstDash val="solid"/>
            <a:miter lim="800000"/>
          </a:ln>
          <a:effectLst/>
        </p:spPr>
        <p:txBody>
          <a:bodyPr rtlCol="0" anchor="ctr"/>
          <a:lstStyle/>
          <a:p>
            <a:pPr algn="ctr" defTabSz="685983">
              <a:defRPr/>
            </a:pPr>
            <a:endParaRPr lang="en-US" sz="1350"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35666591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build="p"/>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1259" y="1"/>
            <a:ext cx="7886700" cy="617220"/>
          </a:xfrm>
        </p:spPr>
        <p:txBody>
          <a:bodyPr>
            <a:normAutofit fontScale="90000"/>
          </a:bodyPr>
          <a:lstStyle/>
          <a:p>
            <a:r>
              <a:rPr lang="en-US" dirty="0"/>
              <a:t>Hive File Formats</a:t>
            </a:r>
          </a:p>
        </p:txBody>
      </p:sp>
      <p:sp>
        <p:nvSpPr>
          <p:cNvPr id="6" name="Content Placeholder 2"/>
          <p:cNvSpPr txBox="1">
            <a:spLocks/>
          </p:cNvSpPr>
          <p:nvPr/>
        </p:nvSpPr>
        <p:spPr>
          <a:xfrm>
            <a:off x="154684" y="732769"/>
            <a:ext cx="8452105" cy="3886381"/>
          </a:xfrm>
          <a:prstGeom prst="rect">
            <a:avLst/>
          </a:prstGeom>
        </p:spPr>
        <p:txBody>
          <a:bodyPr vert="horz" lIns="68598" tIns="34299" rIns="68598" bIns="34299"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244" indent="-257244" defTabSz="342991">
              <a:defRPr/>
            </a:pPr>
            <a:r>
              <a:rPr lang="en-US" sz="1600" dirty="0">
                <a:solidFill>
                  <a:sysClr val="windowText" lastClr="000000"/>
                </a:solidFill>
                <a:latin typeface="Courier New"/>
                <a:ea typeface="ＭＳ 明朝"/>
                <a:cs typeface="Times New Roman"/>
              </a:rPr>
              <a:t>CREATE TABLE </a:t>
            </a:r>
            <a:r>
              <a:rPr lang="en-US" sz="1600" dirty="0" smtClean="0">
                <a:solidFill>
                  <a:sysClr val="windowText" lastClr="000000"/>
                </a:solidFill>
                <a:latin typeface="Courier New"/>
                <a:ea typeface="ＭＳ 明朝"/>
                <a:cs typeface="Times New Roman"/>
              </a:rPr>
              <a:t>names(name </a:t>
            </a:r>
            <a:r>
              <a:rPr lang="en-US" sz="1600" dirty="0">
                <a:solidFill>
                  <a:sysClr val="windowText" lastClr="000000"/>
                </a:solidFill>
                <a:latin typeface="Courier New"/>
                <a:ea typeface="ＭＳ 明朝"/>
                <a:cs typeface="Times New Roman"/>
              </a:rPr>
              <a:t>string, </a:t>
            </a:r>
            <a:r>
              <a:rPr lang="en-US" sz="1600" dirty="0" err="1">
                <a:solidFill>
                  <a:sysClr val="windowText" lastClr="000000"/>
                </a:solidFill>
                <a:latin typeface="Courier New"/>
                <a:ea typeface="ＭＳ 明朝"/>
                <a:cs typeface="Times New Roman"/>
              </a:rPr>
              <a:t>lname</a:t>
            </a:r>
            <a:r>
              <a:rPr lang="en-US" sz="1600" dirty="0">
                <a:solidFill>
                  <a:sysClr val="windowText" lastClr="000000"/>
                </a:solidFill>
                <a:latin typeface="Courier New"/>
                <a:ea typeface="ＭＳ 明朝"/>
                <a:cs typeface="Times New Roman"/>
              </a:rPr>
              <a:t> string)</a:t>
            </a:r>
            <a:br>
              <a:rPr lang="en-US" sz="1600" dirty="0">
                <a:solidFill>
                  <a:sysClr val="windowText" lastClr="000000"/>
                </a:solidFill>
                <a:latin typeface="Courier New"/>
                <a:ea typeface="ＭＳ 明朝"/>
                <a:cs typeface="Times New Roman"/>
              </a:rPr>
            </a:br>
            <a:r>
              <a:rPr lang="en-US" sz="1600" b="1" dirty="0">
                <a:solidFill>
                  <a:sysClr val="windowText" lastClr="000000"/>
                </a:solidFill>
                <a:latin typeface="Courier New"/>
                <a:ea typeface="ＭＳ 明朝"/>
                <a:cs typeface="Times New Roman"/>
              </a:rPr>
              <a:t>STORED AS </a:t>
            </a:r>
            <a:r>
              <a:rPr lang="en-US" sz="1600" b="1" dirty="0" err="1">
                <a:solidFill>
                  <a:sysClr val="windowText" lastClr="000000"/>
                </a:solidFill>
                <a:latin typeface="Courier New"/>
                <a:ea typeface="ＭＳ 明朝"/>
                <a:cs typeface="Times New Roman"/>
              </a:rPr>
              <a:t>RCFile</a:t>
            </a:r>
            <a:r>
              <a:rPr lang="en-US" sz="1600" dirty="0">
                <a:solidFill>
                  <a:sysClr val="windowText" lastClr="000000"/>
                </a:solidFill>
                <a:latin typeface="Courier New"/>
                <a:ea typeface="ＭＳ 明朝"/>
                <a:cs typeface="Times New Roman"/>
              </a:rPr>
              <a:t>;</a:t>
            </a:r>
          </a:p>
          <a:p>
            <a:pPr marL="257244" indent="-257244" defTabSz="342991">
              <a:defRPr/>
            </a:pPr>
            <a:r>
              <a:rPr lang="en-US" sz="1600" dirty="0" smtClean="0">
                <a:solidFill>
                  <a:sysClr val="windowText" lastClr="000000"/>
                </a:solidFill>
                <a:latin typeface="Calibri"/>
              </a:rPr>
              <a:t>File Formats</a:t>
            </a:r>
          </a:p>
          <a:p>
            <a:pPr marL="657294" lvl="1" indent="-257244" defTabSz="342991">
              <a:defRPr/>
            </a:pPr>
            <a:r>
              <a:rPr lang="en-US" sz="1600" dirty="0" smtClean="0">
                <a:solidFill>
                  <a:sysClr val="windowText" lastClr="000000"/>
                </a:solidFill>
                <a:latin typeface="Calibri"/>
              </a:rPr>
              <a:t>Text </a:t>
            </a:r>
            <a:r>
              <a:rPr lang="en-US" sz="1600" dirty="0">
                <a:solidFill>
                  <a:sysClr val="windowText" lastClr="000000"/>
                </a:solidFill>
                <a:latin typeface="Calibri"/>
              </a:rPr>
              <a:t>file</a:t>
            </a:r>
          </a:p>
          <a:p>
            <a:pPr marL="657294" lvl="1" indent="-257244" defTabSz="342991">
              <a:defRPr/>
            </a:pPr>
            <a:r>
              <a:rPr lang="en-US" sz="1600" dirty="0" err="1" smtClean="0">
                <a:solidFill>
                  <a:sysClr val="windowText" lastClr="000000"/>
                </a:solidFill>
                <a:latin typeface="Calibri"/>
              </a:rPr>
              <a:t>SequenceFile</a:t>
            </a:r>
            <a:r>
              <a:rPr lang="en-US" sz="1600" dirty="0">
                <a:solidFill>
                  <a:sysClr val="windowText" lastClr="000000"/>
                </a:solidFill>
              </a:rPr>
              <a:t>: is a flat file consisting of binary key/value pairs.</a:t>
            </a:r>
            <a:endParaRPr lang="en-US" sz="1600" dirty="0">
              <a:solidFill>
                <a:sysClr val="windowText" lastClr="000000"/>
              </a:solidFill>
              <a:latin typeface="Calibri"/>
            </a:endParaRPr>
          </a:p>
          <a:p>
            <a:pPr marL="657294" lvl="1" indent="-257244" defTabSz="342991">
              <a:defRPr/>
            </a:pPr>
            <a:r>
              <a:rPr lang="en-US" sz="1600" dirty="0" err="1" smtClean="0">
                <a:solidFill>
                  <a:sysClr val="windowText" lastClr="000000"/>
                </a:solidFill>
                <a:latin typeface="Calibri"/>
              </a:rPr>
              <a:t>RCFile</a:t>
            </a:r>
            <a:r>
              <a:rPr lang="en-US" sz="1600" dirty="0" smtClean="0">
                <a:solidFill>
                  <a:sysClr val="windowText" lastClr="000000"/>
                </a:solidFill>
                <a:latin typeface="Calibri"/>
              </a:rPr>
              <a:t>: </a:t>
            </a:r>
            <a:r>
              <a:rPr lang="en-US" sz="1600" dirty="0"/>
              <a:t>The </a:t>
            </a:r>
            <a:r>
              <a:rPr lang="en-US" sz="1600" dirty="0" err="1" smtClean="0"/>
              <a:t>RCFile</a:t>
            </a:r>
            <a:r>
              <a:rPr lang="en-US" sz="1600" dirty="0" smtClean="0"/>
              <a:t> (row columnar) </a:t>
            </a:r>
            <a:r>
              <a:rPr lang="en-US" sz="1600" dirty="0"/>
              <a:t>splits data horizontally into row groups. For example, rows 1 to 100 are stored in one group and rows 101 to 200 in the next and so on. One or several groups are stored in a HDFS file. The </a:t>
            </a:r>
            <a:r>
              <a:rPr lang="en-US" sz="1600" dirty="0" err="1"/>
              <a:t>RCFile</a:t>
            </a:r>
            <a:r>
              <a:rPr lang="en-US" sz="1600" dirty="0"/>
              <a:t> saves the row group data in a columnar format. So instead of storing row one then row two, it stores column one across all rows then column two across all rows and so on.</a:t>
            </a:r>
            <a:endParaRPr lang="en-US" sz="1600" dirty="0" smtClean="0">
              <a:solidFill>
                <a:sysClr val="windowText" lastClr="000000"/>
              </a:solidFill>
              <a:latin typeface="Calibri"/>
            </a:endParaRPr>
          </a:p>
          <a:p>
            <a:pPr marL="657294" lvl="1" indent="-257244" defTabSz="342991">
              <a:defRPr/>
            </a:pPr>
            <a:r>
              <a:rPr lang="en-US" sz="1600" dirty="0" smtClean="0">
                <a:solidFill>
                  <a:sysClr val="windowText" lastClr="000000"/>
                </a:solidFill>
                <a:latin typeface="Calibri"/>
              </a:rPr>
              <a:t>ORC File: </a:t>
            </a:r>
            <a:r>
              <a:rPr lang="en-US" sz="1600" dirty="0"/>
              <a:t>Optimized Row Columnar) file format. ORC provides </a:t>
            </a:r>
            <a:r>
              <a:rPr lang="en-US" sz="1600" dirty="0" smtClean="0"/>
              <a:t>substantial </a:t>
            </a:r>
            <a:r>
              <a:rPr lang="en-US" sz="1600" dirty="0"/>
              <a:t>improvements beyond </a:t>
            </a:r>
            <a:r>
              <a:rPr lang="en-US" sz="1600" dirty="0" err="1"/>
              <a:t>RCFile</a:t>
            </a:r>
            <a:r>
              <a:rPr lang="en-US" sz="1600" dirty="0"/>
              <a:t>.</a:t>
            </a:r>
            <a:endParaRPr lang="en-US" sz="1600" dirty="0">
              <a:solidFill>
                <a:sysClr val="windowText" lastClr="000000"/>
              </a:solidFill>
              <a:latin typeface="Calibri"/>
            </a:endParaRPr>
          </a:p>
          <a:p>
            <a:pPr marL="657294" lvl="1" indent="-257244" defTabSz="342991">
              <a:defRPr/>
            </a:pPr>
            <a:endParaRPr lang="en-US" sz="1500" dirty="0">
              <a:solidFill>
                <a:sysClr val="windowText" lastClr="000000"/>
              </a:solidFill>
              <a:latin typeface="Calibri"/>
            </a:endParaRPr>
          </a:p>
          <a:p>
            <a:pPr marL="657294" lvl="1" indent="-257244" defTabSz="342991">
              <a:defRPr/>
            </a:pPr>
            <a:endParaRPr lang="en-US" sz="1500" dirty="0">
              <a:solidFill>
                <a:sysClr val="windowText" lastClr="000000"/>
              </a:solidFill>
              <a:latin typeface="Calibri"/>
            </a:endParaRPr>
          </a:p>
        </p:txBody>
      </p:sp>
      <p:pic>
        <p:nvPicPr>
          <p:cNvPr id="6146" name="Picture 2" descr="http://www.semantikoz.com/blog/wp-content/uploads/2014/02/hadoop-rcfile-forma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0570" y="3783890"/>
            <a:ext cx="4444451" cy="28351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23260" y="4823460"/>
            <a:ext cx="1034514" cy="830997"/>
          </a:xfrm>
          <a:prstGeom prst="rect">
            <a:avLst/>
          </a:prstGeom>
          <a:noFill/>
        </p:spPr>
        <p:txBody>
          <a:bodyPr wrap="none" rtlCol="0">
            <a:spAutoFit/>
          </a:bodyPr>
          <a:lstStyle/>
          <a:p>
            <a:r>
              <a:rPr lang="en-US" sz="2400" dirty="0" err="1" smtClean="0"/>
              <a:t>RCfile</a:t>
            </a:r>
            <a:endParaRPr lang="en-US" sz="2400" dirty="0" smtClean="0"/>
          </a:p>
          <a:p>
            <a:r>
              <a:rPr lang="en-US" sz="2400" dirty="0" smtClean="0"/>
              <a:t>format</a:t>
            </a:r>
            <a:endParaRPr lang="en-US" sz="2400" dirty="0"/>
          </a:p>
        </p:txBody>
      </p:sp>
    </p:spTree>
    <p:extLst>
      <p:ext uri="{BB962C8B-B14F-4D97-AF65-F5344CB8AC3E}">
        <p14:creationId xmlns:p14="http://schemas.microsoft.com/office/powerpoint/2010/main" val="39270141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0"/>
            <a:ext cx="7886700" cy="1325563"/>
          </a:xfrm>
        </p:spPr>
        <p:txBody>
          <a:bodyPr/>
          <a:lstStyle/>
          <a:p>
            <a:r>
              <a:rPr lang="en-US" dirty="0" smtClean="0"/>
              <a:t>Function APIs in Hive</a:t>
            </a:r>
            <a:endParaRPr lang="en-US" dirty="0"/>
          </a:p>
        </p:txBody>
      </p:sp>
      <p:sp>
        <p:nvSpPr>
          <p:cNvPr id="5" name="Content Placeholder 4"/>
          <p:cNvSpPr txBox="1">
            <a:spLocks noGrp="1"/>
          </p:cNvSpPr>
          <p:nvPr>
            <p:ph idx="1"/>
          </p:nvPr>
        </p:nvSpPr>
        <p:spPr>
          <a:xfrm>
            <a:off x="525780" y="1094105"/>
            <a:ext cx="7886700" cy="5232715"/>
          </a:xfrm>
          <a:prstGeom prst="rect">
            <a:avLst/>
          </a:prstGeom>
          <a:noFill/>
        </p:spPr>
        <p:txBody>
          <a:bodyPr wrap="square" rtlCol="0">
            <a:spAutoFit/>
          </a:bodyPr>
          <a:lstStyle/>
          <a:p>
            <a:r>
              <a:rPr lang="en-US" dirty="0"/>
              <a:t>There are three types of </a:t>
            </a:r>
            <a:r>
              <a:rPr lang="en-US" i="1" dirty="0"/>
              <a:t>function</a:t>
            </a:r>
            <a:r>
              <a:rPr lang="en-US" dirty="0"/>
              <a:t> APIs in Hive, UDF, UDTF, and </a:t>
            </a:r>
            <a:r>
              <a:rPr lang="en-US" dirty="0" smtClean="0"/>
              <a:t>UDAF</a:t>
            </a:r>
          </a:p>
          <a:p>
            <a:pPr lvl="1"/>
            <a:r>
              <a:rPr lang="en-US" dirty="0"/>
              <a:t>Normal </a:t>
            </a:r>
            <a:r>
              <a:rPr lang="en-US" dirty="0" smtClean="0"/>
              <a:t>(UDF) functions </a:t>
            </a:r>
            <a:r>
              <a:rPr lang="en-US" dirty="0"/>
              <a:t>take inputs from a single row, and output a single </a:t>
            </a:r>
            <a:r>
              <a:rPr lang="en-US" dirty="0" smtClean="0"/>
              <a:t>value</a:t>
            </a:r>
          </a:p>
          <a:p>
            <a:pPr lvl="1"/>
            <a:endParaRPr lang="en-US" sz="1400" dirty="0" smtClean="0"/>
          </a:p>
          <a:p>
            <a:pPr lvl="1"/>
            <a:r>
              <a:rPr lang="en-US" dirty="0" smtClean="0"/>
              <a:t>UDTF, or table </a:t>
            </a:r>
            <a:r>
              <a:rPr lang="en-US" dirty="0"/>
              <a:t>functions are similar to UDF functions, but they can output both multiple columns AND multiple rows of data </a:t>
            </a:r>
            <a:r>
              <a:rPr lang="en-US" dirty="0" smtClean="0"/>
              <a:t>Examples </a:t>
            </a:r>
            <a:r>
              <a:rPr lang="en-US" dirty="0"/>
              <a:t>of built-in table functions include explode(), </a:t>
            </a:r>
            <a:r>
              <a:rPr lang="en-US" dirty="0" err="1"/>
              <a:t>json_tuple</a:t>
            </a:r>
            <a:r>
              <a:rPr lang="en-US" dirty="0"/>
              <a:t>(), and inline</a:t>
            </a:r>
            <a:r>
              <a:rPr lang="en-US" dirty="0" smtClean="0"/>
              <a:t>()</a:t>
            </a:r>
          </a:p>
          <a:p>
            <a:pPr lvl="1"/>
            <a:endParaRPr lang="en-US" sz="1400" dirty="0" smtClean="0"/>
          </a:p>
          <a:p>
            <a:pPr lvl="1"/>
            <a:r>
              <a:rPr lang="en-US" dirty="0"/>
              <a:t>Aggregate </a:t>
            </a:r>
            <a:r>
              <a:rPr lang="en-US" dirty="0" smtClean="0"/>
              <a:t>functions (UDAF) </a:t>
            </a:r>
            <a:r>
              <a:rPr lang="en-US" dirty="0"/>
              <a:t>can operate over an entire table at once to perform some sort of aggregation. </a:t>
            </a:r>
            <a:r>
              <a:rPr lang="en-US" dirty="0" smtClean="0"/>
              <a:t>Examples </a:t>
            </a:r>
            <a:r>
              <a:rPr lang="en-US" dirty="0"/>
              <a:t>of built-in aggregate functions include sum(), count(), min(), </a:t>
            </a:r>
            <a:r>
              <a:rPr lang="en-US" dirty="0" smtClean="0"/>
              <a:t>max(), sentences (), </a:t>
            </a:r>
            <a:r>
              <a:rPr lang="en-US" dirty="0" err="1" smtClean="0"/>
              <a:t>ngrams</a:t>
            </a:r>
            <a:r>
              <a:rPr lang="en-US" dirty="0" smtClean="0"/>
              <a:t>(), and </a:t>
            </a:r>
            <a:r>
              <a:rPr lang="en-US" dirty="0" err="1" smtClean="0"/>
              <a:t>context_ngrams</a:t>
            </a:r>
            <a:r>
              <a:rPr lang="en-US" dirty="0" smtClean="0"/>
              <a:t>()</a:t>
            </a:r>
            <a:endParaRPr lang="en-US" dirty="0"/>
          </a:p>
        </p:txBody>
      </p:sp>
    </p:spTree>
    <p:extLst>
      <p:ext uri="{BB962C8B-B14F-4D97-AF65-F5344CB8AC3E}">
        <p14:creationId xmlns:p14="http://schemas.microsoft.com/office/powerpoint/2010/main" val="183620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697864"/>
          </a:xfrm>
        </p:spPr>
        <p:txBody>
          <a:bodyPr/>
          <a:lstStyle/>
          <a:p>
            <a:r>
              <a:rPr lang="en-US" dirty="0"/>
              <a:t>Invoking a Hive UDF</a:t>
            </a:r>
          </a:p>
        </p:txBody>
      </p:sp>
      <p:sp>
        <p:nvSpPr>
          <p:cNvPr id="6" name="Content Placeholder 2"/>
          <p:cNvSpPr txBox="1">
            <a:spLocks/>
          </p:cNvSpPr>
          <p:nvPr/>
        </p:nvSpPr>
        <p:spPr>
          <a:xfrm>
            <a:off x="1407424" y="1241205"/>
            <a:ext cx="6173808" cy="3685415"/>
          </a:xfrm>
          <a:prstGeom prst="rect">
            <a:avLst/>
          </a:prstGeom>
        </p:spPr>
        <p:txBody>
          <a:bodyPr vert="horz" lIns="68598" tIns="34299" rIns="68598" bIns="34299"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01" b="1">
                <a:latin typeface="Courier New"/>
                <a:cs typeface="Courier New"/>
              </a:rPr>
              <a:t>ADD JAR </a:t>
            </a:r>
            <a:r>
              <a:rPr lang="en-US" sz="2101">
                <a:latin typeface="Courier New"/>
                <a:cs typeface="Courier New"/>
              </a:rPr>
              <a:t>/myapp/lib/myhiveudfs.jar;</a:t>
            </a:r>
          </a:p>
          <a:p>
            <a:pPr marL="0" indent="0">
              <a:buNone/>
            </a:pPr>
            <a:r>
              <a:rPr lang="en-US" sz="2101" b="1">
                <a:latin typeface="Courier New"/>
                <a:cs typeface="Courier New"/>
              </a:rPr>
              <a:t>CREATE TEMPORARY FUNCTION </a:t>
            </a:r>
            <a:r>
              <a:rPr lang="en-US" sz="2101">
                <a:latin typeface="Courier New"/>
                <a:cs typeface="Courier New"/>
              </a:rPr>
              <a:t>ComputeShipping </a:t>
            </a:r>
          </a:p>
          <a:p>
            <a:pPr marL="0" indent="0">
              <a:buNone/>
            </a:pPr>
            <a:r>
              <a:rPr lang="en-US" sz="2101">
                <a:latin typeface="Courier New"/>
                <a:cs typeface="Courier New"/>
              </a:rPr>
              <a:t>  	AS 'hiveudfs.ComputeShipping';</a:t>
            </a:r>
          </a:p>
          <a:p>
            <a:pPr marL="0" indent="0">
              <a:buNone/>
            </a:pPr>
            <a:endParaRPr lang="en-US" sz="2101">
              <a:latin typeface="Courier New"/>
              <a:cs typeface="Courier New"/>
            </a:endParaRPr>
          </a:p>
          <a:p>
            <a:pPr marL="0" indent="0">
              <a:buNone/>
            </a:pPr>
            <a:r>
              <a:rPr lang="en-US" sz="2101">
                <a:latin typeface="Courier New"/>
                <a:cs typeface="Courier New"/>
              </a:rPr>
              <a:t>FROM orders SELECT</a:t>
            </a:r>
          </a:p>
          <a:p>
            <a:pPr marL="0" indent="0">
              <a:buNone/>
            </a:pPr>
            <a:r>
              <a:rPr lang="en-US" sz="2101">
                <a:latin typeface="Courier New"/>
                <a:cs typeface="Courier New"/>
              </a:rPr>
              <a:t>	address, </a:t>
            </a:r>
          </a:p>
          <a:p>
            <a:pPr marL="0" indent="0">
              <a:buNone/>
            </a:pPr>
            <a:r>
              <a:rPr lang="en-US" sz="2101">
                <a:latin typeface="Courier New"/>
                <a:cs typeface="Courier New"/>
              </a:rPr>
              <a:t>	description, </a:t>
            </a:r>
          </a:p>
          <a:p>
            <a:pPr marL="0" indent="0">
              <a:buNone/>
            </a:pPr>
            <a:r>
              <a:rPr lang="en-US" sz="2101" b="1">
                <a:latin typeface="Courier New"/>
                <a:cs typeface="Courier New"/>
              </a:rPr>
              <a:t>	ComputeShipping</a:t>
            </a:r>
            <a:r>
              <a:rPr lang="en-US" sz="2101">
                <a:latin typeface="Courier New"/>
                <a:cs typeface="Courier New"/>
              </a:rPr>
              <a:t>(zip, weight);</a:t>
            </a:r>
          </a:p>
          <a:p>
            <a:pPr marL="0" indent="0">
              <a:buNone/>
            </a:pPr>
            <a:endParaRPr lang="en-US" sz="2101" dirty="0">
              <a:latin typeface="Courier New"/>
              <a:cs typeface="Courier New"/>
            </a:endParaRPr>
          </a:p>
        </p:txBody>
      </p:sp>
      <p:sp>
        <p:nvSpPr>
          <p:cNvPr id="7" name="Rectangle 6"/>
          <p:cNvSpPr/>
          <p:nvPr/>
        </p:nvSpPr>
        <p:spPr>
          <a:xfrm>
            <a:off x="1407424" y="1241205"/>
            <a:ext cx="6332111" cy="3605115"/>
          </a:xfrm>
          <a:prstGeom prst="rect">
            <a:avLst/>
          </a:prstGeom>
          <a:noFill/>
          <a:ln w="38100" cap="flat" cmpd="sng" algn="ctr">
            <a:solidFill>
              <a:srgbClr val="244A58"/>
            </a:solidFill>
            <a:prstDash val="solid"/>
            <a:miter lim="800000"/>
          </a:ln>
          <a:effectLst/>
        </p:spPr>
        <p:txBody>
          <a:bodyPr rtlCol="0" anchor="ctr"/>
          <a:lstStyle/>
          <a:p>
            <a:pPr algn="ctr" defTabSz="685983">
              <a:defRPr/>
            </a:pPr>
            <a:endParaRPr lang="en-US" sz="1350"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40182838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0"/>
            <a:ext cx="7886700" cy="1325563"/>
          </a:xfrm>
        </p:spPr>
        <p:txBody>
          <a:bodyPr/>
          <a:lstStyle/>
          <a:p>
            <a:r>
              <a:rPr lang="en-US" dirty="0" smtClean="0"/>
              <a:t>Built-in UDTF example: explode()</a:t>
            </a:r>
            <a:endParaRPr lang="en-US" dirty="0"/>
          </a:p>
        </p:txBody>
      </p:sp>
      <p:sp>
        <p:nvSpPr>
          <p:cNvPr id="4" name="Content Placeholder 3"/>
          <p:cNvSpPr>
            <a:spLocks noGrp="1"/>
          </p:cNvSpPr>
          <p:nvPr>
            <p:ph idx="1"/>
          </p:nvPr>
        </p:nvSpPr>
        <p:spPr>
          <a:xfrm>
            <a:off x="628650" y="1210629"/>
            <a:ext cx="7886700" cy="4351338"/>
          </a:xfrm>
        </p:spPr>
        <p:txBody>
          <a:bodyPr>
            <a:noAutofit/>
          </a:bodyPr>
          <a:lstStyle/>
          <a:p>
            <a:r>
              <a:rPr lang="en-US" sz="1800" dirty="0" smtClean="0"/>
              <a:t>explode</a:t>
            </a:r>
            <a:r>
              <a:rPr lang="en-US" sz="1800" dirty="0"/>
              <a:t>() takes in an array (or a map) as an input and outputs the elements of the array (map) as separate rows. UDTFs can be used in the SELECT expression list and as a part of LATERAL VIEW.</a:t>
            </a:r>
          </a:p>
          <a:p>
            <a:r>
              <a:rPr lang="en-US" sz="1800" dirty="0"/>
              <a:t>As an example of using explode() in the SELECT expression list, consider a table named </a:t>
            </a:r>
            <a:r>
              <a:rPr lang="en-US" sz="1800" dirty="0" err="1"/>
              <a:t>myTable</a:t>
            </a:r>
            <a:r>
              <a:rPr lang="en-US" sz="1800" dirty="0"/>
              <a:t> that has a single column (</a:t>
            </a:r>
            <a:r>
              <a:rPr lang="en-US" sz="1800" dirty="0" err="1"/>
              <a:t>myCol</a:t>
            </a:r>
            <a:r>
              <a:rPr lang="en-US" sz="1800" dirty="0"/>
              <a:t>) and two rows:</a:t>
            </a:r>
          </a:p>
          <a:p>
            <a:pPr marL="914400" lvl="2" indent="0">
              <a:buNone/>
            </a:pPr>
            <a:r>
              <a:rPr lang="en-US" sz="1400" b="1" dirty="0">
                <a:solidFill>
                  <a:srgbClr val="FF0000"/>
                </a:solidFill>
                <a:latin typeface="Courier New" panose="02070309020205020404" pitchFamily="49" charset="0"/>
                <a:cs typeface="Courier New" panose="02070309020205020404" pitchFamily="49" charset="0"/>
              </a:rPr>
              <a:t>Array&lt;</a:t>
            </a:r>
            <a:r>
              <a:rPr lang="en-US" sz="1400" b="1" dirty="0" err="1">
                <a:solidFill>
                  <a:srgbClr val="FF0000"/>
                </a:solidFill>
                <a:latin typeface="Courier New" panose="02070309020205020404" pitchFamily="49" charset="0"/>
                <a:cs typeface="Courier New" panose="02070309020205020404" pitchFamily="49" charset="0"/>
              </a:rPr>
              <a:t>int</a:t>
            </a:r>
            <a:r>
              <a:rPr lang="en-US" sz="1400" b="1" dirty="0">
                <a:solidFill>
                  <a:srgbClr val="FF0000"/>
                </a:solidFill>
                <a:latin typeface="Courier New" panose="02070309020205020404" pitchFamily="49" charset="0"/>
                <a:cs typeface="Courier New" panose="02070309020205020404" pitchFamily="49" charset="0"/>
              </a:rPr>
              <a:t>&gt; </a:t>
            </a:r>
            <a:r>
              <a:rPr lang="en-US" sz="1400" b="1" dirty="0" err="1">
                <a:solidFill>
                  <a:srgbClr val="FF0000"/>
                </a:solidFill>
                <a:latin typeface="Courier New" panose="02070309020205020404" pitchFamily="49" charset="0"/>
                <a:cs typeface="Courier New" panose="02070309020205020404" pitchFamily="49" charset="0"/>
              </a:rPr>
              <a:t>myCol</a:t>
            </a:r>
            <a:endParaRPr lang="en-US" sz="1400" b="1" dirty="0">
              <a:solidFill>
                <a:srgbClr val="FF0000"/>
              </a:solidFill>
              <a:latin typeface="Courier New" panose="02070309020205020404" pitchFamily="49" charset="0"/>
              <a:cs typeface="Courier New" panose="02070309020205020404" pitchFamily="49" charset="0"/>
            </a:endParaRPr>
          </a:p>
          <a:p>
            <a:pPr marL="914400" lvl="2" indent="0">
              <a:buNone/>
            </a:pPr>
            <a:r>
              <a:rPr lang="en-US" sz="1400" b="1" dirty="0">
                <a:solidFill>
                  <a:srgbClr val="FF0000"/>
                </a:solidFill>
                <a:latin typeface="Courier New" panose="02070309020205020404" pitchFamily="49" charset="0"/>
                <a:cs typeface="Courier New" panose="02070309020205020404" pitchFamily="49" charset="0"/>
              </a:rPr>
              <a:t>[100,200,300]</a:t>
            </a:r>
          </a:p>
          <a:p>
            <a:pPr marL="914400" lvl="2" indent="0">
              <a:buNone/>
            </a:pPr>
            <a:r>
              <a:rPr lang="en-US" sz="1400" b="1" dirty="0">
                <a:solidFill>
                  <a:srgbClr val="FF0000"/>
                </a:solidFill>
                <a:latin typeface="Courier New" panose="02070309020205020404" pitchFamily="49" charset="0"/>
                <a:cs typeface="Courier New" panose="02070309020205020404" pitchFamily="49" charset="0"/>
              </a:rPr>
              <a:t>[400,500,600]</a:t>
            </a:r>
          </a:p>
          <a:p>
            <a:r>
              <a:rPr lang="en-US" sz="1800" dirty="0"/>
              <a:t>Then running the query:</a:t>
            </a:r>
          </a:p>
          <a:p>
            <a:pPr marL="914400" lvl="2" indent="0">
              <a:buNone/>
            </a:pPr>
            <a:r>
              <a:rPr lang="en-US" sz="1400" b="1" dirty="0">
                <a:solidFill>
                  <a:srgbClr val="000099"/>
                </a:solidFill>
                <a:latin typeface="Courier New" panose="02070309020205020404" pitchFamily="49" charset="0"/>
                <a:cs typeface="Courier New" panose="02070309020205020404" pitchFamily="49" charset="0"/>
              </a:rPr>
              <a:t>SELECT explode(</a:t>
            </a:r>
            <a:r>
              <a:rPr lang="en-US" sz="1400" b="1" dirty="0" err="1">
                <a:solidFill>
                  <a:srgbClr val="000099"/>
                </a:solidFill>
                <a:latin typeface="Courier New" panose="02070309020205020404" pitchFamily="49" charset="0"/>
                <a:cs typeface="Courier New" panose="02070309020205020404" pitchFamily="49" charset="0"/>
              </a:rPr>
              <a:t>myCol</a:t>
            </a:r>
            <a:r>
              <a:rPr lang="en-US" sz="1400" b="1" dirty="0">
                <a:solidFill>
                  <a:srgbClr val="000099"/>
                </a:solidFill>
                <a:latin typeface="Courier New" panose="02070309020205020404" pitchFamily="49" charset="0"/>
                <a:cs typeface="Courier New" panose="02070309020205020404" pitchFamily="49" charset="0"/>
              </a:rPr>
              <a:t>) AS </a:t>
            </a:r>
            <a:r>
              <a:rPr lang="en-US" sz="1400" b="1" dirty="0" err="1">
                <a:solidFill>
                  <a:srgbClr val="000099"/>
                </a:solidFill>
                <a:latin typeface="Courier New" panose="02070309020205020404" pitchFamily="49" charset="0"/>
                <a:cs typeface="Courier New" panose="02070309020205020404" pitchFamily="49" charset="0"/>
              </a:rPr>
              <a:t>myNewCol</a:t>
            </a:r>
            <a:r>
              <a:rPr lang="en-US" sz="1400" b="1" dirty="0">
                <a:solidFill>
                  <a:srgbClr val="000099"/>
                </a:solidFill>
                <a:latin typeface="Courier New" panose="02070309020205020404" pitchFamily="49" charset="0"/>
                <a:cs typeface="Courier New" panose="02070309020205020404" pitchFamily="49" charset="0"/>
              </a:rPr>
              <a:t> FROM </a:t>
            </a:r>
            <a:r>
              <a:rPr lang="en-US" sz="1400" b="1" dirty="0" err="1">
                <a:solidFill>
                  <a:srgbClr val="000099"/>
                </a:solidFill>
                <a:latin typeface="Courier New" panose="02070309020205020404" pitchFamily="49" charset="0"/>
                <a:cs typeface="Courier New" panose="02070309020205020404" pitchFamily="49" charset="0"/>
              </a:rPr>
              <a:t>myTable</a:t>
            </a:r>
            <a:r>
              <a:rPr lang="en-US" sz="1400" b="1" dirty="0">
                <a:solidFill>
                  <a:srgbClr val="000099"/>
                </a:solidFill>
                <a:latin typeface="Courier New" panose="02070309020205020404" pitchFamily="49" charset="0"/>
                <a:cs typeface="Courier New" panose="02070309020205020404" pitchFamily="49" charset="0"/>
              </a:rPr>
              <a:t>;</a:t>
            </a:r>
          </a:p>
          <a:p>
            <a:pPr marL="0" indent="0">
              <a:buNone/>
            </a:pPr>
            <a:r>
              <a:rPr lang="en-US" sz="1800" dirty="0" smtClean="0"/>
              <a:t>     will </a:t>
            </a:r>
            <a:r>
              <a:rPr lang="en-US" sz="1800" dirty="0"/>
              <a:t>produce:</a:t>
            </a:r>
          </a:p>
          <a:p>
            <a:pPr marL="914400" lvl="2" indent="0">
              <a:spcBef>
                <a:spcPts val="0"/>
              </a:spcBef>
              <a:buNone/>
            </a:pPr>
            <a:r>
              <a:rPr lang="en-US" sz="1400" b="1" dirty="0">
                <a:solidFill>
                  <a:srgbClr val="FF0000"/>
                </a:solidFill>
                <a:latin typeface="Courier New" panose="02070309020205020404" pitchFamily="49" charset="0"/>
                <a:cs typeface="Courier New" panose="02070309020205020404" pitchFamily="49" charset="0"/>
              </a:rPr>
              <a:t>(</a:t>
            </a:r>
            <a:r>
              <a:rPr lang="en-US" sz="1400" b="1" dirty="0" err="1">
                <a:solidFill>
                  <a:srgbClr val="FF0000"/>
                </a:solidFill>
                <a:latin typeface="Courier New" panose="02070309020205020404" pitchFamily="49" charset="0"/>
                <a:cs typeface="Courier New" panose="02070309020205020404" pitchFamily="49" charset="0"/>
              </a:rPr>
              <a:t>int</a:t>
            </a:r>
            <a:r>
              <a:rPr lang="en-US" sz="1400" b="1" dirty="0">
                <a:solidFill>
                  <a:srgbClr val="FF0000"/>
                </a:solidFill>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myNewCol</a:t>
            </a:r>
            <a:endParaRPr lang="en-US" sz="1400" b="1" dirty="0">
              <a:solidFill>
                <a:srgbClr val="FF0000"/>
              </a:solidFill>
              <a:latin typeface="Courier New" panose="02070309020205020404" pitchFamily="49" charset="0"/>
              <a:cs typeface="Courier New" panose="02070309020205020404" pitchFamily="49" charset="0"/>
            </a:endParaRPr>
          </a:p>
          <a:p>
            <a:pPr marL="914400" lvl="2" indent="0">
              <a:spcBef>
                <a:spcPts val="0"/>
              </a:spcBef>
              <a:buNone/>
            </a:pPr>
            <a:r>
              <a:rPr lang="en-US" sz="1400" b="1" dirty="0">
                <a:solidFill>
                  <a:srgbClr val="FF0000"/>
                </a:solidFill>
                <a:latin typeface="Courier New" panose="02070309020205020404" pitchFamily="49" charset="0"/>
                <a:cs typeface="Courier New" panose="02070309020205020404" pitchFamily="49" charset="0"/>
              </a:rPr>
              <a:t>100</a:t>
            </a:r>
          </a:p>
          <a:p>
            <a:pPr marL="914400" lvl="2" indent="0">
              <a:spcBef>
                <a:spcPts val="0"/>
              </a:spcBef>
              <a:buNone/>
            </a:pPr>
            <a:r>
              <a:rPr lang="en-US" sz="1400" b="1" dirty="0">
                <a:solidFill>
                  <a:srgbClr val="FF0000"/>
                </a:solidFill>
                <a:latin typeface="Courier New" panose="02070309020205020404" pitchFamily="49" charset="0"/>
                <a:cs typeface="Courier New" panose="02070309020205020404" pitchFamily="49" charset="0"/>
              </a:rPr>
              <a:t>200</a:t>
            </a:r>
          </a:p>
          <a:p>
            <a:pPr marL="914400" lvl="2" indent="0">
              <a:spcBef>
                <a:spcPts val="0"/>
              </a:spcBef>
              <a:buNone/>
            </a:pPr>
            <a:r>
              <a:rPr lang="en-US" sz="1400" b="1" dirty="0">
                <a:solidFill>
                  <a:srgbClr val="FF0000"/>
                </a:solidFill>
                <a:latin typeface="Courier New" panose="02070309020205020404" pitchFamily="49" charset="0"/>
                <a:cs typeface="Courier New" panose="02070309020205020404" pitchFamily="49" charset="0"/>
              </a:rPr>
              <a:t>300</a:t>
            </a:r>
          </a:p>
          <a:p>
            <a:pPr marL="914400" lvl="2" indent="0">
              <a:spcBef>
                <a:spcPts val="0"/>
              </a:spcBef>
              <a:buNone/>
            </a:pPr>
            <a:r>
              <a:rPr lang="en-US" sz="1400" b="1" dirty="0">
                <a:solidFill>
                  <a:srgbClr val="FF0000"/>
                </a:solidFill>
                <a:latin typeface="Courier New" panose="02070309020205020404" pitchFamily="49" charset="0"/>
                <a:cs typeface="Courier New" panose="02070309020205020404" pitchFamily="49" charset="0"/>
              </a:rPr>
              <a:t>400</a:t>
            </a:r>
          </a:p>
          <a:p>
            <a:pPr marL="914400" lvl="2" indent="0">
              <a:spcBef>
                <a:spcPts val="0"/>
              </a:spcBef>
              <a:buNone/>
            </a:pPr>
            <a:r>
              <a:rPr lang="en-US" sz="1400" b="1" dirty="0">
                <a:solidFill>
                  <a:srgbClr val="FF0000"/>
                </a:solidFill>
                <a:latin typeface="Courier New" panose="02070309020205020404" pitchFamily="49" charset="0"/>
                <a:cs typeface="Courier New" panose="02070309020205020404" pitchFamily="49" charset="0"/>
              </a:rPr>
              <a:t>500</a:t>
            </a:r>
          </a:p>
          <a:p>
            <a:pPr marL="914400" lvl="2" indent="0">
              <a:spcBef>
                <a:spcPts val="0"/>
              </a:spcBef>
              <a:buNone/>
            </a:pPr>
            <a:r>
              <a:rPr lang="en-US" sz="1400" b="1" dirty="0">
                <a:solidFill>
                  <a:srgbClr val="FF0000"/>
                </a:solidFill>
                <a:latin typeface="Courier New" panose="02070309020205020404" pitchFamily="49" charset="0"/>
                <a:cs typeface="Courier New" panose="02070309020205020404" pitchFamily="49" charset="0"/>
              </a:rPr>
              <a:t>600</a:t>
            </a:r>
          </a:p>
          <a:p>
            <a:r>
              <a:rPr lang="en-US" sz="1800" dirty="0"/>
              <a:t>The usage with Maps is similar:</a:t>
            </a:r>
          </a:p>
          <a:p>
            <a:pPr marL="914400" lvl="2" indent="0">
              <a:buNone/>
            </a:pPr>
            <a:r>
              <a:rPr lang="en-US" sz="1400" b="1" dirty="0">
                <a:solidFill>
                  <a:srgbClr val="000099"/>
                </a:solidFill>
                <a:latin typeface="Courier New" panose="02070309020205020404" pitchFamily="49" charset="0"/>
                <a:cs typeface="Courier New" panose="02070309020205020404" pitchFamily="49" charset="0"/>
              </a:rPr>
              <a:t>SELECT explode(</a:t>
            </a:r>
            <a:r>
              <a:rPr lang="en-US" sz="1400" b="1" dirty="0" err="1">
                <a:solidFill>
                  <a:srgbClr val="000099"/>
                </a:solidFill>
                <a:latin typeface="Courier New" panose="02070309020205020404" pitchFamily="49" charset="0"/>
                <a:cs typeface="Courier New" panose="02070309020205020404" pitchFamily="49" charset="0"/>
              </a:rPr>
              <a:t>myMap</a:t>
            </a:r>
            <a:r>
              <a:rPr lang="en-US" sz="1400" b="1" dirty="0">
                <a:solidFill>
                  <a:srgbClr val="000099"/>
                </a:solidFill>
                <a:latin typeface="Courier New" panose="02070309020205020404" pitchFamily="49" charset="0"/>
                <a:cs typeface="Courier New" panose="02070309020205020404" pitchFamily="49" charset="0"/>
              </a:rPr>
              <a:t>) AS (</a:t>
            </a:r>
            <a:r>
              <a:rPr lang="en-US" sz="1400" b="1" dirty="0" err="1">
                <a:solidFill>
                  <a:srgbClr val="000099"/>
                </a:solidFill>
                <a:latin typeface="Courier New" panose="02070309020205020404" pitchFamily="49" charset="0"/>
                <a:cs typeface="Courier New" panose="02070309020205020404" pitchFamily="49" charset="0"/>
              </a:rPr>
              <a:t>myMapKey</a:t>
            </a:r>
            <a:r>
              <a:rPr lang="en-US" sz="1400" b="1" dirty="0">
                <a:solidFill>
                  <a:srgbClr val="000099"/>
                </a:solidFill>
                <a:latin typeface="Courier New" panose="02070309020205020404" pitchFamily="49" charset="0"/>
                <a:cs typeface="Courier New" panose="02070309020205020404" pitchFamily="49" charset="0"/>
              </a:rPr>
              <a:t>, </a:t>
            </a:r>
            <a:r>
              <a:rPr lang="en-US" sz="1400" b="1" dirty="0" err="1">
                <a:solidFill>
                  <a:srgbClr val="000099"/>
                </a:solidFill>
                <a:latin typeface="Courier New" panose="02070309020205020404" pitchFamily="49" charset="0"/>
                <a:cs typeface="Courier New" panose="02070309020205020404" pitchFamily="49" charset="0"/>
              </a:rPr>
              <a:t>myMapValue</a:t>
            </a:r>
            <a:r>
              <a:rPr lang="en-US" sz="1400" b="1" dirty="0">
                <a:solidFill>
                  <a:srgbClr val="000099"/>
                </a:solidFill>
                <a:latin typeface="Courier New" panose="02070309020205020404" pitchFamily="49" charset="0"/>
                <a:cs typeface="Courier New" panose="02070309020205020404" pitchFamily="49" charset="0"/>
              </a:rPr>
              <a:t>) </a:t>
            </a:r>
            <a:endParaRPr lang="en-US" sz="1400" b="1" dirty="0" smtClean="0">
              <a:solidFill>
                <a:srgbClr val="000099"/>
              </a:solidFill>
              <a:latin typeface="Courier New" panose="02070309020205020404" pitchFamily="49" charset="0"/>
              <a:cs typeface="Courier New" panose="02070309020205020404" pitchFamily="49" charset="0"/>
            </a:endParaRPr>
          </a:p>
          <a:p>
            <a:pPr marL="914400" lvl="2" indent="0">
              <a:buNone/>
            </a:pPr>
            <a:r>
              <a:rPr lang="en-US" sz="1400" b="1" dirty="0" smtClean="0">
                <a:solidFill>
                  <a:srgbClr val="000099"/>
                </a:solidFill>
                <a:latin typeface="Courier New" panose="02070309020205020404" pitchFamily="49" charset="0"/>
                <a:cs typeface="Courier New" panose="02070309020205020404" pitchFamily="49" charset="0"/>
              </a:rPr>
              <a:t>FROM </a:t>
            </a:r>
            <a:r>
              <a:rPr lang="en-US" sz="1400" b="1" dirty="0" err="1">
                <a:solidFill>
                  <a:srgbClr val="000099"/>
                </a:solidFill>
                <a:latin typeface="Courier New" panose="02070309020205020404" pitchFamily="49" charset="0"/>
                <a:cs typeface="Courier New" panose="02070309020205020404" pitchFamily="49" charset="0"/>
              </a:rPr>
              <a:t>myMapTable</a:t>
            </a:r>
            <a:r>
              <a:rPr lang="en-US" sz="1400" b="1" dirty="0">
                <a:solidFill>
                  <a:srgbClr val="000099"/>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407340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1"/>
            <a:ext cx="7886700" cy="777240"/>
          </a:xfrm>
        </p:spPr>
        <p:txBody>
          <a:bodyPr/>
          <a:lstStyle/>
          <a:p>
            <a:r>
              <a:rPr lang="en-US" dirty="0" smtClean="0"/>
              <a:t>explode()  with LATERAL VIEW</a:t>
            </a:r>
            <a:endParaRPr lang="en-US" dirty="0"/>
          </a:p>
        </p:txBody>
      </p:sp>
      <p:sp>
        <p:nvSpPr>
          <p:cNvPr id="4" name="Content Placeholder 3"/>
          <p:cNvSpPr>
            <a:spLocks noGrp="1"/>
          </p:cNvSpPr>
          <p:nvPr>
            <p:ph idx="1"/>
          </p:nvPr>
        </p:nvSpPr>
        <p:spPr>
          <a:xfrm>
            <a:off x="628650" y="777241"/>
            <a:ext cx="7886700" cy="4351338"/>
          </a:xfrm>
        </p:spPr>
        <p:txBody>
          <a:bodyPr>
            <a:noAutofit/>
          </a:bodyPr>
          <a:lstStyle/>
          <a:p>
            <a:r>
              <a:rPr lang="en-US" sz="1600" dirty="0" smtClean="0"/>
              <a:t>LATERAL VIEW </a:t>
            </a:r>
            <a:r>
              <a:rPr lang="en-US" sz="1600" dirty="0"/>
              <a:t>is used in conjunction with </a:t>
            </a:r>
            <a:r>
              <a:rPr lang="en-US" sz="1600" dirty="0" smtClean="0"/>
              <a:t>UDTF </a:t>
            </a:r>
            <a:r>
              <a:rPr lang="en-US" sz="1600" dirty="0"/>
              <a:t>functions such as explode</a:t>
            </a:r>
            <a:r>
              <a:rPr lang="en-US" sz="1600" dirty="0" smtClean="0"/>
              <a:t>().</a:t>
            </a:r>
          </a:p>
          <a:p>
            <a:r>
              <a:rPr lang="en-US" sz="1600" dirty="0"/>
              <a:t>A lateral view first applies the UDTF to each row of </a:t>
            </a:r>
            <a:r>
              <a:rPr lang="en-US" sz="1600" dirty="0" smtClean="0"/>
              <a:t>the base </a:t>
            </a:r>
            <a:r>
              <a:rPr lang="en-US" sz="1600" dirty="0"/>
              <a:t>table and then joins resulting output rows to the input rows to form a virtual table having the supplied table alias.</a:t>
            </a:r>
            <a:endParaRPr lang="en-US" sz="1600" dirty="0" smtClean="0"/>
          </a:p>
          <a:p>
            <a:r>
              <a:rPr lang="en-US" sz="1600" dirty="0">
                <a:cs typeface="Courier New" panose="02070309020205020404" pitchFamily="49" charset="0"/>
              </a:rPr>
              <a:t>Consider the following base table named </a:t>
            </a:r>
            <a:r>
              <a:rPr lang="en-US" sz="1600" dirty="0" err="1">
                <a:cs typeface="Courier New" panose="02070309020205020404" pitchFamily="49" charset="0"/>
              </a:rPr>
              <a:t>pageAds</a:t>
            </a:r>
            <a:r>
              <a:rPr lang="en-US" sz="1600" dirty="0">
                <a:cs typeface="Courier New" panose="02070309020205020404" pitchFamily="49" charset="0"/>
              </a:rPr>
              <a:t>. It has two columns: </a:t>
            </a:r>
            <a:r>
              <a:rPr lang="en-US" sz="1600" dirty="0" err="1">
                <a:cs typeface="Courier New" panose="02070309020205020404" pitchFamily="49" charset="0"/>
              </a:rPr>
              <a:t>pageid</a:t>
            </a:r>
            <a:r>
              <a:rPr lang="en-US" sz="1600" dirty="0">
                <a:cs typeface="Courier New" panose="02070309020205020404" pitchFamily="49" charset="0"/>
              </a:rPr>
              <a:t> (name of the page) and </a:t>
            </a:r>
            <a:r>
              <a:rPr lang="en-US" sz="1600" dirty="0" err="1">
                <a:cs typeface="Courier New" panose="02070309020205020404" pitchFamily="49" charset="0"/>
              </a:rPr>
              <a:t>adid_list</a:t>
            </a:r>
            <a:r>
              <a:rPr lang="en-US" sz="1600" dirty="0">
                <a:cs typeface="Courier New" panose="02070309020205020404" pitchFamily="49" charset="0"/>
              </a:rPr>
              <a:t> (an array of ads appearing on the page</a:t>
            </a:r>
            <a:r>
              <a:rPr lang="en-US" sz="1600" dirty="0" smtClean="0">
                <a:cs typeface="Courier New" panose="02070309020205020404" pitchFamily="49" charset="0"/>
              </a:rPr>
              <a:t>):</a:t>
            </a:r>
          </a:p>
          <a:p>
            <a:pPr marL="457200" lvl="1" indent="0">
              <a:buNone/>
            </a:pPr>
            <a:endParaRPr lang="en-US" sz="1100" b="1" dirty="0" smtClean="0">
              <a:latin typeface="Courier New" panose="02070309020205020404" pitchFamily="49" charset="0"/>
              <a:cs typeface="Courier New" panose="02070309020205020404" pitchFamily="49" charset="0"/>
            </a:endParaRPr>
          </a:p>
          <a:p>
            <a:pPr marL="457200" lvl="1" indent="0">
              <a:buNone/>
            </a:pPr>
            <a:r>
              <a:rPr lang="en-US" sz="1100" b="1" u="sng" dirty="0" err="1" smtClean="0">
                <a:solidFill>
                  <a:srgbClr val="FF0000"/>
                </a:solidFill>
                <a:latin typeface="Courier New" panose="02070309020205020404" pitchFamily="49" charset="0"/>
                <a:cs typeface="Courier New" panose="02070309020205020404" pitchFamily="49" charset="0"/>
              </a:rPr>
              <a:t>Pageid</a:t>
            </a:r>
            <a:r>
              <a:rPr lang="en-US" sz="1100" b="1" u="sng" dirty="0" smtClean="0">
                <a:solidFill>
                  <a:srgbClr val="FF0000"/>
                </a:solidFill>
                <a:latin typeface="Courier New" panose="02070309020205020404" pitchFamily="49" charset="0"/>
                <a:cs typeface="Courier New" panose="02070309020205020404" pitchFamily="49" charset="0"/>
              </a:rPr>
              <a:t> (string)        </a:t>
            </a:r>
            <a:r>
              <a:rPr lang="en-US" sz="1100" b="1" u="sng" dirty="0" err="1" smtClean="0">
                <a:solidFill>
                  <a:srgbClr val="FF0000"/>
                </a:solidFill>
                <a:latin typeface="Courier New" panose="02070309020205020404" pitchFamily="49" charset="0"/>
                <a:cs typeface="Courier New" panose="02070309020205020404" pitchFamily="49" charset="0"/>
              </a:rPr>
              <a:t>adid_list</a:t>
            </a:r>
            <a:r>
              <a:rPr lang="en-US" sz="1100" b="1" u="sng" dirty="0" smtClean="0">
                <a:solidFill>
                  <a:srgbClr val="FF0000"/>
                </a:solidFill>
                <a:latin typeface="Courier New" panose="02070309020205020404" pitchFamily="49" charset="0"/>
                <a:cs typeface="Courier New" panose="02070309020205020404" pitchFamily="49" charset="0"/>
              </a:rPr>
              <a:t> Array &lt;</a:t>
            </a:r>
            <a:r>
              <a:rPr lang="en-US" sz="1100" b="1" u="sng" dirty="0" err="1" smtClean="0">
                <a:solidFill>
                  <a:srgbClr val="FF0000"/>
                </a:solidFill>
                <a:latin typeface="Courier New" panose="02070309020205020404" pitchFamily="49" charset="0"/>
                <a:cs typeface="Courier New" panose="02070309020205020404" pitchFamily="49" charset="0"/>
              </a:rPr>
              <a:t>int</a:t>
            </a:r>
            <a:r>
              <a:rPr lang="en-US" sz="1100" b="1" u="sng" dirty="0" smtClean="0">
                <a:solidFill>
                  <a:srgbClr val="FF0000"/>
                </a:solidFill>
                <a:latin typeface="Courier New" panose="02070309020205020404" pitchFamily="49" charset="0"/>
                <a:cs typeface="Courier New" panose="02070309020205020404" pitchFamily="49" charset="0"/>
              </a:rPr>
              <a:t>&gt;</a:t>
            </a:r>
            <a:endParaRPr lang="en-US" sz="1100" b="1" u="sng" dirty="0">
              <a:solidFill>
                <a:srgbClr val="FF0000"/>
              </a:solidFill>
              <a:latin typeface="Courier New" panose="02070309020205020404" pitchFamily="49" charset="0"/>
              <a:cs typeface="Courier New" panose="02070309020205020404" pitchFamily="49" charset="0"/>
            </a:endParaRPr>
          </a:p>
          <a:p>
            <a:pPr marL="457200" lvl="1" indent="0">
              <a:buNone/>
            </a:pPr>
            <a:r>
              <a:rPr lang="en-US" sz="1100" b="1" dirty="0" smtClean="0">
                <a:solidFill>
                  <a:srgbClr val="FF0000"/>
                </a:solidFill>
                <a:latin typeface="Courier New" panose="02070309020205020404" pitchFamily="49" charset="0"/>
                <a:cs typeface="Courier New" panose="02070309020205020404" pitchFamily="49" charset="0"/>
              </a:rPr>
              <a:t>“</a:t>
            </a:r>
            <a:r>
              <a:rPr lang="en-US" sz="1100" b="1" dirty="0" err="1" smtClean="0">
                <a:solidFill>
                  <a:srgbClr val="FF0000"/>
                </a:solidFill>
                <a:latin typeface="Courier New" panose="02070309020205020404" pitchFamily="49" charset="0"/>
                <a:cs typeface="Courier New" panose="02070309020205020404" pitchFamily="49" charset="0"/>
              </a:rPr>
              <a:t>front_page</a:t>
            </a:r>
            <a:r>
              <a:rPr lang="en-US" sz="1100" b="1" dirty="0" smtClean="0">
                <a:solidFill>
                  <a:srgbClr val="FF0000"/>
                </a:solidFill>
                <a:latin typeface="Courier New" panose="02070309020205020404" pitchFamily="49" charset="0"/>
                <a:cs typeface="Courier New" panose="02070309020205020404" pitchFamily="49" charset="0"/>
              </a:rPr>
              <a:t>”    		[1</a:t>
            </a:r>
            <a:r>
              <a:rPr lang="en-US" sz="1100" b="1" dirty="0">
                <a:solidFill>
                  <a:srgbClr val="FF0000"/>
                </a:solidFill>
                <a:latin typeface="Courier New" panose="02070309020205020404" pitchFamily="49" charset="0"/>
                <a:cs typeface="Courier New" panose="02070309020205020404" pitchFamily="49" charset="0"/>
              </a:rPr>
              <a:t>, 2, 3]</a:t>
            </a:r>
          </a:p>
          <a:p>
            <a:pPr marL="457200" lvl="1" indent="0">
              <a:buNone/>
            </a:pPr>
            <a:r>
              <a:rPr lang="en-US" sz="1100" b="1" dirty="0" smtClean="0">
                <a:solidFill>
                  <a:srgbClr val="FF0000"/>
                </a:solidFill>
                <a:latin typeface="Courier New" panose="02070309020205020404" pitchFamily="49" charset="0"/>
                <a:cs typeface="Courier New" panose="02070309020205020404" pitchFamily="49" charset="0"/>
              </a:rPr>
              <a:t>“</a:t>
            </a:r>
            <a:r>
              <a:rPr lang="en-US" sz="1100" b="1" dirty="0" err="1" smtClean="0">
                <a:solidFill>
                  <a:srgbClr val="FF0000"/>
                </a:solidFill>
                <a:latin typeface="Courier New" panose="02070309020205020404" pitchFamily="49" charset="0"/>
                <a:cs typeface="Courier New" panose="02070309020205020404" pitchFamily="49" charset="0"/>
              </a:rPr>
              <a:t>contact_page</a:t>
            </a:r>
            <a:r>
              <a:rPr lang="en-US" sz="1100" b="1" dirty="0" smtClean="0">
                <a:solidFill>
                  <a:srgbClr val="FF0000"/>
                </a:solidFill>
                <a:latin typeface="Courier New" panose="02070309020205020404" pitchFamily="49" charset="0"/>
                <a:cs typeface="Courier New" panose="02070309020205020404" pitchFamily="49" charset="0"/>
              </a:rPr>
              <a:t>”  		[3</a:t>
            </a:r>
            <a:r>
              <a:rPr lang="en-US" sz="1100" b="1" dirty="0">
                <a:solidFill>
                  <a:srgbClr val="FF0000"/>
                </a:solidFill>
                <a:latin typeface="Courier New" panose="02070309020205020404" pitchFamily="49" charset="0"/>
                <a:cs typeface="Courier New" panose="02070309020205020404" pitchFamily="49" charset="0"/>
              </a:rPr>
              <a:t>, 4, 5</a:t>
            </a:r>
            <a:r>
              <a:rPr lang="en-US" sz="1100" b="1" dirty="0" smtClean="0">
                <a:solidFill>
                  <a:srgbClr val="FF0000"/>
                </a:solidFill>
                <a:latin typeface="Courier New" panose="02070309020205020404" pitchFamily="49" charset="0"/>
                <a:cs typeface="Courier New" panose="02070309020205020404" pitchFamily="49" charset="0"/>
              </a:rPr>
              <a:t>]</a:t>
            </a:r>
          </a:p>
          <a:p>
            <a:pPr marL="457200" lvl="1" indent="0">
              <a:buNone/>
            </a:pPr>
            <a:endParaRPr lang="en-US" sz="1100" b="1" dirty="0">
              <a:latin typeface="Courier New" panose="02070309020205020404" pitchFamily="49" charset="0"/>
              <a:cs typeface="Courier New" panose="02070309020205020404" pitchFamily="49" charset="0"/>
            </a:endParaRPr>
          </a:p>
          <a:p>
            <a:pPr marL="0" lvl="1" indent="0"/>
            <a:r>
              <a:rPr lang="en-US" sz="1600" dirty="0" smtClean="0">
                <a:cs typeface="Courier New" panose="02070309020205020404" pitchFamily="49" charset="0"/>
              </a:rPr>
              <a:t>    The </a:t>
            </a:r>
            <a:r>
              <a:rPr lang="en-US" sz="1600" dirty="0">
                <a:cs typeface="Courier New" panose="02070309020205020404" pitchFamily="49" charset="0"/>
              </a:rPr>
              <a:t>user would like to count the total number of times an ad appears across all pages.</a:t>
            </a:r>
          </a:p>
          <a:p>
            <a:pPr marL="171450" lvl="1" indent="-171450"/>
            <a:endParaRPr lang="en-US" sz="200" dirty="0" smtClean="0">
              <a:cs typeface="Courier New" panose="02070309020205020404" pitchFamily="49" charset="0"/>
            </a:endParaRPr>
          </a:p>
          <a:p>
            <a:pPr marL="171450" lvl="1" indent="-171450"/>
            <a:r>
              <a:rPr lang="en-US" sz="1600" dirty="0" smtClean="0">
                <a:cs typeface="Courier New" panose="02070309020205020404" pitchFamily="49" charset="0"/>
              </a:rPr>
              <a:t>A </a:t>
            </a:r>
            <a:r>
              <a:rPr lang="en-US" sz="1600" dirty="0">
                <a:cs typeface="Courier New" panose="02070309020205020404" pitchFamily="49" charset="0"/>
              </a:rPr>
              <a:t>lateral view with explode() can be used to convert </a:t>
            </a:r>
            <a:r>
              <a:rPr lang="en-US" sz="1600" dirty="0" err="1">
                <a:cs typeface="Courier New" panose="02070309020205020404" pitchFamily="49" charset="0"/>
              </a:rPr>
              <a:t>adid_list</a:t>
            </a:r>
            <a:r>
              <a:rPr lang="en-US" sz="1600" dirty="0">
                <a:cs typeface="Courier New" panose="02070309020205020404" pitchFamily="49" charset="0"/>
              </a:rPr>
              <a:t> into separate rows using the query:</a:t>
            </a:r>
          </a:p>
          <a:p>
            <a:pPr marL="457200" lvl="1" indent="0">
              <a:buNone/>
            </a:pPr>
            <a:r>
              <a:rPr lang="en-US" sz="1400" b="1" dirty="0">
                <a:solidFill>
                  <a:srgbClr val="000099"/>
                </a:solidFill>
                <a:latin typeface="Courier New" panose="02070309020205020404" pitchFamily="49" charset="0"/>
                <a:cs typeface="Courier New" panose="02070309020205020404" pitchFamily="49" charset="0"/>
              </a:rPr>
              <a:t>SELECT </a:t>
            </a:r>
            <a:r>
              <a:rPr lang="en-US" sz="1400" b="1" dirty="0" err="1">
                <a:solidFill>
                  <a:srgbClr val="000099"/>
                </a:solidFill>
                <a:latin typeface="Courier New" panose="02070309020205020404" pitchFamily="49" charset="0"/>
                <a:cs typeface="Courier New" panose="02070309020205020404" pitchFamily="49" charset="0"/>
              </a:rPr>
              <a:t>pageid</a:t>
            </a:r>
            <a:r>
              <a:rPr lang="en-US" sz="1400" b="1" dirty="0">
                <a:solidFill>
                  <a:srgbClr val="000099"/>
                </a:solidFill>
                <a:latin typeface="Courier New" panose="02070309020205020404" pitchFamily="49" charset="0"/>
                <a:cs typeface="Courier New" panose="02070309020205020404" pitchFamily="49" charset="0"/>
              </a:rPr>
              <a:t>, </a:t>
            </a:r>
            <a:r>
              <a:rPr lang="en-US" sz="1400" b="1" dirty="0" err="1">
                <a:solidFill>
                  <a:srgbClr val="000099"/>
                </a:solidFill>
                <a:latin typeface="Courier New" panose="02070309020205020404" pitchFamily="49" charset="0"/>
                <a:cs typeface="Courier New" panose="02070309020205020404" pitchFamily="49" charset="0"/>
              </a:rPr>
              <a:t>adid</a:t>
            </a:r>
            <a:endParaRPr lang="en-US" sz="1400" b="1" dirty="0">
              <a:solidFill>
                <a:srgbClr val="000099"/>
              </a:solidFill>
              <a:latin typeface="Courier New" panose="02070309020205020404" pitchFamily="49" charset="0"/>
              <a:cs typeface="Courier New" panose="02070309020205020404" pitchFamily="49" charset="0"/>
            </a:endParaRPr>
          </a:p>
          <a:p>
            <a:pPr marL="457200" lvl="1" indent="0">
              <a:buNone/>
            </a:pPr>
            <a:r>
              <a:rPr lang="en-US" sz="1400" b="1" dirty="0">
                <a:solidFill>
                  <a:srgbClr val="000099"/>
                </a:solidFill>
                <a:latin typeface="Courier New" panose="02070309020205020404" pitchFamily="49" charset="0"/>
                <a:cs typeface="Courier New" panose="02070309020205020404" pitchFamily="49" charset="0"/>
              </a:rPr>
              <a:t>FROM </a:t>
            </a:r>
            <a:r>
              <a:rPr lang="en-US" sz="1400" b="1" dirty="0" err="1">
                <a:solidFill>
                  <a:srgbClr val="000099"/>
                </a:solidFill>
                <a:latin typeface="Courier New" panose="02070309020205020404" pitchFamily="49" charset="0"/>
                <a:cs typeface="Courier New" panose="02070309020205020404" pitchFamily="49" charset="0"/>
              </a:rPr>
              <a:t>pageAds</a:t>
            </a:r>
            <a:r>
              <a:rPr lang="en-US" sz="1400" b="1" dirty="0">
                <a:solidFill>
                  <a:srgbClr val="000099"/>
                </a:solidFill>
                <a:latin typeface="Courier New" panose="02070309020205020404" pitchFamily="49" charset="0"/>
                <a:cs typeface="Courier New" panose="02070309020205020404" pitchFamily="49" charset="0"/>
              </a:rPr>
              <a:t> LATERAL VIEW explode(</a:t>
            </a:r>
            <a:r>
              <a:rPr lang="en-US" sz="1400" b="1" dirty="0" err="1">
                <a:solidFill>
                  <a:srgbClr val="000099"/>
                </a:solidFill>
                <a:latin typeface="Courier New" panose="02070309020205020404" pitchFamily="49" charset="0"/>
                <a:cs typeface="Courier New" panose="02070309020205020404" pitchFamily="49" charset="0"/>
              </a:rPr>
              <a:t>adid_list</a:t>
            </a:r>
            <a:r>
              <a:rPr lang="en-US" sz="1400" b="1" dirty="0">
                <a:solidFill>
                  <a:srgbClr val="000099"/>
                </a:solidFill>
                <a:latin typeface="Courier New" panose="02070309020205020404" pitchFamily="49" charset="0"/>
                <a:cs typeface="Courier New" panose="02070309020205020404" pitchFamily="49" charset="0"/>
              </a:rPr>
              <a:t>) </a:t>
            </a:r>
            <a:r>
              <a:rPr lang="en-US" sz="1400" b="1" dirty="0" err="1">
                <a:solidFill>
                  <a:srgbClr val="000099"/>
                </a:solidFill>
                <a:latin typeface="Courier New" panose="02070309020205020404" pitchFamily="49" charset="0"/>
                <a:cs typeface="Courier New" panose="02070309020205020404" pitchFamily="49" charset="0"/>
              </a:rPr>
              <a:t>adTable</a:t>
            </a:r>
            <a:r>
              <a:rPr lang="en-US" sz="1400" b="1" dirty="0">
                <a:solidFill>
                  <a:srgbClr val="000099"/>
                </a:solidFill>
                <a:latin typeface="Courier New" panose="02070309020205020404" pitchFamily="49" charset="0"/>
                <a:cs typeface="Courier New" panose="02070309020205020404" pitchFamily="49" charset="0"/>
              </a:rPr>
              <a:t> AS </a:t>
            </a:r>
            <a:r>
              <a:rPr lang="en-US" sz="1400" b="1" dirty="0" err="1">
                <a:solidFill>
                  <a:srgbClr val="000099"/>
                </a:solidFill>
                <a:latin typeface="Courier New" panose="02070309020205020404" pitchFamily="49" charset="0"/>
                <a:cs typeface="Courier New" panose="02070309020205020404" pitchFamily="49" charset="0"/>
              </a:rPr>
              <a:t>adid</a:t>
            </a:r>
            <a:r>
              <a:rPr lang="en-US" sz="1400" b="1" dirty="0" smtClean="0">
                <a:solidFill>
                  <a:srgbClr val="000099"/>
                </a:solidFill>
                <a:latin typeface="Courier New" panose="02070309020205020404" pitchFamily="49" charset="0"/>
                <a:cs typeface="Courier New" panose="02070309020205020404" pitchFamily="49" charset="0"/>
              </a:rPr>
              <a:t>;</a:t>
            </a:r>
          </a:p>
          <a:p>
            <a:pPr marL="457200" lvl="1" indent="0">
              <a:buNone/>
            </a:pPr>
            <a:endParaRPr lang="en-US" sz="500" b="1" dirty="0">
              <a:latin typeface="Courier New" panose="02070309020205020404" pitchFamily="49" charset="0"/>
              <a:cs typeface="Courier New" panose="02070309020205020404" pitchFamily="49" charset="0"/>
            </a:endParaRPr>
          </a:p>
          <a:p>
            <a:pPr marL="171450" lvl="1" indent="-171450"/>
            <a:r>
              <a:rPr lang="en-US" sz="1600" dirty="0">
                <a:cs typeface="Courier New" panose="02070309020205020404" pitchFamily="49" charset="0"/>
              </a:rPr>
              <a:t>T</a:t>
            </a:r>
            <a:r>
              <a:rPr lang="en-US" sz="1600" dirty="0" smtClean="0">
                <a:cs typeface="Courier New" panose="02070309020205020404" pitchFamily="49" charset="0"/>
              </a:rPr>
              <a:t>he </a:t>
            </a:r>
            <a:r>
              <a:rPr lang="en-US" sz="1600" dirty="0">
                <a:cs typeface="Courier New" panose="02070309020205020404" pitchFamily="49" charset="0"/>
              </a:rPr>
              <a:t>resulting output will </a:t>
            </a:r>
            <a:r>
              <a:rPr lang="en-US" sz="1600" dirty="0" smtClean="0">
                <a:cs typeface="Courier New" panose="02070309020205020404" pitchFamily="49" charset="0"/>
              </a:rPr>
              <a:t>be:</a:t>
            </a:r>
          </a:p>
          <a:p>
            <a:pPr marL="0" lvl="1" indent="0">
              <a:buNone/>
            </a:pPr>
            <a:endParaRPr lang="en-US" sz="400" dirty="0">
              <a:cs typeface="Courier New" panose="02070309020205020404" pitchFamily="49" charset="0"/>
            </a:endParaRPr>
          </a:p>
          <a:p>
            <a:pPr marL="457200" lvl="1" indent="0">
              <a:buNone/>
            </a:pPr>
            <a:r>
              <a:rPr lang="en-US" sz="1100" b="1" u="sng" dirty="0" err="1">
                <a:solidFill>
                  <a:srgbClr val="FF0000"/>
                </a:solidFill>
                <a:latin typeface="Courier New" panose="02070309020205020404" pitchFamily="49" charset="0"/>
                <a:cs typeface="Courier New" panose="02070309020205020404" pitchFamily="49" charset="0"/>
              </a:rPr>
              <a:t>pageid</a:t>
            </a:r>
            <a:r>
              <a:rPr lang="en-US" sz="1100" b="1" u="sng" dirty="0">
                <a:solidFill>
                  <a:srgbClr val="FF0000"/>
                </a:solidFill>
                <a:latin typeface="Courier New" panose="02070309020205020404" pitchFamily="49" charset="0"/>
                <a:cs typeface="Courier New" panose="02070309020205020404" pitchFamily="49" charset="0"/>
              </a:rPr>
              <a:t> (string)  </a:t>
            </a:r>
            <a:r>
              <a:rPr lang="en-US" sz="1100" b="1" u="sng" dirty="0" err="1">
                <a:solidFill>
                  <a:srgbClr val="FF0000"/>
                </a:solidFill>
                <a:latin typeface="Courier New" panose="02070309020205020404" pitchFamily="49" charset="0"/>
                <a:cs typeface="Courier New" panose="02070309020205020404" pitchFamily="49" charset="0"/>
              </a:rPr>
              <a:t>adid</a:t>
            </a:r>
            <a:r>
              <a:rPr lang="en-US" sz="1100" b="1" u="sng" dirty="0">
                <a:solidFill>
                  <a:srgbClr val="FF0000"/>
                </a:solidFill>
                <a:latin typeface="Courier New" panose="02070309020205020404" pitchFamily="49" charset="0"/>
                <a:cs typeface="Courier New" panose="02070309020205020404" pitchFamily="49" charset="0"/>
              </a:rPr>
              <a:t> (</a:t>
            </a:r>
            <a:r>
              <a:rPr lang="en-US" sz="1100" b="1" u="sng" dirty="0" err="1">
                <a:solidFill>
                  <a:srgbClr val="FF0000"/>
                </a:solidFill>
                <a:latin typeface="Courier New" panose="02070309020205020404" pitchFamily="49" charset="0"/>
                <a:cs typeface="Courier New" panose="02070309020205020404" pitchFamily="49" charset="0"/>
              </a:rPr>
              <a:t>int</a:t>
            </a:r>
            <a:r>
              <a:rPr lang="en-US" sz="1100" b="1" u="sng" dirty="0">
                <a:solidFill>
                  <a:srgbClr val="FF0000"/>
                </a:solidFill>
                <a:latin typeface="Courier New" panose="02070309020205020404" pitchFamily="49" charset="0"/>
                <a:cs typeface="Courier New" panose="02070309020205020404" pitchFamily="49" charset="0"/>
              </a:rPr>
              <a:t>)</a:t>
            </a:r>
          </a:p>
          <a:p>
            <a:pPr marL="457200" lvl="1" indent="0">
              <a:buNone/>
            </a:pPr>
            <a:r>
              <a:rPr lang="en-US" sz="1100" b="1" dirty="0">
                <a:solidFill>
                  <a:srgbClr val="FF0000"/>
                </a:solidFill>
                <a:latin typeface="Courier New" panose="02070309020205020404" pitchFamily="49" charset="0"/>
                <a:cs typeface="Courier New" panose="02070309020205020404" pitchFamily="49" charset="0"/>
              </a:rPr>
              <a:t>"</a:t>
            </a:r>
            <a:r>
              <a:rPr lang="en-US" sz="1100" b="1" dirty="0" err="1">
                <a:solidFill>
                  <a:srgbClr val="FF0000"/>
                </a:solidFill>
                <a:latin typeface="Courier New" panose="02070309020205020404" pitchFamily="49" charset="0"/>
                <a:cs typeface="Courier New" panose="02070309020205020404" pitchFamily="49" charset="0"/>
              </a:rPr>
              <a:t>front_page</a:t>
            </a:r>
            <a:r>
              <a:rPr lang="en-US" sz="1100" b="1" dirty="0">
                <a:solidFill>
                  <a:srgbClr val="FF0000"/>
                </a:solidFill>
                <a:latin typeface="Courier New" panose="02070309020205020404" pitchFamily="49" charset="0"/>
                <a:cs typeface="Courier New" panose="02070309020205020404" pitchFamily="49" charset="0"/>
              </a:rPr>
              <a:t>"         1</a:t>
            </a:r>
          </a:p>
          <a:p>
            <a:pPr marL="457200" lvl="1" indent="0">
              <a:buNone/>
            </a:pPr>
            <a:r>
              <a:rPr lang="en-US" sz="1100" b="1" dirty="0">
                <a:solidFill>
                  <a:srgbClr val="FF0000"/>
                </a:solidFill>
                <a:latin typeface="Courier New" panose="02070309020205020404" pitchFamily="49" charset="0"/>
                <a:cs typeface="Courier New" panose="02070309020205020404" pitchFamily="49" charset="0"/>
              </a:rPr>
              <a:t>"</a:t>
            </a:r>
            <a:r>
              <a:rPr lang="en-US" sz="1100" b="1" dirty="0" err="1">
                <a:solidFill>
                  <a:srgbClr val="FF0000"/>
                </a:solidFill>
                <a:latin typeface="Courier New" panose="02070309020205020404" pitchFamily="49" charset="0"/>
                <a:cs typeface="Courier New" panose="02070309020205020404" pitchFamily="49" charset="0"/>
              </a:rPr>
              <a:t>front_page</a:t>
            </a:r>
            <a:r>
              <a:rPr lang="en-US" sz="1100" b="1" dirty="0">
                <a:solidFill>
                  <a:srgbClr val="FF0000"/>
                </a:solidFill>
                <a:latin typeface="Courier New" panose="02070309020205020404" pitchFamily="49" charset="0"/>
                <a:cs typeface="Courier New" panose="02070309020205020404" pitchFamily="49" charset="0"/>
              </a:rPr>
              <a:t>"         2</a:t>
            </a:r>
          </a:p>
          <a:p>
            <a:pPr marL="457200" lvl="1" indent="0">
              <a:buNone/>
            </a:pPr>
            <a:r>
              <a:rPr lang="en-US" sz="1100" b="1" dirty="0">
                <a:solidFill>
                  <a:srgbClr val="FF0000"/>
                </a:solidFill>
                <a:latin typeface="Courier New" panose="02070309020205020404" pitchFamily="49" charset="0"/>
                <a:cs typeface="Courier New" panose="02070309020205020404" pitchFamily="49" charset="0"/>
              </a:rPr>
              <a:t>"</a:t>
            </a:r>
            <a:r>
              <a:rPr lang="en-US" sz="1100" b="1" dirty="0" err="1">
                <a:solidFill>
                  <a:srgbClr val="FF0000"/>
                </a:solidFill>
                <a:latin typeface="Courier New" panose="02070309020205020404" pitchFamily="49" charset="0"/>
                <a:cs typeface="Courier New" panose="02070309020205020404" pitchFamily="49" charset="0"/>
              </a:rPr>
              <a:t>front_page</a:t>
            </a:r>
            <a:r>
              <a:rPr lang="en-US" sz="1100" b="1" dirty="0">
                <a:solidFill>
                  <a:srgbClr val="FF0000"/>
                </a:solidFill>
                <a:latin typeface="Courier New" panose="02070309020205020404" pitchFamily="49" charset="0"/>
                <a:cs typeface="Courier New" panose="02070309020205020404" pitchFamily="49" charset="0"/>
              </a:rPr>
              <a:t>"         3</a:t>
            </a:r>
          </a:p>
          <a:p>
            <a:pPr marL="457200" lvl="1" indent="0">
              <a:buNone/>
            </a:pPr>
            <a:r>
              <a:rPr lang="en-US" sz="1100" b="1" dirty="0">
                <a:solidFill>
                  <a:srgbClr val="FF0000"/>
                </a:solidFill>
                <a:latin typeface="Courier New" panose="02070309020205020404" pitchFamily="49" charset="0"/>
                <a:cs typeface="Courier New" panose="02070309020205020404" pitchFamily="49" charset="0"/>
              </a:rPr>
              <a:t>"</a:t>
            </a:r>
            <a:r>
              <a:rPr lang="en-US" sz="1100" b="1" dirty="0" err="1">
                <a:solidFill>
                  <a:srgbClr val="FF0000"/>
                </a:solidFill>
                <a:latin typeface="Courier New" panose="02070309020205020404" pitchFamily="49" charset="0"/>
                <a:cs typeface="Courier New" panose="02070309020205020404" pitchFamily="49" charset="0"/>
              </a:rPr>
              <a:t>contact_page</a:t>
            </a:r>
            <a:r>
              <a:rPr lang="en-US" sz="1100" b="1" dirty="0">
                <a:solidFill>
                  <a:srgbClr val="FF0000"/>
                </a:solidFill>
                <a:latin typeface="Courier New" panose="02070309020205020404" pitchFamily="49" charset="0"/>
                <a:cs typeface="Courier New" panose="02070309020205020404" pitchFamily="49" charset="0"/>
              </a:rPr>
              <a:t>"       3</a:t>
            </a:r>
          </a:p>
          <a:p>
            <a:pPr marL="457200" lvl="1" indent="0">
              <a:buNone/>
            </a:pPr>
            <a:r>
              <a:rPr lang="en-US" sz="1100" b="1" dirty="0">
                <a:solidFill>
                  <a:srgbClr val="FF0000"/>
                </a:solidFill>
                <a:latin typeface="Courier New" panose="02070309020205020404" pitchFamily="49" charset="0"/>
                <a:cs typeface="Courier New" panose="02070309020205020404" pitchFamily="49" charset="0"/>
              </a:rPr>
              <a:t>"</a:t>
            </a:r>
            <a:r>
              <a:rPr lang="en-US" sz="1100" b="1" dirty="0" err="1">
                <a:solidFill>
                  <a:srgbClr val="FF0000"/>
                </a:solidFill>
                <a:latin typeface="Courier New" panose="02070309020205020404" pitchFamily="49" charset="0"/>
                <a:cs typeface="Courier New" panose="02070309020205020404" pitchFamily="49" charset="0"/>
              </a:rPr>
              <a:t>contact_page</a:t>
            </a:r>
            <a:r>
              <a:rPr lang="en-US" sz="1100" b="1" dirty="0">
                <a:solidFill>
                  <a:srgbClr val="FF0000"/>
                </a:solidFill>
                <a:latin typeface="Courier New" panose="02070309020205020404" pitchFamily="49" charset="0"/>
                <a:cs typeface="Courier New" panose="02070309020205020404" pitchFamily="49" charset="0"/>
              </a:rPr>
              <a:t>"       4</a:t>
            </a:r>
          </a:p>
          <a:p>
            <a:pPr marL="457200" lvl="1" indent="0">
              <a:buNone/>
            </a:pPr>
            <a:r>
              <a:rPr lang="en-US" sz="1100" b="1" dirty="0">
                <a:solidFill>
                  <a:srgbClr val="FF0000"/>
                </a:solidFill>
                <a:latin typeface="Courier New" panose="02070309020205020404" pitchFamily="49" charset="0"/>
                <a:cs typeface="Courier New" panose="02070309020205020404" pitchFamily="49" charset="0"/>
              </a:rPr>
              <a:t>"</a:t>
            </a:r>
            <a:r>
              <a:rPr lang="en-US" sz="1100" b="1" dirty="0" err="1">
                <a:solidFill>
                  <a:srgbClr val="FF0000"/>
                </a:solidFill>
                <a:latin typeface="Courier New" panose="02070309020205020404" pitchFamily="49" charset="0"/>
                <a:cs typeface="Courier New" panose="02070309020205020404" pitchFamily="49" charset="0"/>
              </a:rPr>
              <a:t>contact_page</a:t>
            </a:r>
            <a:r>
              <a:rPr lang="en-US" sz="1100" b="1" dirty="0">
                <a:solidFill>
                  <a:srgbClr val="FF0000"/>
                </a:solidFill>
                <a:latin typeface="Courier New" panose="02070309020205020404" pitchFamily="49" charset="0"/>
                <a:cs typeface="Courier New" panose="02070309020205020404" pitchFamily="49" charset="0"/>
              </a:rPr>
              <a:t>"       5</a:t>
            </a:r>
          </a:p>
        </p:txBody>
      </p:sp>
    </p:spTree>
    <p:extLst>
      <p:ext uri="{BB962C8B-B14F-4D97-AF65-F5344CB8AC3E}">
        <p14:creationId xmlns:p14="http://schemas.microsoft.com/office/powerpoint/2010/main" val="15812690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 y="0"/>
            <a:ext cx="8435340" cy="1325563"/>
          </a:xfrm>
        </p:spPr>
        <p:txBody>
          <a:bodyPr/>
          <a:lstStyle/>
          <a:p>
            <a:r>
              <a:rPr lang="en-US" dirty="0" smtClean="0"/>
              <a:t>Text Processing in Hive – sentences()</a:t>
            </a:r>
            <a:endParaRPr lang="en-US" dirty="0"/>
          </a:p>
        </p:txBody>
      </p:sp>
      <p:sp>
        <p:nvSpPr>
          <p:cNvPr id="3" name="Content Placeholder 2"/>
          <p:cNvSpPr>
            <a:spLocks noGrp="1"/>
          </p:cNvSpPr>
          <p:nvPr>
            <p:ph idx="1"/>
          </p:nvPr>
        </p:nvSpPr>
        <p:spPr>
          <a:xfrm>
            <a:off x="628650" y="1231265"/>
            <a:ext cx="7886700" cy="4351338"/>
          </a:xfrm>
        </p:spPr>
        <p:txBody>
          <a:bodyPr>
            <a:noAutofit/>
          </a:bodyPr>
          <a:lstStyle/>
          <a:p>
            <a:r>
              <a:rPr lang="en-US" sz="2000" dirty="0" smtClean="0"/>
              <a:t>The sentences UDAF tokenizes </a:t>
            </a:r>
            <a:r>
              <a:rPr lang="en-US" sz="2000" dirty="0"/>
              <a:t>a string of natural language text into words and sentences, where each sentence is broken at the appropriate sentence boundary and returned as an array of words. </a:t>
            </a:r>
            <a:endParaRPr lang="en-US" sz="2000" dirty="0" smtClean="0"/>
          </a:p>
          <a:p>
            <a:r>
              <a:rPr lang="en-US" sz="2000" dirty="0" smtClean="0"/>
              <a:t>The result is an array of  sentences, where each sentence is an array of words: </a:t>
            </a:r>
            <a:r>
              <a:rPr lang="en-US" sz="2000" dirty="0"/>
              <a:t>array&lt;array&lt;string&gt;&gt;</a:t>
            </a:r>
          </a:p>
          <a:p>
            <a:pPr marL="457200" lvl="1" indent="0">
              <a:buNone/>
            </a:pPr>
            <a:endParaRPr lang="en-US" sz="2000" b="1" dirty="0" smtClean="0">
              <a:solidFill>
                <a:srgbClr val="000099"/>
              </a:solidFill>
              <a:latin typeface="Courier New" panose="02070309020205020404" pitchFamily="49" charset="0"/>
              <a:cs typeface="Courier New" panose="02070309020205020404" pitchFamily="49" charset="0"/>
            </a:endParaRPr>
          </a:p>
          <a:p>
            <a:pPr marL="457200" lvl="1" indent="0">
              <a:buNone/>
            </a:pPr>
            <a:r>
              <a:rPr lang="en-US" sz="1800" b="1" dirty="0" smtClean="0">
                <a:solidFill>
                  <a:srgbClr val="000099"/>
                </a:solidFill>
                <a:latin typeface="Courier New" panose="02070309020205020404" pitchFamily="49" charset="0"/>
                <a:cs typeface="Courier New" panose="02070309020205020404" pitchFamily="49" charset="0"/>
              </a:rPr>
              <a:t>sentences(string </a:t>
            </a:r>
            <a:r>
              <a:rPr lang="en-US" sz="1800" b="1" dirty="0" err="1">
                <a:solidFill>
                  <a:srgbClr val="000099"/>
                </a:solidFill>
                <a:latin typeface="Courier New" panose="02070309020205020404" pitchFamily="49" charset="0"/>
                <a:cs typeface="Courier New" panose="02070309020205020404" pitchFamily="49" charset="0"/>
              </a:rPr>
              <a:t>str</a:t>
            </a:r>
            <a:r>
              <a:rPr lang="en-US" sz="1800" b="1" dirty="0">
                <a:solidFill>
                  <a:srgbClr val="000099"/>
                </a:solidFill>
                <a:latin typeface="Courier New" panose="02070309020205020404" pitchFamily="49" charset="0"/>
                <a:cs typeface="Courier New" panose="02070309020205020404" pitchFamily="49" charset="0"/>
              </a:rPr>
              <a:t>, string </a:t>
            </a:r>
            <a:r>
              <a:rPr lang="en-US" sz="1800" b="1" dirty="0" err="1">
                <a:solidFill>
                  <a:srgbClr val="000099"/>
                </a:solidFill>
                <a:latin typeface="Courier New" panose="02070309020205020404" pitchFamily="49" charset="0"/>
                <a:cs typeface="Courier New" panose="02070309020205020404" pitchFamily="49" charset="0"/>
              </a:rPr>
              <a:t>lang</a:t>
            </a:r>
            <a:r>
              <a:rPr lang="en-US" sz="1800" b="1" dirty="0">
                <a:solidFill>
                  <a:srgbClr val="000099"/>
                </a:solidFill>
                <a:latin typeface="Courier New" panose="02070309020205020404" pitchFamily="49" charset="0"/>
                <a:cs typeface="Courier New" panose="02070309020205020404" pitchFamily="49" charset="0"/>
              </a:rPr>
              <a:t>, string </a:t>
            </a:r>
            <a:r>
              <a:rPr lang="en-US" sz="1800" b="1" dirty="0" smtClean="0">
                <a:solidFill>
                  <a:srgbClr val="000099"/>
                </a:solidFill>
                <a:latin typeface="Courier New" panose="02070309020205020404" pitchFamily="49" charset="0"/>
                <a:cs typeface="Courier New" panose="02070309020205020404" pitchFamily="49" charset="0"/>
              </a:rPr>
              <a:t>locale)</a:t>
            </a:r>
            <a:endParaRPr lang="en-US" sz="1800" dirty="0" smtClean="0"/>
          </a:p>
          <a:p>
            <a:r>
              <a:rPr lang="en-US" sz="2000" dirty="0" smtClean="0"/>
              <a:t>The </a:t>
            </a:r>
            <a:r>
              <a:rPr lang="en-US" sz="2000" dirty="0"/>
              <a:t>'</a:t>
            </a:r>
            <a:r>
              <a:rPr lang="en-US" sz="2000" dirty="0" err="1"/>
              <a:t>lang</a:t>
            </a:r>
            <a:r>
              <a:rPr lang="en-US" sz="2000" dirty="0"/>
              <a:t>' and 'locale' are optional arguments</a:t>
            </a:r>
            <a:r>
              <a:rPr lang="en-US" sz="2000" dirty="0" smtClean="0"/>
              <a:t>. </a:t>
            </a:r>
          </a:p>
          <a:p>
            <a:r>
              <a:rPr lang="en-US" sz="2000" dirty="0" smtClean="0"/>
              <a:t>For example:</a:t>
            </a:r>
          </a:p>
          <a:p>
            <a:pPr marL="457200" lvl="1" indent="0">
              <a:buNone/>
            </a:pPr>
            <a:r>
              <a:rPr lang="en-US" sz="2000" dirty="0" smtClean="0"/>
              <a:t> </a:t>
            </a:r>
            <a:r>
              <a:rPr lang="en-US" sz="2000" b="1" dirty="0">
                <a:solidFill>
                  <a:srgbClr val="000099"/>
                </a:solidFill>
                <a:latin typeface="Courier New" panose="02070309020205020404" pitchFamily="49" charset="0"/>
                <a:cs typeface="Courier New" panose="02070309020205020404" pitchFamily="49" charset="0"/>
              </a:rPr>
              <a:t>sentences('Hello there! How are you?') </a:t>
            </a:r>
            <a:endParaRPr lang="en-US" sz="2000" b="1" dirty="0" smtClean="0">
              <a:solidFill>
                <a:srgbClr val="000099"/>
              </a:solidFill>
              <a:latin typeface="Courier New" panose="02070309020205020404" pitchFamily="49" charset="0"/>
              <a:cs typeface="Courier New" panose="02070309020205020404" pitchFamily="49" charset="0"/>
            </a:endParaRPr>
          </a:p>
          <a:p>
            <a:pPr marL="0" indent="0">
              <a:buNone/>
            </a:pPr>
            <a:r>
              <a:rPr lang="en-US" sz="2000" dirty="0"/>
              <a:t> </a:t>
            </a:r>
            <a:r>
              <a:rPr lang="en-US" sz="2000" dirty="0" smtClean="0"/>
              <a:t>  returns </a:t>
            </a:r>
          </a:p>
          <a:p>
            <a:pPr marL="0" indent="0">
              <a:buNone/>
            </a:pPr>
            <a:endParaRPr lang="en-US" sz="2000" dirty="0"/>
          </a:p>
          <a:p>
            <a:pPr marL="0" indent="0">
              <a:buNone/>
            </a:pPr>
            <a:r>
              <a:rPr lang="en-US" sz="2000" dirty="0" smtClean="0">
                <a:solidFill>
                  <a:srgbClr val="FF0000"/>
                </a:solidFill>
              </a:rPr>
              <a:t>( </a:t>
            </a:r>
            <a:r>
              <a:rPr lang="en-US" sz="2000" dirty="0">
                <a:solidFill>
                  <a:srgbClr val="FF0000"/>
                </a:solidFill>
              </a:rPr>
              <a:t>("Hello", "there"), ("How", "are", "you") </a:t>
            </a:r>
            <a:r>
              <a:rPr lang="en-US" sz="2000" dirty="0" smtClean="0">
                <a:solidFill>
                  <a:srgbClr val="FF0000"/>
                </a:solidFill>
              </a:rPr>
              <a:t>)</a:t>
            </a:r>
            <a:endParaRPr lang="en-US" sz="2000" dirty="0">
              <a:solidFill>
                <a:srgbClr val="FF0000"/>
              </a:solidFill>
            </a:endParaRPr>
          </a:p>
          <a:p>
            <a:endParaRPr lang="en-US" sz="2000" dirty="0"/>
          </a:p>
        </p:txBody>
      </p:sp>
    </p:spTree>
    <p:extLst>
      <p:ext uri="{BB962C8B-B14F-4D97-AF65-F5344CB8AC3E}">
        <p14:creationId xmlns:p14="http://schemas.microsoft.com/office/powerpoint/2010/main" val="3120037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4451"/>
            <a:ext cx="7886700" cy="739930"/>
          </a:xfrm>
        </p:spPr>
        <p:txBody>
          <a:bodyPr>
            <a:normAutofit/>
          </a:bodyPr>
          <a:lstStyle/>
          <a:p>
            <a:r>
              <a:rPr lang="en-US" dirty="0"/>
              <a:t>Text Processing in Hive – </a:t>
            </a:r>
            <a:r>
              <a:rPr lang="en-US" dirty="0" err="1" smtClean="0"/>
              <a:t>ngrams</a:t>
            </a:r>
            <a:r>
              <a:rPr lang="en-US" dirty="0" smtClean="0"/>
              <a:t>()</a:t>
            </a:r>
            <a:endParaRPr lang="en-US" dirty="0"/>
          </a:p>
        </p:txBody>
      </p:sp>
      <p:sp>
        <p:nvSpPr>
          <p:cNvPr id="2" name="TextBox 1"/>
          <p:cNvSpPr txBox="1"/>
          <p:nvPr/>
        </p:nvSpPr>
        <p:spPr>
          <a:xfrm>
            <a:off x="228600" y="807780"/>
            <a:ext cx="8823960" cy="5909310"/>
          </a:xfrm>
          <a:prstGeom prst="rect">
            <a:avLst/>
          </a:prstGeom>
          <a:noFill/>
        </p:spPr>
        <p:txBody>
          <a:bodyPr wrap="square" rtlCol="0">
            <a:spAutoFit/>
          </a:bodyPr>
          <a:lstStyle/>
          <a:p>
            <a:pPr marL="285750" indent="-285750">
              <a:buFont typeface="Arial" panose="020B0604020202020204" pitchFamily="34" charset="0"/>
              <a:buChar char="•"/>
            </a:pPr>
            <a:r>
              <a:rPr lang="en-US" dirty="0"/>
              <a:t>An </a:t>
            </a:r>
            <a:r>
              <a:rPr lang="en-US" dirty="0" smtClean="0"/>
              <a:t>n-gram </a:t>
            </a:r>
            <a:r>
              <a:rPr lang="en-US" dirty="0"/>
              <a:t>is a subsequence of text within a large document. </a:t>
            </a:r>
            <a:endParaRPr lang="en-US" dirty="0" smtClean="0"/>
          </a:p>
          <a:p>
            <a:pPr marL="285750" indent="-285750">
              <a:buFont typeface="Arial" panose="020B0604020202020204" pitchFamily="34" charset="0"/>
              <a:buChar char="•"/>
            </a:pPr>
            <a:r>
              <a:rPr lang="en-US" dirty="0" smtClean="0"/>
              <a:t>The </a:t>
            </a:r>
            <a:r>
              <a:rPr lang="en-US" dirty="0"/>
              <a:t>“n” represents the length of the subsequence. </a:t>
            </a:r>
            <a:endParaRPr lang="en-US" dirty="0" smtClean="0"/>
          </a:p>
          <a:p>
            <a:pPr marL="285750" indent="-285750">
              <a:buFont typeface="Arial" panose="020B0604020202020204" pitchFamily="34" charset="0"/>
              <a:buChar char="•"/>
            </a:pPr>
            <a:r>
              <a:rPr lang="en-US" dirty="0" smtClean="0"/>
              <a:t>The </a:t>
            </a:r>
            <a:r>
              <a:rPr lang="en-US" dirty="0" err="1" smtClean="0"/>
              <a:t>ngrams</a:t>
            </a:r>
            <a:r>
              <a:rPr lang="en-US" dirty="0"/>
              <a:t>() UDAF </a:t>
            </a:r>
            <a:r>
              <a:rPr lang="en-US" dirty="0" smtClean="0"/>
              <a:t>finds the </a:t>
            </a:r>
            <a:r>
              <a:rPr lang="en-US" dirty="0"/>
              <a:t>k most frequent n-grams from one or more sequences</a:t>
            </a:r>
            <a:r>
              <a:rPr lang="en-US" dirty="0" smtClean="0"/>
              <a:t>.</a:t>
            </a:r>
          </a:p>
          <a:p>
            <a:pPr marL="285750" indent="-285750">
              <a:buFont typeface="Arial" panose="020B0604020202020204" pitchFamily="34" charset="0"/>
              <a:buChar char="•"/>
            </a:pPr>
            <a:r>
              <a:rPr lang="en-US" dirty="0" smtClean="0"/>
              <a:t>The </a:t>
            </a:r>
            <a:r>
              <a:rPr lang="en-US" dirty="0" err="1"/>
              <a:t>ngram</a:t>
            </a:r>
            <a:r>
              <a:rPr lang="en-US" dirty="0"/>
              <a:t> output from </a:t>
            </a:r>
            <a:r>
              <a:rPr lang="en-US" dirty="0" smtClean="0"/>
              <a:t>the </a:t>
            </a:r>
            <a:r>
              <a:rPr lang="en-US" dirty="0"/>
              <a:t>query </a:t>
            </a:r>
            <a:r>
              <a:rPr lang="en-US" dirty="0" smtClean="0"/>
              <a:t>below is </a:t>
            </a:r>
            <a:r>
              <a:rPr lang="en-US" dirty="0"/>
              <a:t>called a trigram, because the result will be sets of three words. The 100 argument specifies you want the top 100 trigrams from this dataset.</a:t>
            </a:r>
          </a:p>
          <a:p>
            <a:r>
              <a:rPr lang="en-US" dirty="0"/>
              <a:t> </a:t>
            </a:r>
            <a:r>
              <a:rPr lang="en-US" dirty="0" smtClean="0"/>
              <a:t>     </a:t>
            </a:r>
            <a:r>
              <a:rPr lang="tr-TR" dirty="0" smtClean="0">
                <a:latin typeface="Courier New"/>
                <a:ea typeface="ＭＳ 明朝"/>
                <a:cs typeface="Times New Roman"/>
              </a:rPr>
              <a:t>select </a:t>
            </a:r>
            <a:r>
              <a:rPr lang="tr-TR" dirty="0">
                <a:latin typeface="Courier New"/>
                <a:ea typeface="ＭＳ 明朝"/>
                <a:cs typeface="Times New Roman"/>
              </a:rPr>
              <a:t>ngrams(sentences(val</a:t>
            </a:r>
            <a:r>
              <a:rPr lang="tr-TR" dirty="0" smtClean="0">
                <a:latin typeface="Courier New"/>
                <a:ea typeface="ＭＳ 明朝"/>
                <a:cs typeface="Times New Roman"/>
              </a:rPr>
              <a:t>),</a:t>
            </a:r>
            <a:r>
              <a:rPr lang="en-US" dirty="0" smtClean="0">
                <a:latin typeface="Courier New"/>
                <a:ea typeface="ＭＳ 明朝"/>
                <a:cs typeface="Times New Roman"/>
              </a:rPr>
              <a:t>3</a:t>
            </a:r>
            <a:r>
              <a:rPr lang="tr-TR" dirty="0" smtClean="0">
                <a:latin typeface="Courier New"/>
                <a:ea typeface="ＭＳ 明朝"/>
                <a:cs typeface="Times New Roman"/>
              </a:rPr>
              <a:t>,100</a:t>
            </a:r>
            <a:r>
              <a:rPr lang="tr-TR" dirty="0">
                <a:latin typeface="Courier New"/>
                <a:ea typeface="ＭＳ 明朝"/>
                <a:cs typeface="Times New Roman"/>
              </a:rPr>
              <a:t>) from mytable;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Contextual n-grams are similar to n-grams, but allow you to specify a 'context' string around which n-grams are to be estimated. The command </a:t>
            </a:r>
            <a:r>
              <a:rPr lang="en-US" dirty="0" smtClean="0"/>
              <a:t>below </a:t>
            </a:r>
            <a:r>
              <a:rPr lang="en-US" dirty="0"/>
              <a:t>will return a list of the top 100 words that follow the phrase "</a:t>
            </a:r>
            <a:r>
              <a:rPr lang="en-US" dirty="0" err="1"/>
              <a:t>i</a:t>
            </a:r>
            <a:r>
              <a:rPr lang="en-US" dirty="0"/>
              <a:t> love" in a hypothetical </a:t>
            </a:r>
            <a:r>
              <a:rPr lang="en-US" dirty="0" smtClean="0"/>
              <a:t>table </a:t>
            </a:r>
            <a:r>
              <a:rPr lang="en-US" dirty="0"/>
              <a:t>of Twitter tweets. Each null specifies the position of an n-gram component to estimate; therefore, every query must contain at least one null in the context array</a:t>
            </a:r>
            <a:endParaRPr lang="en-US" dirty="0" smtClean="0"/>
          </a:p>
          <a:p>
            <a:pPr marL="285750" indent="-285750">
              <a:buFont typeface="Arial" panose="020B0604020202020204" pitchFamily="34" charset="0"/>
              <a:buChar char="•"/>
            </a:pPr>
            <a:endParaRPr lang="en-US" dirty="0"/>
          </a:p>
          <a:p>
            <a:r>
              <a:rPr lang="en-US" dirty="0" smtClean="0">
                <a:latin typeface="Courier New" panose="02070309020205020404" pitchFamily="49" charset="0"/>
                <a:cs typeface="Courier New" panose="02070309020205020404" pitchFamily="49" charset="0"/>
              </a:rPr>
              <a:t>  SELECT </a:t>
            </a:r>
            <a:r>
              <a:rPr lang="en-US" dirty="0" err="1">
                <a:latin typeface="Courier New" panose="02070309020205020404" pitchFamily="49" charset="0"/>
                <a:cs typeface="Courier New" panose="02070309020205020404" pitchFamily="49" charset="0"/>
              </a:rPr>
              <a:t>context_ngrams</a:t>
            </a:r>
            <a:r>
              <a:rPr lang="en-US" dirty="0">
                <a:latin typeface="Courier New" panose="02070309020205020404" pitchFamily="49" charset="0"/>
                <a:cs typeface="Courier New" panose="02070309020205020404" pitchFamily="49" charset="0"/>
              </a:rPr>
              <a:t>(sentences(lower(tweet</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array("</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love",null</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100) </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FROM </a:t>
            </a:r>
            <a:r>
              <a:rPr lang="en-US" dirty="0">
                <a:latin typeface="Courier New" panose="02070309020205020404" pitchFamily="49" charset="0"/>
                <a:cs typeface="Courier New" panose="02070309020205020404" pitchFamily="49" charset="0"/>
              </a:rPr>
              <a:t>twitter;</a:t>
            </a:r>
            <a:endParaRPr lang="en-US" dirty="0" smtClean="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You </a:t>
            </a:r>
            <a:r>
              <a:rPr lang="en-US" dirty="0"/>
              <a:t>could achieve the same result by manually stripping sentences of non-contextual content and then passing them to </a:t>
            </a:r>
            <a:r>
              <a:rPr lang="en-US" dirty="0" err="1"/>
              <a:t>ngrams</a:t>
            </a:r>
            <a:r>
              <a:rPr lang="en-US" dirty="0"/>
              <a:t>(), but </a:t>
            </a:r>
            <a:r>
              <a:rPr lang="en-US" dirty="0" err="1"/>
              <a:t>context_ngrams</a:t>
            </a:r>
            <a:r>
              <a:rPr lang="en-US" dirty="0"/>
              <a:t>() makes it much easier.</a:t>
            </a:r>
          </a:p>
        </p:txBody>
      </p:sp>
    </p:spTree>
    <p:extLst>
      <p:ext uri="{BB962C8B-B14F-4D97-AF65-F5344CB8AC3E}">
        <p14:creationId xmlns:p14="http://schemas.microsoft.com/office/powerpoint/2010/main" val="3229655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09673" y="-36591"/>
            <a:ext cx="7886700" cy="1034462"/>
          </a:xfrm>
        </p:spPr>
        <p:txBody>
          <a:bodyPr/>
          <a:lstStyle/>
          <a:p>
            <a:r>
              <a:rPr lang="en-US" dirty="0"/>
              <a:t>About </a:t>
            </a:r>
            <a:r>
              <a:rPr lang="en-US" dirty="0" err="1" smtClean="0"/>
              <a:t>Hcatalog</a:t>
            </a:r>
            <a:r>
              <a:rPr lang="en-US" dirty="0" smtClean="0"/>
              <a:t> (if we have time)</a:t>
            </a:r>
            <a:endParaRPr lang="en-US" dirty="0"/>
          </a:p>
        </p:txBody>
      </p:sp>
      <p:sp>
        <p:nvSpPr>
          <p:cNvPr id="2" name="TextBox 1"/>
          <p:cNvSpPr txBox="1"/>
          <p:nvPr/>
        </p:nvSpPr>
        <p:spPr>
          <a:xfrm>
            <a:off x="127322" y="997871"/>
            <a:ext cx="9016677" cy="2062103"/>
          </a:xfrm>
          <a:prstGeom prst="rect">
            <a:avLst/>
          </a:prstGeom>
          <a:noFill/>
        </p:spPr>
        <p:txBody>
          <a:bodyPr wrap="square" rtlCol="0">
            <a:spAutoFit/>
          </a:bodyPr>
          <a:lstStyle/>
          <a:p>
            <a:pPr marL="231775" lvl="0" indent="-231775">
              <a:buFont typeface="Arial" panose="020B0604020202020204" pitchFamily="34" charset="0"/>
              <a:buChar char="•"/>
            </a:pPr>
            <a:r>
              <a:rPr lang="en-US" sz="1600" dirty="0">
                <a:solidFill>
                  <a:srgbClr val="000099"/>
                </a:solidFill>
              </a:rPr>
              <a:t>Makes the Hive </a:t>
            </a:r>
            <a:r>
              <a:rPr lang="en-US" sz="1600" dirty="0" err="1">
                <a:solidFill>
                  <a:srgbClr val="000099"/>
                </a:solidFill>
              </a:rPr>
              <a:t>metastore</a:t>
            </a:r>
            <a:r>
              <a:rPr lang="en-US" sz="1600" dirty="0">
                <a:solidFill>
                  <a:srgbClr val="000099"/>
                </a:solidFill>
              </a:rPr>
              <a:t> available to users of other tools on Hadoop</a:t>
            </a:r>
          </a:p>
          <a:p>
            <a:pPr marL="231775" lvl="0" indent="-231775">
              <a:buFont typeface="Arial" panose="020B0604020202020204" pitchFamily="34" charset="0"/>
              <a:buChar char="•"/>
            </a:pPr>
            <a:r>
              <a:rPr lang="en-US" sz="1600" dirty="0">
                <a:solidFill>
                  <a:srgbClr val="000099"/>
                </a:solidFill>
              </a:rPr>
              <a:t>Provides connectors for MapReduce and Pig so that users of those tools can read data from and write data to Hive’s warehouse</a:t>
            </a:r>
          </a:p>
          <a:p>
            <a:pPr marL="231775" lvl="0" indent="-231775">
              <a:buFont typeface="Arial" panose="020B0604020202020204" pitchFamily="34" charset="0"/>
              <a:buChar char="•"/>
            </a:pPr>
            <a:r>
              <a:rPr lang="en-US" sz="1600" dirty="0">
                <a:solidFill>
                  <a:srgbClr val="000099"/>
                </a:solidFill>
              </a:rPr>
              <a:t>Allows users to share data and metadata across Hive, Pig, and MapReduce</a:t>
            </a:r>
          </a:p>
          <a:p>
            <a:pPr marL="231775" lvl="0" indent="-231775">
              <a:buFont typeface="Arial" panose="020B0604020202020204" pitchFamily="34" charset="0"/>
              <a:buChar char="•"/>
            </a:pPr>
            <a:r>
              <a:rPr lang="en-US" sz="1600" dirty="0">
                <a:solidFill>
                  <a:srgbClr val="000099"/>
                </a:solidFill>
              </a:rPr>
              <a:t>Provides a relational view through an SQL-like language (</a:t>
            </a:r>
            <a:r>
              <a:rPr lang="en-US" sz="1600" dirty="0" err="1">
                <a:solidFill>
                  <a:srgbClr val="000099"/>
                </a:solidFill>
              </a:rPr>
              <a:t>HiveQL</a:t>
            </a:r>
            <a:r>
              <a:rPr lang="en-US" sz="1600" dirty="0">
                <a:solidFill>
                  <a:srgbClr val="000099"/>
                </a:solidFill>
              </a:rPr>
              <a:t>) to data within Hadoop</a:t>
            </a:r>
          </a:p>
          <a:p>
            <a:pPr marL="231775" lvl="0" indent="-231775">
              <a:buFont typeface="Arial" panose="020B0604020202020204" pitchFamily="34" charset="0"/>
              <a:buChar char="•"/>
            </a:pPr>
            <a:r>
              <a:rPr lang="en-US" sz="1600" dirty="0">
                <a:solidFill>
                  <a:srgbClr val="000099"/>
                </a:solidFill>
              </a:rPr>
              <a:t>Allows users to write their applications without being concerned about how or where the data is stored</a:t>
            </a:r>
          </a:p>
          <a:p>
            <a:pPr marL="231775" lvl="0" indent="-231775">
              <a:buFont typeface="Arial" panose="020B0604020202020204" pitchFamily="34" charset="0"/>
              <a:buChar char="•"/>
            </a:pPr>
            <a:r>
              <a:rPr lang="en-US" sz="1600" dirty="0">
                <a:solidFill>
                  <a:srgbClr val="000099"/>
                </a:solidFill>
              </a:rPr>
              <a:t>Insulates users from schema- and storage-format changes</a:t>
            </a:r>
          </a:p>
          <a:p>
            <a:pPr marL="231775" indent="-231775">
              <a:buFont typeface="Arial" panose="020B0604020202020204" pitchFamily="34" charset="0"/>
              <a:buChar char="•"/>
            </a:pPr>
            <a:endParaRPr lang="en-US" sz="1600" dirty="0">
              <a:solidFill>
                <a:srgbClr val="000099"/>
              </a:solidFill>
            </a:endParaRPr>
          </a:p>
        </p:txBody>
      </p:sp>
      <p:pic>
        <p:nvPicPr>
          <p:cNvPr id="4" name="Picture 3"/>
          <p:cNvPicPr>
            <a:picLocks noChangeAspect="1"/>
          </p:cNvPicPr>
          <p:nvPr/>
        </p:nvPicPr>
        <p:blipFill>
          <a:blip r:embed="rId3"/>
          <a:stretch>
            <a:fillRect/>
          </a:stretch>
        </p:blipFill>
        <p:spPr>
          <a:xfrm>
            <a:off x="2021653" y="2978480"/>
            <a:ext cx="5572074" cy="3792710"/>
          </a:xfrm>
          <a:prstGeom prst="rect">
            <a:avLst/>
          </a:prstGeom>
        </p:spPr>
      </p:pic>
    </p:spTree>
    <p:extLst>
      <p:ext uri="{BB962C8B-B14F-4D97-AF65-F5344CB8AC3E}">
        <p14:creationId xmlns:p14="http://schemas.microsoft.com/office/powerpoint/2010/main" val="2159150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High-Level Languages</a:t>
            </a:r>
            <a:endParaRPr lang="en-US" dirty="0"/>
          </a:p>
        </p:txBody>
      </p:sp>
      <p:sp>
        <p:nvSpPr>
          <p:cNvPr id="3" name="Content Placeholder 2"/>
          <p:cNvSpPr>
            <a:spLocks noGrp="1"/>
          </p:cNvSpPr>
          <p:nvPr>
            <p:ph idx="1"/>
          </p:nvPr>
        </p:nvSpPr>
        <p:spPr/>
        <p:txBody>
          <a:bodyPr/>
          <a:lstStyle/>
          <a:p>
            <a:r>
              <a:rPr lang="en-US" dirty="0" smtClean="0"/>
              <a:t>Hadoop is great for large-data processing</a:t>
            </a:r>
          </a:p>
          <a:p>
            <a:pPr lvl="1"/>
            <a:r>
              <a:rPr lang="en-US" dirty="0" smtClean="0"/>
              <a:t>But writing Java programs for everything is verbose and slow</a:t>
            </a:r>
          </a:p>
          <a:p>
            <a:pPr lvl="1"/>
            <a:r>
              <a:rPr lang="en-US" dirty="0" smtClean="0"/>
              <a:t>Data scientists don’t want to write Java</a:t>
            </a:r>
          </a:p>
          <a:p>
            <a:r>
              <a:rPr lang="en-US" dirty="0" smtClean="0"/>
              <a:t>Solution: develop higher-level data processing languages</a:t>
            </a:r>
          </a:p>
          <a:p>
            <a:pPr lvl="1"/>
            <a:r>
              <a:rPr lang="en-US" dirty="0" smtClean="0"/>
              <a:t>Hive: </a:t>
            </a:r>
            <a:r>
              <a:rPr lang="en-US" dirty="0" err="1" smtClean="0"/>
              <a:t>HiveQL</a:t>
            </a:r>
            <a:r>
              <a:rPr lang="en-US" dirty="0" smtClean="0"/>
              <a:t> is like SQL</a:t>
            </a:r>
          </a:p>
          <a:p>
            <a:pPr lvl="1"/>
            <a:r>
              <a:rPr lang="en-US" dirty="0" smtClean="0"/>
              <a:t>Pig: Pig Latin is a dataflow language</a:t>
            </a:r>
            <a:endParaRPr lang="en-US" dirty="0"/>
          </a:p>
        </p:txBody>
      </p:sp>
    </p:spTree>
    <p:extLst>
      <p:ext uri="{BB962C8B-B14F-4D97-AF65-F5344CB8AC3E}">
        <p14:creationId xmlns:p14="http://schemas.microsoft.com/office/powerpoint/2010/main" val="2511506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3926" y="0"/>
            <a:ext cx="7886700" cy="868101"/>
          </a:xfrm>
        </p:spPr>
        <p:txBody>
          <a:bodyPr/>
          <a:lstStyle/>
          <a:p>
            <a:r>
              <a:rPr lang="en-US" smtClean="0"/>
              <a:t>HCatalog in the Ecosystem</a:t>
            </a:r>
            <a:endParaRPr lang="en-US" dirty="0"/>
          </a:p>
        </p:txBody>
      </p:sp>
      <p:pic>
        <p:nvPicPr>
          <p:cNvPr id="2" name="Picture 1"/>
          <p:cNvPicPr>
            <a:picLocks noChangeAspect="1"/>
          </p:cNvPicPr>
          <p:nvPr/>
        </p:nvPicPr>
        <p:blipFill>
          <a:blip r:embed="rId3"/>
          <a:stretch>
            <a:fillRect/>
          </a:stretch>
        </p:blipFill>
        <p:spPr>
          <a:xfrm>
            <a:off x="2342180" y="3176425"/>
            <a:ext cx="5201302" cy="3283650"/>
          </a:xfrm>
          <a:prstGeom prst="rect">
            <a:avLst/>
          </a:prstGeom>
        </p:spPr>
      </p:pic>
      <p:sp>
        <p:nvSpPr>
          <p:cNvPr id="4" name="TextBox 3"/>
          <p:cNvSpPr txBox="1"/>
          <p:nvPr/>
        </p:nvSpPr>
        <p:spPr>
          <a:xfrm>
            <a:off x="378753" y="868101"/>
            <a:ext cx="8681013" cy="2308324"/>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rgbClr val="000099"/>
                </a:solidFill>
              </a:rPr>
              <a:t>HCatalog</a:t>
            </a:r>
            <a:r>
              <a:rPr lang="en-US" dirty="0">
                <a:solidFill>
                  <a:srgbClr val="000099"/>
                </a:solidFill>
              </a:rPr>
              <a:t> provides a consistent data model for the various tools that use Hadoop. </a:t>
            </a:r>
            <a:endParaRPr lang="en-US" dirty="0" smtClean="0">
              <a:solidFill>
                <a:srgbClr val="000099"/>
              </a:solidFill>
            </a:endParaRPr>
          </a:p>
          <a:p>
            <a:pPr marL="285750" indent="-285750">
              <a:buFont typeface="Arial" panose="020B0604020202020204" pitchFamily="34" charset="0"/>
              <a:buChar char="•"/>
            </a:pPr>
            <a:r>
              <a:rPr lang="en-US" dirty="0" smtClean="0">
                <a:solidFill>
                  <a:srgbClr val="000099"/>
                </a:solidFill>
              </a:rPr>
              <a:t>It </a:t>
            </a:r>
            <a:r>
              <a:rPr lang="en-US" dirty="0">
                <a:solidFill>
                  <a:srgbClr val="000099"/>
                </a:solidFill>
              </a:rPr>
              <a:t>also provides table abstraction, which abstracts some of the details about your data like:</a:t>
            </a:r>
          </a:p>
          <a:p>
            <a:pPr marL="742950" lvl="1" indent="-285750">
              <a:buFont typeface="Wingdings" panose="05000000000000000000" pitchFamily="2" charset="2"/>
              <a:buChar char="ü"/>
            </a:pPr>
            <a:r>
              <a:rPr lang="en-US" dirty="0">
                <a:solidFill>
                  <a:srgbClr val="000099"/>
                </a:solidFill>
              </a:rPr>
              <a:t>How the data is stored</a:t>
            </a:r>
          </a:p>
          <a:p>
            <a:pPr marL="742950" lvl="1" indent="-285750">
              <a:buFont typeface="Wingdings" panose="05000000000000000000" pitchFamily="2" charset="2"/>
              <a:buChar char="ü"/>
            </a:pPr>
            <a:r>
              <a:rPr lang="en-US" dirty="0">
                <a:solidFill>
                  <a:srgbClr val="000099"/>
                </a:solidFill>
              </a:rPr>
              <a:t>Where the data resides on the filesystem</a:t>
            </a:r>
          </a:p>
          <a:p>
            <a:pPr marL="742950" lvl="1" indent="-285750">
              <a:buFont typeface="Wingdings" panose="05000000000000000000" pitchFamily="2" charset="2"/>
              <a:buChar char="ü"/>
            </a:pPr>
            <a:r>
              <a:rPr lang="en-US" dirty="0">
                <a:solidFill>
                  <a:srgbClr val="000099"/>
                </a:solidFill>
              </a:rPr>
              <a:t>What format that data is in</a:t>
            </a:r>
          </a:p>
          <a:p>
            <a:pPr marL="742950" lvl="1" indent="-285750">
              <a:buFont typeface="Wingdings" panose="05000000000000000000" pitchFamily="2" charset="2"/>
              <a:buChar char="ü"/>
            </a:pPr>
            <a:r>
              <a:rPr lang="en-US" dirty="0">
                <a:solidFill>
                  <a:srgbClr val="000099"/>
                </a:solidFill>
              </a:rPr>
              <a:t>What the schema is of the data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374457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Defining a New Schema</a:t>
            </a:r>
          </a:p>
        </p:txBody>
      </p:sp>
      <p:sp>
        <p:nvSpPr>
          <p:cNvPr id="6" name="Content Placeholder 2"/>
          <p:cNvSpPr txBox="1">
            <a:spLocks/>
          </p:cNvSpPr>
          <p:nvPr/>
        </p:nvSpPr>
        <p:spPr>
          <a:xfrm>
            <a:off x="1505342" y="1766985"/>
            <a:ext cx="6173808" cy="3685415"/>
          </a:xfrm>
          <a:prstGeom prst="rect">
            <a:avLst/>
          </a:prstGeom>
        </p:spPr>
        <p:txBody>
          <a:bodyPr vert="horz" lIns="68598" tIns="34299" rIns="68598" bIns="34299"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dirty="0">
                <a:latin typeface="Courier New"/>
                <a:cs typeface="Courier New"/>
              </a:rPr>
              <a:t>create table </a:t>
            </a:r>
            <a:r>
              <a:rPr lang="en-US" sz="1800" b="1" dirty="0" err="1">
                <a:latin typeface="Courier New"/>
                <a:cs typeface="Courier New"/>
              </a:rPr>
              <a:t>mytable</a:t>
            </a:r>
            <a:r>
              <a:rPr lang="en-US" sz="1800" b="1" dirty="0">
                <a:latin typeface="Courier New"/>
                <a:cs typeface="Courier New"/>
              </a:rPr>
              <a:t> </a:t>
            </a:r>
            <a:r>
              <a:rPr lang="en-US" sz="1800" dirty="0">
                <a:latin typeface="Courier New"/>
                <a:cs typeface="Courier New"/>
              </a:rPr>
              <a:t>(</a:t>
            </a:r>
          </a:p>
          <a:p>
            <a:pPr marL="0" indent="0">
              <a:buNone/>
            </a:pPr>
            <a:r>
              <a:rPr lang="en-US" sz="1800" dirty="0">
                <a:latin typeface="Courier New"/>
                <a:cs typeface="Courier New"/>
              </a:rPr>
              <a:t>  id                </a:t>
            </a:r>
            <a:r>
              <a:rPr lang="en-US" sz="1800" dirty="0" err="1">
                <a:latin typeface="Courier New"/>
                <a:cs typeface="Courier New"/>
              </a:rPr>
              <a:t>int</a:t>
            </a:r>
            <a:r>
              <a:rPr lang="en-US" sz="1800" dirty="0">
                <a:latin typeface="Courier New"/>
                <a:cs typeface="Courier New"/>
              </a:rPr>
              <a:t>,</a:t>
            </a:r>
          </a:p>
          <a:p>
            <a:pPr marL="0" indent="0">
              <a:buNone/>
            </a:pPr>
            <a:r>
              <a:rPr lang="en-US" sz="1800" dirty="0">
                <a:latin typeface="Courier New"/>
                <a:cs typeface="Courier New"/>
              </a:rPr>
              <a:t>  </a:t>
            </a:r>
            <a:r>
              <a:rPr lang="en-US" sz="1800" dirty="0" err="1">
                <a:latin typeface="Courier New"/>
                <a:cs typeface="Courier New"/>
              </a:rPr>
              <a:t>firstname</a:t>
            </a:r>
            <a:r>
              <a:rPr lang="en-US" sz="1800" dirty="0">
                <a:latin typeface="Courier New"/>
                <a:cs typeface="Courier New"/>
              </a:rPr>
              <a:t>         string,</a:t>
            </a:r>
          </a:p>
          <a:p>
            <a:pPr marL="0" indent="0">
              <a:buNone/>
            </a:pPr>
            <a:r>
              <a:rPr lang="en-US" sz="1800" dirty="0">
                <a:latin typeface="Courier New"/>
                <a:cs typeface="Courier New"/>
              </a:rPr>
              <a:t>  </a:t>
            </a:r>
            <a:r>
              <a:rPr lang="en-US" sz="1800" dirty="0" err="1">
                <a:latin typeface="Courier New"/>
                <a:cs typeface="Courier New"/>
              </a:rPr>
              <a:t>lastname</a:t>
            </a:r>
            <a:r>
              <a:rPr lang="en-US" sz="1800" dirty="0">
                <a:latin typeface="Courier New"/>
                <a:cs typeface="Courier New"/>
              </a:rPr>
              <a:t>          string</a:t>
            </a:r>
          </a:p>
          <a:p>
            <a:pPr marL="0" indent="0">
              <a:buNone/>
            </a:pPr>
            <a:r>
              <a:rPr lang="en-US" sz="1800" dirty="0">
                <a:latin typeface="Courier New"/>
                <a:cs typeface="Courier New"/>
              </a:rPr>
              <a:t>)</a:t>
            </a:r>
          </a:p>
          <a:p>
            <a:pPr marL="0" indent="0">
              <a:buNone/>
            </a:pPr>
            <a:r>
              <a:rPr lang="en-US" sz="1800" dirty="0">
                <a:latin typeface="Courier New"/>
                <a:cs typeface="Courier New"/>
              </a:rPr>
              <a:t>comment 'An example of an </a:t>
            </a:r>
            <a:r>
              <a:rPr lang="en-US" sz="1800" dirty="0" err="1">
                <a:latin typeface="Courier New"/>
                <a:cs typeface="Courier New"/>
              </a:rPr>
              <a:t>HCatalog</a:t>
            </a:r>
            <a:r>
              <a:rPr lang="en-US" sz="1800" dirty="0">
                <a:latin typeface="Courier New"/>
                <a:cs typeface="Courier New"/>
              </a:rPr>
              <a:t> table'</a:t>
            </a:r>
          </a:p>
          <a:p>
            <a:pPr marL="0" indent="0">
              <a:buNone/>
            </a:pPr>
            <a:r>
              <a:rPr lang="en-US" sz="1800" dirty="0">
                <a:latin typeface="Courier New"/>
                <a:cs typeface="Courier New"/>
              </a:rPr>
              <a:t>partitioned by (birthday string)</a:t>
            </a:r>
          </a:p>
          <a:p>
            <a:pPr marL="0" indent="0">
              <a:buNone/>
            </a:pPr>
            <a:r>
              <a:rPr lang="en-US" sz="1800" dirty="0">
                <a:latin typeface="Courier New"/>
                <a:cs typeface="Courier New"/>
              </a:rPr>
              <a:t>stored as </a:t>
            </a:r>
            <a:r>
              <a:rPr lang="en-US" sz="1800" dirty="0" err="1">
                <a:latin typeface="Courier New"/>
                <a:cs typeface="Courier New"/>
              </a:rPr>
              <a:t>sequencefile</a:t>
            </a:r>
            <a:r>
              <a:rPr lang="en-US" sz="1800" dirty="0">
                <a:latin typeface="Courier New"/>
                <a:cs typeface="Courier New"/>
              </a:rPr>
              <a:t>;</a:t>
            </a:r>
          </a:p>
        </p:txBody>
      </p:sp>
      <p:sp>
        <p:nvSpPr>
          <p:cNvPr id="7" name="Rectangle 6"/>
          <p:cNvSpPr/>
          <p:nvPr/>
        </p:nvSpPr>
        <p:spPr>
          <a:xfrm>
            <a:off x="1416951" y="1751871"/>
            <a:ext cx="6332111" cy="2911569"/>
          </a:xfrm>
          <a:prstGeom prst="rect">
            <a:avLst/>
          </a:prstGeom>
          <a:noFill/>
          <a:ln w="38100" cap="flat" cmpd="sng" algn="ctr">
            <a:solidFill>
              <a:srgbClr val="244A58"/>
            </a:solidFill>
            <a:prstDash val="solid"/>
            <a:miter lim="800000"/>
          </a:ln>
          <a:effectLst/>
        </p:spPr>
        <p:txBody>
          <a:bodyPr rtlCol="0" anchor="ctr"/>
          <a:lstStyle/>
          <a:p>
            <a:pPr algn="ctr" defTabSz="685983">
              <a:defRPr/>
            </a:pPr>
            <a:endParaRPr lang="en-US" sz="1350"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15302540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a:t>
            </a:r>
            <a:r>
              <a:rPr lang="en-US" dirty="0" err="1"/>
              <a:t>HCatLoader</a:t>
            </a:r>
            <a:r>
              <a:rPr lang="en-US" dirty="0"/>
              <a:t> with Pig</a:t>
            </a:r>
          </a:p>
        </p:txBody>
      </p:sp>
      <p:sp>
        <p:nvSpPr>
          <p:cNvPr id="6" name="Content Placeholder 2"/>
          <p:cNvSpPr txBox="1">
            <a:spLocks/>
          </p:cNvSpPr>
          <p:nvPr/>
        </p:nvSpPr>
        <p:spPr>
          <a:xfrm>
            <a:off x="628650" y="2034540"/>
            <a:ext cx="8332470" cy="3417860"/>
          </a:xfrm>
          <a:prstGeom prst="rect">
            <a:avLst/>
          </a:prstGeom>
        </p:spPr>
        <p:txBody>
          <a:bodyPr vert="horz" lIns="68598" tIns="34299" rIns="68598" bIns="34299"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342991">
              <a:buNone/>
              <a:defRPr/>
            </a:pPr>
            <a:r>
              <a:rPr lang="en-US" sz="2101" b="1" dirty="0" err="1">
                <a:solidFill>
                  <a:sysClr val="windowText" lastClr="000000"/>
                </a:solidFill>
                <a:latin typeface="Calibri"/>
              </a:rPr>
              <a:t>HCatLoader</a:t>
            </a:r>
            <a:r>
              <a:rPr lang="en-US" sz="2101" dirty="0">
                <a:solidFill>
                  <a:sysClr val="windowText" lastClr="000000"/>
                </a:solidFill>
                <a:latin typeface="Calibri"/>
              </a:rPr>
              <a:t>: used to read data from </a:t>
            </a:r>
            <a:r>
              <a:rPr lang="en-US" sz="2101" dirty="0" err="1">
                <a:solidFill>
                  <a:sysClr val="windowText" lastClr="000000"/>
                </a:solidFill>
                <a:latin typeface="Calibri"/>
              </a:rPr>
              <a:t>HCatalog</a:t>
            </a:r>
            <a:r>
              <a:rPr lang="en-US" sz="2101" dirty="0">
                <a:solidFill>
                  <a:sysClr val="windowText" lastClr="000000"/>
                </a:solidFill>
                <a:latin typeface="Calibri"/>
              </a:rPr>
              <a:t> managed tables.</a:t>
            </a:r>
          </a:p>
          <a:p>
            <a:pPr marL="257244" indent="-257244" defTabSz="342991">
              <a:defRPr/>
            </a:pPr>
            <a:endParaRPr lang="en-US" sz="2101" dirty="0">
              <a:solidFill>
                <a:sysClr val="windowText" lastClr="000000"/>
              </a:solidFill>
              <a:latin typeface="Calibri"/>
            </a:endParaRPr>
          </a:p>
          <a:p>
            <a:pPr marL="0" indent="0" defTabSz="342991">
              <a:buNone/>
              <a:defRPr/>
            </a:pPr>
            <a:r>
              <a:rPr lang="en-US" sz="2101" dirty="0" err="1">
                <a:solidFill>
                  <a:sysClr val="windowText" lastClr="000000"/>
                </a:solidFill>
                <a:latin typeface="Courier New"/>
                <a:cs typeface="Courier New"/>
              </a:rPr>
              <a:t>emp_relation</a:t>
            </a:r>
            <a:r>
              <a:rPr lang="en-US" sz="2101" dirty="0">
                <a:solidFill>
                  <a:sysClr val="windowText" lastClr="000000"/>
                </a:solidFill>
                <a:latin typeface="Courier New"/>
                <a:cs typeface="Courier New"/>
              </a:rPr>
              <a:t> = LOAD 'employees' </a:t>
            </a:r>
            <a:endParaRPr lang="en-US" sz="2101" dirty="0" smtClean="0">
              <a:solidFill>
                <a:sysClr val="windowText" lastClr="000000"/>
              </a:solidFill>
              <a:latin typeface="Courier New"/>
              <a:cs typeface="Courier New"/>
            </a:endParaRPr>
          </a:p>
          <a:p>
            <a:pPr marL="0" indent="0" defTabSz="342991">
              <a:buNone/>
              <a:defRPr/>
            </a:pPr>
            <a:r>
              <a:rPr lang="en-US" sz="2101" dirty="0">
                <a:solidFill>
                  <a:sysClr val="windowText" lastClr="000000"/>
                </a:solidFill>
                <a:latin typeface="Courier New"/>
                <a:cs typeface="Courier New"/>
              </a:rPr>
              <a:t> </a:t>
            </a:r>
            <a:r>
              <a:rPr lang="en-US" sz="2101" dirty="0" smtClean="0">
                <a:solidFill>
                  <a:sysClr val="windowText" lastClr="000000"/>
                </a:solidFill>
                <a:latin typeface="Courier New"/>
                <a:cs typeface="Courier New"/>
              </a:rPr>
              <a:t>USING </a:t>
            </a:r>
            <a:r>
              <a:rPr lang="en-US" sz="2101" dirty="0" err="1">
                <a:solidFill>
                  <a:sysClr val="windowText" lastClr="000000"/>
                </a:solidFill>
                <a:latin typeface="Courier New"/>
                <a:cs typeface="Courier New"/>
              </a:rPr>
              <a:t>org.apache.hcatalog.pig.HCatLoader</a:t>
            </a:r>
            <a:r>
              <a:rPr lang="en-US" sz="2101" dirty="0">
                <a:solidFill>
                  <a:sysClr val="windowText" lastClr="000000"/>
                </a:solidFill>
                <a:latin typeface="Courier New"/>
                <a:cs typeface="Courier New"/>
              </a:rPr>
              <a:t>();</a:t>
            </a:r>
          </a:p>
          <a:p>
            <a:pPr marL="0" indent="0" defTabSz="342991">
              <a:buNone/>
              <a:defRPr/>
            </a:pPr>
            <a:endParaRPr lang="en-US" sz="2101" dirty="0">
              <a:solidFill>
                <a:sysClr val="windowText" lastClr="000000"/>
              </a:solidFill>
              <a:latin typeface="Courier New"/>
              <a:cs typeface="Courier New"/>
            </a:endParaRPr>
          </a:p>
        </p:txBody>
      </p:sp>
      <p:sp>
        <p:nvSpPr>
          <p:cNvPr id="7" name="Rectangle 6"/>
          <p:cNvSpPr/>
          <p:nvPr/>
        </p:nvSpPr>
        <p:spPr>
          <a:xfrm>
            <a:off x="468630" y="2655375"/>
            <a:ext cx="7715250" cy="1322402"/>
          </a:xfrm>
          <a:prstGeom prst="rect">
            <a:avLst/>
          </a:prstGeom>
          <a:noFill/>
          <a:ln w="38100" cap="flat" cmpd="sng" algn="ctr">
            <a:solidFill>
              <a:srgbClr val="244A58"/>
            </a:solidFill>
            <a:prstDash val="solid"/>
            <a:miter lim="800000"/>
          </a:ln>
          <a:effectLst/>
        </p:spPr>
        <p:txBody>
          <a:bodyPr rtlCol="0" anchor="ctr"/>
          <a:lstStyle/>
          <a:p>
            <a:pPr algn="ctr" defTabSz="685983">
              <a:defRPr/>
            </a:pPr>
            <a:endParaRPr lang="en-US" sz="1350"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331285597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a:t>
            </a:r>
            <a:r>
              <a:rPr lang="en-US" dirty="0" err="1"/>
              <a:t>HCatStorer</a:t>
            </a:r>
            <a:r>
              <a:rPr lang="en-US" dirty="0"/>
              <a:t> with Pig</a:t>
            </a:r>
          </a:p>
        </p:txBody>
      </p:sp>
      <p:sp>
        <p:nvSpPr>
          <p:cNvPr id="6" name="Content Placeholder 2"/>
          <p:cNvSpPr txBox="1">
            <a:spLocks/>
          </p:cNvSpPr>
          <p:nvPr/>
        </p:nvSpPr>
        <p:spPr>
          <a:xfrm>
            <a:off x="1495815" y="1766985"/>
            <a:ext cx="6173808" cy="3685415"/>
          </a:xfrm>
          <a:prstGeom prst="rect">
            <a:avLst/>
          </a:prstGeom>
        </p:spPr>
        <p:txBody>
          <a:bodyPr vert="horz" lIns="68598" tIns="34299" rIns="68598" bIns="34299"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342991">
              <a:buNone/>
              <a:defRPr/>
            </a:pPr>
            <a:r>
              <a:rPr lang="en-US" sz="2101" b="1" dirty="0" err="1">
                <a:solidFill>
                  <a:sysClr val="windowText" lastClr="000000"/>
                </a:solidFill>
                <a:latin typeface="Calibri"/>
              </a:rPr>
              <a:t>HCatStorer</a:t>
            </a:r>
            <a:r>
              <a:rPr lang="en-US" sz="2101" dirty="0">
                <a:solidFill>
                  <a:sysClr val="windowText" lastClr="000000"/>
                </a:solidFill>
                <a:latin typeface="Calibri"/>
              </a:rPr>
              <a:t>: used to write data to </a:t>
            </a:r>
            <a:r>
              <a:rPr lang="en-US" sz="2101" dirty="0" err="1">
                <a:solidFill>
                  <a:sysClr val="windowText" lastClr="000000"/>
                </a:solidFill>
                <a:latin typeface="Calibri"/>
              </a:rPr>
              <a:t>HCatalog</a:t>
            </a:r>
            <a:r>
              <a:rPr lang="en-US" sz="2101" dirty="0">
                <a:solidFill>
                  <a:sysClr val="windowText" lastClr="000000"/>
                </a:solidFill>
                <a:latin typeface="Calibri"/>
              </a:rPr>
              <a:t>-managed tables.</a:t>
            </a:r>
          </a:p>
          <a:p>
            <a:pPr marL="257244" indent="-257244" defTabSz="342991">
              <a:defRPr/>
            </a:pPr>
            <a:endParaRPr lang="en-US" sz="2101" dirty="0">
              <a:solidFill>
                <a:sysClr val="windowText" lastClr="000000"/>
              </a:solidFill>
              <a:latin typeface="Calibri"/>
            </a:endParaRPr>
          </a:p>
          <a:p>
            <a:pPr marL="0" indent="0" defTabSz="342991">
              <a:buNone/>
              <a:defRPr/>
            </a:pPr>
            <a:endParaRPr lang="en-US" sz="2101" dirty="0">
              <a:solidFill>
                <a:sysClr val="windowText" lastClr="000000"/>
              </a:solidFill>
              <a:latin typeface="Courier New"/>
              <a:cs typeface="Courier New"/>
            </a:endParaRPr>
          </a:p>
          <a:p>
            <a:pPr marL="0" indent="0" defTabSz="342991">
              <a:buNone/>
              <a:defRPr/>
            </a:pPr>
            <a:r>
              <a:rPr lang="en-US" sz="2101" dirty="0">
                <a:solidFill>
                  <a:sysClr val="windowText" lastClr="000000"/>
                </a:solidFill>
                <a:latin typeface="Courier New"/>
                <a:cs typeface="Courier New"/>
              </a:rPr>
              <a:t>STORE </a:t>
            </a:r>
            <a:r>
              <a:rPr lang="en-US" sz="2101" dirty="0" err="1">
                <a:solidFill>
                  <a:sysClr val="windowText" lastClr="000000"/>
                </a:solidFill>
                <a:latin typeface="Courier New"/>
                <a:cs typeface="Courier New"/>
              </a:rPr>
              <a:t>customer_projection</a:t>
            </a:r>
            <a:r>
              <a:rPr lang="en-US" sz="2101" dirty="0">
                <a:solidFill>
                  <a:sysClr val="windowText" lastClr="000000"/>
                </a:solidFill>
                <a:latin typeface="Courier New"/>
                <a:cs typeface="Courier New"/>
              </a:rPr>
              <a:t> INTO 'customers' USING </a:t>
            </a:r>
            <a:r>
              <a:rPr lang="en-US" sz="2101" dirty="0" err="1">
                <a:solidFill>
                  <a:sysClr val="windowText" lastClr="000000"/>
                </a:solidFill>
                <a:latin typeface="Courier New"/>
                <a:cs typeface="Courier New"/>
              </a:rPr>
              <a:t>org.apache.hcatalog.pig.HCatStorer</a:t>
            </a:r>
            <a:r>
              <a:rPr lang="en-US" sz="2101" dirty="0">
                <a:solidFill>
                  <a:sysClr val="windowText" lastClr="000000"/>
                </a:solidFill>
                <a:latin typeface="Courier New"/>
                <a:cs typeface="Courier New"/>
              </a:rPr>
              <a:t>();</a:t>
            </a:r>
          </a:p>
          <a:p>
            <a:pPr marL="0" indent="0" defTabSz="342991">
              <a:buNone/>
              <a:defRPr/>
            </a:pPr>
            <a:endParaRPr lang="en-US" sz="2101" dirty="0">
              <a:solidFill>
                <a:sysClr val="windowText" lastClr="000000"/>
              </a:solidFill>
              <a:latin typeface="Courier New"/>
              <a:cs typeface="Courier New"/>
            </a:endParaRPr>
          </a:p>
        </p:txBody>
      </p:sp>
      <p:sp>
        <p:nvSpPr>
          <p:cNvPr id="7" name="Rectangle 6"/>
          <p:cNvSpPr/>
          <p:nvPr/>
        </p:nvSpPr>
        <p:spPr>
          <a:xfrm>
            <a:off x="1407424" y="3082486"/>
            <a:ext cx="6332111" cy="1494889"/>
          </a:xfrm>
          <a:prstGeom prst="rect">
            <a:avLst/>
          </a:prstGeom>
          <a:noFill/>
          <a:ln w="38100" cap="flat" cmpd="sng" algn="ctr">
            <a:solidFill>
              <a:srgbClr val="244A58"/>
            </a:solidFill>
            <a:prstDash val="solid"/>
            <a:miter lim="800000"/>
          </a:ln>
          <a:effectLst/>
        </p:spPr>
        <p:txBody>
          <a:bodyPr rtlCol="0" anchor="ctr"/>
          <a:lstStyle/>
          <a:p>
            <a:pPr algn="ctr" defTabSz="685983">
              <a:defRPr/>
            </a:pPr>
            <a:endParaRPr lang="en-US" sz="1350"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222563908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Pig SQL Command</a:t>
            </a:r>
          </a:p>
        </p:txBody>
      </p:sp>
      <p:sp>
        <p:nvSpPr>
          <p:cNvPr id="6" name="Content Placeholder 2"/>
          <p:cNvSpPr txBox="1">
            <a:spLocks/>
          </p:cNvSpPr>
          <p:nvPr/>
        </p:nvSpPr>
        <p:spPr>
          <a:xfrm>
            <a:off x="1495815" y="1766985"/>
            <a:ext cx="6173808" cy="3685415"/>
          </a:xfrm>
          <a:prstGeom prst="rect">
            <a:avLst/>
          </a:prstGeom>
        </p:spPr>
        <p:txBody>
          <a:bodyPr vert="horz" lIns="68598" tIns="34299" rIns="68598" bIns="34299" rtlCol="0">
            <a:normAutofit lnSpcReduction="100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342991">
              <a:buNone/>
              <a:defRPr/>
            </a:pPr>
            <a:r>
              <a:rPr lang="en-US" sz="2101" dirty="0">
                <a:solidFill>
                  <a:sysClr val="windowText" lastClr="000000"/>
                </a:solidFill>
                <a:latin typeface="Calibri"/>
              </a:rPr>
              <a:t>The SQL command allows you to run an </a:t>
            </a:r>
            <a:r>
              <a:rPr lang="en-US" sz="2101" dirty="0" err="1">
                <a:solidFill>
                  <a:sysClr val="windowText" lastClr="000000"/>
                </a:solidFill>
                <a:latin typeface="Calibri"/>
              </a:rPr>
              <a:t>HCatalog</a:t>
            </a:r>
            <a:r>
              <a:rPr lang="en-US" sz="2101" dirty="0">
                <a:solidFill>
                  <a:sysClr val="windowText" lastClr="000000"/>
                </a:solidFill>
                <a:latin typeface="Calibri"/>
              </a:rPr>
              <a:t> DDL command from within your Pig script:</a:t>
            </a:r>
          </a:p>
          <a:p>
            <a:pPr marL="0" indent="0" defTabSz="342991">
              <a:buNone/>
              <a:defRPr/>
            </a:pPr>
            <a:endParaRPr lang="en-US" sz="2101" dirty="0">
              <a:solidFill>
                <a:sysClr val="windowText" lastClr="000000"/>
              </a:solidFill>
              <a:latin typeface="Calibri"/>
            </a:endParaRPr>
          </a:p>
          <a:p>
            <a:pPr marL="0" indent="0" defTabSz="342991">
              <a:buNone/>
              <a:defRPr/>
            </a:pPr>
            <a:endParaRPr lang="en-US" sz="2101" dirty="0">
              <a:solidFill>
                <a:sysClr val="windowText" lastClr="000000"/>
              </a:solidFill>
              <a:latin typeface="Calibri"/>
            </a:endParaRPr>
          </a:p>
          <a:p>
            <a:pPr marL="0" indent="0" defTabSz="342991">
              <a:buNone/>
              <a:defRPr/>
            </a:pPr>
            <a:r>
              <a:rPr lang="en-US" sz="2101" dirty="0">
                <a:solidFill>
                  <a:sysClr val="windowText" lastClr="000000"/>
                </a:solidFill>
                <a:latin typeface="Courier New"/>
                <a:cs typeface="Courier New"/>
              </a:rPr>
              <a:t>grunt&gt; </a:t>
            </a:r>
            <a:r>
              <a:rPr lang="en-US" sz="2101" dirty="0" err="1">
                <a:solidFill>
                  <a:sysClr val="windowText" lastClr="000000"/>
                </a:solidFill>
                <a:latin typeface="Courier New"/>
                <a:cs typeface="Courier New"/>
              </a:rPr>
              <a:t>sql</a:t>
            </a:r>
            <a:r>
              <a:rPr lang="en-US" sz="2101" dirty="0">
                <a:solidFill>
                  <a:sysClr val="windowText" lastClr="000000"/>
                </a:solidFill>
                <a:latin typeface="Courier New"/>
                <a:cs typeface="Courier New"/>
              </a:rPr>
              <a:t> create table movies (</a:t>
            </a:r>
          </a:p>
          <a:p>
            <a:pPr marL="0" indent="0" defTabSz="342991">
              <a:buNone/>
              <a:defRPr/>
            </a:pPr>
            <a:r>
              <a:rPr lang="en-US" sz="2101" dirty="0">
                <a:solidFill>
                  <a:sysClr val="windowText" lastClr="000000"/>
                </a:solidFill>
                <a:latin typeface="Courier New"/>
                <a:cs typeface="Courier New"/>
              </a:rPr>
              <a:t>   title string, </a:t>
            </a:r>
          </a:p>
          <a:p>
            <a:pPr marL="0" indent="0" defTabSz="342991">
              <a:buNone/>
              <a:defRPr/>
            </a:pPr>
            <a:r>
              <a:rPr lang="en-US" sz="2101" dirty="0">
                <a:solidFill>
                  <a:sysClr val="windowText" lastClr="000000"/>
                </a:solidFill>
                <a:latin typeface="Courier New"/>
                <a:cs typeface="Courier New"/>
              </a:rPr>
              <a:t>   rating string, </a:t>
            </a:r>
          </a:p>
          <a:p>
            <a:pPr marL="0" indent="0" defTabSz="342991">
              <a:buNone/>
              <a:defRPr/>
            </a:pPr>
            <a:r>
              <a:rPr lang="en-US" sz="2101" dirty="0">
                <a:solidFill>
                  <a:sysClr val="windowText" lastClr="000000"/>
                </a:solidFill>
                <a:latin typeface="Courier New"/>
                <a:cs typeface="Courier New"/>
              </a:rPr>
              <a:t>   length double) </a:t>
            </a:r>
          </a:p>
          <a:p>
            <a:pPr marL="0" indent="0" defTabSz="342991">
              <a:buNone/>
              <a:defRPr/>
            </a:pPr>
            <a:r>
              <a:rPr lang="en-US" sz="2101" dirty="0">
                <a:solidFill>
                  <a:sysClr val="windowText" lastClr="000000"/>
                </a:solidFill>
                <a:latin typeface="Courier New"/>
                <a:cs typeface="Courier New"/>
              </a:rPr>
              <a:t>partitioned by (genre string)</a:t>
            </a:r>
          </a:p>
          <a:p>
            <a:pPr marL="0" indent="0" defTabSz="342991">
              <a:buNone/>
              <a:defRPr/>
            </a:pPr>
            <a:r>
              <a:rPr lang="en-US" sz="2101" dirty="0">
                <a:solidFill>
                  <a:sysClr val="windowText" lastClr="000000"/>
                </a:solidFill>
                <a:latin typeface="Courier New"/>
                <a:cs typeface="Courier New"/>
              </a:rPr>
              <a:t>stored as ORC; </a:t>
            </a:r>
            <a:endParaRPr lang="en-US" sz="2101" dirty="0">
              <a:solidFill>
                <a:sysClr val="windowText" lastClr="000000"/>
              </a:solidFill>
              <a:latin typeface="Calibri"/>
            </a:endParaRPr>
          </a:p>
          <a:p>
            <a:pPr marL="0" indent="0" defTabSz="342991">
              <a:buNone/>
              <a:defRPr/>
            </a:pPr>
            <a:endParaRPr lang="en-US" sz="2101" dirty="0">
              <a:solidFill>
                <a:sysClr val="windowText" lastClr="000000"/>
              </a:solidFill>
              <a:latin typeface="Calibri"/>
            </a:endParaRPr>
          </a:p>
        </p:txBody>
      </p:sp>
      <p:sp>
        <p:nvSpPr>
          <p:cNvPr id="7" name="Rectangle 6"/>
          <p:cNvSpPr/>
          <p:nvPr/>
        </p:nvSpPr>
        <p:spPr>
          <a:xfrm>
            <a:off x="1407424" y="3082486"/>
            <a:ext cx="6332111" cy="2297813"/>
          </a:xfrm>
          <a:prstGeom prst="rect">
            <a:avLst/>
          </a:prstGeom>
          <a:noFill/>
          <a:ln w="38100" cap="flat" cmpd="sng" algn="ctr">
            <a:solidFill>
              <a:srgbClr val="244A58"/>
            </a:solidFill>
            <a:prstDash val="solid"/>
            <a:miter lim="800000"/>
          </a:ln>
          <a:effectLst/>
        </p:spPr>
        <p:txBody>
          <a:bodyPr rtlCol="0" anchor="ctr"/>
          <a:lstStyle/>
          <a:p>
            <a:pPr algn="ctr" defTabSz="685983">
              <a:defRPr/>
            </a:pPr>
            <a:endParaRPr lang="en-US" sz="1350"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35153677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617220"/>
          </a:xfrm>
        </p:spPr>
        <p:txBody>
          <a:bodyPr>
            <a:normAutofit fontScale="90000"/>
          </a:bodyPr>
          <a:lstStyle/>
          <a:p>
            <a:r>
              <a:rPr lang="en-US" dirty="0" smtClean="0"/>
              <a:t>Resources</a:t>
            </a:r>
            <a:endParaRPr lang="en-US" dirty="0"/>
          </a:p>
        </p:txBody>
      </p:sp>
      <p:sp>
        <p:nvSpPr>
          <p:cNvPr id="3" name="Content Placeholder 2"/>
          <p:cNvSpPr>
            <a:spLocks noGrp="1"/>
          </p:cNvSpPr>
          <p:nvPr>
            <p:ph idx="1"/>
          </p:nvPr>
        </p:nvSpPr>
        <p:spPr>
          <a:xfrm>
            <a:off x="628650" y="785495"/>
            <a:ext cx="7886700" cy="4351338"/>
          </a:xfrm>
        </p:spPr>
        <p:txBody>
          <a:bodyPr>
            <a:normAutofit/>
          </a:bodyPr>
          <a:lstStyle/>
          <a:p>
            <a:r>
              <a:rPr lang="en-US" sz="2400" dirty="0" smtClean="0"/>
              <a:t>Hortonworks </a:t>
            </a:r>
            <a:r>
              <a:rPr lang="en-US" sz="2400" smtClean="0"/>
              <a:t>student guide</a:t>
            </a:r>
          </a:p>
          <a:p>
            <a:r>
              <a:rPr lang="en-US" sz="2400" dirty="0" smtClean="0"/>
              <a:t>Edward </a:t>
            </a:r>
            <a:r>
              <a:rPr lang="en-US" sz="2400" dirty="0" err="1"/>
              <a:t>Capriolo</a:t>
            </a:r>
            <a:r>
              <a:rPr lang="en-US" sz="2400" dirty="0"/>
              <a:t>, Dean </a:t>
            </a:r>
            <a:r>
              <a:rPr lang="en-US" sz="2400" dirty="0" err="1"/>
              <a:t>Wampler</a:t>
            </a:r>
            <a:r>
              <a:rPr lang="en-US" sz="2400" dirty="0"/>
              <a:t>, Jason Rutherglen </a:t>
            </a:r>
            <a:r>
              <a:rPr lang="en-US" sz="2400" dirty="0" smtClean="0"/>
              <a:t>, </a:t>
            </a:r>
            <a:r>
              <a:rPr lang="en-US" sz="2400" i="1" dirty="0" smtClean="0"/>
              <a:t>Programming Hive, Data </a:t>
            </a:r>
            <a:r>
              <a:rPr lang="en-US" sz="2400" i="1" dirty="0"/>
              <a:t>Warehouse and Query Language for </a:t>
            </a:r>
            <a:r>
              <a:rPr lang="en-US" sz="2400" i="1" dirty="0" smtClean="0"/>
              <a:t>Hadoop</a:t>
            </a:r>
            <a:r>
              <a:rPr lang="en-US" sz="2400" dirty="0" smtClean="0"/>
              <a:t>, by</a:t>
            </a:r>
            <a:r>
              <a:rPr lang="en-US" sz="2400" dirty="0"/>
              <a:t> </a:t>
            </a:r>
            <a:r>
              <a:rPr lang="en-US" sz="2400" dirty="0" smtClean="0"/>
              <a:t>, O'Reilly Media, 2012</a:t>
            </a:r>
          </a:p>
          <a:p>
            <a:r>
              <a:rPr lang="en-US" sz="2400" dirty="0">
                <a:hlinkClick r:id="rId2"/>
              </a:rPr>
              <a:t>http://</a:t>
            </a:r>
            <a:r>
              <a:rPr lang="en-US" sz="2400" dirty="0" smtClean="0">
                <a:hlinkClick r:id="rId2"/>
              </a:rPr>
              <a:t>www.tutorialspoint.com/hadoop/index.htm</a:t>
            </a:r>
            <a:endParaRPr lang="en-US" sz="2400" dirty="0" smtClean="0"/>
          </a:p>
          <a:p>
            <a:endParaRPr lang="en-US" sz="2400" dirty="0"/>
          </a:p>
          <a:p>
            <a:endParaRPr lang="en-US" sz="2400" dirty="0"/>
          </a:p>
        </p:txBody>
      </p:sp>
    </p:spTree>
    <p:extLst>
      <p:ext uri="{BB962C8B-B14F-4D97-AF65-F5344CB8AC3E}">
        <p14:creationId xmlns:p14="http://schemas.microsoft.com/office/powerpoint/2010/main" val="4259376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28650" y="67945"/>
            <a:ext cx="7886700" cy="846456"/>
          </a:xfrm>
        </p:spPr>
        <p:txBody>
          <a:bodyPr/>
          <a:lstStyle/>
          <a:p>
            <a:pPr algn="ctr" eaLnBrk="1" hangingPunct="1"/>
            <a:r>
              <a:rPr lang="en-US" altLang="en-US" dirty="0" smtClean="0"/>
              <a:t>Hive</a:t>
            </a:r>
          </a:p>
        </p:txBody>
      </p:sp>
      <p:sp>
        <p:nvSpPr>
          <p:cNvPr id="69635" name="Rectangle 3"/>
          <p:cNvSpPr>
            <a:spLocks noGrp="1" noChangeArrowheads="1"/>
          </p:cNvSpPr>
          <p:nvPr>
            <p:ph type="body" idx="1"/>
          </p:nvPr>
        </p:nvSpPr>
        <p:spPr>
          <a:xfrm>
            <a:off x="533400" y="914401"/>
            <a:ext cx="7772400" cy="4724400"/>
          </a:xfrm>
        </p:spPr>
        <p:txBody>
          <a:bodyPr>
            <a:normAutofit fontScale="92500" lnSpcReduction="20000"/>
          </a:bodyPr>
          <a:lstStyle/>
          <a:p>
            <a:pPr eaLnBrk="1" hangingPunct="1"/>
            <a:r>
              <a:rPr lang="en-US" altLang="en-US" sz="3200" dirty="0" smtClean="0"/>
              <a:t>Used for majority of Facebook jobs</a:t>
            </a:r>
          </a:p>
          <a:p>
            <a:r>
              <a:rPr lang="en-US" sz="3200" dirty="0"/>
              <a:t>Hive is not</a:t>
            </a:r>
          </a:p>
          <a:p>
            <a:pPr lvl="1"/>
            <a:r>
              <a:rPr lang="en-US" dirty="0"/>
              <a:t>A relational database</a:t>
            </a:r>
          </a:p>
          <a:p>
            <a:pPr lvl="1"/>
            <a:r>
              <a:rPr lang="en-US" dirty="0"/>
              <a:t>A design for </a:t>
            </a:r>
            <a:r>
              <a:rPr lang="en-US" dirty="0" err="1"/>
              <a:t>OnLine</a:t>
            </a:r>
            <a:r>
              <a:rPr lang="en-US" dirty="0"/>
              <a:t> Transaction Processing (OLTP)</a:t>
            </a:r>
          </a:p>
          <a:p>
            <a:pPr lvl="1"/>
            <a:r>
              <a:rPr lang="en-US" dirty="0"/>
              <a:t>A language for real-time queries and row-level updates</a:t>
            </a:r>
          </a:p>
          <a:p>
            <a:r>
              <a:rPr lang="en-US" sz="3200" dirty="0"/>
              <a:t>Features of Hive</a:t>
            </a:r>
          </a:p>
          <a:p>
            <a:pPr lvl="1"/>
            <a:r>
              <a:rPr lang="en-US" dirty="0"/>
              <a:t>It stores schema in a database and processed data into HDFS.</a:t>
            </a:r>
          </a:p>
          <a:p>
            <a:pPr lvl="1"/>
            <a:r>
              <a:rPr lang="en-US" dirty="0"/>
              <a:t>It is designed for OLAP.</a:t>
            </a:r>
          </a:p>
          <a:p>
            <a:pPr lvl="1"/>
            <a:r>
              <a:rPr lang="en-US" dirty="0"/>
              <a:t>It provides SQL type language for querying called </a:t>
            </a:r>
            <a:r>
              <a:rPr lang="en-US" dirty="0" err="1"/>
              <a:t>HiveQL</a:t>
            </a:r>
            <a:r>
              <a:rPr lang="en-US" dirty="0"/>
              <a:t> or HQL.</a:t>
            </a:r>
          </a:p>
          <a:p>
            <a:pPr lvl="1"/>
            <a:r>
              <a:rPr lang="en-US" dirty="0"/>
              <a:t>It is familiar, fast, scalable, and extensible</a:t>
            </a:r>
            <a:r>
              <a:rPr lang="en-US" dirty="0" smtClean="0"/>
              <a:t>.</a:t>
            </a:r>
          </a:p>
          <a:p>
            <a:pPr lvl="1"/>
            <a:r>
              <a:rPr lang="en-US" altLang="en-US" dirty="0"/>
              <a:t>Can call Hadoop Streaming scripts from </a:t>
            </a:r>
            <a:r>
              <a:rPr lang="en-US" altLang="en-US" dirty="0" err="1"/>
              <a:t>HiveQL</a:t>
            </a:r>
            <a:endParaRPr lang="en-US" altLang="en-US" dirty="0"/>
          </a:p>
          <a:p>
            <a:pPr lvl="1"/>
            <a:r>
              <a:rPr lang="en-US" altLang="en-US" dirty="0"/>
              <a:t>Supports table partitioning, clustering, complex data types, some optimizations</a:t>
            </a:r>
          </a:p>
          <a:p>
            <a:pPr lvl="1"/>
            <a:endParaRPr lang="en-US" dirty="0"/>
          </a:p>
        </p:txBody>
      </p:sp>
      <p:sp>
        <p:nvSpPr>
          <p:cNvPr id="3" name="TextBox 2"/>
          <p:cNvSpPr txBox="1"/>
          <p:nvPr/>
        </p:nvSpPr>
        <p:spPr>
          <a:xfrm>
            <a:off x="342900" y="6457950"/>
            <a:ext cx="2674065" cy="369332"/>
          </a:xfrm>
          <a:prstGeom prst="rect">
            <a:avLst/>
          </a:prstGeom>
          <a:noFill/>
        </p:spPr>
        <p:txBody>
          <a:bodyPr wrap="none" rtlCol="0">
            <a:spAutoFit/>
          </a:bodyPr>
          <a:lstStyle/>
          <a:p>
            <a:r>
              <a:rPr lang="en-US" altLang="en-US" dirty="0" smtClean="0"/>
              <a:t>Source: tutorialspoint.com</a:t>
            </a:r>
            <a:endParaRPr lang="en-US" dirty="0"/>
          </a:p>
        </p:txBody>
      </p:sp>
      <p:pic>
        <p:nvPicPr>
          <p:cNvPr id="2050" name="Picture 2" descr="http://doc.mapr.com/download/attachments/26982596/hive_logo.png?version=1&amp;modificationDate=1407194758604&amp;api=v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0325" y="5447919"/>
            <a:ext cx="1250950" cy="1200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454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12397"/>
            <a:ext cx="7886700" cy="1325563"/>
          </a:xfrm>
        </p:spPr>
        <p:txBody>
          <a:bodyPr/>
          <a:lstStyle/>
          <a:p>
            <a:r>
              <a:rPr lang="en-US" dirty="0"/>
              <a:t>About Hive</a:t>
            </a:r>
          </a:p>
        </p:txBody>
      </p:sp>
      <p:grpSp>
        <p:nvGrpSpPr>
          <p:cNvPr id="23" name="Group 22"/>
          <p:cNvGrpSpPr/>
          <p:nvPr/>
        </p:nvGrpSpPr>
        <p:grpSpPr>
          <a:xfrm>
            <a:off x="1109467" y="1313696"/>
            <a:ext cx="3261555" cy="3558770"/>
            <a:chOff x="234945" y="2007067"/>
            <a:chExt cx="4347608" cy="4743791"/>
          </a:xfrm>
        </p:grpSpPr>
        <p:sp>
          <p:nvSpPr>
            <p:cNvPr id="24" name="Oval 23"/>
            <p:cNvSpPr/>
            <p:nvPr/>
          </p:nvSpPr>
          <p:spPr>
            <a:xfrm>
              <a:off x="234945" y="2403250"/>
              <a:ext cx="4347608" cy="4347608"/>
            </a:xfrm>
            <a:prstGeom prst="ellipse">
              <a:avLst/>
            </a:prstGeom>
            <a:gradFill rotWithShape="1">
              <a:gsLst>
                <a:gs pos="0">
                  <a:srgbClr val="E2751D">
                    <a:lumMod val="40000"/>
                    <a:lumOff val="60000"/>
                  </a:srgbClr>
                </a:gs>
                <a:gs pos="100000">
                  <a:srgbClr val="E2751D">
                    <a:lumMod val="60000"/>
                    <a:lumOff val="40000"/>
                  </a:srgbClr>
                </a:gs>
              </a:gsLst>
              <a:lin ang="16200000" scaled="0"/>
            </a:gradFill>
            <a:ln w="9525" cap="flat" cmpd="sng" algn="ctr">
              <a:noFill/>
              <a:prstDash val="solid"/>
            </a:ln>
            <a:effectLst>
              <a:outerShdw blurRad="40000" dist="23000" dir="5400000" rotWithShape="0">
                <a:srgbClr val="000000">
                  <a:alpha val="35000"/>
                </a:srgbClr>
              </a:outerShdw>
            </a:effectLst>
            <a:scene3d>
              <a:camera prst="isometricOffAxis1Top"/>
              <a:lightRig rig="threePt" dir="t"/>
            </a:scene3d>
          </p:spPr>
          <p:txBody>
            <a:bodyPr rtlCol="0" anchor="ctr"/>
            <a:lstStyle/>
            <a:p>
              <a:pPr algn="ctr" defTabSz="685983">
                <a:defRPr/>
              </a:pPr>
              <a:endParaRPr lang="en-US" sz="1350" kern="0">
                <a:solidFill>
                  <a:sysClr val="window" lastClr="FFFFFF"/>
                </a:solidFill>
                <a:latin typeface="Calibri"/>
              </a:endParaRPr>
            </a:p>
          </p:txBody>
        </p:sp>
        <p:pic>
          <p:nvPicPr>
            <p:cNvPr id="25" name="Picture 2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86046" y="2950310"/>
              <a:ext cx="1845406" cy="1845406"/>
            </a:xfrm>
            <a:prstGeom prst="rect">
              <a:avLst/>
            </a:prstGeom>
          </p:spPr>
        </p:pic>
        <p:grpSp>
          <p:nvGrpSpPr>
            <p:cNvPr id="26" name="Group 25"/>
            <p:cNvGrpSpPr/>
            <p:nvPr/>
          </p:nvGrpSpPr>
          <p:grpSpPr>
            <a:xfrm>
              <a:off x="2891289" y="4710587"/>
              <a:ext cx="739755" cy="839053"/>
              <a:chOff x="2976798" y="4294949"/>
              <a:chExt cx="739755" cy="839053"/>
            </a:xfrm>
          </p:grpSpPr>
          <p:pic>
            <p:nvPicPr>
              <p:cNvPr id="37" name="Picture 3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030948" y="4294949"/>
                <a:ext cx="570092" cy="466631"/>
              </a:xfrm>
              <a:prstGeom prst="rect">
                <a:avLst/>
              </a:prstGeom>
            </p:spPr>
          </p:pic>
          <p:sp>
            <p:nvSpPr>
              <p:cNvPr id="38" name="TextBox 37"/>
              <p:cNvSpPr txBox="1"/>
              <p:nvPr/>
            </p:nvSpPr>
            <p:spPr>
              <a:xfrm>
                <a:off x="2976798" y="4795536"/>
                <a:ext cx="739755" cy="338466"/>
              </a:xfrm>
              <a:prstGeom prst="rect">
                <a:avLst/>
              </a:prstGeom>
              <a:noFill/>
            </p:spPr>
            <p:txBody>
              <a:bodyPr wrap="none" rtlCol="0">
                <a:spAutoFit/>
              </a:bodyPr>
              <a:lstStyle/>
              <a:p>
                <a:pPr defTabSz="685983">
                  <a:defRPr/>
                </a:pPr>
                <a:r>
                  <a:rPr lang="en-US" sz="1050" kern="0" dirty="0">
                    <a:solidFill>
                      <a:sysClr val="windowText" lastClr="000000"/>
                    </a:solidFill>
                    <a:latin typeface="Calibri" panose="020F0502020204030204" pitchFamily="34" charset="0"/>
                  </a:rPr>
                  <a:t>Sensor</a:t>
                </a:r>
              </a:p>
            </p:txBody>
          </p:sp>
        </p:grpSp>
        <p:grpSp>
          <p:nvGrpSpPr>
            <p:cNvPr id="27" name="Group 26"/>
            <p:cNvGrpSpPr/>
            <p:nvPr/>
          </p:nvGrpSpPr>
          <p:grpSpPr>
            <a:xfrm>
              <a:off x="1247818" y="4752152"/>
              <a:ext cx="758984" cy="797488"/>
              <a:chOff x="1333327" y="4336514"/>
              <a:chExt cx="758984" cy="797488"/>
            </a:xfrm>
          </p:grpSpPr>
          <p:grpSp>
            <p:nvGrpSpPr>
              <p:cNvPr id="33" name="Group 32"/>
              <p:cNvGrpSpPr/>
              <p:nvPr/>
            </p:nvGrpSpPr>
            <p:grpSpPr>
              <a:xfrm>
                <a:off x="1428552" y="4336514"/>
                <a:ext cx="510382" cy="337924"/>
                <a:chOff x="706144" y="3194024"/>
                <a:chExt cx="1987554" cy="1315959"/>
              </a:xfrm>
            </p:grpSpPr>
            <p:pic>
              <p:nvPicPr>
                <p:cNvPr id="35" name="Picture 34"/>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706144" y="3194024"/>
                  <a:ext cx="1927766" cy="1218564"/>
                </a:xfrm>
                <a:prstGeom prst="rect">
                  <a:avLst/>
                </a:prstGeom>
                <a:noFill/>
                <a:ln>
                  <a:noFill/>
                </a:ln>
              </p:spPr>
            </p:pic>
            <p:pic>
              <p:nvPicPr>
                <p:cNvPr id="36" name="Picture 35"/>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185101" y="3703325"/>
                  <a:ext cx="508597" cy="806658"/>
                </a:xfrm>
                <a:prstGeom prst="rect">
                  <a:avLst/>
                </a:prstGeom>
              </p:spPr>
            </p:pic>
          </p:grpSp>
          <p:sp>
            <p:nvSpPr>
              <p:cNvPr id="34" name="TextBox 33"/>
              <p:cNvSpPr txBox="1"/>
              <p:nvPr/>
            </p:nvSpPr>
            <p:spPr>
              <a:xfrm>
                <a:off x="1333327" y="4795536"/>
                <a:ext cx="758984" cy="338466"/>
              </a:xfrm>
              <a:prstGeom prst="rect">
                <a:avLst/>
              </a:prstGeom>
              <a:noFill/>
            </p:spPr>
            <p:txBody>
              <a:bodyPr wrap="none" rtlCol="0">
                <a:spAutoFit/>
              </a:bodyPr>
              <a:lstStyle/>
              <a:p>
                <a:pPr defTabSz="685983">
                  <a:defRPr/>
                </a:pPr>
                <a:r>
                  <a:rPr lang="en-US" sz="1050" kern="0" dirty="0">
                    <a:solidFill>
                      <a:sysClr val="windowText" lastClr="000000"/>
                    </a:solidFill>
                    <a:latin typeface="Calibri" panose="020F0502020204030204" pitchFamily="34" charset="0"/>
                  </a:rPr>
                  <a:t>Mobile</a:t>
                </a:r>
              </a:p>
            </p:txBody>
          </p:sp>
        </p:grpSp>
        <p:pic>
          <p:nvPicPr>
            <p:cNvPr id="28" name="Picture 27"/>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566876" y="3757488"/>
              <a:ext cx="395098" cy="646523"/>
            </a:xfrm>
            <a:prstGeom prst="rect">
              <a:avLst/>
            </a:prstGeom>
          </p:spPr>
        </p:pic>
        <p:sp>
          <p:nvSpPr>
            <p:cNvPr id="29" name="TextBox 28"/>
            <p:cNvSpPr txBox="1"/>
            <p:nvPr/>
          </p:nvSpPr>
          <p:spPr>
            <a:xfrm>
              <a:off x="3392464" y="3433835"/>
              <a:ext cx="810268" cy="338467"/>
            </a:xfrm>
            <a:prstGeom prst="rect">
              <a:avLst/>
            </a:prstGeom>
            <a:noFill/>
          </p:spPr>
          <p:txBody>
            <a:bodyPr wrap="none" rtlCol="0">
              <a:spAutoFit/>
            </a:bodyPr>
            <a:lstStyle/>
            <a:p>
              <a:pPr defTabSz="685983">
                <a:defRPr/>
              </a:pPr>
              <a:r>
                <a:rPr lang="en-US" sz="1050" kern="0" dirty="0">
                  <a:solidFill>
                    <a:sysClr val="windowText" lastClr="000000"/>
                  </a:solidFill>
                  <a:latin typeface="Calibri" panose="020F0502020204030204" pitchFamily="34" charset="0"/>
                </a:rPr>
                <a:t>Weblog</a:t>
              </a:r>
            </a:p>
          </p:txBody>
        </p:sp>
        <p:pic>
          <p:nvPicPr>
            <p:cNvPr id="30" name="Picture 29"/>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73672" y="3770514"/>
              <a:ext cx="633497" cy="633497"/>
            </a:xfrm>
            <a:prstGeom prst="rect">
              <a:avLst/>
            </a:prstGeom>
          </p:spPr>
        </p:pic>
        <p:sp>
          <p:nvSpPr>
            <p:cNvPr id="31" name="TextBox 30"/>
            <p:cNvSpPr txBox="1"/>
            <p:nvPr/>
          </p:nvSpPr>
          <p:spPr>
            <a:xfrm>
              <a:off x="534643" y="3218393"/>
              <a:ext cx="1111555" cy="553853"/>
            </a:xfrm>
            <a:prstGeom prst="rect">
              <a:avLst/>
            </a:prstGeom>
            <a:noFill/>
          </p:spPr>
          <p:txBody>
            <a:bodyPr wrap="none" rtlCol="0">
              <a:spAutoFit/>
            </a:bodyPr>
            <a:lstStyle/>
            <a:p>
              <a:pPr algn="ctr" defTabSz="685983">
                <a:defRPr/>
              </a:pPr>
              <a:r>
                <a:rPr lang="en-US" sz="1050" kern="0" dirty="0">
                  <a:solidFill>
                    <a:sysClr val="windowText" lastClr="000000"/>
                  </a:solidFill>
                  <a:latin typeface="Calibri" panose="020F0502020204030204" pitchFamily="34" charset="0"/>
                </a:rPr>
                <a:t>Operational</a:t>
              </a:r>
            </a:p>
            <a:p>
              <a:pPr algn="ctr" defTabSz="685983">
                <a:defRPr/>
              </a:pPr>
              <a:r>
                <a:rPr lang="en-US" sz="1050" kern="0" dirty="0">
                  <a:solidFill>
                    <a:sysClr val="windowText" lastClr="000000"/>
                  </a:solidFill>
                  <a:latin typeface="Calibri" panose="020F0502020204030204" pitchFamily="34" charset="0"/>
                </a:rPr>
                <a:t>/ MPP</a:t>
              </a:r>
            </a:p>
          </p:txBody>
        </p:sp>
        <p:sp>
          <p:nvSpPr>
            <p:cNvPr id="32" name="TextBox 31"/>
            <p:cNvSpPr txBox="1"/>
            <p:nvPr/>
          </p:nvSpPr>
          <p:spPr>
            <a:xfrm>
              <a:off x="1262156" y="2007067"/>
              <a:ext cx="2293194" cy="738472"/>
            </a:xfrm>
            <a:prstGeom prst="rect">
              <a:avLst/>
            </a:prstGeom>
            <a:noFill/>
          </p:spPr>
          <p:txBody>
            <a:bodyPr wrap="none" rtlCol="0">
              <a:spAutoFit/>
            </a:bodyPr>
            <a:lstStyle/>
            <a:p>
              <a:pPr algn="ctr" defTabSz="685983">
                <a:defRPr/>
              </a:pPr>
              <a:r>
                <a:rPr lang="en-US" sz="1500" b="1" kern="0" dirty="0">
                  <a:solidFill>
                    <a:sysClr val="windowText" lastClr="000000"/>
                  </a:solidFill>
                  <a:latin typeface="Calibri" panose="020F0502020204030204" pitchFamily="34" charset="0"/>
                </a:rPr>
                <a:t>Store and Query all</a:t>
              </a:r>
            </a:p>
            <a:p>
              <a:pPr algn="ctr" defTabSz="685983">
                <a:defRPr/>
              </a:pPr>
              <a:r>
                <a:rPr lang="en-US" sz="1500" b="1" kern="0" dirty="0">
                  <a:solidFill>
                    <a:sysClr val="windowText" lastClr="000000"/>
                  </a:solidFill>
                  <a:latin typeface="Calibri" panose="020F0502020204030204" pitchFamily="34" charset="0"/>
                </a:rPr>
                <a:t>Data in Hive</a:t>
              </a:r>
            </a:p>
          </p:txBody>
        </p:sp>
      </p:grpSp>
      <p:grpSp>
        <p:nvGrpSpPr>
          <p:cNvPr id="39" name="Group 38"/>
          <p:cNvGrpSpPr/>
          <p:nvPr/>
        </p:nvGrpSpPr>
        <p:grpSpPr>
          <a:xfrm>
            <a:off x="5036223" y="1649634"/>
            <a:ext cx="2307298" cy="2003938"/>
            <a:chOff x="5606433" y="2007067"/>
            <a:chExt cx="3075597" cy="2671222"/>
          </a:xfrm>
        </p:grpSpPr>
        <p:pic>
          <p:nvPicPr>
            <p:cNvPr id="40" name="Picture 2" descr="http://cdn1.iconfinder.com/data/icons/IconFinder%201/Png/256/User/Use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53204" y="3496234"/>
              <a:ext cx="1182055" cy="1182055"/>
            </a:xfrm>
            <a:prstGeom prst="rect">
              <a:avLst/>
            </a:prstGeom>
            <a:noFill/>
            <a:extLst>
              <a:ext uri="{909E8E84-426E-40dd-AFC4-6F175D3DCCD1}">
                <a14:hiddenFill xmlns="" xmlns:a14="http://schemas.microsoft.com/office/drawing/2010/main">
                  <a:solidFill>
                    <a:srgbClr val="FFFFFF"/>
                  </a:solidFill>
                </a14:hiddenFill>
              </a:ext>
            </a:extLst>
          </p:spPr>
        </p:pic>
        <p:sp>
          <p:nvSpPr>
            <p:cNvPr id="41" name="TextBox 40"/>
            <p:cNvSpPr txBox="1"/>
            <p:nvPr/>
          </p:nvSpPr>
          <p:spPr>
            <a:xfrm>
              <a:off x="5606433" y="2007067"/>
              <a:ext cx="3075597" cy="738472"/>
            </a:xfrm>
            <a:prstGeom prst="rect">
              <a:avLst/>
            </a:prstGeom>
            <a:noFill/>
          </p:spPr>
          <p:txBody>
            <a:bodyPr wrap="none" rtlCol="0">
              <a:spAutoFit/>
            </a:bodyPr>
            <a:lstStyle/>
            <a:p>
              <a:pPr algn="ctr"/>
              <a:r>
                <a:rPr lang="en-US" sz="1500" b="1" dirty="0">
                  <a:latin typeface="Calibri" panose="020F0502020204030204" pitchFamily="34" charset="0"/>
                </a:rPr>
                <a:t>Use Existing SQL Tools</a:t>
              </a:r>
            </a:p>
            <a:p>
              <a:pPr algn="ctr"/>
              <a:r>
                <a:rPr lang="en-US" sz="1500" b="1" dirty="0">
                  <a:latin typeface="Calibri" panose="020F0502020204030204" pitchFamily="34" charset="0"/>
                </a:rPr>
                <a:t>and Existing SQL Processes</a:t>
              </a:r>
            </a:p>
          </p:txBody>
        </p:sp>
      </p:grpSp>
      <p:sp>
        <p:nvSpPr>
          <p:cNvPr id="2" name="TextBox 1"/>
          <p:cNvSpPr txBox="1"/>
          <p:nvPr/>
        </p:nvSpPr>
        <p:spPr>
          <a:xfrm>
            <a:off x="251460" y="4445564"/>
            <a:ext cx="8641080" cy="2308709"/>
          </a:xfrm>
          <a:prstGeom prst="rect">
            <a:avLst/>
          </a:prstGeom>
          <a:noFill/>
        </p:spPr>
        <p:txBody>
          <a:bodyPr wrap="square" rtlCol="0">
            <a:spAutoFit/>
          </a:bodyPr>
          <a:lstStyle/>
          <a:p>
            <a:pPr marL="342900" indent="-342900">
              <a:buFont typeface="Arial" panose="020B0604020202020204" pitchFamily="34" charset="0"/>
              <a:buChar char="•"/>
            </a:pPr>
            <a:r>
              <a:rPr lang="en-US" sz="2400" dirty="0"/>
              <a:t>Apache Hive is a data warehouse system for Hadoop. Hive is not a relational database; it only maintains metadata information about your big data stored on HDFS. </a:t>
            </a:r>
            <a:endParaRPr lang="en-US" sz="2400" dirty="0" smtClean="0"/>
          </a:p>
          <a:p>
            <a:pPr marL="342900" indent="-342900">
              <a:buFont typeface="Arial" panose="020B0604020202020204" pitchFamily="34" charset="0"/>
              <a:buChar char="•"/>
            </a:pPr>
            <a:r>
              <a:rPr lang="en-US" sz="2401" dirty="0" smtClean="0"/>
              <a:t>It </a:t>
            </a:r>
            <a:r>
              <a:rPr lang="en-US" sz="2401" dirty="0"/>
              <a:t>treats your big data as tables </a:t>
            </a:r>
          </a:p>
          <a:p>
            <a:pPr marL="342900" indent="-342900">
              <a:buFont typeface="Arial" panose="020B0604020202020204" pitchFamily="34" charset="0"/>
              <a:buChar char="•"/>
            </a:pPr>
            <a:r>
              <a:rPr lang="en-US" sz="2401" dirty="0"/>
              <a:t>It performs SQL-like operations on the data using a scripting language called </a:t>
            </a:r>
            <a:r>
              <a:rPr lang="en-US" sz="2401" b="1" dirty="0" err="1"/>
              <a:t>HiveQL</a:t>
            </a:r>
            <a:r>
              <a:rPr lang="en-US" sz="2401" dirty="0"/>
              <a:t> </a:t>
            </a:r>
          </a:p>
        </p:txBody>
      </p:sp>
    </p:spTree>
    <p:extLst>
      <p:ext uri="{BB962C8B-B14F-4D97-AF65-F5344CB8AC3E}">
        <p14:creationId xmlns:p14="http://schemas.microsoft.com/office/powerpoint/2010/main" val="297511438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32376" y="17128"/>
            <a:ext cx="7886700" cy="1325563"/>
          </a:xfrm>
        </p:spPr>
        <p:txBody>
          <a:bodyPr/>
          <a:lstStyle/>
          <a:p>
            <a:r>
              <a:rPr lang="en-US" dirty="0"/>
              <a:t>Comparing Hive to SQL</a:t>
            </a:r>
          </a:p>
        </p:txBody>
      </p:sp>
      <p:pic>
        <p:nvPicPr>
          <p:cNvPr id="2" name="Picture 1"/>
          <p:cNvPicPr>
            <a:picLocks noChangeAspect="1"/>
          </p:cNvPicPr>
          <p:nvPr/>
        </p:nvPicPr>
        <p:blipFill>
          <a:blip r:embed="rId3"/>
          <a:stretch>
            <a:fillRect/>
          </a:stretch>
        </p:blipFill>
        <p:spPr>
          <a:xfrm>
            <a:off x="339392" y="1172308"/>
            <a:ext cx="5005135" cy="3891834"/>
          </a:xfrm>
          <a:prstGeom prst="rect">
            <a:avLst/>
          </a:prstGeom>
        </p:spPr>
      </p:pic>
      <p:sp>
        <p:nvSpPr>
          <p:cNvPr id="6" name="Content Placeholder 2"/>
          <p:cNvSpPr txBox="1">
            <a:spLocks/>
          </p:cNvSpPr>
          <p:nvPr/>
        </p:nvSpPr>
        <p:spPr>
          <a:xfrm>
            <a:off x="5637511" y="1253331"/>
            <a:ext cx="3174549"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err="1" smtClean="0"/>
              <a:t>HiveQL</a:t>
            </a:r>
            <a:r>
              <a:rPr lang="en-US" altLang="en-US" sz="2400" dirty="0" smtClean="0"/>
              <a:t> is the Hive query language. </a:t>
            </a:r>
          </a:p>
          <a:p>
            <a:r>
              <a:rPr lang="en-US" altLang="en-US" sz="2400" dirty="0" smtClean="0"/>
              <a:t>Like all SQL dialects in widespread use, it doesn’t fully conform to any particular revision of the ANSI SQL standard. </a:t>
            </a:r>
          </a:p>
          <a:p>
            <a:r>
              <a:rPr lang="en-US" altLang="en-US" sz="2400" dirty="0" smtClean="0"/>
              <a:t>More on data types later on</a:t>
            </a:r>
          </a:p>
          <a:p>
            <a:pPr lvl="1"/>
            <a:endParaRPr lang="en-US" altLang="en-US" sz="2000" dirty="0" smtClean="0"/>
          </a:p>
        </p:txBody>
      </p:sp>
      <p:sp>
        <p:nvSpPr>
          <p:cNvPr id="4" name="TextBox 3"/>
          <p:cNvSpPr txBox="1"/>
          <p:nvPr/>
        </p:nvSpPr>
        <p:spPr>
          <a:xfrm>
            <a:off x="339392" y="5172881"/>
            <a:ext cx="8472668" cy="1477328"/>
          </a:xfrm>
          <a:prstGeom prst="rect">
            <a:avLst/>
          </a:prstGeom>
          <a:noFill/>
        </p:spPr>
        <p:txBody>
          <a:bodyPr wrap="square" rtlCol="0">
            <a:spAutoFit/>
          </a:bodyPr>
          <a:lstStyle/>
          <a:p>
            <a:r>
              <a:rPr lang="en-US" altLang="en-US" dirty="0"/>
              <a:t>It is perhaps closest to MySQL’s dialect, but with significant differences:</a:t>
            </a:r>
          </a:p>
          <a:p>
            <a:pPr marL="285750" indent="-285750">
              <a:buFont typeface="Arial" panose="020B0604020202020204" pitchFamily="34" charset="0"/>
              <a:buChar char="•"/>
            </a:pPr>
            <a:r>
              <a:rPr lang="en-US" altLang="en-US" dirty="0"/>
              <a:t>Hive offers no support for row-level inserts, updates, and deletes. </a:t>
            </a:r>
          </a:p>
          <a:p>
            <a:pPr marL="285750" indent="-285750">
              <a:buFont typeface="Arial" panose="020B0604020202020204" pitchFamily="34" charset="0"/>
              <a:buChar char="•"/>
            </a:pPr>
            <a:r>
              <a:rPr lang="en-US" altLang="en-US" dirty="0"/>
              <a:t>Hive doesn’t support transactions. </a:t>
            </a:r>
          </a:p>
          <a:p>
            <a:pPr marL="285750" indent="-285750">
              <a:buFont typeface="Arial" panose="020B0604020202020204" pitchFamily="34" charset="0"/>
              <a:buChar char="•"/>
            </a:pPr>
            <a:r>
              <a:rPr lang="en-US" altLang="en-US" dirty="0"/>
              <a:t>Hive adds extensions to provide better performance in the context of Hadoop and to integrate with custom extensions and even external </a:t>
            </a:r>
            <a:r>
              <a:rPr lang="en-US" altLang="en-US" dirty="0" smtClean="0"/>
              <a:t>programs</a:t>
            </a:r>
            <a:endParaRPr lang="en-US" dirty="0"/>
          </a:p>
        </p:txBody>
      </p:sp>
    </p:spTree>
    <p:extLst>
      <p:ext uri="{BB962C8B-B14F-4D97-AF65-F5344CB8AC3E}">
        <p14:creationId xmlns:p14="http://schemas.microsoft.com/office/powerpoint/2010/main" val="255644219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0314" y="0"/>
            <a:ext cx="7886700" cy="1325563"/>
          </a:xfrm>
        </p:spPr>
        <p:txBody>
          <a:bodyPr/>
          <a:lstStyle/>
          <a:p>
            <a:r>
              <a:rPr lang="en-US" dirty="0"/>
              <a:t>Hive Architecture</a:t>
            </a:r>
          </a:p>
        </p:txBody>
      </p:sp>
      <p:pic>
        <p:nvPicPr>
          <p:cNvPr id="2" name="Picture 1"/>
          <p:cNvPicPr>
            <a:picLocks noChangeAspect="1"/>
          </p:cNvPicPr>
          <p:nvPr/>
        </p:nvPicPr>
        <p:blipFill>
          <a:blip r:embed="rId3"/>
          <a:stretch>
            <a:fillRect/>
          </a:stretch>
        </p:blipFill>
        <p:spPr>
          <a:xfrm>
            <a:off x="1238573" y="1409174"/>
            <a:ext cx="6650182" cy="4039652"/>
          </a:xfrm>
          <a:prstGeom prst="rect">
            <a:avLst/>
          </a:prstGeom>
        </p:spPr>
      </p:pic>
      <p:sp>
        <p:nvSpPr>
          <p:cNvPr id="4" name="TextBox 3"/>
          <p:cNvSpPr txBox="1"/>
          <p:nvPr/>
        </p:nvSpPr>
        <p:spPr>
          <a:xfrm>
            <a:off x="516142" y="5752618"/>
            <a:ext cx="7268441" cy="923330"/>
          </a:xfrm>
          <a:prstGeom prst="rect">
            <a:avLst/>
          </a:prstGeom>
          <a:noFill/>
        </p:spPr>
        <p:txBody>
          <a:bodyPr wrap="square" rtlCol="0">
            <a:spAutoFit/>
          </a:bodyPr>
          <a:lstStyle/>
          <a:p>
            <a:pPr defTabSz="457200">
              <a:defRPr/>
            </a:pPr>
            <a:r>
              <a:rPr lang="en-US" dirty="0">
                <a:solidFill>
                  <a:srgbClr val="000099"/>
                </a:solidFill>
              </a:rPr>
              <a:t>Hive queries are submitted to a HiveServer2 process that typically runs on a master node in the cluster.  The Hive query is converted to either a:</a:t>
            </a:r>
          </a:p>
          <a:p>
            <a:pPr marL="171450" indent="-171450" defTabSz="457200">
              <a:buFontTx/>
              <a:buChar char="-"/>
              <a:defRPr/>
            </a:pPr>
            <a:r>
              <a:rPr lang="en-US" dirty="0">
                <a:solidFill>
                  <a:srgbClr val="000099"/>
                </a:solidFill>
              </a:rPr>
              <a:t>MapReduce job, or </a:t>
            </a:r>
            <a:r>
              <a:rPr lang="en-US" dirty="0" err="1">
                <a:solidFill>
                  <a:srgbClr val="000099"/>
                </a:solidFill>
              </a:rPr>
              <a:t>Tez</a:t>
            </a:r>
            <a:r>
              <a:rPr lang="en-US" dirty="0">
                <a:solidFill>
                  <a:srgbClr val="000099"/>
                </a:solidFill>
              </a:rPr>
              <a:t> </a:t>
            </a:r>
            <a:r>
              <a:rPr lang="en-US" dirty="0" smtClean="0">
                <a:solidFill>
                  <a:srgbClr val="000099"/>
                </a:solidFill>
              </a:rPr>
              <a:t>job</a:t>
            </a:r>
            <a:endParaRPr lang="en-US" dirty="0">
              <a:solidFill>
                <a:srgbClr val="000099"/>
              </a:solidFill>
            </a:endParaRPr>
          </a:p>
        </p:txBody>
      </p:sp>
    </p:spTree>
    <p:extLst>
      <p:ext uri="{BB962C8B-B14F-4D97-AF65-F5344CB8AC3E}">
        <p14:creationId xmlns:p14="http://schemas.microsoft.com/office/powerpoint/2010/main" val="31745473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1545" y="1"/>
            <a:ext cx="7886700" cy="914400"/>
          </a:xfrm>
        </p:spPr>
        <p:txBody>
          <a:bodyPr/>
          <a:lstStyle/>
          <a:p>
            <a:r>
              <a:rPr lang="en-US" dirty="0"/>
              <a:t>Submitting Hive Queries</a:t>
            </a:r>
          </a:p>
        </p:txBody>
      </p:sp>
      <p:sp>
        <p:nvSpPr>
          <p:cNvPr id="5" name="Content Placeholder 2"/>
          <p:cNvSpPr txBox="1">
            <a:spLocks/>
          </p:cNvSpPr>
          <p:nvPr/>
        </p:nvSpPr>
        <p:spPr>
          <a:xfrm>
            <a:off x="422999" y="2023111"/>
            <a:ext cx="8343812" cy="3685415"/>
          </a:xfrm>
          <a:prstGeom prst="rect">
            <a:avLst/>
          </a:prstGeom>
        </p:spPr>
        <p:txBody>
          <a:bodyPr vert="horz" lIns="68598" tIns="34299" rIns="68598" bIns="34299"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244" indent="-257244" defTabSz="342991">
              <a:defRPr/>
            </a:pPr>
            <a:r>
              <a:rPr lang="en-US" dirty="0">
                <a:solidFill>
                  <a:sysClr val="windowText" lastClr="000000"/>
                </a:solidFill>
                <a:latin typeface="Calibri"/>
              </a:rPr>
              <a:t>Hive CLI</a:t>
            </a:r>
          </a:p>
          <a:p>
            <a:pPr lvl="1" defTabSz="342991">
              <a:buFont typeface="Courier New"/>
              <a:buChar char="o"/>
              <a:defRPr/>
            </a:pPr>
            <a:r>
              <a:rPr lang="en-US" dirty="0">
                <a:solidFill>
                  <a:sysClr val="windowText" lastClr="000000"/>
                </a:solidFill>
                <a:latin typeface="Calibri"/>
              </a:rPr>
              <a:t>Traditional Hive client that connects to a </a:t>
            </a:r>
            <a:r>
              <a:rPr lang="en-US" dirty="0" err="1">
                <a:solidFill>
                  <a:sysClr val="windowText" lastClr="000000"/>
                </a:solidFill>
                <a:latin typeface="Calibri"/>
              </a:rPr>
              <a:t>HiveServer</a:t>
            </a:r>
            <a:r>
              <a:rPr lang="en-US" dirty="0">
                <a:solidFill>
                  <a:sysClr val="windowText" lastClr="000000"/>
                </a:solidFill>
                <a:latin typeface="Calibri"/>
              </a:rPr>
              <a:t> </a:t>
            </a:r>
            <a:r>
              <a:rPr lang="en-US" dirty="0" smtClean="0">
                <a:solidFill>
                  <a:sysClr val="windowText" lastClr="000000"/>
                </a:solidFill>
                <a:latin typeface="Calibri"/>
              </a:rPr>
              <a:t>instance</a:t>
            </a:r>
          </a:p>
          <a:p>
            <a:pPr lvl="1" defTabSz="342991">
              <a:buFont typeface="Courier New"/>
              <a:buChar char="o"/>
              <a:defRPr/>
            </a:pPr>
            <a:r>
              <a:rPr lang="en-US" dirty="0" smtClean="0"/>
              <a:t>It connects </a:t>
            </a:r>
            <a:r>
              <a:rPr lang="en-US" dirty="0"/>
              <a:t>directly to HDFS and the Hive </a:t>
            </a:r>
            <a:r>
              <a:rPr lang="en-US" dirty="0" err="1"/>
              <a:t>Metastore</a:t>
            </a:r>
            <a:r>
              <a:rPr lang="en-US" dirty="0"/>
              <a:t>, and can be used only on a host with access to those services</a:t>
            </a:r>
            <a:endParaRPr lang="en-US" dirty="0">
              <a:solidFill>
                <a:sysClr val="windowText" lastClr="000000"/>
              </a:solidFill>
              <a:latin typeface="Calibri"/>
            </a:endParaRPr>
          </a:p>
          <a:p>
            <a:pPr marL="360141" marR="68598" lvl="1" indent="0" defTabSz="342991">
              <a:spcBef>
                <a:spcPts val="1350"/>
              </a:spcBef>
              <a:spcAft>
                <a:spcPts val="1350"/>
              </a:spcAft>
              <a:buNone/>
              <a:defRPr/>
            </a:pPr>
            <a:r>
              <a:rPr lang="en-US" dirty="0" smtClean="0">
                <a:solidFill>
                  <a:sysClr val="windowText" lastClr="000000"/>
                </a:solidFill>
                <a:latin typeface="Courier New"/>
                <a:ea typeface="ＭＳ 明朝"/>
                <a:cs typeface="Times New Roman"/>
              </a:rPr>
              <a:t>   $ </a:t>
            </a:r>
            <a:r>
              <a:rPr lang="en-US" dirty="0">
                <a:solidFill>
                  <a:sysClr val="windowText" lastClr="000000"/>
                </a:solidFill>
                <a:latin typeface="Courier New"/>
                <a:ea typeface="ＭＳ 明朝"/>
                <a:cs typeface="Times New Roman"/>
              </a:rPr>
              <a:t>hive </a:t>
            </a:r>
            <a:br>
              <a:rPr lang="en-US" dirty="0">
                <a:solidFill>
                  <a:sysClr val="windowText" lastClr="000000"/>
                </a:solidFill>
                <a:latin typeface="Courier New"/>
                <a:ea typeface="ＭＳ 明朝"/>
                <a:cs typeface="Times New Roman"/>
              </a:rPr>
            </a:br>
            <a:r>
              <a:rPr lang="en-US" dirty="0" smtClean="0">
                <a:solidFill>
                  <a:sysClr val="windowText" lastClr="000000"/>
                </a:solidFill>
                <a:latin typeface="Courier New"/>
                <a:ea typeface="ＭＳ 明朝"/>
                <a:cs typeface="Times New Roman"/>
              </a:rPr>
              <a:t>   hive</a:t>
            </a:r>
            <a:r>
              <a:rPr lang="en-US" dirty="0">
                <a:solidFill>
                  <a:sysClr val="windowText" lastClr="000000"/>
                </a:solidFill>
                <a:latin typeface="Courier New"/>
                <a:ea typeface="ＭＳ 明朝"/>
                <a:cs typeface="Times New Roman"/>
              </a:rPr>
              <a:t>&gt;</a:t>
            </a:r>
          </a:p>
          <a:p>
            <a:pPr marL="0" indent="0" defTabSz="342991">
              <a:buNone/>
              <a:defRPr/>
            </a:pPr>
            <a:endParaRPr lang="en-US" sz="2400" dirty="0">
              <a:solidFill>
                <a:sysClr val="windowText" lastClr="000000"/>
              </a:solidFill>
              <a:latin typeface="Calibri"/>
            </a:endParaRPr>
          </a:p>
          <a:p>
            <a:pPr marL="0" indent="0" defTabSz="342991">
              <a:buNone/>
              <a:defRPr/>
            </a:pPr>
            <a:endParaRPr lang="en-US" dirty="0">
              <a:solidFill>
                <a:sysClr val="windowText" lastClr="000000"/>
              </a:solidFill>
              <a:latin typeface="Calibri"/>
            </a:endParaRPr>
          </a:p>
        </p:txBody>
      </p:sp>
    </p:spTree>
    <p:extLst>
      <p:ext uri="{BB962C8B-B14F-4D97-AF65-F5344CB8AC3E}">
        <p14:creationId xmlns:p14="http://schemas.microsoft.com/office/powerpoint/2010/main" val="420425752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 y="354331"/>
            <a:ext cx="7886700" cy="800100"/>
          </a:xfrm>
        </p:spPr>
        <p:txBody>
          <a:bodyPr>
            <a:normAutofit fontScale="90000"/>
          </a:bodyPr>
          <a:lstStyle/>
          <a:p>
            <a:r>
              <a:rPr lang="en-US" dirty="0" smtClean="0"/>
              <a:t>Hive Data types </a:t>
            </a:r>
            <a:br>
              <a:rPr lang="en-US" dirty="0" smtClean="0"/>
            </a:br>
            <a:endParaRPr lang="en-US" dirty="0"/>
          </a:p>
        </p:txBody>
      </p:sp>
      <p:sp>
        <p:nvSpPr>
          <p:cNvPr id="3" name="Content Placeholder 2"/>
          <p:cNvSpPr>
            <a:spLocks noGrp="1"/>
          </p:cNvSpPr>
          <p:nvPr>
            <p:ph idx="1"/>
          </p:nvPr>
        </p:nvSpPr>
        <p:spPr>
          <a:xfrm>
            <a:off x="274320" y="1077993"/>
            <a:ext cx="4069080" cy="5303519"/>
          </a:xfrm>
        </p:spPr>
        <p:txBody>
          <a:bodyPr>
            <a:noAutofit/>
          </a:bodyPr>
          <a:lstStyle/>
          <a:p>
            <a:r>
              <a:rPr lang="en-US" sz="1400" b="1" dirty="0" smtClean="0"/>
              <a:t>Integral Types</a:t>
            </a:r>
            <a:r>
              <a:rPr lang="en-US" sz="1400" dirty="0" smtClean="0"/>
              <a:t>: Integer </a:t>
            </a:r>
            <a:r>
              <a:rPr lang="en-US" sz="1400" dirty="0"/>
              <a:t>type data can be specified using integral data </a:t>
            </a:r>
            <a:r>
              <a:rPr lang="en-US" sz="1400" dirty="0" smtClean="0"/>
              <a:t>types</a:t>
            </a:r>
            <a:endParaRPr lang="en-US" sz="1400" dirty="0"/>
          </a:p>
          <a:p>
            <a:pPr marL="457200" lvl="1" indent="0">
              <a:buNone/>
            </a:pPr>
            <a:r>
              <a:rPr lang="en-US" sz="1050" dirty="0"/>
              <a:t>Type	</a:t>
            </a:r>
            <a:r>
              <a:rPr lang="en-US" sz="1050" dirty="0" smtClean="0"/>
              <a:t>	Postfix</a:t>
            </a:r>
            <a:r>
              <a:rPr lang="en-US" sz="1050" dirty="0"/>
              <a:t>	Example</a:t>
            </a:r>
          </a:p>
          <a:p>
            <a:pPr marL="457200" lvl="1" indent="0">
              <a:buNone/>
            </a:pPr>
            <a:r>
              <a:rPr lang="en-US" sz="1050" dirty="0"/>
              <a:t>TINYINT	</a:t>
            </a:r>
            <a:r>
              <a:rPr lang="en-US" sz="1050" dirty="0" smtClean="0"/>
              <a:t>	Y</a:t>
            </a:r>
            <a:r>
              <a:rPr lang="en-US" sz="1050" dirty="0"/>
              <a:t>	10Y</a:t>
            </a:r>
          </a:p>
          <a:p>
            <a:pPr marL="457200" lvl="1" indent="0">
              <a:buNone/>
            </a:pPr>
            <a:r>
              <a:rPr lang="en-US" sz="1050" dirty="0"/>
              <a:t>SMALLINT	S	10S</a:t>
            </a:r>
          </a:p>
          <a:p>
            <a:pPr marL="457200" lvl="1" indent="0">
              <a:buNone/>
            </a:pPr>
            <a:r>
              <a:rPr lang="en-US" sz="1050" dirty="0"/>
              <a:t>INT	</a:t>
            </a:r>
            <a:r>
              <a:rPr lang="en-US" sz="1050" dirty="0" smtClean="0"/>
              <a:t>	-</a:t>
            </a:r>
            <a:r>
              <a:rPr lang="en-US" sz="1050" dirty="0"/>
              <a:t>	10</a:t>
            </a:r>
          </a:p>
          <a:p>
            <a:pPr marL="457200" lvl="1" indent="0">
              <a:buNone/>
            </a:pPr>
            <a:r>
              <a:rPr lang="en-US" sz="1050" dirty="0"/>
              <a:t>BIGINT	</a:t>
            </a:r>
            <a:r>
              <a:rPr lang="en-US" sz="1050" dirty="0" smtClean="0"/>
              <a:t>	L</a:t>
            </a:r>
            <a:r>
              <a:rPr lang="en-US" sz="1050" dirty="0"/>
              <a:t>	10L</a:t>
            </a:r>
          </a:p>
          <a:p>
            <a:r>
              <a:rPr lang="en-US" sz="1400" b="1" dirty="0"/>
              <a:t>String </a:t>
            </a:r>
            <a:r>
              <a:rPr lang="en-US" sz="1400" b="1" dirty="0" smtClean="0"/>
              <a:t>Types</a:t>
            </a:r>
            <a:r>
              <a:rPr lang="en-US" sz="1400" dirty="0" smtClean="0"/>
              <a:t>:  String </a:t>
            </a:r>
            <a:r>
              <a:rPr lang="en-US" sz="1400" dirty="0"/>
              <a:t>type data types can be specified using single quotes (' ') or double quotes </a:t>
            </a:r>
            <a:r>
              <a:rPr lang="en-US" sz="1400" dirty="0" smtClean="0"/>
              <a:t>(" ").</a:t>
            </a:r>
          </a:p>
          <a:p>
            <a:pPr marL="457200" lvl="1" indent="0">
              <a:buNone/>
            </a:pPr>
            <a:r>
              <a:rPr lang="en-US" sz="1050" dirty="0" smtClean="0"/>
              <a:t>Data </a:t>
            </a:r>
            <a:r>
              <a:rPr lang="en-US" sz="1050" dirty="0"/>
              <a:t>Type	Length</a:t>
            </a:r>
          </a:p>
          <a:p>
            <a:pPr marL="457200" lvl="1" indent="0">
              <a:buNone/>
            </a:pPr>
            <a:r>
              <a:rPr lang="en-US" sz="1050" dirty="0"/>
              <a:t>VARCHAR	</a:t>
            </a:r>
            <a:r>
              <a:rPr lang="en-US" sz="1050" dirty="0" smtClean="0"/>
              <a:t>1 </a:t>
            </a:r>
            <a:r>
              <a:rPr lang="en-US" sz="1050" dirty="0"/>
              <a:t>to 65355</a:t>
            </a:r>
          </a:p>
          <a:p>
            <a:pPr marL="457200" lvl="1" indent="0">
              <a:buNone/>
            </a:pPr>
            <a:r>
              <a:rPr lang="en-US" sz="1050" dirty="0"/>
              <a:t>CHAR	</a:t>
            </a:r>
            <a:r>
              <a:rPr lang="en-US" sz="1050" dirty="0" smtClean="0"/>
              <a:t>	255</a:t>
            </a:r>
            <a:endParaRPr lang="en-US" sz="1050" dirty="0"/>
          </a:p>
          <a:p>
            <a:r>
              <a:rPr lang="en-US" sz="1400" b="1" dirty="0" smtClean="0"/>
              <a:t>Timestamp</a:t>
            </a:r>
            <a:r>
              <a:rPr lang="en-US" sz="1400" dirty="0" smtClean="0"/>
              <a:t>:  It </a:t>
            </a:r>
            <a:r>
              <a:rPr lang="en-US" sz="1400" dirty="0"/>
              <a:t>supports traditional UNIX timestamp with optional nanosecond </a:t>
            </a:r>
            <a:r>
              <a:rPr lang="en-US" sz="1400" dirty="0" smtClean="0"/>
              <a:t>precision</a:t>
            </a:r>
          </a:p>
          <a:p>
            <a:r>
              <a:rPr lang="en-US" sz="1400" b="1" dirty="0" smtClean="0"/>
              <a:t>Dates</a:t>
            </a:r>
            <a:r>
              <a:rPr lang="en-US" sz="1400" dirty="0" smtClean="0"/>
              <a:t>: DATE </a:t>
            </a:r>
            <a:r>
              <a:rPr lang="en-US" sz="1400" dirty="0"/>
              <a:t>values are described in year/month/day format in the form {{YYYY-MM-DD}}.</a:t>
            </a:r>
          </a:p>
          <a:p>
            <a:r>
              <a:rPr lang="en-US" sz="1400" b="1" dirty="0" smtClean="0"/>
              <a:t>Decimals</a:t>
            </a:r>
            <a:r>
              <a:rPr lang="en-US" sz="1400" dirty="0" smtClean="0"/>
              <a:t>: The </a:t>
            </a:r>
            <a:r>
              <a:rPr lang="en-US" sz="1400" dirty="0"/>
              <a:t>DECIMAL type in Hive is as same as Big Decimal format of Java. It is used for representing immutable arbitrary precision. The syntax and example is as follows:</a:t>
            </a:r>
          </a:p>
          <a:p>
            <a:pPr marL="457200" lvl="1" indent="0">
              <a:spcBef>
                <a:spcPts val="0"/>
              </a:spcBef>
              <a:buNone/>
            </a:pPr>
            <a:r>
              <a:rPr lang="en-US" sz="1100" dirty="0" smtClean="0"/>
              <a:t>DECIMAL(precision</a:t>
            </a:r>
            <a:r>
              <a:rPr lang="en-US" sz="1100" dirty="0"/>
              <a:t>, scale)</a:t>
            </a:r>
          </a:p>
          <a:p>
            <a:pPr marL="457200" lvl="1" indent="0">
              <a:spcBef>
                <a:spcPts val="0"/>
              </a:spcBef>
              <a:buNone/>
            </a:pPr>
            <a:r>
              <a:rPr lang="en-US" sz="1100" dirty="0"/>
              <a:t>decimal(10,0</a:t>
            </a:r>
            <a:r>
              <a:rPr lang="en-US" sz="1100" dirty="0" smtClean="0"/>
              <a:t>)</a:t>
            </a:r>
            <a:endParaRPr lang="en-US" sz="1100" dirty="0"/>
          </a:p>
        </p:txBody>
      </p:sp>
      <p:sp>
        <p:nvSpPr>
          <p:cNvPr id="7" name="Content Placeholder 2"/>
          <p:cNvSpPr txBox="1">
            <a:spLocks/>
          </p:cNvSpPr>
          <p:nvPr/>
        </p:nvSpPr>
        <p:spPr>
          <a:xfrm>
            <a:off x="4530090" y="1154430"/>
            <a:ext cx="4499610" cy="53149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800" b="1" dirty="0" smtClean="0"/>
              <a:t>Literals</a:t>
            </a:r>
            <a:r>
              <a:rPr lang="en-US" sz="1800" dirty="0" smtClean="0"/>
              <a:t>: the following literals are used in Hive:</a:t>
            </a:r>
          </a:p>
          <a:p>
            <a:pPr marL="514350" lvl="1">
              <a:spcBef>
                <a:spcPts val="0"/>
              </a:spcBef>
            </a:pPr>
            <a:r>
              <a:rPr lang="en-US" sz="1400" dirty="0" smtClean="0"/>
              <a:t>Integral types</a:t>
            </a:r>
          </a:p>
          <a:p>
            <a:pPr marL="514350" lvl="1">
              <a:spcBef>
                <a:spcPts val="0"/>
              </a:spcBef>
            </a:pPr>
            <a:r>
              <a:rPr lang="en-US" sz="1400" dirty="0" smtClean="0"/>
              <a:t>Floating </a:t>
            </a:r>
            <a:r>
              <a:rPr lang="en-US" sz="1400" dirty="0"/>
              <a:t>point </a:t>
            </a:r>
            <a:r>
              <a:rPr lang="en-US" sz="1400" dirty="0" smtClean="0"/>
              <a:t>types (DOUBLE)</a:t>
            </a:r>
            <a:endParaRPr lang="en-US" sz="1400" dirty="0"/>
          </a:p>
          <a:p>
            <a:pPr marL="514350" lvl="1">
              <a:spcBef>
                <a:spcPts val="0"/>
              </a:spcBef>
            </a:pPr>
            <a:r>
              <a:rPr lang="en-US" sz="1400" dirty="0" smtClean="0"/>
              <a:t>String type</a:t>
            </a:r>
          </a:p>
          <a:p>
            <a:pPr marL="228600" lvl="1">
              <a:spcBef>
                <a:spcPts val="0"/>
              </a:spcBef>
            </a:pPr>
            <a:endParaRPr lang="en-US" sz="1400" b="1" dirty="0"/>
          </a:p>
          <a:p>
            <a:pPr marL="228600" lvl="1">
              <a:spcBef>
                <a:spcPts val="0"/>
              </a:spcBef>
            </a:pPr>
            <a:r>
              <a:rPr lang="en-US" sz="1600" b="1" dirty="0"/>
              <a:t>Null </a:t>
            </a:r>
            <a:r>
              <a:rPr lang="en-US" sz="1600" b="1" dirty="0" smtClean="0"/>
              <a:t>Value</a:t>
            </a:r>
            <a:r>
              <a:rPr lang="en-US" sz="1600" dirty="0" smtClean="0"/>
              <a:t>: Missing </a:t>
            </a:r>
            <a:r>
              <a:rPr lang="en-US" sz="1600" dirty="0"/>
              <a:t>values are represented by the special value NULL</a:t>
            </a:r>
            <a:r>
              <a:rPr lang="en-US" sz="1600" dirty="0" smtClean="0"/>
              <a:t>.</a:t>
            </a:r>
          </a:p>
          <a:p>
            <a:pPr marL="228600" lvl="1">
              <a:spcBef>
                <a:spcPts val="0"/>
              </a:spcBef>
            </a:pPr>
            <a:endParaRPr lang="en-US" sz="1400" b="1" dirty="0"/>
          </a:p>
          <a:p>
            <a:pPr marL="228600" lvl="1">
              <a:spcBef>
                <a:spcPts val="0"/>
              </a:spcBef>
            </a:pPr>
            <a:r>
              <a:rPr lang="en-US" sz="1600" b="1" dirty="0" smtClean="0"/>
              <a:t>UNIONTYPE: </a:t>
            </a:r>
            <a:r>
              <a:rPr lang="en-US" sz="1600" dirty="0" smtClean="0"/>
              <a:t>Similar to unions in C. A Union type can hold one (only one) data type from its specified data types</a:t>
            </a:r>
          </a:p>
          <a:p>
            <a:pPr marL="228600" lvl="1">
              <a:spcBef>
                <a:spcPts val="0"/>
              </a:spcBef>
            </a:pPr>
            <a:endParaRPr lang="en-US" sz="1600" b="1" dirty="0" smtClean="0"/>
          </a:p>
          <a:p>
            <a:pPr marL="228600" lvl="1">
              <a:spcBef>
                <a:spcPts val="0"/>
              </a:spcBef>
            </a:pPr>
            <a:r>
              <a:rPr lang="en-US" sz="1600" b="1" dirty="0" smtClean="0"/>
              <a:t>Complex types</a:t>
            </a:r>
            <a:r>
              <a:rPr lang="en-US" sz="1600" dirty="0" smtClean="0"/>
              <a:t>:</a:t>
            </a:r>
          </a:p>
          <a:p>
            <a:pPr marL="514350" lvl="2" indent="-285750">
              <a:spcBef>
                <a:spcPts val="0"/>
              </a:spcBef>
              <a:buFont typeface="Courier New" panose="02070309020205020404" pitchFamily="49" charset="0"/>
              <a:buChar char="o"/>
            </a:pPr>
            <a:r>
              <a:rPr lang="en-US" sz="1400" b="1" dirty="0" smtClean="0"/>
              <a:t>STRUCT</a:t>
            </a:r>
            <a:r>
              <a:rPr lang="en-US" sz="1400" dirty="0" smtClean="0"/>
              <a:t>: </a:t>
            </a:r>
            <a:r>
              <a:rPr lang="en-US" sz="1400" dirty="0"/>
              <a:t>Analogous to a C  </a:t>
            </a:r>
            <a:r>
              <a:rPr lang="en-US" sz="1400" dirty="0" err="1"/>
              <a:t>struct</a:t>
            </a:r>
            <a:r>
              <a:rPr lang="en-US" sz="1400" dirty="0"/>
              <a:t> or an “object</a:t>
            </a:r>
            <a:r>
              <a:rPr lang="en-US" sz="1400" dirty="0" smtClean="0"/>
              <a:t>. </a:t>
            </a:r>
            <a:r>
              <a:rPr lang="en-US" sz="1400" dirty="0"/>
              <a:t>Fields can be </a:t>
            </a:r>
            <a:r>
              <a:rPr lang="en-US" sz="1400" dirty="0" smtClean="0"/>
              <a:t>accessed using </a:t>
            </a:r>
            <a:r>
              <a:rPr lang="en-US" sz="1400" dirty="0"/>
              <a:t>the “dot” notation. </a:t>
            </a:r>
            <a:r>
              <a:rPr lang="en-US" sz="1400" dirty="0" smtClean="0"/>
              <a:t> </a:t>
            </a:r>
          </a:p>
          <a:p>
            <a:pPr marL="228600" lvl="2" indent="0">
              <a:spcBef>
                <a:spcPts val="0"/>
              </a:spcBef>
              <a:buNone/>
            </a:pPr>
            <a:r>
              <a:rPr lang="en-US" sz="1400" dirty="0"/>
              <a:t> </a:t>
            </a:r>
            <a:r>
              <a:rPr lang="en-US" sz="1400" dirty="0" smtClean="0"/>
              <a:t>     E.g. </a:t>
            </a:r>
            <a:r>
              <a:rPr lang="en-US" sz="1400" dirty="0" err="1" smtClean="0"/>
              <a:t>struct</a:t>
            </a:r>
            <a:r>
              <a:rPr lang="en-US" sz="1400" dirty="0"/>
              <a:t>('John', 'Doe</a:t>
            </a:r>
            <a:r>
              <a:rPr lang="en-US" sz="1400" dirty="0" smtClean="0"/>
              <a:t>'). </a:t>
            </a:r>
            <a:endParaRPr lang="en-US" sz="1400" dirty="0"/>
          </a:p>
          <a:p>
            <a:pPr marL="514350" lvl="2" indent="-285750">
              <a:spcBef>
                <a:spcPts val="0"/>
              </a:spcBef>
              <a:buFont typeface="Courier New" panose="02070309020205020404" pitchFamily="49" charset="0"/>
              <a:buChar char="o"/>
            </a:pPr>
            <a:endParaRPr lang="en-US" sz="1400" dirty="0" smtClean="0"/>
          </a:p>
          <a:p>
            <a:pPr marL="514350" lvl="2" indent="-285750">
              <a:spcBef>
                <a:spcPts val="0"/>
              </a:spcBef>
              <a:buFont typeface="Courier New" panose="02070309020205020404" pitchFamily="49" charset="0"/>
              <a:buChar char="o"/>
            </a:pPr>
            <a:r>
              <a:rPr lang="en-US" sz="1400" b="1" dirty="0" smtClean="0"/>
              <a:t>MAP</a:t>
            </a:r>
            <a:r>
              <a:rPr lang="en-US" sz="1400" dirty="0" smtClean="0"/>
              <a:t>: </a:t>
            </a:r>
            <a:r>
              <a:rPr lang="en-US" sz="1400" dirty="0"/>
              <a:t>A collection of key-value tuples, where the fields are </a:t>
            </a:r>
            <a:r>
              <a:rPr lang="en-US" sz="1400" dirty="0" smtClean="0"/>
              <a:t>accessed using </a:t>
            </a:r>
            <a:r>
              <a:rPr lang="en-US" sz="1400" dirty="0"/>
              <a:t>array </a:t>
            </a:r>
            <a:r>
              <a:rPr lang="en-US" sz="1400" dirty="0" smtClean="0"/>
              <a:t>notation. </a:t>
            </a:r>
          </a:p>
          <a:p>
            <a:pPr marL="228600" lvl="2" indent="0">
              <a:spcBef>
                <a:spcPts val="0"/>
              </a:spcBef>
              <a:buNone/>
            </a:pPr>
            <a:r>
              <a:rPr lang="en-US" sz="1400" dirty="0" smtClean="0"/>
              <a:t>        E.g. map</a:t>
            </a:r>
            <a:r>
              <a:rPr lang="en-US" sz="1400" dirty="0"/>
              <a:t>('first', 'John</a:t>
            </a:r>
            <a:r>
              <a:rPr lang="en-US" sz="1400" dirty="0" smtClean="0"/>
              <a:t>', 'last</a:t>
            </a:r>
            <a:r>
              <a:rPr lang="en-US" sz="1400" dirty="0"/>
              <a:t>', 'Doe')</a:t>
            </a:r>
          </a:p>
          <a:p>
            <a:pPr marL="514350" lvl="2" indent="-285750">
              <a:spcBef>
                <a:spcPts val="0"/>
              </a:spcBef>
              <a:buFont typeface="Courier New" panose="02070309020205020404" pitchFamily="49" charset="0"/>
              <a:buChar char="o"/>
            </a:pPr>
            <a:endParaRPr lang="en-US" sz="1400" dirty="0" smtClean="0"/>
          </a:p>
          <a:p>
            <a:pPr marL="514350" lvl="2" indent="-285750">
              <a:spcBef>
                <a:spcPts val="0"/>
              </a:spcBef>
              <a:buFont typeface="Courier New" panose="02070309020205020404" pitchFamily="49" charset="0"/>
              <a:buChar char="o"/>
            </a:pPr>
            <a:r>
              <a:rPr lang="en-US" sz="1400" b="1" dirty="0" smtClean="0"/>
              <a:t>ARRAY</a:t>
            </a:r>
            <a:r>
              <a:rPr lang="en-US" sz="1400" dirty="0" smtClean="0"/>
              <a:t>: Ordered </a:t>
            </a:r>
            <a:r>
              <a:rPr lang="en-US" sz="1400" dirty="0"/>
              <a:t>sequences of the same type that are </a:t>
            </a:r>
            <a:r>
              <a:rPr lang="en-US" sz="1400" dirty="0" err="1"/>
              <a:t>indexable</a:t>
            </a:r>
            <a:r>
              <a:rPr lang="en-US" sz="1400" dirty="0"/>
              <a:t> </a:t>
            </a:r>
            <a:r>
              <a:rPr lang="en-US" sz="1400" dirty="0" smtClean="0"/>
              <a:t>using zero-based </a:t>
            </a:r>
            <a:r>
              <a:rPr lang="en-US" sz="1400" dirty="0"/>
              <a:t>integers</a:t>
            </a:r>
            <a:r>
              <a:rPr lang="en-US" sz="1400" dirty="0" smtClean="0"/>
              <a:t>. </a:t>
            </a:r>
          </a:p>
          <a:p>
            <a:pPr marL="228600" lvl="2" indent="0">
              <a:spcBef>
                <a:spcPts val="0"/>
              </a:spcBef>
              <a:buNone/>
            </a:pPr>
            <a:r>
              <a:rPr lang="en-US" sz="1400" dirty="0" smtClean="0"/>
              <a:t>      E.g. array</a:t>
            </a:r>
            <a:r>
              <a:rPr lang="en-US" sz="1400" dirty="0"/>
              <a:t>('John', 'Doe</a:t>
            </a:r>
            <a:r>
              <a:rPr lang="en-US" sz="1400" dirty="0" smtClean="0"/>
              <a:t>')</a:t>
            </a:r>
          </a:p>
          <a:p>
            <a:pPr marL="0" lvl="1" indent="0">
              <a:spcBef>
                <a:spcPts val="0"/>
              </a:spcBef>
              <a:buNone/>
            </a:pPr>
            <a:endParaRPr lang="en-US" sz="1400" dirty="0" smtClean="0"/>
          </a:p>
          <a:p>
            <a:pPr marL="0" lvl="1" indent="0">
              <a:spcBef>
                <a:spcPts val="0"/>
              </a:spcBef>
              <a:buNone/>
            </a:pPr>
            <a:endParaRPr lang="en-US" sz="1400" dirty="0"/>
          </a:p>
        </p:txBody>
      </p:sp>
    </p:spTree>
    <p:extLst>
      <p:ext uri="{BB962C8B-B14F-4D97-AF65-F5344CB8AC3E}">
        <p14:creationId xmlns:p14="http://schemas.microsoft.com/office/powerpoint/2010/main" val="3123966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3989</TotalTime>
  <Words>2558</Words>
  <Application>Microsoft Office PowerPoint</Application>
  <PresentationFormat>On-screen Show (4:3)</PresentationFormat>
  <Paragraphs>430</Paragraphs>
  <Slides>35</Slides>
  <Notes>25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ＭＳ 明朝</vt:lpstr>
      <vt:lpstr>ＭＳ Ｐゴシック</vt:lpstr>
      <vt:lpstr>Arial</vt:lpstr>
      <vt:lpstr>Arial Black</vt:lpstr>
      <vt:lpstr>Calibri</vt:lpstr>
      <vt:lpstr>Calibri Light</vt:lpstr>
      <vt:lpstr>Courier New</vt:lpstr>
      <vt:lpstr>Tahoma</vt:lpstr>
      <vt:lpstr>Times New Roman</vt:lpstr>
      <vt:lpstr>Wingdings</vt:lpstr>
      <vt:lpstr>ヒラギノ角ゴ Pro W3</vt:lpstr>
      <vt:lpstr>Office Theme</vt:lpstr>
      <vt:lpstr> Data &amp; Information Management CMPT428  / MSIS591 Fall 2015 </vt:lpstr>
      <vt:lpstr>Topics Covered</vt:lpstr>
      <vt:lpstr>Need for High-Level Languages</vt:lpstr>
      <vt:lpstr>Hive</vt:lpstr>
      <vt:lpstr>About Hive</vt:lpstr>
      <vt:lpstr>Comparing Hive to SQL</vt:lpstr>
      <vt:lpstr>Hive Architecture</vt:lpstr>
      <vt:lpstr>Submitting Hive Queries</vt:lpstr>
      <vt:lpstr>Hive Data types  </vt:lpstr>
      <vt:lpstr>Union Type</vt:lpstr>
      <vt:lpstr>HiveQL: DDL Database Statements</vt:lpstr>
      <vt:lpstr>Defining a Hive-Managed Table</vt:lpstr>
      <vt:lpstr>Defining an External Table</vt:lpstr>
      <vt:lpstr>Loading Data into Hive</vt:lpstr>
      <vt:lpstr>Performing Queries</vt:lpstr>
      <vt:lpstr>Hive Partitions</vt:lpstr>
      <vt:lpstr>Sorting Data</vt:lpstr>
      <vt:lpstr>Hive Buckets</vt:lpstr>
      <vt:lpstr>Storing Results to a File</vt:lpstr>
      <vt:lpstr>Understanding Views</vt:lpstr>
      <vt:lpstr>Defining  and using Views</vt:lpstr>
      <vt:lpstr>Hive File Formats</vt:lpstr>
      <vt:lpstr>Function APIs in Hive</vt:lpstr>
      <vt:lpstr>Invoking a Hive UDF</vt:lpstr>
      <vt:lpstr>Built-in UDTF example: explode()</vt:lpstr>
      <vt:lpstr>explode()  with LATERAL VIEW</vt:lpstr>
      <vt:lpstr>Text Processing in Hive – sentences()</vt:lpstr>
      <vt:lpstr>Text Processing in Hive – ngrams()</vt:lpstr>
      <vt:lpstr>About Hcatalog (if we have time)</vt:lpstr>
      <vt:lpstr>HCatalog in the Ecosystem</vt:lpstr>
      <vt:lpstr>Defining a New Schema</vt:lpstr>
      <vt:lpstr>Using HCatLoader with Pig</vt:lpstr>
      <vt:lpstr>Using HCatStorer with Pig</vt:lpstr>
      <vt:lpstr>The Pig SQL Command</vt:lpstr>
      <vt:lpstr>Resources</vt:lpstr>
    </vt:vector>
  </TitlesOfParts>
  <Company>Marist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Scalability Basics</dc:title>
  <dc:creator>Eitel J Lauria</dc:creator>
  <cp:lastModifiedBy>Eitel J Lauria</cp:lastModifiedBy>
  <cp:revision>143</cp:revision>
  <dcterms:created xsi:type="dcterms:W3CDTF">2015-07-06T13:27:49Z</dcterms:created>
  <dcterms:modified xsi:type="dcterms:W3CDTF">2015-11-30T14:12:25Z</dcterms:modified>
</cp:coreProperties>
</file>