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D69B0232-C717-4A16-A18B-5EBC09AF154F}">
  <a:tblStyle styleId="{D69B0232-C717-4A16-A18B-5EBC09AF154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88C67F3-C600-4EC8-9E06-C566FE011926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76867B3-0F10-4675-981E-9F984AE224C0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BD7B95B-400F-490C-A585-8B7F765B84F6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DE65C1F-5BC3-4A6C-8C54-6496F3D81A17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2717850-8919-4498-AE0B-A62046C44E5F}" styleName="Table_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336EB76-8A32-4CCB-9A96-AFB05B9F4A8F}" styleName="Table_6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645F8D3-37E3-4C65-8A03-BA3EE046C3E3}" styleName="Table_7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524EFFB-3522-485B-BE81-FE24B0C0F45B}" styleName="Table_8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208996A-78BA-482B-8E57-2EF87ECDF006}" styleName="Table_9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50731F9-31E0-41C8-A89E-3A77DC21CD53}" styleName="Table_1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02F1E9A-19F7-4C17-B9FA-D41CE6B8F4F0}" styleName="Table_1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EAC7AD4-FD8F-439F-ACBE-4E50EB322B3A}" styleName="Table_1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BE8793E-53E2-447B-B40A-D97895A04589}" styleName="Table_1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18CC5-C02D-492D-9041-48C39D3EBF8B}" styleName="Table_1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9702687-65E9-4C77-9567-4F366A31266E}" styleName="Table_1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F00F70D-9E8D-4588-AAB5-125D8EA2DB1A}" styleName="Table_16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4C71F1D-C16B-4DC9-A5C6-2AED206E9C72}" styleName="Table_17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A3F356B-1208-40C1-A433-1DE77689F279}" styleName="Table_18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0802415-150B-467F-91B7-0069B8885976}" styleName="Table_19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85FCAB1-801C-4604-92B5-33FBC4277AC5}" styleName="Table_2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97EE86E-1E12-49A8-854A-162C34F00A69}" styleName="Table_2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1B1F3D7-3F31-4900-B459-8058B877FB34}" styleName="Table_2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08B42D7-CF88-4F78-87A0-79146B84B7C3}" styleName="Table_2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D174E1C-D762-468B-AFCB-C9E6D37F433E}" styleName="Table_2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16EB42C-B73F-40FD-A488-E7786EE76E57}" styleName="Table_2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F8D9151-636E-4462-A403-2D69595DE0A8}" styleName="Table_26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AAC54AC-937B-4307-A283-3C256DBAA6B7}" styleName="Table_27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E801C24-763E-46A2-B245-BDBE823A4050}" styleName="Table_28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A162899-1619-4E62-9A1A-464C5C287D2A}" styleName="Table_29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2624463-53AD-408F-B7E8-D866F1612434}" styleName="Table_3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6800F90-EB3A-4F6F-81F3-B0EB14A1ACDA}" styleName="Table_3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8DF52E0-16E9-40B6-98BD-58DE6A095C2A}" styleName="Table_3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9AB9F20-FCCD-47C5-AABD-911EE9AC27ED}" styleName="Table_3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4923A6E-1A5E-42CB-A54B-D9BAD92DCFA6}" styleName="Table_3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813E31B-847E-469C-A92B-266A3AB201B3}" styleName="Table_3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BC65D3-64B6-40F1-8B27-7B730EB88815}" styleName="Table_36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13" autoAdjust="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Muss überarbeitet werden.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Zu viel auf einmal?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pPr>
                <a:spcBef>
                  <a:spcPts val="0"/>
                </a:spcBef>
                <a:buNone/>
              </a:pPr>
              <a:t>‹Nr.›</a:t>
            </a:fld>
            <a:endParaRPr lang="d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722400" y="0"/>
            <a:ext cx="7608299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 sz="3600">
                <a:solidFill>
                  <a:schemeClr val="lt1"/>
                </a:solidFill>
              </a:rPr>
              <a:t>Kryptographie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Seminarfach Jahrgang Q1 vom 4. März bis zum 27. Mai 2015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am Gymnasium Trittau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von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Fabian K., </a:t>
            </a:r>
            <a:r>
              <a:rPr lang="de">
                <a:solidFill>
                  <a:schemeClr val="lt1"/>
                </a:solidFill>
              </a:rPr>
              <a:t>Henrik T.,</a:t>
            </a:r>
            <a:r>
              <a:rPr lang="de">
                <a:solidFill>
                  <a:srgbClr val="FFFFFF"/>
                </a:solidFill>
              </a:rPr>
              <a:t> </a:t>
            </a:r>
            <a:r>
              <a:rPr lang="de">
                <a:solidFill>
                  <a:schemeClr val="lt1"/>
                </a:solidFill>
              </a:rPr>
              <a:t>Jan R., Melvin H., </a:t>
            </a:r>
            <a:r>
              <a:rPr lang="de">
                <a:solidFill>
                  <a:srgbClr val="FFFFFF"/>
                </a:solidFill>
              </a:rPr>
              <a:t>Mirko P., </a:t>
            </a:r>
            <a:r>
              <a:rPr lang="de">
                <a:solidFill>
                  <a:schemeClr val="lt1"/>
                </a:solidFill>
              </a:rPr>
              <a:t>Paul S. </a:t>
            </a:r>
            <a:r>
              <a:rPr lang="de">
                <a:solidFill>
                  <a:srgbClr val="FFFFFF"/>
                </a:solidFill>
              </a:rPr>
              <a:t>und Thore K.</a:t>
            </a:r>
          </a:p>
        </p:txBody>
      </p:sp>
    </p:spTree>
  </p:cSld>
  <p:clrMapOvr>
    <a:masterClrMapping/>
  </p:clrMapOvr>
  <p:transition spd="slow" advTm="1028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Der Ciphertext</a:t>
            </a:r>
          </a:p>
        </p:txBody>
      </p:sp>
      <p:sp>
        <p:nvSpPr>
          <p:cNvPr id="148" name="Shape 148"/>
          <p:cNvSpPr/>
          <p:nvPr/>
        </p:nvSpPr>
        <p:spPr>
          <a:xfrm>
            <a:off x="3723125" y="2510125"/>
            <a:ext cx="1258200" cy="791399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49" name="Shape 149"/>
          <p:cNvGraphicFramePr/>
          <p:nvPr/>
        </p:nvGraphicFramePr>
        <p:xfrm>
          <a:off x="5650025" y="2121025"/>
          <a:ext cx="1810100" cy="1584840"/>
        </p:xfrm>
        <a:graphic>
          <a:graphicData uri="http://schemas.openxmlformats.org/drawingml/2006/table">
            <a:tbl>
              <a:tblPr>
                <a:noFill/>
                <a:tableStyleId>{31B1F3D7-3F31-4900-B459-8058B877FB34}</a:tableStyleId>
              </a:tblPr>
              <a:tblGrid>
                <a:gridCol w="452525"/>
                <a:gridCol w="452525"/>
                <a:gridCol w="452525"/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02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dc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dc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6a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84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09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0b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1d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fb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97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7" name="Grafik 6" descr="A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03598"/>
            <a:ext cx="2609777" cy="3939902"/>
          </a:xfrm>
          <a:prstGeom prst="rect">
            <a:avLst/>
          </a:prstGeom>
        </p:spPr>
      </p:pic>
    </p:spTree>
  </p:cSld>
  <p:clrMapOvr>
    <a:masterClrMapping/>
  </p:clrMapOvr>
  <p:transition spd="slow" advTm="10516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Die Erweiterung des Schlüssels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04750" y="1174000"/>
            <a:ext cx="9144000" cy="57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sz="1400"/>
              <a:t>Aus dem Hauptschlüssel wird für jede Runde ein Rundenschlüssel abgeleitet.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83325" y="1744900"/>
          <a:ext cx="5445900" cy="1584840"/>
        </p:xfrm>
        <a:graphic>
          <a:graphicData uri="http://schemas.openxmlformats.org/drawingml/2006/table">
            <a:tbl>
              <a:tblPr>
                <a:noFill/>
                <a:tableStyleId>{808B42D7-CF88-4F78-87A0-79146B84B7C3}</a:tableStyleId>
              </a:tblPr>
              <a:tblGrid>
                <a:gridCol w="453825"/>
                <a:gridCol w="453825"/>
                <a:gridCol w="453825"/>
                <a:gridCol w="453825"/>
                <a:gridCol w="453825"/>
                <a:gridCol w="453825"/>
                <a:gridCol w="453825"/>
                <a:gridCol w="453825"/>
                <a:gridCol w="453825"/>
                <a:gridCol w="453825"/>
                <a:gridCol w="453825"/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09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f7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d2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4f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8" name="Shape 158"/>
          <p:cNvGraphicFramePr/>
          <p:nvPr/>
        </p:nvGraphicFramePr>
        <p:xfrm>
          <a:off x="1443300" y="3450675"/>
          <a:ext cx="453325" cy="1584840"/>
        </p:xfrm>
        <a:graphic>
          <a:graphicData uri="http://schemas.openxmlformats.org/drawingml/2006/table">
            <a:tbl>
              <a:tblPr>
                <a:noFill/>
                <a:tableStyleId>{BD174E1C-D762-468B-AFCB-C9E6D37F433E}</a:tableStyleId>
              </a:tblPr>
              <a:tblGrid>
                <a:gridCol w="4533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4f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2140425" y="3768450"/>
            <a:ext cx="1874400" cy="7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RotWord - Verschiebe um einen von oben nach unten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1443300" y="3450675"/>
          <a:ext cx="453325" cy="1584840"/>
        </p:xfrm>
        <a:graphic>
          <a:graphicData uri="http://schemas.openxmlformats.org/drawingml/2006/table">
            <a:tbl>
              <a:tblPr>
                <a:noFill/>
                <a:tableStyleId>{316EB42C-B73F-40FD-A488-E7786EE76E57}</a:tableStyleId>
              </a:tblPr>
              <a:tblGrid>
                <a:gridCol w="4533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4f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3c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09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1" name="Shape 161"/>
          <p:cNvSpPr txBox="1"/>
          <p:nvPr/>
        </p:nvSpPr>
        <p:spPr>
          <a:xfrm>
            <a:off x="2202075" y="3703650"/>
            <a:ext cx="1751100" cy="88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SubBytes -</a:t>
            </a:r>
            <a:br>
              <a:rPr lang="de"/>
            </a:br>
            <a:r>
              <a:rPr lang="de"/>
              <a:t>Analog zur vorherigen Erläuterung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1443300" y="3450675"/>
          <a:ext cx="453325" cy="1584840"/>
        </p:xfrm>
        <a:graphic>
          <a:graphicData uri="http://schemas.openxmlformats.org/drawingml/2006/table">
            <a:tbl>
              <a:tblPr>
                <a:noFill/>
                <a:tableStyleId>{5F8D9151-636E-4462-A403-2D69595DE0A8}</a:tableStyleId>
              </a:tblPr>
              <a:tblGrid>
                <a:gridCol w="4533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1C232"/>
                          </a:solidFill>
                        </a:rPr>
                        <a:t>8a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1C232"/>
                          </a:solidFill>
                        </a:rPr>
                        <a:t>84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1C232"/>
                          </a:solidFill>
                        </a:rPr>
                        <a:t>eb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1C232"/>
                          </a:solidFill>
                        </a:rPr>
                        <a:t>01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63" name="Shape 163"/>
          <p:cNvGraphicFramePr/>
          <p:nvPr/>
        </p:nvGraphicFramePr>
        <p:xfrm>
          <a:off x="83325" y="3450675"/>
          <a:ext cx="453325" cy="1584840"/>
        </p:xfrm>
        <a:graphic>
          <a:graphicData uri="http://schemas.openxmlformats.org/drawingml/2006/table">
            <a:tbl>
              <a:tblPr>
                <a:noFill/>
                <a:tableStyleId>{9AAC54AC-937B-4307-A283-3C256DBAA6B7}</a:tableStyleId>
              </a:tblPr>
              <a:tblGrid>
                <a:gridCol w="4533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2b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87" y="4118688"/>
            <a:ext cx="233575" cy="233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Shape 165"/>
          <p:cNvGraphicFramePr/>
          <p:nvPr/>
        </p:nvGraphicFramePr>
        <p:xfrm>
          <a:off x="7199050" y="1752525"/>
          <a:ext cx="1813300" cy="1584840"/>
        </p:xfrm>
        <a:graphic>
          <a:graphicData uri="http://schemas.openxmlformats.org/drawingml/2006/table">
            <a:tbl>
              <a:tblPr>
                <a:noFill/>
                <a:tableStyleId>{4E801C24-763E-46A2-B245-BDBE823A4050}</a:tableStyleId>
              </a:tblPr>
              <a:tblGrid>
                <a:gridCol w="453325"/>
                <a:gridCol w="453325"/>
                <a:gridCol w="453325"/>
                <a:gridCol w="4533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d0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c9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e1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b6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14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ee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63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f9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0c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a8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89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a6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66" name="Shape 166"/>
          <p:cNvGraphicFramePr/>
          <p:nvPr/>
        </p:nvGraphicFramePr>
        <p:xfrm>
          <a:off x="3264750" y="3443062"/>
          <a:ext cx="453825" cy="1584840"/>
        </p:xfrm>
        <a:graphic>
          <a:graphicData uri="http://schemas.openxmlformats.org/drawingml/2006/table">
            <a:tbl>
              <a:tblPr>
                <a:noFill/>
                <a:tableStyleId>{7A162899-1619-4E62-9A1A-464C5C287D2A}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887" y="4118688"/>
            <a:ext cx="233575" cy="2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4118700" y="3651675"/>
            <a:ext cx="1634399" cy="13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Für den Anfangswert wird eine Rundenkonstante hinzuaddiert</a:t>
            </a:r>
          </a:p>
        </p:txBody>
      </p:sp>
      <p:sp>
        <p:nvSpPr>
          <p:cNvPr id="169" name="Shape 169"/>
          <p:cNvSpPr/>
          <p:nvPr/>
        </p:nvSpPr>
        <p:spPr>
          <a:xfrm>
            <a:off x="4014825" y="4086237"/>
            <a:ext cx="590399" cy="2985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70" name="Shape 170"/>
          <p:cNvGraphicFramePr/>
          <p:nvPr/>
        </p:nvGraphicFramePr>
        <p:xfrm>
          <a:off x="5086700" y="3443075"/>
          <a:ext cx="453825" cy="1584840"/>
        </p:xfrm>
        <a:graphic>
          <a:graphicData uri="http://schemas.openxmlformats.org/drawingml/2006/table">
            <a:tbl>
              <a:tblPr>
                <a:noFill/>
                <a:tableStyleId>{02624463-53AD-408F-B7E8-D866F1612434}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71" name="Shape 171"/>
          <p:cNvGraphicFramePr/>
          <p:nvPr/>
        </p:nvGraphicFramePr>
        <p:xfrm>
          <a:off x="1896625" y="1752525"/>
          <a:ext cx="453825" cy="1584840"/>
        </p:xfrm>
        <a:graphic>
          <a:graphicData uri="http://schemas.openxmlformats.org/drawingml/2006/table">
            <a:tbl>
              <a:tblPr>
                <a:noFill/>
                <a:tableStyleId>{B6800F90-EB3A-4F6F-81F3-B0EB14A1ACDA}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72" name="Shape 172"/>
          <p:cNvGraphicFramePr/>
          <p:nvPr/>
        </p:nvGraphicFramePr>
        <p:xfrm>
          <a:off x="1896625" y="3450675"/>
          <a:ext cx="453825" cy="1584840"/>
        </p:xfrm>
        <a:graphic>
          <a:graphicData uri="http://schemas.openxmlformats.org/drawingml/2006/table">
            <a:tbl>
              <a:tblPr>
                <a:noFill/>
                <a:tableStyleId>{38DF52E0-16E9-40B6-98BD-58DE6A095C2A}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73" name="Shape 173"/>
          <p:cNvGraphicFramePr/>
          <p:nvPr/>
        </p:nvGraphicFramePr>
        <p:xfrm>
          <a:off x="528500" y="3450675"/>
          <a:ext cx="453825" cy="1584840"/>
        </p:xfrm>
        <a:graphic>
          <a:graphicData uri="http://schemas.openxmlformats.org/drawingml/2006/table">
            <a:tbl>
              <a:tblPr>
                <a:noFill/>
                <a:tableStyleId>{69AB9F20-FCCD-47C5-AABD-911EE9AC27ED}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d2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a6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675" y="4118700"/>
            <a:ext cx="233575" cy="2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2422475" y="4053762"/>
            <a:ext cx="590399" cy="2985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76" name="Shape 176"/>
          <p:cNvGraphicFramePr/>
          <p:nvPr/>
        </p:nvGraphicFramePr>
        <p:xfrm>
          <a:off x="3264750" y="3443075"/>
          <a:ext cx="453825" cy="1584840"/>
        </p:xfrm>
        <a:graphic>
          <a:graphicData uri="http://schemas.openxmlformats.org/drawingml/2006/table">
            <a:tbl>
              <a:tblPr>
                <a:noFill/>
                <a:tableStyleId>{14923A6E-1A5E-42CB-A54B-D9BAD92DCFA6}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2c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77" name="Shape 177"/>
          <p:cNvGraphicFramePr/>
          <p:nvPr/>
        </p:nvGraphicFramePr>
        <p:xfrm>
          <a:off x="2353775" y="1752525"/>
          <a:ext cx="453825" cy="1584840"/>
        </p:xfrm>
        <a:graphic>
          <a:graphicData uri="http://schemas.openxmlformats.org/drawingml/2006/table">
            <a:tbl>
              <a:tblPr>
                <a:noFill/>
                <a:tableStyleId>{7813E31B-847E-469C-A92B-266A3AB201B3}</a:tableStyleId>
              </a:tblPr>
              <a:tblGrid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2c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78" name="Shape 178"/>
          <p:cNvGraphicFramePr/>
          <p:nvPr/>
        </p:nvGraphicFramePr>
        <p:xfrm>
          <a:off x="2810925" y="1744900"/>
          <a:ext cx="2722950" cy="1584840"/>
        </p:xfrm>
        <a:graphic>
          <a:graphicData uri="http://schemas.openxmlformats.org/drawingml/2006/table">
            <a:tbl>
              <a:tblPr>
                <a:noFill/>
                <a:tableStyleId>{E2BC65D3-64B6-40F1-8B27-7B730EB88815}</a:tableStyleId>
              </a:tblPr>
              <a:tblGrid>
                <a:gridCol w="453825"/>
                <a:gridCol w="453825"/>
                <a:gridCol w="453825"/>
                <a:gridCol w="453825"/>
                <a:gridCol w="453825"/>
                <a:gridCol w="4538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2a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f2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59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73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6c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c2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59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76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95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b9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f6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05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f2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7d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79" name="Shape 179"/>
          <p:cNvSpPr/>
          <p:nvPr/>
        </p:nvSpPr>
        <p:spPr>
          <a:xfrm>
            <a:off x="5720775" y="2205400"/>
            <a:ext cx="1135199" cy="648599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5688325" y="3171725"/>
            <a:ext cx="1277700" cy="7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Sechs weitere Schlüssel</a:t>
            </a:r>
          </a:p>
        </p:txBody>
      </p:sp>
    </p:spTree>
  </p:cSld>
  <p:clrMapOvr>
    <a:masterClrMapping/>
  </p:clrMapOvr>
  <p:transition spd="slow" advTm="5812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8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8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8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6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8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94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8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8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8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3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8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9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97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8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8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8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1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8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8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33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1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61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8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79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97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8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1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8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8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8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3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73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8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8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91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8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Abschließend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Es handelt sich hier lediglich um ein Beispiel.</a:t>
            </a:r>
          </a:p>
          <a:p>
            <a:pPr algn="ctr">
              <a:spcBef>
                <a:spcPts val="0"/>
              </a:spcBef>
              <a:buNone/>
            </a:pPr>
            <a:r>
              <a:rPr lang="de"/>
              <a:t>Es wurde vom NIST (National Institute of Standards and Technology) mit der Bekanntgabe des Advanced Encryption Standard herausgegeben.</a:t>
            </a:r>
          </a:p>
        </p:txBody>
      </p:sp>
    </p:spTree>
  </p:cSld>
  <p:clrMapOvr>
    <a:masterClrMapping/>
  </p:clrMapOvr>
  <p:transition spd="slow" advTm="15438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685800" y="1316672"/>
            <a:ext cx="7772400" cy="219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Asymmetrische Verschlüsselung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Das RSA Kryptosystem und die Elgamal-Chifre</a:t>
            </a:r>
          </a:p>
        </p:txBody>
      </p:sp>
    </p:spTree>
  </p:cSld>
  <p:clrMapOvr>
    <a:masterClrMapping/>
  </p:clrMapOvr>
  <p:transition spd="slow" advTm="1025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 rot="10800000" flipH="1">
            <a:off x="1476450" y="3443974"/>
            <a:ext cx="4004400" cy="1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Asymmetrische Verschlüsselung</a:t>
            </a:r>
          </a:p>
        </p:txBody>
      </p:sp>
      <p:cxnSp>
        <p:nvCxnSpPr>
          <p:cNvPr id="199" name="Shape 199"/>
          <p:cNvCxnSpPr/>
          <p:nvPr/>
        </p:nvCxnSpPr>
        <p:spPr>
          <a:xfrm flipH="1">
            <a:off x="1421525" y="2252425"/>
            <a:ext cx="1435199" cy="102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54325"/>
            <a:ext cx="8229599" cy="40979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Shape 201"/>
          <p:cNvCxnSpPr/>
          <p:nvPr/>
        </p:nvCxnSpPr>
        <p:spPr>
          <a:xfrm>
            <a:off x="6674875" y="3763200"/>
            <a:ext cx="247200" cy="302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/>
          <p:nvPr/>
        </p:nvCxnSpPr>
        <p:spPr>
          <a:xfrm rot="10800000" flipH="1">
            <a:off x="7292925" y="3625849"/>
            <a:ext cx="480599" cy="43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 txBox="1"/>
          <p:nvPr/>
        </p:nvSpPr>
        <p:spPr>
          <a:xfrm>
            <a:off x="4415575" y="1215475"/>
            <a:ext cx="20328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Alice öffentlicher Schlüssel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7572900" y="3859850"/>
            <a:ext cx="1571099" cy="111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">
                <a:solidFill>
                  <a:schemeClr val="dk1"/>
                </a:solidFill>
              </a:rPr>
              <a:t>Alice entschlüsselt mit ihrem privaten     Schlüssel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565825" y="4065350"/>
            <a:ext cx="1290899" cy="91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Verschlüsselt mit Alice öffentlichem Schlüssel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782875" y="3454175"/>
            <a:ext cx="563100" cy="26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Bob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764887" y="3419975"/>
            <a:ext cx="590699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Alice</a:t>
            </a:r>
          </a:p>
        </p:txBody>
      </p:sp>
    </p:spTree>
  </p:cSld>
  <p:clrMapOvr>
    <a:masterClrMapping/>
  </p:clrMapOvr>
  <p:transition spd="slow" advTm="21984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3000" b="0">
                <a:solidFill>
                  <a:srgbClr val="FFFFFF"/>
                </a:solidFill>
              </a:rPr>
              <a:t>Das RSA Kryptosystem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729525" y="1316900"/>
            <a:ext cx="49248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RSA</a:t>
            </a:r>
          </a:p>
          <a:p>
            <a:pPr rtl="0">
              <a:spcBef>
                <a:spcPts val="0"/>
              </a:spcBef>
              <a:buNone/>
            </a:pPr>
            <a:r>
              <a:rPr lang="de" b="1"/>
              <a:t>R</a:t>
            </a:r>
            <a:r>
              <a:rPr lang="de"/>
              <a:t>ivest</a:t>
            </a:r>
          </a:p>
          <a:p>
            <a:pPr rtl="0">
              <a:spcBef>
                <a:spcPts val="0"/>
              </a:spcBef>
              <a:buNone/>
            </a:pPr>
            <a:r>
              <a:rPr lang="de" b="1"/>
              <a:t>S</a:t>
            </a:r>
            <a:r>
              <a:rPr lang="de"/>
              <a:t>hamir</a:t>
            </a:r>
          </a:p>
          <a:p>
            <a:pPr>
              <a:spcBef>
                <a:spcPts val="0"/>
              </a:spcBef>
              <a:buNone/>
            </a:pPr>
            <a:r>
              <a:rPr lang="de" b="1"/>
              <a:t>A</a:t>
            </a:r>
            <a:r>
              <a:rPr lang="de"/>
              <a:t>dleman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15100" y="4112200"/>
            <a:ext cx="8271600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 advTm="12031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Verschlüsselung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8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i="1">
                <a:solidFill>
                  <a:srgbClr val="FF0000"/>
                </a:solidFill>
              </a:rPr>
              <a:t>c</a:t>
            </a:r>
            <a:r>
              <a:rPr lang="de" i="1"/>
              <a:t>    </a:t>
            </a:r>
            <a:r>
              <a:rPr lang="de"/>
              <a:t>=    </a:t>
            </a:r>
            <a:r>
              <a:rPr lang="de" i="1">
                <a:solidFill>
                  <a:srgbClr val="0000FF"/>
                </a:solidFill>
              </a:rPr>
              <a:t>m</a:t>
            </a:r>
            <a:r>
              <a:rPr lang="de" i="1" baseline="30000">
                <a:solidFill>
                  <a:srgbClr val="FF9900"/>
                </a:solidFill>
              </a:rPr>
              <a:t>e</a:t>
            </a:r>
            <a:r>
              <a:rPr lang="de"/>
              <a:t>     mod  </a:t>
            </a:r>
            <a:r>
              <a:rPr lang="de" i="1">
                <a:solidFill>
                  <a:schemeClr val="dk2"/>
                </a:solidFill>
              </a:rPr>
              <a:t>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555525" y="2010750"/>
            <a:ext cx="843300" cy="5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Chiffrat (cipher)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645200" y="2052900"/>
            <a:ext cx="1044300" cy="4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>
                <a:solidFill>
                  <a:srgbClr val="0000FF"/>
                </a:solidFill>
              </a:rPr>
              <a:t>Text</a:t>
            </a:r>
            <a:br>
              <a:rPr lang="de">
                <a:solidFill>
                  <a:srgbClr val="0000FF"/>
                </a:solidFill>
              </a:rPr>
            </a:br>
            <a:r>
              <a:rPr lang="de">
                <a:solidFill>
                  <a:srgbClr val="0000FF"/>
                </a:solidFill>
              </a:rPr>
              <a:t>(message)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502625" y="2766275"/>
            <a:ext cx="24063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9900"/>
                </a:solidFill>
              </a:rPr>
              <a:t>Verschlüsselungsexponent</a:t>
            </a:r>
          </a:p>
          <a:p>
            <a:pPr algn="ctr">
              <a:spcBef>
                <a:spcPts val="0"/>
              </a:spcBef>
              <a:buNone/>
            </a:pPr>
            <a:r>
              <a:rPr lang="de">
                <a:solidFill>
                  <a:srgbClr val="FF9900"/>
                </a:solidFill>
              </a:rPr>
              <a:t>(encrypt)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819125" y="1942500"/>
            <a:ext cx="1206299" cy="7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Modulo: Division mit Rest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908925" y="2052900"/>
            <a:ext cx="1530600" cy="4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RSA-Modul</a:t>
            </a:r>
          </a:p>
          <a:p>
            <a:pPr algn="ctr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(auch modulus)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306900" y="3907900"/>
            <a:ext cx="2530200" cy="7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Beispielrechnung modulo: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7 : 3 = 2 Rest 1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7 mod 3 = 1</a:t>
            </a:r>
          </a:p>
        </p:txBody>
      </p:sp>
    </p:spTree>
  </p:cSld>
  <p:clrMapOvr>
    <a:masterClrMapping/>
  </p:clrMapOvr>
  <p:transition spd="slow" advTm="20141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Entschlüsselung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i="1">
                <a:solidFill>
                  <a:srgbClr val="0000FF"/>
                </a:solidFill>
              </a:rPr>
              <a:t>m</a:t>
            </a:r>
            <a:r>
              <a:rPr lang="de" i="1"/>
              <a:t>    </a:t>
            </a:r>
            <a:r>
              <a:rPr lang="de"/>
              <a:t>=    </a:t>
            </a:r>
            <a:r>
              <a:rPr lang="de" i="1">
                <a:solidFill>
                  <a:srgbClr val="FF0000"/>
                </a:solidFill>
              </a:rPr>
              <a:t>c</a:t>
            </a:r>
            <a:r>
              <a:rPr lang="de" i="1" baseline="30000">
                <a:solidFill>
                  <a:srgbClr val="9900FF"/>
                </a:solidFill>
              </a:rPr>
              <a:t>d</a:t>
            </a:r>
            <a:r>
              <a:rPr lang="de"/>
              <a:t>     mod  </a:t>
            </a:r>
            <a:r>
              <a:rPr lang="de" i="1">
                <a:solidFill>
                  <a:schemeClr val="dk2"/>
                </a:solidFill>
              </a:rPr>
              <a:t>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930575" y="2077212"/>
            <a:ext cx="843300" cy="5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Chiffrat (cipher)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464800" y="2119362"/>
            <a:ext cx="1044300" cy="4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rgbClr val="0000FF"/>
                </a:solidFill>
              </a:rPr>
              <a:t>Text</a:t>
            </a:r>
            <a:br>
              <a:rPr lang="de">
                <a:solidFill>
                  <a:srgbClr val="0000FF"/>
                </a:solidFill>
              </a:rPr>
            </a:br>
            <a:r>
              <a:rPr lang="de">
                <a:solidFill>
                  <a:srgbClr val="0000FF"/>
                </a:solidFill>
              </a:rPr>
              <a:t>(message)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509100" y="2790587"/>
            <a:ext cx="24063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9900FF"/>
                </a:solidFill>
              </a:rPr>
              <a:t>Entschlüsselungsexponent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rgbClr val="9900FF"/>
                </a:solidFill>
              </a:rPr>
              <a:t>(decrypt)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825600" y="1966812"/>
            <a:ext cx="1206299" cy="7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/>
              <a:t>Modulo: Division mit Rest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915400" y="2077212"/>
            <a:ext cx="1530600" cy="4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RSA-Modul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(auch modulus)</a:t>
            </a:r>
          </a:p>
        </p:txBody>
      </p:sp>
    </p:spTree>
  </p:cSld>
  <p:clrMapOvr>
    <a:masterClrMapping/>
  </p:clrMapOvr>
  <p:transition spd="slow" advTm="20562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Schlüsselerzeugung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96050" y="3891825"/>
            <a:ext cx="8515199" cy="118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de" sz="2000" dirty="0"/>
              <a:t>5: </a:t>
            </a:r>
            <a:r>
              <a:rPr lang="de" sz="2000" dirty="0">
                <a:solidFill>
                  <a:srgbClr val="FF9900"/>
                </a:solidFill>
              </a:rPr>
              <a:t>e</a:t>
            </a:r>
            <a:r>
              <a:rPr lang="de" sz="2000" dirty="0"/>
              <a:t>*</a:t>
            </a:r>
            <a:r>
              <a:rPr lang="de" sz="2000" dirty="0">
                <a:solidFill>
                  <a:srgbClr val="9900FF"/>
                </a:solidFill>
              </a:rPr>
              <a:t>d</a:t>
            </a:r>
            <a:r>
              <a:rPr lang="de" sz="2000" dirty="0"/>
              <a:t> + </a:t>
            </a:r>
            <a:r>
              <a:rPr lang="de" sz="2000" dirty="0">
                <a:solidFill>
                  <a:srgbClr val="351C75"/>
                </a:solidFill>
              </a:rPr>
              <a:t>N</a:t>
            </a:r>
            <a:r>
              <a:rPr lang="de" sz="2000" dirty="0"/>
              <a:t>*k = 1 = ggT(</a:t>
            </a:r>
            <a:r>
              <a:rPr lang="de" sz="2000" dirty="0">
                <a:solidFill>
                  <a:srgbClr val="FF9900"/>
                </a:solidFill>
              </a:rPr>
              <a:t>e</a:t>
            </a:r>
            <a:r>
              <a:rPr lang="de" sz="2000" dirty="0"/>
              <a:t>, </a:t>
            </a:r>
            <a:r>
              <a:rPr lang="de" sz="2000" dirty="0">
                <a:solidFill>
                  <a:srgbClr val="351C75"/>
                </a:solidFill>
              </a:rPr>
              <a:t>N</a:t>
            </a:r>
            <a:r>
              <a:rPr lang="de" sz="2000" dirty="0"/>
              <a:t>) Mit Hilfe des erweiterten euklidischen Algorithmus’ lassen sich nun die Faktoren d und k ermitteln.</a:t>
            </a:r>
            <a:br>
              <a:rPr lang="de" sz="2000" dirty="0"/>
            </a:br>
            <a:r>
              <a:rPr lang="de" sz="1400" dirty="0"/>
              <a:t>erweiterter Euklid: ggT(a,b)=a*x + b*y</a:t>
            </a:r>
            <a:r>
              <a:rPr lang="de" sz="2000" dirty="0"/>
              <a:t>			</a:t>
            </a:r>
            <a:r>
              <a:rPr lang="de" sz="1400" dirty="0" smtClean="0"/>
              <a:t>ggT </a:t>
            </a:r>
            <a:r>
              <a:rPr lang="de" sz="1400" dirty="0"/>
              <a:t>= größter gemeinsamer Teiler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496050" y="1310200"/>
            <a:ext cx="8151899" cy="74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de" sz="2000">
                <a:solidFill>
                  <a:schemeClr val="dk1"/>
                </a:solidFill>
              </a:rPr>
              <a:t>1: </a:t>
            </a:r>
            <a:r>
              <a:rPr lang="de" sz="2000">
                <a:solidFill>
                  <a:srgbClr val="85200C"/>
                </a:solidFill>
              </a:rPr>
              <a:t>p</a:t>
            </a:r>
            <a:r>
              <a:rPr lang="de" sz="2000">
                <a:solidFill>
                  <a:schemeClr val="dk1"/>
                </a:solidFill>
              </a:rPr>
              <a:t> &amp; </a:t>
            </a:r>
            <a:r>
              <a:rPr lang="de" sz="2000">
                <a:solidFill>
                  <a:srgbClr val="38761D"/>
                </a:solidFill>
              </a:rPr>
              <a:t>q</a:t>
            </a:r>
            <a:r>
              <a:rPr lang="de" sz="2000">
                <a:solidFill>
                  <a:schemeClr val="dk1"/>
                </a:solidFill>
              </a:rPr>
              <a:t> Große, zufällig gewählte Primzahlen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96050" y="1913300"/>
            <a:ext cx="8151899" cy="50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de" sz="2000">
                <a:solidFill>
                  <a:schemeClr val="dk1"/>
                </a:solidFill>
              </a:rPr>
              <a:t>2: </a:t>
            </a:r>
            <a:r>
              <a:rPr lang="de" sz="2000">
                <a:solidFill>
                  <a:schemeClr val="dk2"/>
                </a:solidFill>
              </a:rPr>
              <a:t>n</a:t>
            </a:r>
            <a:r>
              <a:rPr lang="de" sz="2000">
                <a:solidFill>
                  <a:schemeClr val="dk1"/>
                </a:solidFill>
              </a:rPr>
              <a:t> = </a:t>
            </a:r>
            <a:r>
              <a:rPr lang="de" sz="2000">
                <a:solidFill>
                  <a:srgbClr val="85200C"/>
                </a:solidFill>
              </a:rPr>
              <a:t>p</a:t>
            </a:r>
            <a:r>
              <a:rPr lang="de" sz="2000">
                <a:solidFill>
                  <a:schemeClr val="dk1"/>
                </a:solidFill>
              </a:rPr>
              <a:t>*</a:t>
            </a:r>
            <a:r>
              <a:rPr lang="de" sz="2000">
                <a:solidFill>
                  <a:srgbClr val="38761D"/>
                </a:solidFill>
              </a:rPr>
              <a:t>q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96050" y="2419400"/>
            <a:ext cx="8151899" cy="56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000">
                <a:solidFill>
                  <a:schemeClr val="dk1"/>
                </a:solidFill>
              </a:rPr>
              <a:t>3: </a:t>
            </a:r>
            <a:r>
              <a:rPr lang="de" sz="2000">
                <a:solidFill>
                  <a:srgbClr val="351C75"/>
                </a:solidFill>
              </a:rPr>
              <a:t>N</a:t>
            </a:r>
            <a:r>
              <a:rPr lang="de" sz="2000">
                <a:solidFill>
                  <a:schemeClr val="dk1"/>
                </a:solidFill>
              </a:rPr>
              <a:t> = (</a:t>
            </a:r>
            <a:r>
              <a:rPr lang="de" sz="2000">
                <a:solidFill>
                  <a:srgbClr val="85200C"/>
                </a:solidFill>
              </a:rPr>
              <a:t>p</a:t>
            </a:r>
            <a:r>
              <a:rPr lang="de" sz="2000">
                <a:solidFill>
                  <a:schemeClr val="dk1"/>
                </a:solidFill>
              </a:rPr>
              <a:t>-1) * (</a:t>
            </a:r>
            <a:r>
              <a:rPr lang="de" sz="2000">
                <a:solidFill>
                  <a:srgbClr val="38761D"/>
                </a:solidFill>
              </a:rPr>
              <a:t>q</a:t>
            </a:r>
            <a:r>
              <a:rPr lang="de" sz="2000">
                <a:solidFill>
                  <a:schemeClr val="dk1"/>
                </a:solidFill>
              </a:rPr>
              <a:t>-1)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76550" y="2892825"/>
            <a:ext cx="8419499" cy="99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de" sz="2000">
                <a:solidFill>
                  <a:schemeClr val="dk1"/>
                </a:solidFill>
              </a:rPr>
              <a:t>4: Wähle für </a:t>
            </a:r>
            <a:r>
              <a:rPr lang="de" sz="2000">
                <a:solidFill>
                  <a:srgbClr val="FF9900"/>
                </a:solidFill>
              </a:rPr>
              <a:t>e</a:t>
            </a:r>
            <a:r>
              <a:rPr lang="de" sz="2000">
                <a:solidFill>
                  <a:schemeClr val="dk1"/>
                </a:solidFill>
              </a:rPr>
              <a:t> eine Zahl die: 1 &lt; </a:t>
            </a:r>
            <a:r>
              <a:rPr lang="de" sz="2000">
                <a:solidFill>
                  <a:srgbClr val="FF9900"/>
                </a:solidFill>
              </a:rPr>
              <a:t>e</a:t>
            </a:r>
            <a:r>
              <a:rPr lang="de" sz="2000">
                <a:solidFill>
                  <a:schemeClr val="dk1"/>
                </a:solidFill>
              </a:rPr>
              <a:t> &lt; </a:t>
            </a:r>
            <a:r>
              <a:rPr lang="de" sz="2000">
                <a:solidFill>
                  <a:srgbClr val="351C75"/>
                </a:solidFill>
              </a:rPr>
              <a:t>N</a:t>
            </a:r>
            <a:r>
              <a:rPr lang="de" sz="2000">
                <a:solidFill>
                  <a:schemeClr val="dk1"/>
                </a:solidFill>
              </a:rPr>
              <a:t> und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de" sz="2000">
                <a:solidFill>
                  <a:schemeClr val="dk1"/>
                </a:solidFill>
              </a:rPr>
              <a:t>keinen gemeinsamen Teiler mit </a:t>
            </a:r>
            <a:r>
              <a:rPr lang="de" sz="2000">
                <a:solidFill>
                  <a:srgbClr val="351C75"/>
                </a:solidFill>
              </a:rPr>
              <a:t>N</a:t>
            </a:r>
            <a:r>
              <a:rPr lang="de" sz="2000">
                <a:solidFill>
                  <a:schemeClr val="dk1"/>
                </a:solidFill>
              </a:rPr>
              <a:t> hat außer 1.</a:t>
            </a:r>
          </a:p>
        </p:txBody>
      </p:sp>
    </p:spTree>
    <p:custDataLst>
      <p:tags r:id="rId1"/>
    </p:custDataLst>
  </p:cSld>
  <p:clrMapOvr>
    <a:masterClrMapping/>
  </p:clrMapOvr>
  <p:transition spd="slow" advTm="3657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Ein Beispiel - Verschlüsselung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038800" y="1945850"/>
            <a:ext cx="1079400" cy="4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K</a:t>
            </a:r>
            <a:r>
              <a:rPr lang="de"/>
              <a:t> </a:t>
            </a:r>
            <a:r>
              <a:rPr lang="de">
                <a:solidFill>
                  <a:srgbClr val="FF9900"/>
                </a:solidFill>
              </a:rPr>
              <a:t>r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y</a:t>
            </a:r>
            <a:r>
              <a:rPr lang="de"/>
              <a:t> </a:t>
            </a:r>
            <a:r>
              <a:rPr lang="de">
                <a:solidFill>
                  <a:srgbClr val="00FFFF"/>
                </a:solidFill>
              </a:rPr>
              <a:t>p</a:t>
            </a:r>
            <a:r>
              <a:rPr lang="de"/>
              <a:t> </a:t>
            </a:r>
            <a:r>
              <a:rPr lang="de">
                <a:solidFill>
                  <a:srgbClr val="4A86E8"/>
                </a:solidFill>
              </a:rPr>
              <a:t>t</a:t>
            </a:r>
            <a:r>
              <a:rPr lang="de"/>
              <a:t> </a:t>
            </a:r>
            <a:r>
              <a:rPr lang="de">
                <a:solidFill>
                  <a:srgbClr val="0000FF"/>
                </a:solidFill>
              </a:rPr>
              <a:t>o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731750" y="2549525"/>
            <a:ext cx="1693499" cy="3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11</a:t>
            </a:r>
            <a:r>
              <a:rPr lang="de"/>
              <a:t> </a:t>
            </a:r>
            <a:r>
              <a:rPr lang="de">
                <a:solidFill>
                  <a:srgbClr val="FF9900"/>
                </a:solidFill>
              </a:rPr>
              <a:t>18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25</a:t>
            </a:r>
            <a:r>
              <a:rPr lang="de"/>
              <a:t> </a:t>
            </a:r>
            <a:r>
              <a:rPr lang="de">
                <a:solidFill>
                  <a:srgbClr val="00FFFF"/>
                </a:solidFill>
              </a:rPr>
              <a:t>16</a:t>
            </a:r>
            <a:r>
              <a:rPr lang="de"/>
              <a:t> </a:t>
            </a:r>
            <a:r>
              <a:rPr lang="de">
                <a:solidFill>
                  <a:srgbClr val="4A86E8"/>
                </a:solidFill>
              </a:rPr>
              <a:t>20</a:t>
            </a:r>
            <a:r>
              <a:rPr lang="de"/>
              <a:t> </a:t>
            </a:r>
            <a:r>
              <a:rPr lang="de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45675" y="1945850"/>
            <a:ext cx="1653899" cy="3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Text: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22725" y="2549525"/>
            <a:ext cx="2238300" cy="3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Übertragung in Zahlen m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427800" y="1997875"/>
            <a:ext cx="1550100" cy="11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 sz="1800">
                <a:solidFill>
                  <a:srgbClr val="FF9900"/>
                </a:solidFill>
              </a:rPr>
              <a:t>e</a:t>
            </a:r>
            <a:r>
              <a:rPr lang="de" sz="1800"/>
              <a:t> = 13</a:t>
            </a:r>
          </a:p>
          <a:p>
            <a:pPr>
              <a:spcBef>
                <a:spcPts val="0"/>
              </a:spcBef>
              <a:buNone/>
            </a:pPr>
            <a:r>
              <a:rPr lang="de" sz="1800"/>
              <a:t/>
            </a:r>
            <a:br>
              <a:rPr lang="de" sz="1800"/>
            </a:br>
            <a:r>
              <a:rPr lang="de" sz="1800">
                <a:solidFill>
                  <a:schemeClr val="dk2"/>
                </a:solidFill>
              </a:rPr>
              <a:t>n</a:t>
            </a:r>
            <a:r>
              <a:rPr lang="de" sz="1800"/>
              <a:t> = 143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45675" y="3184675"/>
            <a:ext cx="2049600" cy="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</a:t>
            </a:r>
            <a:r>
              <a:rPr lang="de" baseline="30000"/>
              <a:t>13</a:t>
            </a:r>
            <a:r>
              <a:rPr lang="de"/>
              <a:t> 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74050" y="3197550"/>
            <a:ext cx="8109299" cy="41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100">
                <a:solidFill>
                  <a:srgbClr val="FF0000"/>
                </a:solidFill>
              </a:rPr>
              <a:t>34522712143931</a:t>
            </a:r>
            <a:r>
              <a:rPr lang="de" sz="1100"/>
              <a:t> </a:t>
            </a:r>
            <a:r>
              <a:rPr lang="de" sz="1100">
                <a:solidFill>
                  <a:srgbClr val="FF9900"/>
                </a:solidFill>
              </a:rPr>
              <a:t>20822964865671168</a:t>
            </a:r>
            <a:r>
              <a:rPr lang="de" sz="1100"/>
              <a:t> </a:t>
            </a:r>
            <a:r>
              <a:rPr lang="de" sz="1100">
                <a:solidFill>
                  <a:srgbClr val="00FF00"/>
                </a:solidFill>
              </a:rPr>
              <a:t>1490116119384765625</a:t>
            </a:r>
            <a:r>
              <a:rPr lang="de" sz="1100"/>
              <a:t> </a:t>
            </a:r>
            <a:r>
              <a:rPr lang="de" sz="1100">
                <a:solidFill>
                  <a:srgbClr val="00FFFF"/>
                </a:solidFill>
              </a:rPr>
              <a:t>4503599627370496</a:t>
            </a:r>
            <a:r>
              <a:rPr lang="de" sz="1100"/>
              <a:t> </a:t>
            </a:r>
            <a:r>
              <a:rPr lang="de" sz="1100">
                <a:solidFill>
                  <a:srgbClr val="4A86E8"/>
                </a:solidFill>
              </a:rPr>
              <a:t>81920000000000000</a:t>
            </a:r>
            <a:r>
              <a:rPr lang="de" sz="1100"/>
              <a:t> </a:t>
            </a:r>
            <a:r>
              <a:rPr lang="de" sz="1100">
                <a:solidFill>
                  <a:srgbClr val="0000FF"/>
                </a:solidFill>
              </a:rPr>
              <a:t>1946195068359375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45675" y="3880525"/>
            <a:ext cx="1333200" cy="36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modulo 143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492050" y="3800875"/>
            <a:ext cx="2172900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11</a:t>
            </a:r>
            <a:r>
              <a:rPr lang="de"/>
              <a:t> </a:t>
            </a:r>
            <a:r>
              <a:rPr lang="de">
                <a:solidFill>
                  <a:srgbClr val="FF9900"/>
                </a:solidFill>
              </a:rPr>
              <a:t>57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38</a:t>
            </a:r>
            <a:r>
              <a:rPr lang="de"/>
              <a:t> </a:t>
            </a:r>
            <a:r>
              <a:rPr lang="de">
                <a:solidFill>
                  <a:srgbClr val="00FFFF"/>
                </a:solidFill>
              </a:rPr>
              <a:t>81</a:t>
            </a:r>
            <a:r>
              <a:rPr lang="de"/>
              <a:t> </a:t>
            </a:r>
            <a:r>
              <a:rPr lang="de">
                <a:solidFill>
                  <a:srgbClr val="4A86E8"/>
                </a:solidFill>
              </a:rPr>
              <a:t>124</a:t>
            </a:r>
            <a:r>
              <a:rPr lang="de"/>
              <a:t> </a:t>
            </a:r>
            <a:r>
              <a:rPr lang="de">
                <a:solidFill>
                  <a:srgbClr val="0000FF"/>
                </a:solidFill>
              </a:rPr>
              <a:t>119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2725" y="4520975"/>
            <a:ext cx="2069100" cy="41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Verschlüsselter Text c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492050" y="4465775"/>
            <a:ext cx="2172900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11</a:t>
            </a:r>
            <a:r>
              <a:rPr lang="de"/>
              <a:t> </a:t>
            </a:r>
            <a:r>
              <a:rPr lang="de">
                <a:solidFill>
                  <a:srgbClr val="FF9900"/>
                </a:solidFill>
              </a:rPr>
              <a:t>57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38</a:t>
            </a:r>
            <a:r>
              <a:rPr lang="de"/>
              <a:t> </a:t>
            </a:r>
            <a:r>
              <a:rPr lang="de">
                <a:solidFill>
                  <a:srgbClr val="00FFFF"/>
                </a:solidFill>
              </a:rPr>
              <a:t>81</a:t>
            </a:r>
            <a:r>
              <a:rPr lang="de"/>
              <a:t> </a:t>
            </a:r>
            <a:r>
              <a:rPr lang="de">
                <a:solidFill>
                  <a:srgbClr val="4A86E8"/>
                </a:solidFill>
              </a:rPr>
              <a:t>124</a:t>
            </a:r>
            <a:r>
              <a:rPr lang="de"/>
              <a:t> </a:t>
            </a:r>
            <a:r>
              <a:rPr lang="de">
                <a:solidFill>
                  <a:srgbClr val="0000FF"/>
                </a:solidFill>
              </a:rPr>
              <a:t>119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367425" y="1401000"/>
            <a:ext cx="4060500" cy="41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Formel zur Verschlüsselung: </a:t>
            </a:r>
            <a:r>
              <a:rPr lang="de">
                <a:solidFill>
                  <a:srgbClr val="FF0000"/>
                </a:solidFill>
              </a:rPr>
              <a:t>c</a:t>
            </a:r>
            <a:r>
              <a:rPr lang="de"/>
              <a:t> = </a:t>
            </a:r>
            <a:r>
              <a:rPr lang="de">
                <a:solidFill>
                  <a:srgbClr val="0000FF"/>
                </a:solidFill>
              </a:rPr>
              <a:t>m</a:t>
            </a:r>
            <a:r>
              <a:rPr lang="de" baseline="30000">
                <a:solidFill>
                  <a:srgbClr val="FF9900"/>
                </a:solidFill>
              </a:rPr>
              <a:t>e</a:t>
            </a:r>
            <a:r>
              <a:rPr lang="de"/>
              <a:t> mod </a:t>
            </a:r>
            <a:r>
              <a:rPr lang="de">
                <a:solidFill>
                  <a:schemeClr val="dk2"/>
                </a:solidFill>
              </a:rPr>
              <a:t>n</a:t>
            </a:r>
          </a:p>
        </p:txBody>
      </p:sp>
    </p:spTree>
  </p:cSld>
  <p:clrMapOvr>
    <a:masterClrMapping/>
  </p:clrMapOvr>
  <p:transition spd="slow" advTm="2629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Symmetrische Verschlüsselung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 sz="2800"/>
              <a:t>Der Advanced Encryption Standard - Rijndael</a:t>
            </a:r>
            <a:br>
              <a:rPr lang="de" sz="2800"/>
            </a:br>
            <a:endParaRPr lang="de" sz="2800"/>
          </a:p>
          <a:p>
            <a:pPr algn="ctr">
              <a:spcBef>
                <a:spcPts val="0"/>
              </a:spcBef>
              <a:buNone/>
            </a:pPr>
            <a:r>
              <a:rPr lang="de" sz="1800"/>
              <a:t>AES beispielhaft mit einem 128Bit Block und Schlüssel dargestellt</a:t>
            </a:r>
          </a:p>
        </p:txBody>
      </p:sp>
    </p:spTree>
  </p:cSld>
  <p:clrMapOvr>
    <a:masterClrMapping/>
  </p:clrMapOvr>
  <p:transition spd="slow" advTm="7485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Ein Beispiel - Entschlüsselung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485550" y="1728620"/>
            <a:ext cx="2172900" cy="5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11</a:t>
            </a:r>
            <a:r>
              <a:rPr lang="de"/>
              <a:t> </a:t>
            </a:r>
            <a:r>
              <a:rPr lang="de">
                <a:solidFill>
                  <a:srgbClr val="FF9900"/>
                </a:solidFill>
              </a:rPr>
              <a:t>57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38</a:t>
            </a:r>
            <a:r>
              <a:rPr lang="de"/>
              <a:t> </a:t>
            </a:r>
            <a:r>
              <a:rPr lang="de">
                <a:solidFill>
                  <a:srgbClr val="00FFFF"/>
                </a:solidFill>
              </a:rPr>
              <a:t>81</a:t>
            </a:r>
            <a:r>
              <a:rPr lang="de"/>
              <a:t> </a:t>
            </a:r>
            <a:r>
              <a:rPr lang="de">
                <a:solidFill>
                  <a:srgbClr val="4A86E8"/>
                </a:solidFill>
              </a:rPr>
              <a:t>124</a:t>
            </a:r>
            <a:r>
              <a:rPr lang="de"/>
              <a:t> </a:t>
            </a:r>
            <a:r>
              <a:rPr lang="de">
                <a:solidFill>
                  <a:srgbClr val="0000FF"/>
                </a:solidFill>
              </a:rPr>
              <a:t>119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29750" y="1785483"/>
            <a:ext cx="2069100" cy="4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Verschlüsselter Text c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972625" y="1459374"/>
            <a:ext cx="1141499" cy="13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rgbClr val="9900FF"/>
                </a:solidFill>
              </a:rPr>
              <a:t>d</a:t>
            </a:r>
            <a:r>
              <a:rPr lang="de" sz="1800">
                <a:solidFill>
                  <a:schemeClr val="dk1"/>
                </a:solidFill>
              </a:rPr>
              <a:t> = 37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/>
            </a:r>
            <a:br>
              <a:rPr lang="de" sz="1800">
                <a:solidFill>
                  <a:schemeClr val="dk1"/>
                </a:solidFill>
              </a:rPr>
            </a:br>
            <a:r>
              <a:rPr lang="de" sz="1800">
                <a:solidFill>
                  <a:schemeClr val="dk2"/>
                </a:solidFill>
              </a:rPr>
              <a:t>n</a:t>
            </a:r>
            <a:r>
              <a:rPr lang="de" sz="1800">
                <a:solidFill>
                  <a:schemeClr val="dk1"/>
                </a:solidFill>
              </a:rPr>
              <a:t> = 143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33500" y="2603659"/>
            <a:ext cx="14139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c</a:t>
            </a:r>
            <a:r>
              <a:rPr lang="de" baseline="30000"/>
              <a:t>37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301450" y="2273453"/>
            <a:ext cx="4541100" cy="16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>
                <a:solidFill>
                  <a:srgbClr val="FF0000"/>
                </a:solidFill>
              </a:rPr>
              <a:t>340039485861577398992406882305761986971 </a:t>
            </a:r>
            <a:r>
              <a:rPr lang="de" sz="1000">
                <a:solidFill>
                  <a:srgbClr val="FF9900"/>
                </a:solidFill>
              </a:rPr>
              <a:t>92761905204789065178311944351758190085733383681169566000487228057</a:t>
            </a:r>
            <a:r>
              <a:rPr lang="de" sz="1000">
                <a:solidFill>
                  <a:srgbClr val="FF0000"/>
                </a:solidFill>
              </a:rPr>
              <a:t/>
            </a:r>
            <a:br>
              <a:rPr lang="de" sz="1000">
                <a:solidFill>
                  <a:srgbClr val="FF0000"/>
                </a:solidFill>
              </a:rPr>
            </a:br>
            <a:r>
              <a:rPr lang="de" sz="1000">
                <a:solidFill>
                  <a:srgbClr val="00FF00"/>
                </a:solidFill>
              </a:rPr>
              <a:t>28313468473157736370011296127792731029354930758695159595008</a:t>
            </a:r>
            <a:r>
              <a:rPr lang="de" sz="1000">
                <a:solidFill>
                  <a:srgbClr val="FF0000"/>
                </a:solidFill>
              </a:rPr>
              <a:t> </a:t>
            </a:r>
            <a:r>
              <a:rPr lang="de" sz="1000">
                <a:solidFill>
                  <a:srgbClr val="00FFFF"/>
                </a:solidFill>
              </a:rPr>
              <a:t>41109831670569663658300086939077404909608122265524774868353822811305361</a:t>
            </a:r>
            <a:r>
              <a:rPr lang="de" sz="1000">
                <a:solidFill>
                  <a:srgbClr val="FF0000"/>
                </a:solidFill>
              </a:rPr>
              <a:t> </a:t>
            </a:r>
            <a:r>
              <a:rPr lang="de" sz="1000">
                <a:solidFill>
                  <a:srgbClr val="4A86E8"/>
                </a:solidFill>
              </a:rPr>
              <a:t>286155666964369061965915624785458616878268290933151898558538866802036649754624</a:t>
            </a:r>
            <a:r>
              <a:rPr lang="de" sz="1000">
                <a:solidFill>
                  <a:srgbClr val="FF0000"/>
                </a:solidFill>
              </a:rPr>
              <a:t> </a:t>
            </a:r>
            <a:r>
              <a:rPr lang="de" sz="1000">
                <a:solidFill>
                  <a:srgbClr val="0000FF"/>
                </a:solidFill>
              </a:rPr>
              <a:t>62407612964704533618982899462660331871265935524647510682170295155744860174039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29750" y="4075707"/>
            <a:ext cx="10088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mod 143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725250" y="4075707"/>
            <a:ext cx="1693499" cy="3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rgbClr val="FF0000"/>
                </a:solidFill>
              </a:rPr>
              <a:t>11</a:t>
            </a:r>
            <a:r>
              <a:rPr lang="de"/>
              <a:t> </a:t>
            </a:r>
            <a:r>
              <a:rPr lang="de">
                <a:solidFill>
                  <a:srgbClr val="FF9900"/>
                </a:solidFill>
              </a:rPr>
              <a:t>18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25</a:t>
            </a:r>
            <a:r>
              <a:rPr lang="de"/>
              <a:t> </a:t>
            </a:r>
            <a:r>
              <a:rPr lang="de">
                <a:solidFill>
                  <a:srgbClr val="00FFFF"/>
                </a:solidFill>
              </a:rPr>
              <a:t>16</a:t>
            </a:r>
            <a:r>
              <a:rPr lang="de"/>
              <a:t> </a:t>
            </a:r>
            <a:r>
              <a:rPr lang="de">
                <a:solidFill>
                  <a:srgbClr val="4A86E8"/>
                </a:solidFill>
              </a:rPr>
              <a:t>20</a:t>
            </a:r>
            <a:r>
              <a:rPr lang="de"/>
              <a:t> </a:t>
            </a:r>
            <a:r>
              <a:rPr lang="de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1650" y="4635579"/>
            <a:ext cx="2451900" cy="3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Übertragung in Buchstaben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001250" y="4533575"/>
            <a:ext cx="1141499" cy="5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600">
                <a:solidFill>
                  <a:srgbClr val="FF0000"/>
                </a:solidFill>
              </a:rPr>
              <a:t>K</a:t>
            </a:r>
            <a:r>
              <a:rPr lang="de" sz="1600"/>
              <a:t> </a:t>
            </a:r>
            <a:r>
              <a:rPr lang="de" sz="1600">
                <a:solidFill>
                  <a:srgbClr val="FF9900"/>
                </a:solidFill>
              </a:rPr>
              <a:t>r</a:t>
            </a:r>
            <a:r>
              <a:rPr lang="de" sz="1600"/>
              <a:t> </a:t>
            </a:r>
            <a:r>
              <a:rPr lang="de" sz="1600">
                <a:solidFill>
                  <a:srgbClr val="00FF00"/>
                </a:solidFill>
              </a:rPr>
              <a:t>y</a:t>
            </a:r>
            <a:r>
              <a:rPr lang="de" sz="1600"/>
              <a:t> </a:t>
            </a:r>
            <a:r>
              <a:rPr lang="de" sz="1600">
                <a:solidFill>
                  <a:srgbClr val="00FFFF"/>
                </a:solidFill>
              </a:rPr>
              <a:t>p</a:t>
            </a:r>
            <a:r>
              <a:rPr lang="de" sz="1600"/>
              <a:t> </a:t>
            </a:r>
            <a:r>
              <a:rPr lang="de" sz="1600">
                <a:solidFill>
                  <a:srgbClr val="4A86E8"/>
                </a:solidFill>
              </a:rPr>
              <a:t>t</a:t>
            </a:r>
            <a:r>
              <a:rPr lang="de" sz="1600"/>
              <a:t> </a:t>
            </a:r>
            <a:r>
              <a:rPr lang="de" sz="1600">
                <a:solidFill>
                  <a:srgbClr val="0000FF"/>
                </a:solidFill>
              </a:rPr>
              <a:t>o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265900" y="1180500"/>
            <a:ext cx="46122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>
                <a:solidFill>
                  <a:schemeClr val="dk1"/>
                </a:solidFill>
              </a:rPr>
              <a:t>Formel zur Entschlüsselung: </a:t>
            </a:r>
            <a:r>
              <a:rPr lang="de">
                <a:solidFill>
                  <a:srgbClr val="0000FF"/>
                </a:solidFill>
              </a:rPr>
              <a:t>m</a:t>
            </a:r>
            <a:r>
              <a:rPr lang="de">
                <a:solidFill>
                  <a:schemeClr val="dk1"/>
                </a:solidFill>
              </a:rPr>
              <a:t> = </a:t>
            </a:r>
            <a:r>
              <a:rPr lang="de">
                <a:solidFill>
                  <a:srgbClr val="FF0000"/>
                </a:solidFill>
              </a:rPr>
              <a:t>c</a:t>
            </a:r>
            <a:r>
              <a:rPr lang="de" baseline="30000">
                <a:solidFill>
                  <a:srgbClr val="9900FF"/>
                </a:solidFill>
              </a:rPr>
              <a:t>d</a:t>
            </a:r>
            <a:r>
              <a:rPr lang="de">
                <a:solidFill>
                  <a:schemeClr val="dk1"/>
                </a:solidFill>
              </a:rPr>
              <a:t> mod </a:t>
            </a:r>
            <a:r>
              <a:rPr lang="de">
                <a:solidFill>
                  <a:schemeClr val="dk2"/>
                </a:solidFill>
              </a:rPr>
              <a:t>n</a:t>
            </a:r>
          </a:p>
        </p:txBody>
      </p:sp>
    </p:spTree>
  </p:cSld>
  <p:clrMapOvr>
    <a:masterClrMapping/>
  </p:clrMapOvr>
  <p:transition spd="slow" advTm="305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Werte aus der Praxis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4800" y="1323200"/>
            <a:ext cx="8976900" cy="26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n: 22428543528967348195423419417387129809662616087891057415166355328620709397459544562236065524257424040669762729776518654541117898464204758932956328841295249104767416578857561356796525860109353465630967443143265436967782178145195963587843579141427252538138523635119692698647642164069475392108228733756619280045323838663344369321671651715818030560247324759291486301099379315710909109420480622140872356110818409212235101167609917556256898247170550962512774683879293687260837505168676149123975118750545622871187612791408655962331472490418653838882101606779640933171993288764119385871944040346762419525743667032312755285161</a:t>
            </a:r>
          </a:p>
          <a:p>
            <a:pPr algn="just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de">
                <a:solidFill>
                  <a:srgbClr val="FF9900"/>
                </a:solidFill>
              </a:rPr>
              <a:t>e: 65537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81600" y="3833275"/>
            <a:ext cx="8658900" cy="8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617 Stellen, der öffentliche Schlüssel von Twitter</a:t>
            </a:r>
          </a:p>
        </p:txBody>
      </p:sp>
    </p:spTree>
  </p:cSld>
  <p:clrMapOvr>
    <a:masterClrMapping/>
  </p:clrMapOvr>
  <p:transition spd="slow" advTm="18031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Das Elgamal Kryptosystem - ECC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-25" y="1323175"/>
            <a:ext cx="9144000" cy="6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Beispiele von elliptischen Kurven</a:t>
            </a:r>
          </a:p>
          <a:p>
            <a:pPr algn="l">
              <a:spcBef>
                <a:spcPts val="0"/>
              </a:spcBef>
              <a:buNone/>
            </a:pP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75" y="1182175"/>
            <a:ext cx="1553475" cy="39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450" y="2250125"/>
            <a:ext cx="2992500" cy="18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250" y="1701787"/>
            <a:ext cx="2222124" cy="29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6137362" y="4687200"/>
            <a:ext cx="2073899" cy="45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/>
              <a:t>y</a:t>
            </a:r>
            <a:r>
              <a:rPr lang="de" baseline="30000"/>
              <a:t>2</a:t>
            </a:r>
            <a:r>
              <a:rPr lang="de"/>
              <a:t> = x</a:t>
            </a:r>
            <a:r>
              <a:rPr lang="de" baseline="30000"/>
              <a:t>3</a:t>
            </a:r>
            <a:r>
              <a:rPr lang="de"/>
              <a:t> - x + 1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2853512" y="4527300"/>
            <a:ext cx="2488799" cy="6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/>
              <a:t>y</a:t>
            </a:r>
            <a:r>
              <a:rPr lang="de" baseline="30000"/>
              <a:t>2</a:t>
            </a:r>
            <a:r>
              <a:rPr lang="de"/>
              <a:t> = x</a:t>
            </a:r>
            <a:r>
              <a:rPr lang="de" baseline="30000"/>
              <a:t>3</a:t>
            </a:r>
            <a:r>
              <a:rPr lang="de"/>
              <a:t> -x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29023" y="4687200"/>
            <a:ext cx="2222100" cy="45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/>
              <a:t>y</a:t>
            </a:r>
            <a:r>
              <a:rPr lang="de" baseline="30000"/>
              <a:t>2</a:t>
            </a:r>
            <a:r>
              <a:rPr lang="de"/>
              <a:t> = x</a:t>
            </a:r>
            <a:r>
              <a:rPr lang="de" baseline="30000"/>
              <a:t>3</a:t>
            </a:r>
            <a:r>
              <a:rPr lang="de"/>
              <a:t> + 486662x</a:t>
            </a:r>
            <a:r>
              <a:rPr lang="de" baseline="30000"/>
              <a:t>2</a:t>
            </a:r>
            <a:r>
              <a:rPr lang="de"/>
              <a:t> + x</a:t>
            </a:r>
          </a:p>
        </p:txBody>
      </p:sp>
    </p:spTree>
  </p:cSld>
  <p:clrMapOvr>
    <a:masterClrMapping/>
  </p:clrMapOvr>
  <p:transition spd="slow" advTm="29375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Elgamal ist ein Kryptosystem, welches darauf basiert, dass Rechnungen auf elliptischen Kurven ausgeführt werden.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/>
              <a:t>Das Elgamal Kryptosystem - ECC</a:t>
            </a:r>
          </a:p>
        </p:txBody>
      </p:sp>
    </p:spTree>
  </p:cSld>
  <p:clrMapOvr>
    <a:masterClrMapping/>
  </p:clrMapOvr>
  <p:transition spd="slow" advTm="375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38925"/>
            <a:ext cx="8229600" cy="112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sz="3000"/>
              <a:t>Addition von Punkten auf </a:t>
            </a:r>
            <a:br>
              <a:rPr lang="de" sz="3000"/>
            </a:br>
            <a:r>
              <a:rPr lang="de" sz="3000"/>
              <a:t>Elliptischen Kurven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17050"/>
            <a:ext cx="3458374" cy="35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1647475" y="2613950"/>
            <a:ext cx="272400" cy="3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0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050187" y="2633450"/>
            <a:ext cx="272400" cy="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000">
                <a:solidFill>
                  <a:srgbClr val="0000FF"/>
                </a:solidFill>
              </a:rPr>
              <a:t>Q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737150" y="2789025"/>
            <a:ext cx="467099" cy="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000" dirty="0">
                <a:solidFill>
                  <a:srgbClr val="7030A0"/>
                </a:solidFill>
              </a:rPr>
              <a:t>PQ’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737150" y="3145800"/>
            <a:ext cx="467099" cy="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>
                <a:solidFill>
                  <a:srgbClr val="A64D79"/>
                </a:solidFill>
              </a:rPr>
              <a:t>PQ’’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833900" y="1595737"/>
            <a:ext cx="3852899" cy="30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/>
              <a:t>Die Addition auf einer elliptischen Kurve läuft folgendermaßen ab: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/>
              <a:t>Es wird die Tangente durch Punkt </a:t>
            </a:r>
            <a:r>
              <a:rPr lang="de" dirty="0">
                <a:solidFill>
                  <a:srgbClr val="FF0000"/>
                </a:solidFill>
              </a:rPr>
              <a:t>P</a:t>
            </a:r>
            <a:r>
              <a:rPr lang="de" dirty="0"/>
              <a:t> und </a:t>
            </a:r>
            <a:r>
              <a:rPr lang="de" dirty="0">
                <a:solidFill>
                  <a:srgbClr val="0000FF"/>
                </a:solidFill>
              </a:rPr>
              <a:t>Q</a:t>
            </a:r>
            <a:r>
              <a:rPr lang="de" dirty="0"/>
              <a:t> gebildet.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/>
              <a:t>Es entsteht der Schnittpunkt </a:t>
            </a:r>
            <a:r>
              <a:rPr lang="de" dirty="0">
                <a:solidFill>
                  <a:srgbClr val="7030A0"/>
                </a:solidFill>
              </a:rPr>
              <a:t>PQ’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>
                <a:solidFill>
                  <a:srgbClr val="7030A0"/>
                </a:solidFill>
              </a:rPr>
              <a:t>PQ’</a:t>
            </a:r>
            <a:r>
              <a:rPr lang="de" dirty="0"/>
              <a:t> wird entlang der X-Achse gespiegelt.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/>
              <a:t>Der entstandene Punkt </a:t>
            </a:r>
            <a:r>
              <a:rPr lang="de" dirty="0">
                <a:solidFill>
                  <a:srgbClr val="A64D79"/>
                </a:solidFill>
              </a:rPr>
              <a:t>PQ’’</a:t>
            </a:r>
            <a:r>
              <a:rPr lang="de" dirty="0"/>
              <a:t> ist das Ergebnis der Additon </a:t>
            </a:r>
          </a:p>
        </p:txBody>
      </p:sp>
    </p:spTree>
  </p:cSld>
  <p:clrMapOvr>
    <a:masterClrMapping/>
  </p:clrMapOvr>
  <p:transition spd="slow" advTm="29953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34300"/>
            <a:ext cx="3458374" cy="358698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38925"/>
            <a:ext cx="8229600" cy="112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3000"/>
              <a:t>Addition von Punkten auf </a:t>
            </a:r>
            <a:br>
              <a:rPr lang="de" sz="3000"/>
            </a:br>
            <a:r>
              <a:rPr lang="de" sz="3000"/>
              <a:t>Elliptischen Kurven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717150" y="1613225"/>
            <a:ext cx="3852899" cy="30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/>
              <a:t>Die Addition auf einer elliptischen Kurve läuft folgendermaßen ab: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/>
              <a:t>Es wird die Tangente durch Punkt </a:t>
            </a:r>
            <a:r>
              <a:rPr lang="de" dirty="0">
                <a:solidFill>
                  <a:srgbClr val="FF0000"/>
                </a:solidFill>
              </a:rPr>
              <a:t>P</a:t>
            </a:r>
            <a:r>
              <a:rPr lang="de" dirty="0"/>
              <a:t> und </a:t>
            </a:r>
            <a:r>
              <a:rPr lang="de" dirty="0">
                <a:solidFill>
                  <a:srgbClr val="0000FF"/>
                </a:solidFill>
              </a:rPr>
              <a:t>Q</a:t>
            </a:r>
            <a:r>
              <a:rPr lang="de" dirty="0"/>
              <a:t> gebildet.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/>
              <a:t>Es entsteht der Schnittpunkt </a:t>
            </a:r>
            <a:r>
              <a:rPr lang="de" dirty="0">
                <a:solidFill>
                  <a:srgbClr val="7030A0"/>
                </a:solidFill>
              </a:rPr>
              <a:t>PQ’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>
                <a:solidFill>
                  <a:srgbClr val="7030A0"/>
                </a:solidFill>
              </a:rPr>
              <a:t>PQ’</a:t>
            </a:r>
            <a:r>
              <a:rPr lang="de" dirty="0"/>
              <a:t> wird entlang der X-Achse gespiegelt.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de" dirty="0"/>
              <a:t>Der entstandene Punkt </a:t>
            </a:r>
            <a:r>
              <a:rPr lang="de" dirty="0">
                <a:solidFill>
                  <a:srgbClr val="A64D79"/>
                </a:solidFill>
              </a:rPr>
              <a:t>PQ’’</a:t>
            </a:r>
            <a:r>
              <a:rPr lang="de" dirty="0"/>
              <a:t> ist das Ergebnis der Additon 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647475" y="2613950"/>
            <a:ext cx="272400" cy="3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2146900" y="2912350"/>
            <a:ext cx="272400" cy="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>
                <a:solidFill>
                  <a:srgbClr val="0000FF"/>
                </a:solidFill>
              </a:rPr>
              <a:t>Q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980312" y="3509000"/>
            <a:ext cx="467099" cy="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 dirty="0">
                <a:solidFill>
                  <a:srgbClr val="7030A0"/>
                </a:solidFill>
              </a:rPr>
              <a:t>PQ’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980325" y="2354500"/>
            <a:ext cx="467099" cy="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>
                <a:solidFill>
                  <a:srgbClr val="A64D79"/>
                </a:solidFill>
              </a:rPr>
              <a:t>PQ’’</a:t>
            </a:r>
          </a:p>
        </p:txBody>
      </p:sp>
    </p:spTree>
  </p:cSld>
  <p:clrMapOvr>
    <a:masterClrMapping/>
  </p:clrMapOvr>
  <p:transition spd="slow" advTm="18235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94591"/>
            <a:ext cx="10330976" cy="719295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46850" y="0"/>
            <a:ext cx="8250299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Verschlüsselung ist wichtig!</a:t>
            </a: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Verschlüsselung ist ein Bestandteil der Meinungsfreiheit!</a:t>
            </a: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Verschlüsselung ist der einzig wirksame Schutz gegen außer Kontrolle geratene Geheimdienste!</a:t>
            </a:r>
          </a:p>
          <a:p>
            <a:pPr algn="ctr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Verschlüsselung ist wichtig!</a:t>
            </a:r>
          </a:p>
          <a:p>
            <a:pPr algn="ctr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Nutzt Verschlüsselung!</a:t>
            </a:r>
          </a:p>
        </p:txBody>
      </p:sp>
    </p:spTree>
  </p:cSld>
  <p:clrMapOvr>
    <a:masterClrMapping/>
  </p:clrMapOvr>
  <p:transition spd="slow" advTm="15765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2286775" y="2877350"/>
            <a:ext cx="2149499" cy="1215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52"/>
          <p:cNvCxnSpPr/>
          <p:nvPr/>
        </p:nvCxnSpPr>
        <p:spPr>
          <a:xfrm rot="10800000" flipH="1">
            <a:off x="4394975" y="3000850"/>
            <a:ext cx="1613699" cy="10850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53"/>
          <p:cNvCxnSpPr/>
          <p:nvPr/>
        </p:nvCxnSpPr>
        <p:spPr>
          <a:xfrm>
            <a:off x="4230175" y="1847275"/>
            <a:ext cx="1566000" cy="1153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" name="Shape 54"/>
          <p:cNvCxnSpPr/>
          <p:nvPr/>
        </p:nvCxnSpPr>
        <p:spPr>
          <a:xfrm rot="10800000" flipH="1">
            <a:off x="2279900" y="1847174"/>
            <a:ext cx="1977600" cy="1023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dirty="0"/>
              <a:t>Symmetrische Kryptographie</a:t>
            </a:r>
          </a:p>
        </p:txBody>
      </p:sp>
      <p:cxnSp>
        <p:nvCxnSpPr>
          <p:cNvPr id="56" name="Shape 56"/>
          <p:cNvCxnSpPr/>
          <p:nvPr/>
        </p:nvCxnSpPr>
        <p:spPr>
          <a:xfrm>
            <a:off x="5796000" y="3001025"/>
            <a:ext cx="336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8900"/>
            <a:ext cx="9144002" cy="4572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Shape 58"/>
          <p:cNvCxnSpPr/>
          <p:nvPr/>
        </p:nvCxnSpPr>
        <p:spPr>
          <a:xfrm rot="10800000" flipH="1">
            <a:off x="7059475" y="2997574"/>
            <a:ext cx="686700" cy="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59"/>
          <p:cNvSpPr txBox="1"/>
          <p:nvPr/>
        </p:nvSpPr>
        <p:spPr>
          <a:xfrm>
            <a:off x="1400925" y="2997575"/>
            <a:ext cx="981900" cy="2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Bob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988175" y="2997575"/>
            <a:ext cx="1071300" cy="35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Alice</a:t>
            </a:r>
          </a:p>
        </p:txBody>
      </p:sp>
    </p:spTree>
  </p:cSld>
  <p:clrMapOvr>
    <a:masterClrMapping/>
  </p:clrMapOvr>
  <p:transition spd="slow" advTm="14984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dirty="0"/>
              <a:t>Ausgangssituation</a:t>
            </a:r>
          </a:p>
        </p:txBody>
      </p:sp>
      <p:graphicFrame>
        <p:nvGraphicFramePr>
          <p:cNvPr id="66" name="Shape 66"/>
          <p:cNvGraphicFramePr/>
          <p:nvPr/>
        </p:nvGraphicFramePr>
        <p:xfrm>
          <a:off x="1276825" y="2236750"/>
          <a:ext cx="1819900" cy="1584840"/>
        </p:xfrm>
        <a:graphic>
          <a:graphicData uri="http://schemas.openxmlformats.org/drawingml/2006/table">
            <a:tbl>
              <a:tblPr>
                <a:noFill/>
                <a:tableStyleId>{D69B0232-C717-4A16-A18B-5EBC09AF154F}</a:tableStyleId>
              </a:tblPr>
              <a:tblGrid>
                <a:gridCol w="454975"/>
                <a:gridCol w="454975"/>
                <a:gridCol w="454975"/>
                <a:gridCol w="454975"/>
              </a:tblGrid>
              <a:tr h="3737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</a:tr>
              <a:tr h="3737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43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5a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37</a:t>
                      </a:r>
                    </a:p>
                  </a:txBody>
                  <a:tcPr marL="91425" marR="91425" marT="91425" marB="91425"/>
                </a:tc>
              </a:tr>
              <a:tr h="3737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f6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07</a:t>
                      </a:r>
                    </a:p>
                  </a:txBody>
                  <a:tcPr marL="91425" marR="91425" marT="91425" marB="91425"/>
                </a:tc>
              </a:tr>
              <a:tr h="3737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a8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8d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a2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7" name="Shape 67"/>
          <p:cNvGraphicFramePr/>
          <p:nvPr/>
        </p:nvGraphicFramePr>
        <p:xfrm>
          <a:off x="5693850" y="2236750"/>
          <a:ext cx="1813300" cy="1584840"/>
        </p:xfrm>
        <a:graphic>
          <a:graphicData uri="http://schemas.openxmlformats.org/drawingml/2006/table">
            <a:tbl>
              <a:tblPr>
                <a:noFill/>
                <a:tableStyleId>{788C67F3-C600-4EC8-9E06-C566FE011926}</a:tableStyleId>
              </a:tblPr>
              <a:tblGrid>
                <a:gridCol w="453325"/>
                <a:gridCol w="453325"/>
                <a:gridCol w="453325"/>
                <a:gridCol w="453325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f7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d2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4f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8" name="Shape 68"/>
          <p:cNvSpPr txBox="1"/>
          <p:nvPr/>
        </p:nvSpPr>
        <p:spPr>
          <a:xfrm>
            <a:off x="1283375" y="3976000"/>
            <a:ext cx="1813199" cy="99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Ausschnitt aus einem zu verschlüsselnden Text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280075" y="1288600"/>
            <a:ext cx="6227100" cy="77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Diese Tabellen stellen einen “Block” dar. Sie haben die Länge von 128 Bit.</a:t>
            </a:r>
          </a:p>
          <a:p>
            <a:pPr algn="ctr">
              <a:spcBef>
                <a:spcPts val="0"/>
              </a:spcBef>
              <a:buNone/>
            </a:pPr>
            <a:r>
              <a:rPr lang="de"/>
              <a:t>Die Werte sind im Hexadezimalsystem aufgeschrieben.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693875" y="3943575"/>
            <a:ext cx="1813199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Der zu verwendende Schlüssel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638075" y="4397700"/>
            <a:ext cx="1751100" cy="74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solidFill>
                  <a:srgbClr val="FF9900"/>
                </a:solidFill>
              </a:rPr>
              <a:t>32</a:t>
            </a:r>
            <a:r>
              <a:rPr lang="de" baseline="-25000"/>
              <a:t>16</a:t>
            </a:r>
            <a:r>
              <a:rPr lang="de"/>
              <a:t>= (00110010)</a:t>
            </a:r>
            <a:r>
              <a:rPr lang="de" baseline="-25000"/>
              <a:t>2</a:t>
            </a:r>
          </a:p>
        </p:txBody>
      </p:sp>
    </p:spTree>
  </p:cSld>
  <p:clrMapOvr>
    <a:masterClrMapping/>
  </p:clrMapOvr>
  <p:transition spd="slow" advTm="16859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Der Ablauf der Verschlüsselung</a:t>
            </a:r>
          </a:p>
        </p:txBody>
      </p:sp>
      <p:pic>
        <p:nvPicPr>
          <p:cNvPr id="4" name="Grafik 3" descr="A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203598"/>
            <a:ext cx="2609777" cy="3939902"/>
          </a:xfrm>
          <a:prstGeom prst="rect">
            <a:avLst/>
          </a:prstGeom>
        </p:spPr>
      </p:pic>
    </p:spTree>
  </p:cSld>
  <p:clrMapOvr>
    <a:masterClrMapping/>
  </p:clrMapOvr>
  <p:transition spd="slow" advTm="15531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38924"/>
            <a:ext cx="8229600" cy="102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3000"/>
          </a:p>
          <a:p>
            <a:pPr algn="ctr">
              <a:spcBef>
                <a:spcPts val="0"/>
              </a:spcBef>
              <a:buNone/>
            </a:pPr>
            <a:r>
              <a:rPr lang="de" sz="3000"/>
              <a:t>Die einzelnen Operationen erklärt: AddRoundKey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44475" y="1377775"/>
          <a:ext cx="1813600" cy="1584840"/>
        </p:xfrm>
        <a:graphic>
          <a:graphicData uri="http://schemas.openxmlformats.org/drawingml/2006/table">
            <a:tbl>
              <a:tblPr>
                <a:noFill/>
                <a:tableStyleId>{D76867B3-0F10-4675-981E-9F984AE224C0}</a:tableStyleId>
              </a:tblPr>
              <a:tblGrid>
                <a:gridCol w="453400"/>
                <a:gridCol w="453400"/>
                <a:gridCol w="453400"/>
                <a:gridCol w="453400"/>
              </a:tblGrid>
              <a:tr h="3802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b="1" dirty="0">
                          <a:solidFill>
                            <a:srgbClr val="FF9900"/>
                          </a:solidFill>
                        </a:rPr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</a:tr>
              <a:tr h="3802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43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5a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dirty="0">
                          <a:solidFill>
                            <a:srgbClr val="FF9900"/>
                          </a:solidFill>
                        </a:rPr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37</a:t>
                      </a:r>
                    </a:p>
                  </a:txBody>
                  <a:tcPr marL="91425" marR="91425" marT="91425" marB="91425"/>
                </a:tc>
              </a:tr>
              <a:tr h="3802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f6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07</a:t>
                      </a:r>
                    </a:p>
                  </a:txBody>
                  <a:tcPr marL="91425" marR="91425" marT="91425" marB="91425"/>
                </a:tc>
              </a:tr>
              <a:tr h="3802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a8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8d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a2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34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050" y="1810162"/>
            <a:ext cx="704824" cy="7048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Shape 85"/>
          <p:cNvGraphicFramePr/>
          <p:nvPr/>
        </p:nvGraphicFramePr>
        <p:xfrm>
          <a:off x="3404275" y="1377775"/>
          <a:ext cx="1813400" cy="1584840"/>
        </p:xfrm>
        <a:graphic>
          <a:graphicData uri="http://schemas.openxmlformats.org/drawingml/2006/table">
            <a:tbl>
              <a:tblPr>
                <a:noFill/>
                <a:tableStyleId>{0BD7B95B-400F-490C-A585-8B7F765B84F6}</a:tableStyleId>
              </a:tblPr>
              <a:tblGrid>
                <a:gridCol w="453350"/>
                <a:gridCol w="453350"/>
                <a:gridCol w="453350"/>
                <a:gridCol w="45335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00"/>
                          </a:solidFill>
                        </a:rPr>
                        <a:t>2b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09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7e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f7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d2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4f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a6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3c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6" name="Shape 86"/>
          <p:cNvSpPr/>
          <p:nvPr/>
        </p:nvSpPr>
        <p:spPr>
          <a:xfrm>
            <a:off x="5454850" y="1980925"/>
            <a:ext cx="642000" cy="3633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87" name="Shape 87"/>
          <p:cNvGraphicFramePr/>
          <p:nvPr/>
        </p:nvGraphicFramePr>
        <p:xfrm>
          <a:off x="6556550" y="1377762"/>
          <a:ext cx="1806900" cy="1584840"/>
        </p:xfrm>
        <a:graphic>
          <a:graphicData uri="http://schemas.openxmlformats.org/drawingml/2006/table">
            <a:tbl>
              <a:tblPr>
                <a:noFill/>
                <a:tableStyleId>{8DE65C1F-5BC3-4A6C-8C54-6496F3D81A17}</a:tableStyleId>
              </a:tblPr>
              <a:tblGrid>
                <a:gridCol w="451725"/>
                <a:gridCol w="451725"/>
                <a:gridCol w="451725"/>
                <a:gridCol w="451725"/>
              </a:tblGrid>
              <a:tr h="380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0000FF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a0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9a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e9</a:t>
                      </a:r>
                    </a:p>
                  </a:txBody>
                  <a:tcPr marL="91425" marR="91425" marT="91425" marB="91425"/>
                </a:tc>
              </a:tr>
              <a:tr h="380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3d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f4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c6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f8</a:t>
                      </a:r>
                    </a:p>
                  </a:txBody>
                  <a:tcPr marL="91425" marR="91425" marT="91425" marB="91425"/>
                </a:tc>
              </a:tr>
              <a:tr h="380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e3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e2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8d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48</a:t>
                      </a:r>
                    </a:p>
                  </a:txBody>
                  <a:tcPr marL="91425" marR="91425" marT="91425" marB="91425"/>
                </a:tc>
              </a:tr>
              <a:tr h="380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be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2b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2a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08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8" name="Shape 88"/>
          <p:cNvSpPr txBox="1"/>
          <p:nvPr/>
        </p:nvSpPr>
        <p:spPr>
          <a:xfrm>
            <a:off x="44475" y="2992575"/>
            <a:ext cx="5173200" cy="3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sz="1300"/>
              <a:t>Der Text und der Schlüssel </a:t>
            </a:r>
            <a:r>
              <a:rPr lang="de" sz="1300">
                <a:solidFill>
                  <a:schemeClr val="dk1"/>
                </a:solidFill>
              </a:rPr>
              <a:t>werden</a:t>
            </a:r>
            <a:r>
              <a:rPr lang="de" sz="1300"/>
              <a:t> mithilfe eines XOR verknüpft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27475" y="3360450"/>
            <a:ext cx="447600" cy="4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800" b="1">
                <a:solidFill>
                  <a:srgbClr val="FF9900"/>
                </a:solidFill>
              </a:rPr>
              <a:t>32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550" y="3443925"/>
            <a:ext cx="233575" cy="2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4064525" y="3330696"/>
            <a:ext cx="492899" cy="32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800" b="1">
                <a:solidFill>
                  <a:srgbClr val="FF0000"/>
                </a:solidFill>
              </a:rPr>
              <a:t>2b</a:t>
            </a:r>
          </a:p>
        </p:txBody>
      </p:sp>
      <p:sp>
        <p:nvSpPr>
          <p:cNvPr id="92" name="Shape 92"/>
          <p:cNvSpPr/>
          <p:nvPr/>
        </p:nvSpPr>
        <p:spPr>
          <a:xfrm>
            <a:off x="5552050" y="3437799"/>
            <a:ext cx="447600" cy="215999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812637" y="3310600"/>
            <a:ext cx="447600" cy="3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800" b="1">
                <a:solidFill>
                  <a:srgbClr val="0000FF"/>
                </a:solidFill>
              </a:rPr>
              <a:t>19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167400" y="3718900"/>
            <a:ext cx="3216899" cy="123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/>
              <a:t>XOR -</a:t>
            </a:r>
            <a:br>
              <a:rPr lang="de"/>
            </a:br>
            <a:r>
              <a:rPr lang="de"/>
              <a:t>Exklusives </a:t>
            </a:r>
          </a:p>
          <a:p>
            <a:pPr algn="ctr" rtl="0">
              <a:spcBef>
                <a:spcPts val="0"/>
              </a:spcBef>
              <a:buNone/>
            </a:pPr>
            <a:r>
              <a:rPr lang="de"/>
              <a:t>Oder -</a:t>
            </a:r>
            <a:br>
              <a:rPr lang="de"/>
            </a:br>
            <a:r>
              <a:rPr lang="de"/>
              <a:t>Entspricht der schriftlichen Addition, ohne Berücksichtigung des Übertrags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7502475" y="3553587"/>
          <a:ext cx="1641525" cy="1584840"/>
        </p:xfrm>
        <a:graphic>
          <a:graphicData uri="http://schemas.openxmlformats.org/drawingml/2006/table">
            <a:tbl>
              <a:tblPr>
                <a:noFill/>
                <a:tableStyleId>{A2717850-8919-4498-AE0B-A62046C44E5F}</a:tableStyleId>
              </a:tblPr>
              <a:tblGrid>
                <a:gridCol w="547175"/>
                <a:gridCol w="547175"/>
                <a:gridCol w="547175"/>
              </a:tblGrid>
              <a:tr h="3899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A</a:t>
                      </a: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B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XOR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9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99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99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6" name="Shape 96"/>
          <p:cNvSpPr txBox="1"/>
          <p:nvPr/>
        </p:nvSpPr>
        <p:spPr>
          <a:xfrm>
            <a:off x="0" y="3857025"/>
            <a:ext cx="3553499" cy="70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 sz="1000"/>
              <a:t>(</a:t>
            </a:r>
            <a:r>
              <a:rPr lang="de" sz="1000">
                <a:solidFill>
                  <a:srgbClr val="FF9900"/>
                </a:solidFill>
              </a:rPr>
              <a:t>32</a:t>
            </a:r>
            <a:r>
              <a:rPr lang="de" sz="1000"/>
              <a:t>)</a:t>
            </a:r>
            <a:r>
              <a:rPr lang="de" sz="1000" baseline="-25000"/>
              <a:t>16</a:t>
            </a:r>
            <a:r>
              <a:rPr lang="de" sz="1000"/>
              <a:t>= (</a:t>
            </a:r>
            <a:r>
              <a:rPr lang="de" sz="1000">
                <a:solidFill>
                  <a:srgbClr val="FF9900"/>
                </a:solidFill>
              </a:rPr>
              <a:t>110010</a:t>
            </a:r>
            <a:r>
              <a:rPr lang="de" sz="1000">
                <a:solidFill>
                  <a:srgbClr val="212121"/>
                </a:solidFill>
              </a:rPr>
              <a:t>)</a:t>
            </a:r>
            <a:r>
              <a:rPr lang="de" sz="1000" baseline="-25000">
                <a:solidFill>
                  <a:srgbClr val="212121"/>
                </a:solidFill>
              </a:rPr>
              <a:t>2</a:t>
            </a:r>
            <a:r>
              <a:rPr lang="de" sz="1000">
                <a:solidFill>
                  <a:srgbClr val="212121"/>
                </a:solidFill>
              </a:rPr>
              <a:t>	(</a:t>
            </a:r>
            <a:r>
              <a:rPr lang="de" sz="1000">
                <a:solidFill>
                  <a:srgbClr val="FF0000"/>
                </a:solidFill>
              </a:rPr>
              <a:t>2b</a:t>
            </a:r>
            <a:r>
              <a:rPr lang="de" sz="1000">
                <a:solidFill>
                  <a:srgbClr val="212121"/>
                </a:solidFill>
              </a:rPr>
              <a:t>)</a:t>
            </a:r>
            <a:r>
              <a:rPr lang="de" sz="1000" baseline="-25000">
                <a:solidFill>
                  <a:srgbClr val="212121"/>
                </a:solidFill>
              </a:rPr>
              <a:t>16</a:t>
            </a:r>
            <a:r>
              <a:rPr lang="de" sz="1000">
                <a:solidFill>
                  <a:srgbClr val="212121"/>
                </a:solidFill>
              </a:rPr>
              <a:t>= (</a:t>
            </a:r>
            <a:r>
              <a:rPr lang="de" sz="1000">
                <a:solidFill>
                  <a:srgbClr val="FF0000"/>
                </a:solidFill>
              </a:rPr>
              <a:t>101011</a:t>
            </a:r>
            <a:r>
              <a:rPr lang="de" sz="1000">
                <a:solidFill>
                  <a:srgbClr val="212121"/>
                </a:solidFill>
              </a:rPr>
              <a:t>)</a:t>
            </a:r>
            <a:r>
              <a:rPr lang="de" sz="1000" baseline="-25000">
                <a:solidFill>
                  <a:srgbClr val="212121"/>
                </a:solidFill>
              </a:rPr>
              <a:t>2</a:t>
            </a:r>
          </a:p>
          <a:p>
            <a:pPr rtl="0">
              <a:spcBef>
                <a:spcPts val="0"/>
              </a:spcBef>
              <a:buNone/>
            </a:pPr>
            <a:endParaRPr sz="1000">
              <a:solidFill>
                <a:srgbClr val="21212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de" sz="1000">
                <a:solidFill>
                  <a:srgbClr val="FF9900"/>
                </a:solidFill>
              </a:rPr>
              <a:t>110010</a:t>
            </a:r>
            <a:r>
              <a:rPr lang="de" sz="1000">
                <a:solidFill>
                  <a:srgbClr val="212121"/>
                </a:solidFill>
              </a:rPr>
              <a:t>       </a:t>
            </a:r>
            <a:r>
              <a:rPr lang="de" sz="1000">
                <a:solidFill>
                  <a:srgbClr val="FF0000"/>
                </a:solidFill>
              </a:rPr>
              <a:t>101011</a:t>
            </a:r>
            <a:r>
              <a:rPr lang="de" sz="1000">
                <a:solidFill>
                  <a:srgbClr val="212121"/>
                </a:solidFill>
              </a:rPr>
              <a:t> = </a:t>
            </a:r>
          </a:p>
          <a:p>
            <a:pPr>
              <a:spcBef>
                <a:spcPts val="0"/>
              </a:spcBef>
              <a:buNone/>
            </a:pPr>
            <a:r>
              <a:rPr lang="de" sz="1000">
                <a:solidFill>
                  <a:srgbClr val="212121"/>
                </a:solidFill>
              </a:rPr>
              <a:t>			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05" y="4257147"/>
            <a:ext cx="162475" cy="1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282225" y="4159850"/>
            <a:ext cx="660300" cy="5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 sz="1000"/>
              <a:t> </a:t>
            </a:r>
            <a:r>
              <a:rPr lang="de" sz="1000">
                <a:solidFill>
                  <a:srgbClr val="FF9900"/>
                </a:solidFill>
              </a:rPr>
              <a:t>110010</a:t>
            </a:r>
          </a:p>
          <a:p>
            <a:pPr rtl="0">
              <a:spcBef>
                <a:spcPts val="0"/>
              </a:spcBef>
              <a:buNone/>
            </a:pPr>
            <a:r>
              <a:rPr lang="de" sz="1000"/>
              <a:t> </a:t>
            </a:r>
            <a:r>
              <a:rPr lang="de" sz="1000">
                <a:solidFill>
                  <a:srgbClr val="FF0000"/>
                </a:solidFill>
              </a:rPr>
              <a:t>101011</a:t>
            </a:r>
          </a:p>
          <a:p>
            <a:pPr>
              <a:spcBef>
                <a:spcPts val="0"/>
              </a:spcBef>
              <a:buNone/>
            </a:pPr>
            <a:r>
              <a:rPr lang="de" sz="1000"/>
              <a:t> </a:t>
            </a:r>
            <a:r>
              <a:rPr lang="de" sz="1000">
                <a:solidFill>
                  <a:srgbClr val="0000FF"/>
                </a:solidFill>
              </a:rPr>
              <a:t>011001</a:t>
            </a:r>
          </a:p>
        </p:txBody>
      </p:sp>
      <p:cxnSp>
        <p:nvCxnSpPr>
          <p:cNvPr id="99" name="Shape 99"/>
          <p:cNvCxnSpPr/>
          <p:nvPr/>
        </p:nvCxnSpPr>
        <p:spPr>
          <a:xfrm rot="10800000">
            <a:off x="1236825" y="4561725"/>
            <a:ext cx="622799" cy="2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" name="Shape 100"/>
          <p:cNvSpPr txBox="1"/>
          <p:nvPr/>
        </p:nvSpPr>
        <p:spPr>
          <a:xfrm>
            <a:off x="1282225" y="4741250"/>
            <a:ext cx="1395899" cy="32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000"/>
              <a:t>(</a:t>
            </a:r>
            <a:r>
              <a:rPr lang="de" sz="1000">
                <a:solidFill>
                  <a:srgbClr val="0000FF"/>
                </a:solidFill>
              </a:rPr>
              <a:t>011001</a:t>
            </a:r>
            <a:r>
              <a:rPr lang="de" sz="1000"/>
              <a:t>)</a:t>
            </a:r>
            <a:r>
              <a:rPr lang="de" sz="1000" baseline="-25000"/>
              <a:t>2</a:t>
            </a:r>
            <a:r>
              <a:rPr lang="de" sz="1000"/>
              <a:t>= (</a:t>
            </a:r>
            <a:r>
              <a:rPr lang="de" sz="1000">
                <a:solidFill>
                  <a:srgbClr val="0000FF"/>
                </a:solidFill>
              </a:rPr>
              <a:t>19</a:t>
            </a:r>
            <a:r>
              <a:rPr lang="de" sz="1000"/>
              <a:t>)</a:t>
            </a:r>
            <a:r>
              <a:rPr lang="de" sz="1000" baseline="-25000"/>
              <a:t>16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36825" y="4316600"/>
            <a:ext cx="233699" cy="26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000"/>
              <a:t>+</a:t>
            </a:r>
          </a:p>
        </p:txBody>
      </p:sp>
    </p:spTree>
  </p:cSld>
  <p:clrMapOvr>
    <a:masterClrMapping/>
  </p:clrMapOvr>
  <p:transition spd="slow" advTm="3837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8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8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8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8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8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8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8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98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6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8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8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4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8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2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8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3000"/>
              <a:t>Die einzelnen Operationen erklärt: SubBytes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x="303925" y="1319412"/>
          <a:ext cx="1806900" cy="1584840"/>
        </p:xfrm>
        <a:graphic>
          <a:graphicData uri="http://schemas.openxmlformats.org/drawingml/2006/table">
            <a:tbl>
              <a:tblPr>
                <a:noFill/>
                <a:tableStyleId>{E336EB76-8A32-4CCB-9A96-AFB05B9F4A8F}</a:tableStyleId>
              </a:tblPr>
              <a:tblGrid>
                <a:gridCol w="451725"/>
                <a:gridCol w="451725"/>
                <a:gridCol w="451725"/>
                <a:gridCol w="451725"/>
              </a:tblGrid>
              <a:tr h="38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a0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9a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e9</a:t>
                      </a:r>
                    </a:p>
                  </a:txBody>
                  <a:tcPr marL="91425" marR="91425" marT="91425" marB="91425"/>
                </a:tc>
              </a:tr>
              <a:tr h="38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3d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f4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c6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f8</a:t>
                      </a:r>
                    </a:p>
                  </a:txBody>
                  <a:tcPr marL="91425" marR="91425" marT="91425" marB="91425"/>
                </a:tc>
              </a:tr>
              <a:tr h="38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e3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e2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8d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48</a:t>
                      </a:r>
                    </a:p>
                  </a:txBody>
                  <a:tcPr marL="91425" marR="91425" marT="91425" marB="91425"/>
                </a:tc>
              </a:tr>
              <a:tr h="38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be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2b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2a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0000FF"/>
                          </a:solidFill>
                        </a:rPr>
                        <a:t>08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625" y="1166737"/>
            <a:ext cx="4346375" cy="27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71" y="1166750"/>
            <a:ext cx="4343328" cy="27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75" y="1166750"/>
            <a:ext cx="4343325" cy="273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0675" y="1175166"/>
            <a:ext cx="4343325" cy="27412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Shape 112"/>
          <p:cNvGraphicFramePr/>
          <p:nvPr/>
        </p:nvGraphicFramePr>
        <p:xfrm>
          <a:off x="2924325" y="1319425"/>
          <a:ext cx="1806900" cy="1584840"/>
        </p:xfrm>
        <a:graphic>
          <a:graphicData uri="http://schemas.openxmlformats.org/drawingml/2006/table">
            <a:tbl>
              <a:tblPr>
                <a:noFill/>
                <a:tableStyleId>{2645F8D3-37E3-4C65-8A03-BA3EE046C3E3}</a:tableStyleId>
              </a:tblPr>
              <a:tblGrid>
                <a:gridCol w="451725"/>
                <a:gridCol w="451725"/>
                <a:gridCol w="451725"/>
                <a:gridCol w="451725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9900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b4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41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5d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52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f1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e5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3" name="Shape 113"/>
          <p:cNvSpPr/>
          <p:nvPr/>
        </p:nvSpPr>
        <p:spPr>
          <a:xfrm>
            <a:off x="2303525" y="2003725"/>
            <a:ext cx="428100" cy="20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advTm="2012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71349"/>
            <a:ext cx="8229600" cy="99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sz="3000"/>
              <a:t>Die einzelnen Operationen erklärt: ShiftRows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219600" y="2123750"/>
          <a:ext cx="1806900" cy="1584840"/>
        </p:xfrm>
        <a:graphic>
          <a:graphicData uri="http://schemas.openxmlformats.org/drawingml/2006/table">
            <a:tbl>
              <a:tblPr>
                <a:noFill/>
                <a:tableStyleId>{5524EFFB-3522-485B-BE81-FE24B0C0F45B}</a:tableStyleId>
              </a:tblPr>
              <a:tblGrid>
                <a:gridCol w="451725"/>
                <a:gridCol w="451725"/>
                <a:gridCol w="451725"/>
                <a:gridCol w="4517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b4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41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5d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52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f1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e5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accent1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0" name="Shape 120"/>
          <p:cNvSpPr txBox="1"/>
          <p:nvPr/>
        </p:nvSpPr>
        <p:spPr>
          <a:xfrm>
            <a:off x="-100" y="1258300"/>
            <a:ext cx="91440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Bei ShiftRows wird der erste Wert einer Zeile nach hinten verschoben. Die anderen Werte rücken dementsprechend nach.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2071670" y="1643056"/>
          <a:ext cx="979875" cy="883860"/>
        </p:xfrm>
        <a:graphic>
          <a:graphicData uri="http://schemas.openxmlformats.org/drawingml/2006/table">
            <a:tbl>
              <a:tblPr>
                <a:noFill/>
                <a:tableStyleId>{B208996A-78BA-482B-8E57-2EF87ECDF006}</a:tableStyleId>
              </a:tblPr>
              <a:tblGrid>
                <a:gridCol w="9798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Verschiebung: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2" name="Shape 122"/>
          <p:cNvSpPr/>
          <p:nvPr/>
        </p:nvSpPr>
        <p:spPr>
          <a:xfrm>
            <a:off x="3515500" y="2629550"/>
            <a:ext cx="1115699" cy="55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23" name="Shape 123"/>
          <p:cNvGraphicFramePr/>
          <p:nvPr/>
        </p:nvGraphicFramePr>
        <p:xfrm>
          <a:off x="5481425" y="2123750"/>
          <a:ext cx="1806900" cy="396210"/>
        </p:xfrm>
        <a:graphic>
          <a:graphicData uri="http://schemas.openxmlformats.org/drawingml/2006/table">
            <a:tbl>
              <a:tblPr>
                <a:noFill/>
                <a:tableStyleId>{A50731F9-31E0-41C8-A89E-3A77DC21CD53}</a:tableStyleId>
              </a:tblPr>
              <a:tblGrid>
                <a:gridCol w="451725"/>
                <a:gridCol w="451725"/>
                <a:gridCol w="451725"/>
                <a:gridCol w="4517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4" name="Shape 124"/>
          <p:cNvGraphicFramePr/>
          <p:nvPr/>
        </p:nvGraphicFramePr>
        <p:xfrm>
          <a:off x="5479825" y="2129450"/>
          <a:ext cx="1810100" cy="792420"/>
        </p:xfrm>
        <a:graphic>
          <a:graphicData uri="http://schemas.openxmlformats.org/drawingml/2006/table">
            <a:tbl>
              <a:tblPr>
                <a:noFill/>
                <a:tableStyleId>{E02F1E9A-19F7-4C17-B9FA-D41CE6B8F4F0}</a:tableStyleId>
              </a:tblPr>
              <a:tblGrid>
                <a:gridCol w="452525"/>
                <a:gridCol w="452525"/>
                <a:gridCol w="452525"/>
                <a:gridCol w="452525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5" name="Shape 125"/>
          <p:cNvGraphicFramePr/>
          <p:nvPr/>
        </p:nvGraphicFramePr>
        <p:xfrm>
          <a:off x="2071670" y="1643056"/>
          <a:ext cx="979875" cy="1280070"/>
        </p:xfrm>
        <a:graphic>
          <a:graphicData uri="http://schemas.openxmlformats.org/drawingml/2006/table">
            <a:tbl>
              <a:tblPr>
                <a:noFill/>
                <a:tableStyleId>{1EAC7AD4-FD8F-439F-ACBE-4E50EB322B3A}</a:tableStyleId>
              </a:tblPr>
              <a:tblGrid>
                <a:gridCol w="9798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Verschiebung: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6" name="Shape 126"/>
          <p:cNvGraphicFramePr/>
          <p:nvPr/>
        </p:nvGraphicFramePr>
        <p:xfrm>
          <a:off x="2071670" y="1643056"/>
          <a:ext cx="979875" cy="1676280"/>
        </p:xfrm>
        <a:graphic>
          <a:graphicData uri="http://schemas.openxmlformats.org/drawingml/2006/table">
            <a:tbl>
              <a:tblPr>
                <a:noFill/>
                <a:tableStyleId>{7BE8793E-53E2-447B-B40A-D97895A04589}</a:tableStyleId>
              </a:tblPr>
              <a:tblGrid>
                <a:gridCol w="9798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/>
                        <a:t>Verschiebung: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7" name="Shape 127"/>
          <p:cNvGraphicFramePr/>
          <p:nvPr/>
        </p:nvGraphicFramePr>
        <p:xfrm>
          <a:off x="5481425" y="2129450"/>
          <a:ext cx="1810100" cy="1188630"/>
        </p:xfrm>
        <a:graphic>
          <a:graphicData uri="http://schemas.openxmlformats.org/drawingml/2006/table">
            <a:tbl>
              <a:tblPr>
                <a:noFill/>
                <a:tableStyleId>{76318CC5-C02D-492D-9041-48C39D3EBF8B}</a:tableStyleId>
              </a:tblPr>
              <a:tblGrid>
                <a:gridCol w="452525"/>
                <a:gridCol w="452525"/>
                <a:gridCol w="452525"/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5d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5481425" y="2129450"/>
          <a:ext cx="1810100" cy="1584840"/>
        </p:xfrm>
        <a:graphic>
          <a:graphicData uri="http://schemas.openxmlformats.org/drawingml/2006/table">
            <a:tbl>
              <a:tblPr>
                <a:noFill/>
                <a:tableStyleId>{F9702687-65E9-4C77-9567-4F366A31266E}</a:tableStyleId>
              </a:tblPr>
              <a:tblGrid>
                <a:gridCol w="452525"/>
                <a:gridCol w="452525"/>
                <a:gridCol w="452525"/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5d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e5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9" name="Shape 129"/>
          <p:cNvGraphicFramePr/>
          <p:nvPr/>
        </p:nvGraphicFramePr>
        <p:xfrm>
          <a:off x="2071670" y="1643056"/>
          <a:ext cx="979875" cy="2072490"/>
        </p:xfrm>
        <a:graphic>
          <a:graphicData uri="http://schemas.openxmlformats.org/drawingml/2006/table">
            <a:tbl>
              <a:tblPr>
                <a:noFill/>
                <a:tableStyleId>{8F00F70D-9E8D-4588-AAB5-125D8EA2DB1A}</a:tableStyleId>
              </a:tblPr>
              <a:tblGrid>
                <a:gridCol w="9798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000" dirty="0"/>
                        <a:t>Verschiebung: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 dirty="0"/>
                        <a:t>3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 advTm="272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8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8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8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8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8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8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84324"/>
            <a:ext cx="8229600" cy="979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3000"/>
              <a:t>Die einzelnen Operationen erklärt: MixColumns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292525" y="1487300"/>
          <a:ext cx="1810100" cy="1584840"/>
        </p:xfrm>
        <a:graphic>
          <a:graphicData uri="http://schemas.openxmlformats.org/drawingml/2006/table">
            <a:tbl>
              <a:tblPr>
                <a:noFill/>
                <a:tableStyleId>{04C71F1D-C16B-4DC9-A5C6-2AED206E9C72}</a:tableStyleId>
              </a:tblPr>
              <a:tblGrid>
                <a:gridCol w="452525"/>
                <a:gridCol w="452525"/>
                <a:gridCol w="452525"/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27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5d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98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e5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36" name="Shape 136"/>
          <p:cNvGraphicFramePr/>
          <p:nvPr/>
        </p:nvGraphicFramePr>
        <p:xfrm>
          <a:off x="5078800" y="3417225"/>
          <a:ext cx="452525" cy="1584840"/>
        </p:xfrm>
        <a:graphic>
          <a:graphicData uri="http://schemas.openxmlformats.org/drawingml/2006/table">
            <a:tbl>
              <a:tblPr>
                <a:noFill/>
                <a:tableStyleId>{FA3F356B-1208-40C1-A433-1DE77689F279}</a:tableStyleId>
              </a:tblPr>
              <a:tblGrid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d4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bf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5d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2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563575" y="4127025"/>
            <a:ext cx="148200" cy="150000"/>
          </a:xfrm>
          <a:prstGeom prst="flowChartConnector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715212" y="4033275"/>
            <a:ext cx="652500" cy="337499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39" name="Shape 139"/>
          <p:cNvGraphicFramePr/>
          <p:nvPr/>
        </p:nvGraphicFramePr>
        <p:xfrm>
          <a:off x="6454300" y="3417225"/>
          <a:ext cx="452525" cy="1584840"/>
        </p:xfrm>
        <a:graphic>
          <a:graphicData uri="http://schemas.openxmlformats.org/drawingml/2006/table">
            <a:tbl>
              <a:tblPr>
                <a:noFill/>
                <a:tableStyleId>{B0802415-150B-467F-91B7-0069B8885976}</a:tableStyleId>
              </a:tblPr>
              <a:tblGrid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04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66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81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e5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0" name="Shape 140"/>
          <p:cNvSpPr txBox="1"/>
          <p:nvPr/>
        </p:nvSpPr>
        <p:spPr>
          <a:xfrm>
            <a:off x="2605675" y="2404625"/>
            <a:ext cx="3697199" cy="75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Es findet eine Matrixmultiplikation im Galoiskörper GF(2</a:t>
            </a:r>
            <a:r>
              <a:rPr lang="de" baseline="30000"/>
              <a:t>8</a:t>
            </a:r>
            <a:r>
              <a:rPr lang="de"/>
              <a:t>) statt. Die Matrix ist die unten angegebene.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6551600" y="1487300"/>
          <a:ext cx="1810100" cy="1584840"/>
        </p:xfrm>
        <a:graphic>
          <a:graphicData uri="http://schemas.openxmlformats.org/drawingml/2006/table">
            <a:tbl>
              <a:tblPr>
                <a:noFill/>
                <a:tableStyleId>{B85FCAB1-801C-4604-92B5-33FBC4277AC5}</a:tableStyleId>
              </a:tblPr>
              <a:tblGrid>
                <a:gridCol w="452525"/>
                <a:gridCol w="452525"/>
                <a:gridCol w="452525"/>
                <a:gridCol w="4525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04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e0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28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cb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f8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06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81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d3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26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rgbClr val="FF00FF"/>
                          </a:solidFill>
                        </a:rPr>
                        <a:t>e5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9a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7a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>
                          <a:solidFill>
                            <a:srgbClr val="FF00FF"/>
                          </a:solidFill>
                        </a:rPr>
                        <a:t>4c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42" name="Shape 142"/>
          <p:cNvGraphicFramePr/>
          <p:nvPr/>
        </p:nvGraphicFramePr>
        <p:xfrm>
          <a:off x="2383150" y="3417225"/>
          <a:ext cx="1813400" cy="1584840"/>
        </p:xfrm>
        <a:graphic>
          <a:graphicData uri="http://schemas.openxmlformats.org/drawingml/2006/table">
            <a:tbl>
              <a:tblPr>
                <a:noFill/>
                <a:tableStyleId>{197EE86E-1E12-49A8-854A-162C34F00A69}</a:tableStyleId>
              </a:tblPr>
              <a:tblGrid>
                <a:gridCol w="453350"/>
                <a:gridCol w="453350"/>
                <a:gridCol w="453350"/>
                <a:gridCol w="4533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Tm="2009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8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8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8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4"/>
</p:tagLst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Office PowerPoint</Application>
  <PresentationFormat>Bildschirmpräsentation (16:9)</PresentationFormat>
  <Paragraphs>529</Paragraphs>
  <Slides>26</Slides>
  <Notes>26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biz</vt:lpstr>
      <vt:lpstr>Folie 1</vt:lpstr>
      <vt:lpstr>Symmetrische Verschlüsselung</vt:lpstr>
      <vt:lpstr>Symmetrische Kryptographie</vt:lpstr>
      <vt:lpstr>Ausgangssituation</vt:lpstr>
      <vt:lpstr>Der Ablauf der Verschlüsselung</vt:lpstr>
      <vt:lpstr> Die einzelnen Operationen erklärt: AddRoundKey</vt:lpstr>
      <vt:lpstr>Die einzelnen Operationen erklärt: SubBytes</vt:lpstr>
      <vt:lpstr>Die einzelnen Operationen erklärt: ShiftRows</vt:lpstr>
      <vt:lpstr>Die einzelnen Operationen erklärt: MixColumns</vt:lpstr>
      <vt:lpstr>Der Ciphertext</vt:lpstr>
      <vt:lpstr>Die Erweiterung des Schlüssels</vt:lpstr>
      <vt:lpstr>Abschließend</vt:lpstr>
      <vt:lpstr>Asymmetrische Verschlüsselung</vt:lpstr>
      <vt:lpstr>Asymmetrische Verschlüsselung</vt:lpstr>
      <vt:lpstr>Das RSA Kryptosystem</vt:lpstr>
      <vt:lpstr>Verschlüsselung</vt:lpstr>
      <vt:lpstr>Entschlüsselung</vt:lpstr>
      <vt:lpstr>Schlüsselerzeugung</vt:lpstr>
      <vt:lpstr>Ein Beispiel - Verschlüsselung</vt:lpstr>
      <vt:lpstr>Ein Beispiel - Entschlüsselung</vt:lpstr>
      <vt:lpstr>Werte aus der Praxis</vt:lpstr>
      <vt:lpstr>Das Elgamal Kryptosystem - ECC</vt:lpstr>
      <vt:lpstr>Das Elgamal Kryptosystem - ECC</vt:lpstr>
      <vt:lpstr>Addition von Punkten auf  Elliptischen Kurven</vt:lpstr>
      <vt:lpstr>Addition von Punkten auf  Elliptischen Kurven</vt:lpstr>
      <vt:lpstr>Folie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Thore</dc:creator>
  <cp:lastModifiedBy>Windows User</cp:lastModifiedBy>
  <cp:revision>4</cp:revision>
  <dcterms:modified xsi:type="dcterms:W3CDTF">2015-05-26T12:58:36Z</dcterms:modified>
</cp:coreProperties>
</file>