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BR" smtClean="0"/>
              <a:t>Clique para editar o título mestre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13B6A43-01BE-42A7-A25B-7A5F6E240E89}" type="datetimeFigureOut">
              <a:rPr lang="pt-BR" smtClean="0"/>
              <a:t>14/09/2017</a:t>
            </a:fld>
            <a:endParaRPr lang="pt-B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B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2DF64D5-486F-42E3-9B47-5FDD1B654D9E}" type="slidenum">
              <a:rPr lang="pt-BR" smtClean="0"/>
              <a:t>‹nº›</a:t>
            </a:fld>
            <a:endParaRPr lang="pt-B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908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13B6A43-01BE-42A7-A25B-7A5F6E240E89}"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1300424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13B6A43-01BE-42A7-A25B-7A5F6E240E89}"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1481143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913B6A43-01BE-42A7-A25B-7A5F6E240E89}" type="datetimeFigureOut">
              <a:rPr lang="pt-BR" smtClean="0"/>
              <a:t>14/09/2017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2145737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13B6A43-01BE-42A7-A25B-7A5F6E240E89}" type="datetimeFigureOut">
              <a:rPr lang="pt-BR" smtClean="0"/>
              <a:t>14/09/2017</a:t>
            </a:fld>
            <a:endParaRPr lang="pt-B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B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2DF64D5-486F-42E3-9B47-5FDD1B654D9E}" type="slidenum">
              <a:rPr lang="pt-BR" smtClean="0"/>
              <a:t>‹nº›</a:t>
            </a:fld>
            <a:endParaRPr lang="pt-B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453560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913B6A43-01BE-42A7-A25B-7A5F6E240E89}" type="datetimeFigureOut">
              <a:rPr lang="pt-BR" smtClean="0"/>
              <a:t>14/09/2017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59558557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1257300" y="2909102"/>
            <a:ext cx="4800600" cy="29963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633864" y="2909102"/>
            <a:ext cx="4800600" cy="299639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13B6A43-01BE-42A7-A25B-7A5F6E240E89}" type="datetimeFigureOut">
              <a:rPr lang="pt-BR" smtClean="0"/>
              <a:t>14/09/2017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941029046"/>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913B6A43-01BE-42A7-A25B-7A5F6E240E89}" type="datetimeFigureOut">
              <a:rPr lang="pt-BR" smtClean="0"/>
              <a:t>14/09/2017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195989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3B6A43-01BE-42A7-A25B-7A5F6E240E89}" type="datetimeFigureOut">
              <a:rPr lang="pt-BR" smtClean="0"/>
              <a:t>14/09/2017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223971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BR" smtClean="0"/>
              <a:t>Clique para editar o título mestre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5051" y="6375679"/>
            <a:ext cx="1233355" cy="348462"/>
          </a:xfrm>
        </p:spPr>
        <p:txBody>
          <a:bodyPr/>
          <a:lstStyle/>
          <a:p>
            <a:fld id="{913B6A43-01BE-42A7-A25B-7A5F6E240E89}" type="datetimeFigureOut">
              <a:rPr lang="pt-BR" smtClean="0"/>
              <a:t>14/09/2017</a:t>
            </a:fld>
            <a:endParaRPr lang="pt-BR"/>
          </a:p>
        </p:txBody>
      </p:sp>
      <p:sp>
        <p:nvSpPr>
          <p:cNvPr id="6" name="Footer Placeholder 5"/>
          <p:cNvSpPr>
            <a:spLocks noGrp="1"/>
          </p:cNvSpPr>
          <p:nvPr>
            <p:ph type="ftr" sz="quarter" idx="11"/>
          </p:nvPr>
        </p:nvSpPr>
        <p:spPr>
          <a:xfrm>
            <a:off x="2103620" y="6375679"/>
            <a:ext cx="3482179" cy="345796"/>
          </a:xfrm>
        </p:spPr>
        <p:txBody>
          <a:bodyPr/>
          <a:lstStyle/>
          <a:p>
            <a:endParaRPr lang="pt-BR"/>
          </a:p>
        </p:txBody>
      </p:sp>
      <p:sp>
        <p:nvSpPr>
          <p:cNvPr id="7" name="Slide Number Placeholder 6"/>
          <p:cNvSpPr>
            <a:spLocks noGrp="1"/>
          </p:cNvSpPr>
          <p:nvPr>
            <p:ph type="sldNum" sz="quarter" idx="12"/>
          </p:nvPr>
        </p:nvSpPr>
        <p:spPr>
          <a:xfrm>
            <a:off x="5691014" y="6375679"/>
            <a:ext cx="1232456" cy="345796"/>
          </a:xfrm>
        </p:spPr>
        <p:txBody>
          <a:bodyPr/>
          <a:lstStyle/>
          <a:p>
            <a:fld id="{A2DF64D5-486F-42E3-9B47-5FDD1B654D9E}" type="slidenum">
              <a:rPr lang="pt-BR" smtClean="0"/>
              <a:t>‹nº›</a:t>
            </a:fld>
            <a:endParaRPr lang="pt-B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4314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Date Placeholder 4"/>
          <p:cNvSpPr>
            <a:spLocks noGrp="1"/>
          </p:cNvSpPr>
          <p:nvPr>
            <p:ph type="dt" sz="half" idx="10"/>
          </p:nvPr>
        </p:nvSpPr>
        <p:spPr>
          <a:xfrm>
            <a:off x="765950" y="6375679"/>
            <a:ext cx="1232456" cy="348462"/>
          </a:xfrm>
        </p:spPr>
        <p:txBody>
          <a:bodyPr/>
          <a:lstStyle/>
          <a:p>
            <a:fld id="{913B6A43-01BE-42A7-A25B-7A5F6E240E89}" type="datetimeFigureOut">
              <a:rPr lang="pt-BR" smtClean="0"/>
              <a:t>14/09/2017</a:t>
            </a:fld>
            <a:endParaRPr lang="pt-BR"/>
          </a:p>
        </p:txBody>
      </p:sp>
      <p:sp>
        <p:nvSpPr>
          <p:cNvPr id="6" name="Footer Placeholder 5"/>
          <p:cNvSpPr>
            <a:spLocks noGrp="1"/>
          </p:cNvSpPr>
          <p:nvPr>
            <p:ph type="ftr" sz="quarter" idx="11"/>
          </p:nvPr>
        </p:nvSpPr>
        <p:spPr>
          <a:xfrm>
            <a:off x="2103621" y="6375679"/>
            <a:ext cx="3482178" cy="345796"/>
          </a:xfrm>
        </p:spPr>
        <p:txBody>
          <a:bodyPr/>
          <a:lstStyle/>
          <a:p>
            <a:endParaRPr lang="pt-BR"/>
          </a:p>
        </p:txBody>
      </p:sp>
      <p:sp>
        <p:nvSpPr>
          <p:cNvPr id="7" name="Slide Number Placeholder 6"/>
          <p:cNvSpPr>
            <a:spLocks noGrp="1"/>
          </p:cNvSpPr>
          <p:nvPr>
            <p:ph type="sldNum" sz="quarter" idx="12"/>
          </p:nvPr>
        </p:nvSpPr>
        <p:spPr>
          <a:xfrm>
            <a:off x="5687568" y="6375679"/>
            <a:ext cx="1234440" cy="345796"/>
          </a:xfrm>
        </p:spPr>
        <p:txBody>
          <a:bodyPr/>
          <a:lstStyle/>
          <a:p>
            <a:fld id="{A2DF64D5-486F-42E3-9B47-5FDD1B654D9E}" type="slidenum">
              <a:rPr lang="pt-BR" smtClean="0"/>
              <a:t>‹nº›</a:t>
            </a:fld>
            <a:endParaRPr lang="pt-BR"/>
          </a:p>
        </p:txBody>
      </p:sp>
    </p:spTree>
    <p:extLst>
      <p:ext uri="{BB962C8B-B14F-4D97-AF65-F5344CB8AC3E}">
        <p14:creationId xmlns:p14="http://schemas.microsoft.com/office/powerpoint/2010/main" val="3676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13B6A43-01BE-42A7-A25B-7A5F6E240E89}" type="datetimeFigureOut">
              <a:rPr lang="pt-BR" smtClean="0"/>
              <a:t>14/09/2017</a:t>
            </a:fld>
            <a:endParaRPr lang="pt-B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2DF64D5-486F-42E3-9B47-5FDD1B654D9E}" type="slidenum">
              <a:rPr lang="pt-BR" smtClean="0"/>
              <a:t>‹nº›</a:t>
            </a:fld>
            <a:endParaRPr lang="pt-B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5394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cap="none" dirty="0" err="1" smtClean="0"/>
              <a:t>home</a:t>
            </a:r>
            <a:r>
              <a:rPr lang="pt-BR" dirty="0" err="1" smtClean="0"/>
              <a:t>Worker</a:t>
            </a:r>
            <a:endParaRPr lang="pt-BR" dirty="0"/>
          </a:p>
        </p:txBody>
      </p:sp>
      <p:sp>
        <p:nvSpPr>
          <p:cNvPr id="3" name="Subtítulo 2"/>
          <p:cNvSpPr>
            <a:spLocks noGrp="1"/>
          </p:cNvSpPr>
          <p:nvPr>
            <p:ph type="subTitle" idx="1"/>
          </p:nvPr>
        </p:nvSpPr>
        <p:spPr>
          <a:xfrm>
            <a:off x="7984901" y="5366443"/>
            <a:ext cx="4043968" cy="1098751"/>
          </a:xfrm>
        </p:spPr>
        <p:txBody>
          <a:bodyPr>
            <a:normAutofit fontScale="70000" lnSpcReduction="20000"/>
          </a:bodyPr>
          <a:lstStyle/>
          <a:p>
            <a:pPr algn="l"/>
            <a:r>
              <a:rPr lang="pt-BR" b="1" dirty="0">
                <a:solidFill>
                  <a:srgbClr val="FF0000"/>
                </a:solidFill>
              </a:rPr>
              <a:t>Jonathas </a:t>
            </a:r>
            <a:r>
              <a:rPr lang="pt-BR" b="1" dirty="0" smtClean="0">
                <a:solidFill>
                  <a:srgbClr val="FF0000"/>
                </a:solidFill>
              </a:rPr>
              <a:t>Leandro</a:t>
            </a:r>
          </a:p>
          <a:p>
            <a:pPr algn="l"/>
            <a:r>
              <a:rPr lang="pt-BR" b="1" dirty="0" smtClean="0">
                <a:solidFill>
                  <a:srgbClr val="FF0000"/>
                </a:solidFill>
              </a:rPr>
              <a:t>Matheus da Silva</a:t>
            </a:r>
          </a:p>
          <a:p>
            <a:pPr algn="l"/>
            <a:r>
              <a:rPr lang="pt-BR" b="1" dirty="0" err="1" smtClean="0">
                <a:solidFill>
                  <a:srgbClr val="FF0000"/>
                </a:solidFill>
              </a:rPr>
              <a:t>Ravi</a:t>
            </a:r>
            <a:r>
              <a:rPr lang="pt-BR" b="1" dirty="0" smtClean="0">
                <a:solidFill>
                  <a:srgbClr val="FF0000"/>
                </a:solidFill>
              </a:rPr>
              <a:t> Assis</a:t>
            </a:r>
          </a:p>
          <a:p>
            <a:pPr algn="l"/>
            <a:r>
              <a:rPr lang="pt-BR" b="1" dirty="0" smtClean="0">
                <a:solidFill>
                  <a:srgbClr val="FF0000"/>
                </a:solidFill>
              </a:rPr>
              <a:t>Rodrigo Gomes</a:t>
            </a:r>
            <a:endParaRPr lang="pt-BR" dirty="0">
              <a:solidFill>
                <a:srgbClr val="FF0000"/>
              </a:solidFill>
            </a:endParaRPr>
          </a:p>
          <a:p>
            <a:endParaRPr lang="pt-BR" dirty="0"/>
          </a:p>
        </p:txBody>
      </p:sp>
    </p:spTree>
    <p:extLst>
      <p:ext uri="{BB962C8B-B14F-4D97-AF65-F5344CB8AC3E}">
        <p14:creationId xmlns:p14="http://schemas.microsoft.com/office/powerpoint/2010/main" val="2665224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Problema</a:t>
            </a:r>
            <a:endParaRPr lang="pt-BR" dirty="0"/>
          </a:p>
        </p:txBody>
      </p:sp>
      <p:sp>
        <p:nvSpPr>
          <p:cNvPr id="3" name="Espaço Reservado para Conteúdo 2"/>
          <p:cNvSpPr>
            <a:spLocks noGrp="1"/>
          </p:cNvSpPr>
          <p:nvPr>
            <p:ph idx="1"/>
          </p:nvPr>
        </p:nvSpPr>
        <p:spPr/>
        <p:txBody>
          <a:bodyPr/>
          <a:lstStyle/>
          <a:p>
            <a:pPr algn="just"/>
            <a:r>
              <a:rPr lang="pt-BR" dirty="0"/>
              <a:t>O estilo de vida moderno, pode ser descrito como uma vida atarefada e a dificuldade de conciliar compromissos profissionais com relações sociais e ainda afazeres domésticos torna-se cada vez mais difícil. Nesse sentido a contração de profissionais para realizar os afazeres domésticos e resolver problemas e em sua casa ganha espaço. </a:t>
            </a:r>
            <a:endParaRPr lang="pt-BR" dirty="0" smtClean="0"/>
          </a:p>
          <a:p>
            <a:pPr algn="just"/>
            <a:endParaRPr lang="pt-BR" dirty="0"/>
          </a:p>
          <a:p>
            <a:pPr algn="just"/>
            <a:r>
              <a:rPr lang="pt-BR" dirty="0" smtClean="0"/>
              <a:t>No </a:t>
            </a:r>
            <a:r>
              <a:rPr lang="pt-BR" dirty="0"/>
              <a:t>entanto, sempre existe a dificuldade de encontrar profissionais autônomos que realizem esses serviços, bem como mais difícil é encontrar alguma referência da qualidade do serviço realizado por esse profissional e se o mesmo é confiável. </a:t>
            </a:r>
          </a:p>
          <a:p>
            <a:endParaRPr lang="pt-BR" dirty="0"/>
          </a:p>
        </p:txBody>
      </p:sp>
    </p:spTree>
    <p:extLst>
      <p:ext uri="{BB962C8B-B14F-4D97-AF65-F5344CB8AC3E}">
        <p14:creationId xmlns:p14="http://schemas.microsoft.com/office/powerpoint/2010/main" val="240685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Trabalho </a:t>
            </a:r>
            <a:endParaRPr lang="pt-BR" dirty="0"/>
          </a:p>
        </p:txBody>
      </p:sp>
      <p:sp>
        <p:nvSpPr>
          <p:cNvPr id="4" name="Espaço Reservado para Conteúdo 2"/>
          <p:cNvSpPr>
            <a:spLocks noGrp="1"/>
          </p:cNvSpPr>
          <p:nvPr>
            <p:ph idx="1"/>
          </p:nvPr>
        </p:nvSpPr>
        <p:spPr/>
        <p:txBody>
          <a:bodyPr/>
          <a:lstStyle/>
          <a:p>
            <a:pPr algn="just"/>
            <a:r>
              <a:rPr lang="pt-BR" dirty="0"/>
              <a:t>Nossa aplicação tem como foco resolver o problema da dificuldade de encontrar profissionais de serviços gerais para residência. </a:t>
            </a:r>
            <a:endParaRPr lang="pt-BR" dirty="0" smtClean="0"/>
          </a:p>
          <a:p>
            <a:pPr algn="just"/>
            <a:endParaRPr lang="pt-BR" dirty="0"/>
          </a:p>
          <a:p>
            <a:pPr marL="0" indent="0" algn="just">
              <a:buNone/>
            </a:pPr>
            <a:endParaRPr lang="pt-BR" dirty="0"/>
          </a:p>
          <a:p>
            <a:pPr algn="just"/>
            <a:r>
              <a:rPr lang="pt-BR" dirty="0"/>
              <a:t>A aplicação visa auxiliar pessoas que moram sozinhas que não possuem uma rede de contatos com esses tipos de profissionais, pessoas muito atarefadas e que possuem pouco tempo para procurar por referências e encontrar esses profissionais de forma ágil.</a:t>
            </a:r>
          </a:p>
          <a:p>
            <a:pPr marL="0" indent="0" algn="just">
              <a:buNone/>
            </a:pPr>
            <a:endParaRPr lang="pt-BR" dirty="0"/>
          </a:p>
        </p:txBody>
      </p:sp>
    </p:spTree>
    <p:extLst>
      <p:ext uri="{BB962C8B-B14F-4D97-AF65-F5344CB8AC3E}">
        <p14:creationId xmlns:p14="http://schemas.microsoft.com/office/powerpoint/2010/main" val="1037345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Justificativa</a:t>
            </a:r>
            <a:endParaRPr lang="pt-BR" dirty="0"/>
          </a:p>
        </p:txBody>
      </p:sp>
      <p:sp>
        <p:nvSpPr>
          <p:cNvPr id="3" name="Espaço Reservado para Conteúdo 2"/>
          <p:cNvSpPr>
            <a:spLocks noGrp="1"/>
          </p:cNvSpPr>
          <p:nvPr>
            <p:ph idx="1"/>
          </p:nvPr>
        </p:nvSpPr>
        <p:spPr/>
        <p:txBody>
          <a:bodyPr/>
          <a:lstStyle/>
          <a:p>
            <a:pPr algn="just"/>
            <a:r>
              <a:rPr lang="pt-BR" dirty="0"/>
              <a:t>A dificuldade de encontrar os profissionais de serviços gerais para casa, bem como o alto nível de complexidade e falta de foco das atuais ferramentas web e </a:t>
            </a:r>
            <a:r>
              <a:rPr lang="pt-BR" dirty="0" err="1"/>
              <a:t>apps</a:t>
            </a:r>
            <a:r>
              <a:rPr lang="pt-BR" dirty="0"/>
              <a:t> disponíveis o que motiva a criação de um sistema simples e focado no usuário para solução do problema apresentado.</a:t>
            </a:r>
          </a:p>
          <a:p>
            <a:endParaRPr lang="pt-BR" dirty="0"/>
          </a:p>
        </p:txBody>
      </p:sp>
    </p:spTree>
    <p:extLst>
      <p:ext uri="{BB962C8B-B14F-4D97-AF65-F5344CB8AC3E}">
        <p14:creationId xmlns:p14="http://schemas.microsoft.com/office/powerpoint/2010/main" val="3352850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Público Alvo</a:t>
            </a:r>
            <a:endParaRPr lang="pt-BR" dirty="0"/>
          </a:p>
        </p:txBody>
      </p:sp>
      <p:sp>
        <p:nvSpPr>
          <p:cNvPr id="3" name="Espaço Reservado para Conteúdo 2"/>
          <p:cNvSpPr>
            <a:spLocks noGrp="1"/>
          </p:cNvSpPr>
          <p:nvPr>
            <p:ph idx="1"/>
          </p:nvPr>
        </p:nvSpPr>
        <p:spPr/>
        <p:txBody>
          <a:bodyPr/>
          <a:lstStyle/>
          <a:p>
            <a:pPr algn="just"/>
            <a:r>
              <a:rPr lang="pt-BR" dirty="0"/>
              <a:t>Pessoas sem tempo para execução dos serviços diários de uma casa, pessoas sem rede de contatos para encontrar profissionais que atendem sua necessidade de serviços para casa, pessoas que gostariam de checar a avaliação ou (nota) de profissionais de serviços para sua casa antes de contratar. </a:t>
            </a:r>
          </a:p>
          <a:p>
            <a:endParaRPr lang="pt-BR" dirty="0"/>
          </a:p>
        </p:txBody>
      </p:sp>
    </p:spTree>
    <p:extLst>
      <p:ext uri="{BB962C8B-B14F-4D97-AF65-F5344CB8AC3E}">
        <p14:creationId xmlns:p14="http://schemas.microsoft.com/office/powerpoint/2010/main" val="204794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9564" y="300730"/>
            <a:ext cx="10515600" cy="1325563"/>
          </a:xfrm>
        </p:spPr>
        <p:txBody>
          <a:bodyPr/>
          <a:lstStyle/>
          <a:p>
            <a:r>
              <a:rPr lang="pt-BR" smtClean="0"/>
              <a:t>  Requisitos</a:t>
            </a:r>
            <a:endParaRPr lang="pt-BR" dirty="0"/>
          </a:p>
        </p:txBody>
      </p:sp>
      <p:graphicFrame>
        <p:nvGraphicFramePr>
          <p:cNvPr id="5" name="Tabela 4"/>
          <p:cNvGraphicFramePr>
            <a:graphicFrameLocks noGrp="1"/>
          </p:cNvGraphicFramePr>
          <p:nvPr>
            <p:extLst>
              <p:ext uri="{D42A27DB-BD31-4B8C-83A1-F6EECF244321}">
                <p14:modId xmlns:p14="http://schemas.microsoft.com/office/powerpoint/2010/main" val="512064733"/>
              </p:ext>
            </p:extLst>
          </p:nvPr>
        </p:nvGraphicFramePr>
        <p:xfrm>
          <a:off x="126643" y="1330079"/>
          <a:ext cx="11861442" cy="4763814"/>
        </p:xfrm>
        <a:graphic>
          <a:graphicData uri="http://schemas.openxmlformats.org/drawingml/2006/table">
            <a:tbl>
              <a:tblPr>
                <a:tableStyleId>{5C22544A-7EE6-4342-B048-85BDC9FD1C3A}</a:tableStyleId>
              </a:tblPr>
              <a:tblGrid>
                <a:gridCol w="549034"/>
                <a:gridCol w="2287646"/>
                <a:gridCol w="4209268"/>
                <a:gridCol w="4815494"/>
              </a:tblGrid>
              <a:tr h="386317">
                <a:tc gridSpan="4">
                  <a:txBody>
                    <a:bodyPr/>
                    <a:lstStyle/>
                    <a:p>
                      <a:pPr algn="ctr" rtl="0" fontAlgn="ctr"/>
                      <a:r>
                        <a:rPr lang="pt-BR" sz="1600" b="1" u="none" strike="noStrike" dirty="0">
                          <a:effectLst/>
                        </a:rPr>
                        <a:t>BACKLOG DO PRODUTO</a:t>
                      </a:r>
                      <a:endParaRPr lang="pt-BR" sz="1600" b="1" i="0" u="none" strike="noStrike" dirty="0">
                        <a:solidFill>
                          <a:srgbClr val="000000"/>
                        </a:solidFill>
                        <a:effectLst/>
                        <a:latin typeface="Calibri" panose="020F0502020204030204" pitchFamily="34" charset="0"/>
                      </a:endParaRPr>
                    </a:p>
                  </a:txBody>
                  <a:tcPr marL="7605" marR="7605" marT="7605" marB="0" anchor="ctr"/>
                </a:tc>
                <a:tc hMerge="1">
                  <a:txBody>
                    <a:bodyPr/>
                    <a:lstStyle/>
                    <a:p>
                      <a:endParaRPr lang="pt-BR"/>
                    </a:p>
                  </a:txBody>
                  <a:tcPr/>
                </a:tc>
                <a:tc hMerge="1">
                  <a:txBody>
                    <a:bodyPr/>
                    <a:lstStyle/>
                    <a:p>
                      <a:endParaRPr lang="pt-BR"/>
                    </a:p>
                  </a:txBody>
                  <a:tcPr/>
                </a:tc>
                <a:tc hMerge="1">
                  <a:txBody>
                    <a:bodyPr/>
                    <a:lstStyle/>
                    <a:p>
                      <a:endParaRPr lang="pt-BR"/>
                    </a:p>
                  </a:txBody>
                  <a:tcPr/>
                </a:tc>
              </a:tr>
              <a:tr h="386317">
                <a:tc>
                  <a:txBody>
                    <a:bodyPr/>
                    <a:lstStyle/>
                    <a:p>
                      <a:pPr algn="ctr" rtl="0" fontAlgn="ctr"/>
                      <a:r>
                        <a:rPr lang="pt-BR" sz="1400" b="1" u="none" strike="noStrike">
                          <a:effectLst/>
                        </a:rPr>
                        <a:t>ID</a:t>
                      </a:r>
                      <a:endParaRPr lang="pt-BR" sz="1400" b="1" i="0" u="none" strike="noStrike">
                        <a:solidFill>
                          <a:srgbClr val="000000"/>
                        </a:solidFill>
                        <a:effectLst/>
                        <a:latin typeface="Calibri" panose="020F0502020204030204" pitchFamily="34" charset="0"/>
                      </a:endParaRPr>
                    </a:p>
                  </a:txBody>
                  <a:tcPr marL="7605" marR="7605" marT="7605" marB="0" anchor="ctr"/>
                </a:tc>
                <a:tc>
                  <a:txBody>
                    <a:bodyPr/>
                    <a:lstStyle/>
                    <a:p>
                      <a:pPr algn="ctr" rtl="0" fontAlgn="ctr"/>
                      <a:r>
                        <a:rPr lang="pt-BR" sz="1400" b="1" u="none" strike="noStrike">
                          <a:effectLst/>
                        </a:rPr>
                        <a:t>Quem</a:t>
                      </a:r>
                      <a:endParaRPr lang="pt-BR" sz="1400" b="1" i="0" u="none" strike="noStrike">
                        <a:solidFill>
                          <a:srgbClr val="000000"/>
                        </a:solidFill>
                        <a:effectLst/>
                        <a:latin typeface="Calibri" panose="020F0502020204030204" pitchFamily="34" charset="0"/>
                      </a:endParaRPr>
                    </a:p>
                  </a:txBody>
                  <a:tcPr marL="7605" marR="7605" marT="7605" marB="0" anchor="ctr"/>
                </a:tc>
                <a:tc>
                  <a:txBody>
                    <a:bodyPr/>
                    <a:lstStyle/>
                    <a:p>
                      <a:pPr algn="ctr" rtl="0" fontAlgn="ctr"/>
                      <a:r>
                        <a:rPr lang="pt-BR" sz="1400" b="1" u="none" strike="noStrike">
                          <a:effectLst/>
                        </a:rPr>
                        <a:t>Precisa (necessidade)</a:t>
                      </a:r>
                      <a:endParaRPr lang="pt-BR" sz="1400" b="1" i="0" u="none" strike="noStrike">
                        <a:solidFill>
                          <a:srgbClr val="000000"/>
                        </a:solidFill>
                        <a:effectLst/>
                        <a:latin typeface="Calibri" panose="020F0502020204030204" pitchFamily="34" charset="0"/>
                      </a:endParaRPr>
                    </a:p>
                  </a:txBody>
                  <a:tcPr marL="7605" marR="7605" marT="7605" marB="0" anchor="ctr"/>
                </a:tc>
                <a:tc>
                  <a:txBody>
                    <a:bodyPr/>
                    <a:lstStyle/>
                    <a:p>
                      <a:pPr algn="ctr" rtl="0" fontAlgn="ctr"/>
                      <a:r>
                        <a:rPr lang="pt-BR" sz="1400" b="1" u="none" strike="noStrike" dirty="0">
                          <a:effectLst/>
                        </a:rPr>
                        <a:t>Porque</a:t>
                      </a:r>
                      <a:endParaRPr lang="pt-BR" sz="1400" b="1"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dirty="0">
                          <a:effectLst/>
                        </a:rPr>
                        <a:t>1</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Profissional autônomo de serviços gerais</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divulgar seus serviços</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receber propostas de trabalho</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2</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Cliente contratante</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encontrar profissionais autônomos pela internet</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devido dificuldade de encontrar pessoalmente</a:t>
                      </a:r>
                      <a:endParaRPr lang="pt-BR" sz="1100" b="0" i="0" u="none" strike="noStrike">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3</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Cliente contratante</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encontrar profissionais autônomos</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sem gastar muito tempo procurando</a:t>
                      </a:r>
                      <a:endParaRPr lang="pt-BR" sz="1100" b="0" i="0" u="none" strike="noStrike">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4</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Profissional autônomo de serviços gerais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informar região de atendimento</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facilitar os clientes na procura do profissional por região</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5</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Cliente contratante</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Quero saber a região que o profissional atende</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Para saber se é próximo a mim</a:t>
                      </a:r>
                      <a:endParaRPr lang="pt-BR" sz="1100" b="0" i="0" u="none" strike="noStrike">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6</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Profissional autônomo de serviços gerais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apresentar </a:t>
                      </a:r>
                      <a:r>
                        <a:rPr lang="pt-BR" sz="1100" u="none" strike="noStrike" dirty="0" smtClean="0">
                          <a:effectLst/>
                        </a:rPr>
                        <a:t>portfólio</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que os clientes possam avaliar a qualidade do meu serviço </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7</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Profissional autônomo de serviços gerais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divulgar fotos dos serviços realizados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que os clientes possam avaliar a qualidade do meu serviço </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8</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Cliente contratante</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visualizar as fotos dos serviços dos profissionais autônomos</a:t>
                      </a:r>
                      <a:endParaRPr lang="pt-BR" sz="1100" b="0" i="0" u="none" strike="noStrike" dirty="0">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verificar se gostei dos serviços que o profissional </a:t>
                      </a:r>
                      <a:r>
                        <a:rPr lang="pt-BR" sz="1100" u="none" strike="noStrike" dirty="0" err="1">
                          <a:effectLst/>
                        </a:rPr>
                        <a:t>ja</a:t>
                      </a:r>
                      <a:r>
                        <a:rPr lang="pt-BR" sz="1100" u="none" strike="noStrike" dirty="0">
                          <a:effectLst/>
                        </a:rPr>
                        <a:t> fez antes de entrar em contato</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9</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Cliente contratante</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dar um feedback no serviço prestado pelo profissional contratado</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apresentar qual foi minha satisfação do serviço</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10</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Profissional autônomo de serviços gerais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receber feedback dos meus clientes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para servir como indicação para novos clientes</a:t>
                      </a:r>
                      <a:endParaRPr lang="pt-BR" sz="1100" b="0" i="0" u="none" strike="noStrike">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11</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Profissional autônomo de serviços gerais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receber comentários dos meus clientes</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para servir como indicação para novos clientes</a:t>
                      </a:r>
                      <a:endParaRPr lang="pt-BR" sz="1100" b="0" i="0" u="none" strike="noStrike" dirty="0">
                        <a:solidFill>
                          <a:srgbClr val="000000"/>
                        </a:solidFill>
                        <a:effectLst/>
                        <a:latin typeface="Calibri" panose="020F0502020204030204" pitchFamily="34" charset="0"/>
                      </a:endParaRPr>
                    </a:p>
                  </a:txBody>
                  <a:tcPr marL="7605" marR="7605" marT="7605" marB="0" anchor="ctr"/>
                </a:tc>
              </a:tr>
              <a:tr h="312025">
                <a:tc>
                  <a:txBody>
                    <a:bodyPr/>
                    <a:lstStyle/>
                    <a:p>
                      <a:pPr algn="ctr" rtl="0" fontAlgn="ctr"/>
                      <a:r>
                        <a:rPr lang="pt-BR" sz="1100" u="none" strike="noStrike">
                          <a:effectLst/>
                        </a:rPr>
                        <a:t>12</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Cliente contratante</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a:effectLst/>
                        </a:rPr>
                        <a:t>Quero visualizar a avaliação que os outros clientes deram para o profissional</a:t>
                      </a:r>
                      <a:endParaRPr lang="pt-BR" sz="1100" b="0" i="0" u="none" strike="noStrike">
                        <a:solidFill>
                          <a:srgbClr val="000000"/>
                        </a:solidFill>
                        <a:effectLst/>
                        <a:latin typeface="Calibri" panose="020F0502020204030204" pitchFamily="34" charset="0"/>
                      </a:endParaRPr>
                    </a:p>
                  </a:txBody>
                  <a:tcPr marL="7605" marR="7605" marT="7605" marB="0" anchor="ctr"/>
                </a:tc>
                <a:tc>
                  <a:txBody>
                    <a:bodyPr/>
                    <a:lstStyle/>
                    <a:p>
                      <a:pPr algn="l" rtl="0" fontAlgn="ctr"/>
                      <a:r>
                        <a:rPr lang="pt-BR" sz="1100" u="none" strike="noStrike" dirty="0">
                          <a:effectLst/>
                        </a:rPr>
                        <a:t>Por que quero ter uma indicação da qualidade do serviço do profissional</a:t>
                      </a:r>
                      <a:endParaRPr lang="pt-BR" sz="1100" b="0" i="0" u="none" strike="noStrike" dirty="0">
                        <a:solidFill>
                          <a:srgbClr val="000000"/>
                        </a:solidFill>
                        <a:effectLst/>
                        <a:latin typeface="Calibri" panose="020F0502020204030204" pitchFamily="34" charset="0"/>
                      </a:endParaRPr>
                    </a:p>
                  </a:txBody>
                  <a:tcPr marL="7605" marR="7605" marT="7605" marB="0" anchor="ctr"/>
                </a:tc>
              </a:tr>
            </a:tbl>
          </a:graphicData>
        </a:graphic>
      </p:graphicFrame>
    </p:spTree>
    <p:extLst>
      <p:ext uri="{BB962C8B-B14F-4D97-AF65-F5344CB8AC3E}">
        <p14:creationId xmlns:p14="http://schemas.microsoft.com/office/powerpoint/2010/main" val="40090982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Restrições</a:t>
            </a:r>
            <a:endParaRPr lang="pt-BR" dirty="0"/>
          </a:p>
        </p:txBody>
      </p:sp>
      <p:sp>
        <p:nvSpPr>
          <p:cNvPr id="3" name="Espaço Reservado para Conteúdo 2"/>
          <p:cNvSpPr>
            <a:spLocks noGrp="1"/>
          </p:cNvSpPr>
          <p:nvPr>
            <p:ph idx="1"/>
          </p:nvPr>
        </p:nvSpPr>
        <p:spPr/>
        <p:txBody>
          <a:bodyPr/>
          <a:lstStyle/>
          <a:p>
            <a:pPr algn="just"/>
            <a:r>
              <a:rPr lang="pt-BR" dirty="0"/>
              <a:t>1º - Irá focar somente nos profissionais autônomos: pedreiro, diarista, pintor, eletricista, bombeiro hidráulico e jardineiro</a:t>
            </a:r>
            <a:r>
              <a:rPr lang="pt-BR" dirty="0" smtClean="0"/>
              <a:t>.</a:t>
            </a:r>
          </a:p>
          <a:p>
            <a:pPr marL="0" indent="0" algn="just">
              <a:buNone/>
            </a:pPr>
            <a:endParaRPr lang="pt-BR" dirty="0"/>
          </a:p>
          <a:p>
            <a:pPr marL="0" indent="0" algn="just">
              <a:buNone/>
            </a:pPr>
            <a:endParaRPr lang="pt-BR" dirty="0"/>
          </a:p>
          <a:p>
            <a:pPr algn="just"/>
            <a:r>
              <a:rPr lang="pt-BR" dirty="0"/>
              <a:t>2º - O sistema a ser desenvolvido necessita que haja uma interação e um compartilhamento de informações entre diversos usuários. Nesse caso, para realizar essa interação, é necessário que o sistema esteja na web e que o usuário possua acesso à internet. Nossa aplicação está restrita a ser uma arquitetura </a:t>
            </a:r>
            <a:r>
              <a:rPr lang="pt-BR" dirty="0" err="1"/>
              <a:t>Client</a:t>
            </a:r>
            <a:r>
              <a:rPr lang="pt-BR" dirty="0"/>
              <a:t>-Server e funcionar como um serviço na web com acesso via browser aplicativo mobile.</a:t>
            </a:r>
          </a:p>
          <a:p>
            <a:endParaRPr lang="pt-BR" dirty="0"/>
          </a:p>
        </p:txBody>
      </p:sp>
    </p:spTree>
    <p:extLst>
      <p:ext uri="{BB962C8B-B14F-4D97-AF65-F5344CB8AC3E}">
        <p14:creationId xmlns:p14="http://schemas.microsoft.com/office/powerpoint/2010/main" val="48386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TM10001106[[fn=Selo]]</Template>
  <TotalTime>71</TotalTime>
  <Words>601</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vt:i4>
      </vt:variant>
    </vt:vector>
  </HeadingPairs>
  <TitlesOfParts>
    <vt:vector size="12" baseType="lpstr">
      <vt:lpstr>Arial</vt:lpstr>
      <vt:lpstr>Calibri</vt:lpstr>
      <vt:lpstr>Gill Sans MT</vt:lpstr>
      <vt:lpstr>Impact</vt:lpstr>
      <vt:lpstr>Badge</vt:lpstr>
      <vt:lpstr>homeWorker</vt:lpstr>
      <vt:lpstr>Problema</vt:lpstr>
      <vt:lpstr>Objetivo do Trabalho </vt:lpstr>
      <vt:lpstr>Justificativa</vt:lpstr>
      <vt:lpstr>Público Alvo</vt:lpstr>
      <vt:lpstr>  Requisitos</vt:lpstr>
      <vt:lpstr>Restrições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Rodrigo</dc:creator>
  <cp:lastModifiedBy>Rodrigo</cp:lastModifiedBy>
  <cp:revision>16</cp:revision>
  <dcterms:created xsi:type="dcterms:W3CDTF">2017-09-14T10:21:19Z</dcterms:created>
  <dcterms:modified xsi:type="dcterms:W3CDTF">2017-09-14T14:47:06Z</dcterms:modified>
</cp:coreProperties>
</file>