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0276000" cx="42804000"/>
  <p:notesSz cx="9144000" cy="6858000"/>
  <p:embeddedFontLst>
    <p:embeddedFont>
      <p:font typeface="Lato"/>
      <p:regular r:id="rId7"/>
      <p:bold r:id="rId8"/>
      <p:italic r:id="rId9"/>
      <p:boldItalic r:id="rId1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5F65309-6EAD-4C1D-9EC1-72823BE16581}">
  <a:tblStyle styleId="{45F65309-6EAD-4C1D-9EC1-72823BE165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schemas.openxmlformats.org/officeDocument/2006/relationships/font" Target="fonts/Lato-boldItalic.fntdata"/><Relationship Id="rId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410" lvl="1" marL="156751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820" lvl="2" marL="31350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31" lvl="3" marL="47025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40" lvl="4" marL="627004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651" lvl="5" marL="78375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060" lvl="6" marL="940506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71" lvl="7" marL="1097257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181" lvl="8" marL="1254008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410" lvl="1" marL="156751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820" lvl="2" marL="31350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31" lvl="3" marL="47025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40" lvl="4" marL="627004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651" lvl="5" marL="78375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060" lvl="6" marL="940506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71" lvl="7" marL="1097257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181" lvl="8" marL="1254008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754039" y="514350"/>
            <a:ext cx="3636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410" lvl="1" marL="156751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10820" lvl="2" marL="313502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31" lvl="3" marL="470253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940" lvl="4" marL="627004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1651" lvl="5" marL="783755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060" lvl="6" marL="940506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471" lvl="7" marL="1097257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5181" lvl="8" marL="1254008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cs-CZ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2754039" y="514350"/>
            <a:ext cx="36360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:notes"/>
          <p:cNvSpPr txBox="1"/>
          <p:nvPr>
            <p:ph idx="12" type="sldNum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3210300" y="9405186"/>
            <a:ext cx="36383400" cy="648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6420600" y="17156400"/>
            <a:ext cx="29962800" cy="77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2900"/>
              </a:spcBef>
              <a:spcAft>
                <a:spcPts val="0"/>
              </a:spcAft>
              <a:buClr>
                <a:srgbClr val="888888"/>
              </a:buClr>
              <a:buSzPts val="14600"/>
              <a:buFont typeface="Arial"/>
              <a:buNone/>
              <a:defRPr b="0" i="0" sz="14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ctr">
              <a:spcBef>
                <a:spcPts val="2500"/>
              </a:spcBef>
              <a:spcAft>
                <a:spcPts val="0"/>
              </a:spcAft>
              <a:buClr>
                <a:srgbClr val="888888"/>
              </a:buClr>
              <a:buSzPts val="12700"/>
              <a:buFont typeface="Arial"/>
              <a:buNone/>
              <a:defRPr b="0" i="0" sz="12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0900"/>
              <a:buFont typeface="Arial"/>
              <a:buNone/>
              <a:defRPr b="0" i="0" sz="10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ctr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b="0" i="0" sz="9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ctr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b="0" i="0" sz="9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ctr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b="0" i="0" sz="9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ctr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b="0" i="0" sz="9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ctr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b="0" i="0" sz="9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ctr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b="0" i="0" sz="9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2140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14624700" y="28061369"/>
            <a:ext cx="13554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30676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75" lIns="415925" spcFirstLastPara="1" rIns="415925" wrap="square" tIns="2079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2140200" y="1212444"/>
            <a:ext cx="38523600" cy="50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11411552" y="-2206949"/>
            <a:ext cx="19980900" cy="385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300" lIns="121300" spcFirstLastPara="1" rIns="121300" wrap="square" tIns="121300">
            <a:noAutofit/>
          </a:bodyPr>
          <a:lstStyle>
            <a:lvl1pPr indent="-1155700" lvl="0" marL="457200" marR="0" rtl="0" algn="l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35050" lvl="1" marL="914400" marR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700"/>
              <a:buFont typeface="Arial"/>
              <a:buChar char="–"/>
              <a:defRPr b="0" i="0" sz="1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12800" lvl="3" marL="18288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12800" lvl="4" marL="22860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12800" lvl="5" marL="27432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12800" lvl="6" marL="32004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2800" lvl="7" marL="36576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12800" lvl="8" marL="41148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2140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14624700" y="28061369"/>
            <a:ext cx="13554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30676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75" lIns="415925" spcFirstLastPara="1" rIns="415925" wrap="square" tIns="2079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22932002" y="9313346"/>
            <a:ext cx="25832700" cy="963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3313500" y="39146"/>
            <a:ext cx="25832700" cy="28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300" lIns="121300" spcFirstLastPara="1" rIns="121300" wrap="square" tIns="121300">
            <a:noAutofit/>
          </a:bodyPr>
          <a:lstStyle>
            <a:lvl1pPr indent="-1155700" lvl="0" marL="457200" marR="0" rtl="0" algn="l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35050" lvl="1" marL="914400" marR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700"/>
              <a:buFont typeface="Arial"/>
              <a:buChar char="–"/>
              <a:defRPr b="0" i="0" sz="1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12800" lvl="3" marL="18288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12800" lvl="4" marL="22860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12800" lvl="5" marL="27432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12800" lvl="6" marL="32004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2800" lvl="7" marL="36576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12800" lvl="8" marL="41148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2140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14624700" y="28061369"/>
            <a:ext cx="13554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30676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75" lIns="415925" spcFirstLastPara="1" rIns="415925" wrap="square" tIns="2079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2140200" y="1212444"/>
            <a:ext cx="38523600" cy="50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140200" y="7064401"/>
            <a:ext cx="38523600" cy="19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300" lIns="121300" spcFirstLastPara="1" rIns="121300" wrap="square" tIns="121300">
            <a:noAutofit/>
          </a:bodyPr>
          <a:lstStyle>
            <a:lvl1pPr indent="-1155700" lvl="0" marL="457200" marR="0" rtl="0" algn="l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35050" lvl="1" marL="914400" marR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700"/>
              <a:buFont typeface="Arial"/>
              <a:buChar char="–"/>
              <a:defRPr b="0" i="0" sz="1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12800" lvl="3" marL="18288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12800" lvl="4" marL="22860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12800" lvl="5" marL="27432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12800" lvl="6" marL="32004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2800" lvl="7" marL="36576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12800" lvl="8" marL="41148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2140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4624700" y="28061369"/>
            <a:ext cx="13554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30676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75" lIns="415925" spcFirstLastPara="1" rIns="415925" wrap="square" tIns="2079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381221" y="19455135"/>
            <a:ext cx="36383400" cy="60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300" lIns="121300" spcFirstLastPara="1" rIns="121300" wrap="square" tIns="1213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1" i="0" sz="1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381221" y="12832262"/>
            <a:ext cx="36383400" cy="66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300" lIns="121300" spcFirstLastPara="1" rIns="121300" wrap="square" tIns="121300">
            <a:noAutofit/>
          </a:bodyPr>
          <a:lstStyle>
            <a:lvl1pPr indent="-2286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14600"/>
              <a:buFont typeface="Arial"/>
              <a:buNone/>
              <a:defRPr b="0" i="0" sz="9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600"/>
              </a:spcBef>
              <a:spcAft>
                <a:spcPts val="0"/>
              </a:spcAft>
              <a:buClr>
                <a:srgbClr val="888888"/>
              </a:buClr>
              <a:buSzPts val="12700"/>
              <a:buFont typeface="Arial"/>
              <a:buNone/>
              <a:defRPr b="0" i="0" sz="8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10900"/>
              <a:buFont typeface="Arial"/>
              <a:buNone/>
              <a:defRPr b="0" i="0" sz="73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300"/>
              </a:spcBef>
              <a:spcAft>
                <a:spcPts val="0"/>
              </a:spcAft>
              <a:buClr>
                <a:srgbClr val="888888"/>
              </a:buClr>
              <a:buSzPts val="9200"/>
              <a:buFont typeface="Arial"/>
              <a:buNone/>
              <a:defRPr b="0" i="0" sz="6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2140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4624700" y="28061369"/>
            <a:ext cx="13554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30676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75" lIns="415925" spcFirstLastPara="1" rIns="415925" wrap="square" tIns="2079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2140200" y="1212444"/>
            <a:ext cx="38523600" cy="50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2140200" y="7064401"/>
            <a:ext cx="18905100" cy="19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300" lIns="121300" spcFirstLastPara="1" rIns="121300" wrap="square" tIns="121300">
            <a:noAutofit/>
          </a:bodyPr>
          <a:lstStyle>
            <a:lvl1pPr indent="-1035050" lvl="0" marL="457200" marR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700"/>
              <a:buFont typeface="Arial"/>
              <a:buChar char="•"/>
              <a:defRPr b="0" i="0" sz="1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20750" lvl="1" marL="91440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–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12800" lvl="2" marL="13716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93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493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493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93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49300" lvl="8" marL="4114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21758700" y="7064401"/>
            <a:ext cx="18905100" cy="19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300" lIns="121300" spcFirstLastPara="1" rIns="121300" wrap="square" tIns="121300">
            <a:noAutofit/>
          </a:bodyPr>
          <a:lstStyle>
            <a:lvl1pPr indent="-1035050" lvl="0" marL="457200" marR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700"/>
              <a:buFont typeface="Arial"/>
              <a:buChar char="•"/>
              <a:defRPr b="0" i="0" sz="1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920750" lvl="1" marL="91440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–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812800" lvl="2" marL="13716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49300" lvl="3" marL="1828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–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49300" lvl="4" marL="22860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»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49300" lvl="5" marL="27432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49300" lvl="6" marL="32004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49300" lvl="7" marL="3657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49300" lvl="8" marL="41148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2140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14624700" y="28061369"/>
            <a:ext cx="13554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30676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75" lIns="415925" spcFirstLastPara="1" rIns="415925" wrap="square" tIns="2079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140200" y="1212444"/>
            <a:ext cx="38523600" cy="50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2140200" y="6777061"/>
            <a:ext cx="189126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300" lIns="121300" spcFirstLastPara="1" rIns="121300" wrap="square" tIns="121300">
            <a:noAutofit/>
          </a:bodyPr>
          <a:lstStyle>
            <a:lvl1pPr indent="-228600" lvl="0" marL="45720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None/>
              <a:defRPr b="1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700"/>
              <a:buFont typeface="Arial"/>
              <a:buNone/>
              <a:defRPr b="1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None/>
              <a:defRPr b="1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2140200" y="9601417"/>
            <a:ext cx="18912600" cy="17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300" lIns="121300" spcFirstLastPara="1" rIns="121300" wrap="square" tIns="121300">
            <a:noAutofit/>
          </a:bodyPr>
          <a:lstStyle>
            <a:lvl1pPr indent="-920750" lvl="0" marL="45720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0" lvl="1" marL="9144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93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92150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92150" lvl="4" marL="22860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92150" lvl="5" marL="27432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92150" lvl="6" marL="32004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92150" lvl="7" marL="36576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92150" lvl="8" marL="41148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21743840" y="6777061"/>
            <a:ext cx="189201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300" lIns="121300" spcFirstLastPara="1" rIns="121300" wrap="square" tIns="121300">
            <a:noAutofit/>
          </a:bodyPr>
          <a:lstStyle>
            <a:lvl1pPr indent="-228600" lvl="0" marL="45720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None/>
              <a:defRPr b="1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2700"/>
              <a:buFont typeface="Arial"/>
              <a:buNone/>
              <a:defRPr b="1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None/>
              <a:defRPr b="1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1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21743840" y="9601417"/>
            <a:ext cx="18920100" cy="174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300" lIns="121300" spcFirstLastPara="1" rIns="121300" wrap="square" tIns="121300">
            <a:noAutofit/>
          </a:bodyPr>
          <a:lstStyle>
            <a:lvl1pPr indent="-920750" lvl="0" marL="45720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812800" lvl="1" marL="9144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49300" lvl="2" marL="1371600" marR="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8200"/>
              <a:buFont typeface="Arial"/>
              <a:buChar char="•"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692150" lvl="3" marL="18288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–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692150" lvl="4" marL="22860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»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692150" lvl="5" marL="27432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692150" lvl="6" marL="32004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692150" lvl="7" marL="36576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692150" lvl="8" marL="4114800" marR="0" rtl="0" algn="l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7300"/>
              <a:buFont typeface="Arial"/>
              <a:buChar char="•"/>
              <a:defRPr b="0" i="0" sz="7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2140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14624700" y="28061369"/>
            <a:ext cx="13554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30676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75" lIns="415925" spcFirstLastPara="1" rIns="415925" wrap="square" tIns="2079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2140200" y="1212444"/>
            <a:ext cx="38523600" cy="50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2140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14624700" y="28061369"/>
            <a:ext cx="13554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30676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75" lIns="415925" spcFirstLastPara="1" rIns="415925" wrap="square" tIns="2079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2140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14624700" y="28061369"/>
            <a:ext cx="13554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30676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75" lIns="415925" spcFirstLastPara="1" rIns="415925" wrap="square" tIns="2079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2140203" y="1205433"/>
            <a:ext cx="14082300" cy="51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300" lIns="121300" spcFirstLastPara="1" rIns="121300" wrap="square" tIns="1213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1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16735175" y="1205435"/>
            <a:ext cx="23928600" cy="258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300" lIns="121300" spcFirstLastPara="1" rIns="121300" wrap="square" tIns="121300">
            <a:noAutofit/>
          </a:bodyPr>
          <a:lstStyle>
            <a:lvl1pPr indent="-1155700" lvl="0" marL="457200" marR="0" rtl="0" algn="l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35050" lvl="1" marL="914400" marR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700"/>
              <a:buFont typeface="Arial"/>
              <a:buChar char="–"/>
              <a:defRPr b="0" i="0" sz="1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12800" lvl="3" marL="18288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12800" lvl="4" marL="22860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12800" lvl="5" marL="27432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12800" lvl="6" marL="32004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2800" lvl="7" marL="36576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12800" lvl="8" marL="41148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140203" y="6335535"/>
            <a:ext cx="14082300" cy="207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300" lIns="121300" spcFirstLastPara="1" rIns="121300" wrap="square" tIns="121300">
            <a:noAutofit/>
          </a:bodyPr>
          <a:lstStyle>
            <a:lvl1pPr indent="-228600" lvl="0" marL="457200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7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2140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14624700" y="28061369"/>
            <a:ext cx="13554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30676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75" lIns="415925" spcFirstLastPara="1" rIns="415925" wrap="square" tIns="2079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89884" y="21193200"/>
            <a:ext cx="256824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300" lIns="121300" spcFirstLastPara="1" rIns="121300" wrap="square" tIns="1213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1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8389884" y="2705217"/>
            <a:ext cx="25682400" cy="181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300" lIns="121300" spcFirstLastPara="1" rIns="121300" wrap="square" tIns="121300">
            <a:noAutofit/>
          </a:bodyPr>
          <a:lstStyle>
            <a:lvl1pPr indent="0" lvl="0" marL="0" marR="0" rtl="0" algn="l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89884" y="23695177"/>
            <a:ext cx="25682400" cy="35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300" lIns="121300" spcFirstLastPara="1" rIns="121300" wrap="square" tIns="121300">
            <a:noAutofit/>
          </a:bodyPr>
          <a:lstStyle>
            <a:lvl1pPr indent="-228600" lvl="0" marL="457200" marR="0" rtl="0" algn="l"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None/>
              <a:defRPr b="0" i="0" sz="6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700"/>
              <a:buFont typeface="Arial"/>
              <a:buNone/>
              <a:defRPr b="0" i="0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None/>
              <a:defRPr b="0" i="0" sz="4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2140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14624700" y="28061369"/>
            <a:ext cx="13554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30676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75" lIns="415925" spcFirstLastPara="1" rIns="415925" wrap="square" tIns="2079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5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140200" y="1212444"/>
            <a:ext cx="38523600" cy="504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None/>
              <a:defRPr b="0" i="0" sz="20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2pPr>
            <a:lvl3pPr indent="0" lvl="2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3pPr>
            <a:lvl4pPr indent="0" lvl="3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4pPr>
            <a:lvl5pPr indent="0" lvl="4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5pPr>
            <a:lvl6pPr indent="0" lvl="5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6pPr>
            <a:lvl7pPr indent="0" lvl="6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7pPr>
            <a:lvl8pPr indent="0" lvl="7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8pPr>
            <a:lvl9pPr indent="0" lvl="8">
              <a:spcBef>
                <a:spcPts val="0"/>
              </a:spcBef>
              <a:spcAft>
                <a:spcPts val="0"/>
              </a:spcAft>
              <a:buSzPts val="1900"/>
              <a:buNone/>
              <a:defRPr sz="24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140200" y="7064401"/>
            <a:ext cx="38523600" cy="199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300" lIns="121300" spcFirstLastPara="1" rIns="121300" wrap="square" tIns="121300">
            <a:noAutofit/>
          </a:bodyPr>
          <a:lstStyle>
            <a:lvl1pPr indent="-1155700" lvl="0" marL="457200" marR="0" rtl="0" algn="l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b="0" i="0" sz="14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035050" lvl="1" marL="914400" marR="0" rtl="0" algn="l">
              <a:spcBef>
                <a:spcPts val="2500"/>
              </a:spcBef>
              <a:spcAft>
                <a:spcPts val="0"/>
              </a:spcAft>
              <a:buClr>
                <a:schemeClr val="dk1"/>
              </a:buClr>
              <a:buSzPts val="12700"/>
              <a:buFont typeface="Arial"/>
              <a:buChar char="–"/>
              <a:defRPr b="0" i="0" sz="1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920750" lvl="2" marL="1371600" marR="0" rtl="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0900"/>
              <a:buFont typeface="Arial"/>
              <a:buChar char="•"/>
              <a:defRPr b="0" i="0" sz="10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12800" lvl="3" marL="18288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–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12800" lvl="4" marL="22860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»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12800" lvl="5" marL="27432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12800" lvl="6" marL="32004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12800" lvl="7" marL="36576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12800" lvl="8" marL="4114800" marR="0" rtl="0" algn="l"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9200"/>
              <a:buFont typeface="Arial"/>
              <a:buChar char="•"/>
              <a:defRPr b="0" i="0" sz="9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2140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4624700" y="28061369"/>
            <a:ext cx="13554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300" lIns="121300" spcFirstLastPara="1" rIns="121300" wrap="square" tIns="1213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12700" lvl="1" marL="20828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5400" lvl="2" marL="41656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62357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12700" lvl="4" marL="83185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04013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12700" lvl="6" marL="124841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12700" lvl="7" marL="145542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12700" lvl="8" marL="16637000" marR="0" rtl="0" algn="l">
              <a:spcBef>
                <a:spcPts val="0"/>
              </a:spcBef>
              <a:spcAft>
                <a:spcPts val="0"/>
              </a:spcAft>
              <a:buSzPts val="19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30676200" y="28061369"/>
            <a:ext cx="9987600" cy="161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7975" lIns="415925" spcFirstLastPara="1" rIns="415925" wrap="square" tIns="2079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-CZ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28225525" y="5323075"/>
            <a:ext cx="13750200" cy="24083100"/>
          </a:xfrm>
          <a:prstGeom prst="rect">
            <a:avLst/>
          </a:prstGeom>
          <a:solidFill>
            <a:srgbClr val="E5DFEC">
              <a:alpha val="38820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60625" lIns="121300" spcFirstLastPara="1" rIns="121300" wrap="square" tIns="60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152575" y="5342825"/>
            <a:ext cx="11548200" cy="24083100"/>
          </a:xfrm>
          <a:prstGeom prst="rect">
            <a:avLst/>
          </a:prstGeom>
          <a:solidFill>
            <a:srgbClr val="E5DFEC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60625" lIns="121300" spcFirstLastPara="1" rIns="121300" wrap="square" tIns="60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13691575" y="5342850"/>
            <a:ext cx="13750200" cy="24083100"/>
          </a:xfrm>
          <a:prstGeom prst="rect">
            <a:avLst/>
          </a:prstGeom>
          <a:solidFill>
            <a:srgbClr val="E5DFEC">
              <a:alpha val="38823"/>
            </a:srgbClr>
          </a:soli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60625" lIns="121300" spcFirstLastPara="1" rIns="121300" wrap="square" tIns="60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t/>
            </a:r>
            <a:endParaRPr b="0" i="0" sz="8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0" y="-666125"/>
            <a:ext cx="42804000" cy="499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625" lIns="121300" spcFirstLastPara="1" rIns="121300" wrap="square" tIns="60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/>
          <p:nvPr/>
        </p:nvSpPr>
        <p:spPr>
          <a:xfrm>
            <a:off x="0" y="29719451"/>
            <a:ext cx="42804000" cy="58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625" lIns="121300" spcFirstLastPara="1" rIns="121300" wrap="square" tIns="60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/>
          <p:nvPr/>
        </p:nvSpPr>
        <p:spPr>
          <a:xfrm rot="-5400000">
            <a:off x="-14930397" y="14264355"/>
            <a:ext cx="30385500" cy="524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625" lIns="121300" spcFirstLastPara="1" rIns="121300" wrap="square" tIns="60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/>
          <p:nvPr/>
        </p:nvSpPr>
        <p:spPr>
          <a:xfrm rot="-5400000">
            <a:off x="29432975" y="16658725"/>
            <a:ext cx="26207700" cy="518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60625" lIns="121300" spcFirstLastPara="1" rIns="121300" wrap="square" tIns="60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/>
          <p:nvPr/>
        </p:nvSpPr>
        <p:spPr>
          <a:xfrm>
            <a:off x="7369338" y="1484775"/>
            <a:ext cx="28065300" cy="19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25" lIns="121300" spcFirstLastPara="1" rIns="121300" wrap="square" tIns="60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37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cs-CZ" sz="42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Fernando Duarte</a:t>
            </a:r>
            <a:endParaRPr sz="1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eadings_2 copy.png" id="97" name="Google Shape;97;p13"/>
          <p:cNvPicPr preferRelativeResize="0"/>
          <p:nvPr/>
        </p:nvPicPr>
        <p:blipFill rotWithShape="1">
          <a:blip r:embed="rId3">
            <a:alphaModFix/>
          </a:blip>
          <a:srcRect b="32526" l="0" r="13977" t="54141"/>
          <a:stretch/>
        </p:blipFill>
        <p:spPr>
          <a:xfrm>
            <a:off x="772075" y="21400825"/>
            <a:ext cx="12216300" cy="22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>
            <a:off x="2353556" y="21940375"/>
            <a:ext cx="8969100" cy="11985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60625" lIns="121300" spcFirstLastPara="1" rIns="121300" wrap="square" tIns="60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5300">
                <a:solidFill>
                  <a:schemeClr val="lt1"/>
                </a:solidFill>
              </a:rPr>
              <a:t>Tarea Auxiliar</a:t>
            </a:r>
            <a:endParaRPr sz="5300">
              <a:solidFill>
                <a:schemeClr val="lt1"/>
              </a:solidFill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798400" y="-65500"/>
            <a:ext cx="372072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25" lIns="121300" spcFirstLastPara="1" rIns="121300" wrap="square" tIns="60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8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Semi-Supervised Auxiliary Task for VLN</a:t>
            </a:r>
            <a:endParaRPr sz="19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1429875" y="7042475"/>
            <a:ext cx="11004000" cy="57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25" lIns="121300" spcFirstLastPara="1" rIns="121300" wrap="square" tIns="60625">
            <a:noAutofit/>
          </a:bodyPr>
          <a:lstStyle/>
          <a:p>
            <a:pPr indent="-412750" lvl="0" marL="457200" marR="0" rtl="0" algn="just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●"/>
            </a:pPr>
            <a:r>
              <a:rPr lang="cs-CZ" sz="2900">
                <a:latin typeface="Calibri"/>
                <a:ea typeface="Calibri"/>
                <a:cs typeface="Calibri"/>
                <a:sym typeface="Calibri"/>
              </a:rPr>
              <a:t>La tarea de Visual-Language Navigation (VLN) consiste en que un agente pueda seguir una instrucción de navegación en lenguaje natural, para moverse a través un ambiente de tres dimensiones, con el propósito de llegar a una meta.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just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●"/>
            </a:pPr>
            <a:r>
              <a:rPr lang="cs-CZ" sz="2900">
                <a:latin typeface="Calibri"/>
                <a:ea typeface="Calibri"/>
                <a:cs typeface="Calibri"/>
                <a:sym typeface="Calibri"/>
              </a:rPr>
              <a:t>Esta tarea es bastante difícil, ya que se debe tener noción de cuál es el progreso de la instrucción, y cómo debe actuar en base a </a:t>
            </a:r>
            <a:r>
              <a:rPr lang="cs-CZ" sz="2900">
                <a:latin typeface="Calibri"/>
                <a:ea typeface="Calibri"/>
                <a:cs typeface="Calibri"/>
                <a:sym typeface="Calibri"/>
              </a:rPr>
              <a:t>imágenes</a:t>
            </a:r>
            <a:r>
              <a:rPr lang="cs-CZ" sz="2900">
                <a:latin typeface="Calibri"/>
                <a:ea typeface="Calibri"/>
                <a:cs typeface="Calibri"/>
                <a:sym typeface="Calibri"/>
              </a:rPr>
              <a:t> del ambiente,  para así llegar a la meta.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just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●"/>
            </a:pPr>
            <a:r>
              <a:rPr lang="cs-CZ" sz="2900">
                <a:latin typeface="Calibri"/>
                <a:ea typeface="Calibri"/>
                <a:cs typeface="Calibri"/>
                <a:sym typeface="Calibri"/>
              </a:rPr>
              <a:t>El ambiente en el cual el agente actúa tiene bastante información, sin embargo, extraer esta información resulta de gran complejidad [2]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marR="0" rtl="0" algn="just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●"/>
            </a:pPr>
            <a:r>
              <a:rPr lang="cs-CZ" sz="2900">
                <a:latin typeface="Calibri"/>
                <a:ea typeface="Calibri"/>
                <a:cs typeface="Calibri"/>
                <a:sym typeface="Calibri"/>
              </a:rPr>
              <a:t>Por esto, se busca introducir tareas auxiliares [1], con el </a:t>
            </a:r>
            <a:r>
              <a:rPr lang="cs-CZ" sz="2900">
                <a:latin typeface="Calibri"/>
                <a:ea typeface="Calibri"/>
                <a:cs typeface="Calibri"/>
                <a:sym typeface="Calibri"/>
              </a:rPr>
              <a:t>propósito</a:t>
            </a:r>
            <a:r>
              <a:rPr lang="cs-CZ" sz="2900">
                <a:latin typeface="Calibri"/>
                <a:ea typeface="Calibri"/>
                <a:cs typeface="Calibri"/>
                <a:sym typeface="Calibri"/>
              </a:rPr>
              <a:t> de que el agente rescate la rica información obtenida del ambiente.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eadings_2 copy.png" id="101" name="Google Shape;101;p13"/>
          <p:cNvPicPr preferRelativeResize="0"/>
          <p:nvPr/>
        </p:nvPicPr>
        <p:blipFill rotWithShape="1">
          <a:blip r:embed="rId3">
            <a:alphaModFix/>
          </a:blip>
          <a:srcRect b="59135" l="10460" r="32500" t="26050"/>
          <a:stretch/>
        </p:blipFill>
        <p:spPr>
          <a:xfrm>
            <a:off x="32706" y="4977657"/>
            <a:ext cx="13767600" cy="25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3"/>
          <p:cNvSpPr/>
          <p:nvPr/>
        </p:nvSpPr>
        <p:spPr>
          <a:xfrm>
            <a:off x="1429875" y="5777575"/>
            <a:ext cx="11082900" cy="800400"/>
          </a:xfrm>
          <a:prstGeom prst="rect">
            <a:avLst/>
          </a:prstGeom>
          <a:noFill/>
          <a:ln>
            <a:noFill/>
          </a:ln>
          <a:effectLst>
            <a:outerShdw blurRad="40005" rotWithShape="0" algn="tl" dir="5400000" dist="22987">
              <a:srgbClr val="000000">
                <a:alpha val="34900"/>
              </a:srgbClr>
            </a:outerShdw>
          </a:effectLst>
        </p:spPr>
        <p:txBody>
          <a:bodyPr anchorCtr="0" anchor="ctr" bIns="60625" lIns="121300" spcFirstLastPara="1" rIns="121300" wrap="square" tIns="60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4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Contexto</a:t>
            </a:r>
            <a:endParaRPr i="0" sz="48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headings_2 copy.png" id="103" name="Google Shape;103;p13"/>
          <p:cNvPicPr preferRelativeResize="0"/>
          <p:nvPr/>
        </p:nvPicPr>
        <p:blipFill rotWithShape="1">
          <a:blip r:embed="rId3">
            <a:alphaModFix/>
          </a:blip>
          <a:srcRect b="32525" l="0" r="13978" t="54141"/>
          <a:stretch/>
        </p:blipFill>
        <p:spPr>
          <a:xfrm>
            <a:off x="27867775" y="4927600"/>
            <a:ext cx="14331900" cy="22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3"/>
          <p:cNvSpPr/>
          <p:nvPr/>
        </p:nvSpPr>
        <p:spPr>
          <a:xfrm>
            <a:off x="28652475" y="5498850"/>
            <a:ext cx="12308700" cy="11985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60625" lIns="121300" spcFirstLastPara="1" rIns="121300" wrap="square" tIns="60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5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Resultados</a:t>
            </a:r>
            <a:endParaRPr sz="5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05" name="Google Shape;105;p13"/>
          <p:cNvGrpSpPr/>
          <p:nvPr/>
        </p:nvGrpSpPr>
        <p:grpSpPr>
          <a:xfrm>
            <a:off x="887388" y="17473500"/>
            <a:ext cx="12216300" cy="2277600"/>
            <a:chOff x="29262991" y="22284400"/>
            <a:chExt cx="12216300" cy="2277600"/>
          </a:xfrm>
        </p:grpSpPr>
        <p:pic>
          <p:nvPicPr>
            <p:cNvPr descr="headings_2 copy.png" id="106" name="Google Shape;106;p13"/>
            <p:cNvPicPr preferRelativeResize="0"/>
            <p:nvPr/>
          </p:nvPicPr>
          <p:blipFill rotWithShape="1">
            <a:blip r:embed="rId3">
              <a:alphaModFix/>
            </a:blip>
            <a:srcRect b="32525" l="0" r="13978" t="54141"/>
            <a:stretch/>
          </p:blipFill>
          <p:spPr>
            <a:xfrm>
              <a:off x="29262991" y="22284400"/>
              <a:ext cx="12216300" cy="227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3"/>
            <p:cNvSpPr/>
            <p:nvPr/>
          </p:nvSpPr>
          <p:spPr>
            <a:xfrm>
              <a:off x="29683417" y="22823925"/>
              <a:ext cx="11548200" cy="11985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60625" lIns="121300" spcFirstLastPara="1" rIns="121300" wrap="square" tIns="60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5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Agente Base</a:t>
              </a:r>
              <a:endParaRPr sz="5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27937311" y="12173913"/>
            <a:ext cx="14292843" cy="2277600"/>
            <a:chOff x="29256271" y="19161675"/>
            <a:chExt cx="12919500" cy="2277600"/>
          </a:xfrm>
        </p:grpSpPr>
        <p:pic>
          <p:nvPicPr>
            <p:cNvPr descr="headings_2 copy.png" id="109" name="Google Shape;109;p13"/>
            <p:cNvPicPr preferRelativeResize="0"/>
            <p:nvPr/>
          </p:nvPicPr>
          <p:blipFill rotWithShape="1">
            <a:blip r:embed="rId3">
              <a:alphaModFix/>
            </a:blip>
            <a:srcRect b="32525" l="0" r="13978" t="54141"/>
            <a:stretch/>
          </p:blipFill>
          <p:spPr>
            <a:xfrm>
              <a:off x="29256271" y="19161675"/>
              <a:ext cx="12919500" cy="227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0" name="Google Shape;110;p13"/>
            <p:cNvSpPr/>
            <p:nvPr/>
          </p:nvSpPr>
          <p:spPr>
            <a:xfrm>
              <a:off x="29549019" y="19701238"/>
              <a:ext cx="12308700" cy="11985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60625" lIns="121300" spcFirstLastPara="1" rIns="121300" wrap="square" tIns="60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5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Conclusiones y Trabajo Futuro</a:t>
              </a:r>
              <a:endParaRPr sz="5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11" name="Google Shape;111;p13"/>
          <p:cNvGrpSpPr/>
          <p:nvPr/>
        </p:nvGrpSpPr>
        <p:grpSpPr>
          <a:xfrm>
            <a:off x="27861326" y="22298350"/>
            <a:ext cx="14391764" cy="2277600"/>
            <a:chOff x="28600032" y="22603977"/>
            <a:chExt cx="13184100" cy="2277600"/>
          </a:xfrm>
        </p:grpSpPr>
        <p:pic>
          <p:nvPicPr>
            <p:cNvPr descr="headings_2 copy.png" id="112" name="Google Shape;112;p13"/>
            <p:cNvPicPr preferRelativeResize="0"/>
            <p:nvPr/>
          </p:nvPicPr>
          <p:blipFill rotWithShape="1">
            <a:blip r:embed="rId3">
              <a:alphaModFix/>
            </a:blip>
            <a:srcRect b="32525" l="0" r="13978" t="54141"/>
            <a:stretch/>
          </p:blipFill>
          <p:spPr>
            <a:xfrm>
              <a:off x="28600032" y="22603977"/>
              <a:ext cx="13184100" cy="227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3"/>
            <p:cNvSpPr/>
            <p:nvPr/>
          </p:nvSpPr>
          <p:spPr>
            <a:xfrm>
              <a:off x="29119386" y="23099738"/>
              <a:ext cx="12308700" cy="11985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60625" lIns="121300" spcFirstLastPara="1" rIns="121300" wrap="square" tIns="60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5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Referencias</a:t>
              </a:r>
              <a:endParaRPr sz="5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4" name="Google Shape;114;p13"/>
          <p:cNvSpPr/>
          <p:nvPr/>
        </p:nvSpPr>
        <p:spPr>
          <a:xfrm>
            <a:off x="28377925" y="24215122"/>
            <a:ext cx="12919500" cy="53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25" lIns="121300" spcFirstLastPara="1" rIns="121300" wrap="square" tIns="60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2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</a:t>
            </a:r>
            <a:r>
              <a:rPr lang="cs-CZ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1] Chih-Yao Ma, Jiasen Lu, Zuxuan Wu, Ghassan AlRegib, Zsolt Kira, Richard Socher, and Cai-ming Xiong. Self-monitoring navigation agent via auxiliary progress estimation. arXiv preprint arXiv:1901.03035, 2019.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Yu Sun, Eric Tzeng, Trevor Darrell, and Alexei A. Efros. Unsupervised domain adaptation through selfsupervision. arXiv preprint arXiv:1909.11825, 2019.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Kaiming He, Xiangyu Zhang, Shaoqing Ren, and Jian Sun. Deep residual learning forimage recognition. 2015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Chih-Yao Ma, Zuxuan Wu, Ghassan AlRegib, Caiming Xiong, and Zsolt Kira. The regretful agent: Heuristic-aided navigation through progress estimation. In Proceedings of the IEEE/CVF Conference on Computer Vision and Pattern Recognition, pages 6732–6740, 2019.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Peter Anderson, Qi Wu, Damien Teney, Jake Bruce, Mark Johnson, Niko S ̈underhauf, Ian Reid, Stephen Gould, and Anton Van Den Hengel. Vision-and-language navigation: Interpreting visually-grounded navigation instructions in real environments. In Proceedings of the IEEE Conference on Computer Vision and Pattern Recognition, pages 3674–3683, 2018.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13"/>
          <p:cNvSpPr txBox="1"/>
          <p:nvPr/>
        </p:nvSpPr>
        <p:spPr>
          <a:xfrm>
            <a:off x="1336100" y="19875300"/>
            <a:ext cx="11004000" cy="140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63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cs-CZ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trabaja con el dataset Room2Room. [5]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635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Char char="●"/>
            </a:pPr>
            <a:r>
              <a:rPr lang="cs-CZ" sz="3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modificará la arquitectura de RegretfulAgent. [4]</a:t>
            </a:r>
            <a:endParaRPr sz="3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6" name="Google Shape;116;p13"/>
          <p:cNvGrpSpPr/>
          <p:nvPr/>
        </p:nvGrpSpPr>
        <p:grpSpPr>
          <a:xfrm>
            <a:off x="808350" y="12226725"/>
            <a:ext cx="12216300" cy="2277600"/>
            <a:chOff x="29262991" y="21751000"/>
            <a:chExt cx="12216300" cy="2277600"/>
          </a:xfrm>
        </p:grpSpPr>
        <p:pic>
          <p:nvPicPr>
            <p:cNvPr descr="headings_2 copy.png" id="117" name="Google Shape;117;p13"/>
            <p:cNvPicPr preferRelativeResize="0"/>
            <p:nvPr/>
          </p:nvPicPr>
          <p:blipFill rotWithShape="1">
            <a:blip r:embed="rId3">
              <a:alphaModFix/>
            </a:blip>
            <a:srcRect b="32525" l="0" r="13978" t="54141"/>
            <a:stretch/>
          </p:blipFill>
          <p:spPr>
            <a:xfrm>
              <a:off x="29262991" y="21751000"/>
              <a:ext cx="12216300" cy="227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8" name="Google Shape;118;p13"/>
            <p:cNvSpPr/>
            <p:nvPr/>
          </p:nvSpPr>
          <p:spPr>
            <a:xfrm>
              <a:off x="29683417" y="22290525"/>
              <a:ext cx="11548200" cy="1198500"/>
            </a:xfrm>
            <a:prstGeom prst="rect">
              <a:avLst/>
            </a:prstGeom>
            <a:noFill/>
            <a:ln>
              <a:noFill/>
            </a:ln>
            <a:effectLst>
              <a:outerShdw blurRad="40000" rotWithShape="0" dir="5400000" dist="23000">
                <a:srgbClr val="000000">
                  <a:alpha val="34900"/>
                </a:srgbClr>
              </a:outerShdw>
            </a:effectLst>
          </p:spPr>
          <p:txBody>
            <a:bodyPr anchorCtr="0" anchor="ctr" bIns="60625" lIns="121300" spcFirstLastPara="1" rIns="121300" wrap="square" tIns="606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cs-CZ" sz="53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Aporte</a:t>
              </a:r>
              <a:endParaRPr sz="5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119" name="Google Shape;119;p13"/>
          <p:cNvSpPr/>
          <p:nvPr/>
        </p:nvSpPr>
        <p:spPr>
          <a:xfrm>
            <a:off x="1336100" y="14482400"/>
            <a:ext cx="11004000" cy="3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60625" lIns="121300" spcFirstLastPara="1" rIns="121300" wrap="square" tIns="60625">
            <a:noAutofit/>
          </a:bodyPr>
          <a:lstStyle/>
          <a:p>
            <a:pPr indent="-438150" lvl="0" marL="457200" marR="0" rtl="0" algn="just"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cs-CZ" sz="3300">
                <a:latin typeface="Calibri"/>
                <a:ea typeface="Calibri"/>
                <a:cs typeface="Calibri"/>
                <a:sym typeface="Calibri"/>
              </a:rPr>
              <a:t>Se han explorado una basta cantidad de tareas auxiliares [1], donde generalmente, esta logra mejorar el estado del arte.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just"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cs-CZ" sz="3300">
                <a:latin typeface="Calibri"/>
                <a:ea typeface="Calibri"/>
                <a:cs typeface="Calibri"/>
                <a:sym typeface="Calibri"/>
              </a:rPr>
              <a:t>La mayoría de estas tareas introducen etiquetas que se generan de forma automática.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marR="0" rtl="0" algn="just"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cs-CZ" sz="3300">
                <a:latin typeface="Calibri"/>
                <a:ea typeface="Calibri"/>
                <a:cs typeface="Calibri"/>
                <a:sym typeface="Calibri"/>
              </a:rPr>
              <a:t>En el presente trabajo se introduce una nueva tarea, mediante la generación automática de etiquetas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0" name="Google Shape;12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115412" y="-329350"/>
            <a:ext cx="3481600" cy="4319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eadings_2 copy.png" id="121" name="Google Shape;121;p13"/>
          <p:cNvPicPr preferRelativeResize="0"/>
          <p:nvPr/>
        </p:nvPicPr>
        <p:blipFill rotWithShape="1">
          <a:blip r:embed="rId3">
            <a:alphaModFix/>
          </a:blip>
          <a:srcRect b="32525" l="0" r="13978" t="54141"/>
          <a:stretch/>
        </p:blipFill>
        <p:spPr>
          <a:xfrm>
            <a:off x="13297200" y="5102588"/>
            <a:ext cx="14331900" cy="22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/>
          <p:nvPr/>
        </p:nvSpPr>
        <p:spPr>
          <a:xfrm>
            <a:off x="15086400" y="5642125"/>
            <a:ext cx="10522500" cy="11985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60625" lIns="121300" spcFirstLastPara="1" rIns="121300" wrap="square" tIns="60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5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Modificación Arquitectura</a:t>
            </a:r>
            <a:endParaRPr sz="5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23" name="Google Shape;123;p13"/>
          <p:cNvGraphicFramePr/>
          <p:nvPr/>
        </p:nvGraphicFramePr>
        <p:xfrm>
          <a:off x="30075788" y="9900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{45F65309-6EAD-4C1D-9EC1-72823BE16581}</a:tableStyleId>
              </a:tblPr>
              <a:tblGrid>
                <a:gridCol w="1871650"/>
                <a:gridCol w="1871650"/>
                <a:gridCol w="1871650"/>
                <a:gridCol w="1871650"/>
                <a:gridCol w="18716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400"/>
                        <a:t>Base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cs-CZ" sz="2400">
                          <a:solidFill>
                            <a:schemeClr val="dk1"/>
                          </a:solidFill>
                        </a:rPr>
                        <a:t>Random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cs-CZ" sz="2400">
                          <a:solidFill>
                            <a:schemeClr val="dk1"/>
                          </a:solidFill>
                        </a:rPr>
                        <a:t>Uniform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cs-CZ" sz="2400">
                          <a:solidFill>
                            <a:schemeClr val="dk1"/>
                          </a:solidFill>
                        </a:rPr>
                        <a:t>ResNet</a:t>
                      </a:r>
                      <a:endParaRPr b="1" sz="2400"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400"/>
                        <a:t>Success Rate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400"/>
                        <a:t>0.1704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400"/>
                        <a:t>0.1553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400"/>
                        <a:t>0.1603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400"/>
                        <a:t>0.1597</a:t>
                      </a:r>
                      <a:endParaRPr sz="2400"/>
                    </a:p>
                  </a:txBody>
                  <a:tcPr marT="91425" marB="91425" marR="91425" marL="91425"/>
                </a:tc>
              </a:tr>
              <a:tr h="37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400"/>
                        <a:t>Tiempo (m)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cs-CZ" sz="2400"/>
                        <a:t>66.3</a:t>
                      </a:r>
                      <a:endParaRPr b="1"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400"/>
                        <a:t>81.23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400"/>
                        <a:t>80.3</a:t>
                      </a:r>
                      <a:endParaRPr sz="24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2400"/>
                        <a:t>135-5</a:t>
                      </a:r>
                      <a:endParaRPr sz="24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13"/>
          <p:cNvSpPr txBox="1"/>
          <p:nvPr/>
        </p:nvSpPr>
        <p:spPr>
          <a:xfrm>
            <a:off x="28704550" y="13502650"/>
            <a:ext cx="1291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1453413" y="23924625"/>
            <a:ext cx="11004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Cuando se le pide a un ser humano cumplir una tarea de VLN, es natural para el ir ubicando objetos a medida que realiza la tarea. Por ejemplo, si la tarea es </a:t>
            </a:r>
            <a:r>
              <a:rPr i="1"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‘’Camina por el pasillo, pasado la pelota azul gira a la derecha”, </a:t>
            </a:r>
            <a:r>
              <a:rPr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encontrar la pelota marcaría un hito de la tarea</a:t>
            </a:r>
            <a:endParaRPr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alibri"/>
              <a:buChar char="●"/>
            </a:pPr>
            <a:r>
              <a:rPr lang="cs-CZ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 esto en mente, se introduce la tarea de, en una etapa de la simulación dada, decidir si algún objeto de la instrucción se encuentra en las imágenes.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14130475" y="7186775"/>
            <a:ext cx="131016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Calibri"/>
              <a:buChar char="●"/>
            </a:pPr>
            <a:r>
              <a:rPr lang="cs-CZ" sz="3500">
                <a:latin typeface="Calibri"/>
                <a:ea typeface="Calibri"/>
                <a:cs typeface="Calibri"/>
                <a:sym typeface="Calibri"/>
              </a:rPr>
              <a:t>Dadas las features de las </a:t>
            </a:r>
            <a:r>
              <a:rPr lang="cs-CZ" sz="3500">
                <a:latin typeface="Calibri"/>
                <a:ea typeface="Calibri"/>
                <a:cs typeface="Calibri"/>
                <a:sym typeface="Calibri"/>
              </a:rPr>
              <a:t>imágenes</a:t>
            </a:r>
            <a:r>
              <a:rPr lang="cs-CZ" sz="3500">
                <a:latin typeface="Calibri"/>
                <a:ea typeface="Calibri"/>
                <a:cs typeface="Calibri"/>
                <a:sym typeface="Calibri"/>
              </a:rPr>
              <a:t>, y las features de la instrucción, se concatenan ambas features y pasa por una capa fully connected, que luego se mapea a dos neuronas.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l">
              <a:spcBef>
                <a:spcPts val="0"/>
              </a:spcBef>
              <a:spcAft>
                <a:spcPts val="0"/>
              </a:spcAft>
              <a:buSzPts val="3500"/>
              <a:buFont typeface="Calibri"/>
              <a:buChar char="●"/>
            </a:pPr>
            <a:r>
              <a:rPr lang="cs-CZ" sz="3500">
                <a:latin typeface="Calibri"/>
                <a:ea typeface="Calibri"/>
                <a:cs typeface="Calibri"/>
                <a:sym typeface="Calibri"/>
              </a:rPr>
              <a:t>La idea es que, dado que se tiene una nueva tarea de saber si existe el objeto en la imagen, la extracción de features sea más rica, y así se desempeñe mejor en la tarea principal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21224" y="11622462"/>
            <a:ext cx="12919501" cy="7929602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</p:pic>
      <p:pic>
        <p:nvPicPr>
          <p:cNvPr descr="headings_2 copy.png" id="128" name="Google Shape;128;p13"/>
          <p:cNvPicPr preferRelativeResize="0"/>
          <p:nvPr/>
        </p:nvPicPr>
        <p:blipFill rotWithShape="1">
          <a:blip r:embed="rId3">
            <a:alphaModFix/>
          </a:blip>
          <a:srcRect b="32525" l="0" r="13978" t="54141"/>
          <a:stretch/>
        </p:blipFill>
        <p:spPr>
          <a:xfrm>
            <a:off x="13441000" y="20009563"/>
            <a:ext cx="14331900" cy="22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3"/>
          <p:cNvSpPr/>
          <p:nvPr/>
        </p:nvSpPr>
        <p:spPr>
          <a:xfrm>
            <a:off x="15230200" y="20549100"/>
            <a:ext cx="10522500" cy="11985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60625" lIns="121300" spcFirstLastPara="1" rIns="121300" wrap="square" tIns="60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5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Generación de Etiquetas</a:t>
            </a:r>
            <a:endParaRPr sz="5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14223400" y="22744663"/>
            <a:ext cx="129195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cs-CZ" sz="3600">
                <a:latin typeface="Calibri"/>
                <a:ea typeface="Calibri"/>
                <a:cs typeface="Calibri"/>
                <a:sym typeface="Calibri"/>
              </a:rPr>
              <a:t>Se necesita, para un determinado paso de la simulación, saber si en el ambiente se encuentra algún objeto de la instrucción.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cs-CZ" sz="3600">
                <a:latin typeface="Calibri"/>
                <a:ea typeface="Calibri"/>
                <a:cs typeface="Calibri"/>
                <a:sym typeface="Calibri"/>
              </a:rPr>
              <a:t>Para esto, primero, se </a:t>
            </a:r>
            <a:r>
              <a:rPr lang="cs-CZ" sz="3600">
                <a:latin typeface="Calibri"/>
                <a:ea typeface="Calibri"/>
                <a:cs typeface="Calibri"/>
                <a:sym typeface="Calibri"/>
              </a:rPr>
              <a:t>separó</a:t>
            </a:r>
            <a:r>
              <a:rPr lang="cs-CZ" sz="3600">
                <a:latin typeface="Calibri"/>
                <a:ea typeface="Calibri"/>
                <a:cs typeface="Calibri"/>
                <a:sym typeface="Calibri"/>
              </a:rPr>
              <a:t> la instrucción para obtener un set de palabras.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cs-CZ" sz="3600">
                <a:latin typeface="Calibri"/>
                <a:ea typeface="Calibri"/>
                <a:cs typeface="Calibri"/>
                <a:sym typeface="Calibri"/>
              </a:rPr>
              <a:t>Luego, se paso cada una de las imagenes panorámicas por una ResNet152 [3], luego, se usaron las k categorías con mayor score, y se obtuvo este grupo de palabras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rtl="0" algn="just">
              <a:spcBef>
                <a:spcPts val="0"/>
              </a:spcBef>
              <a:spcAft>
                <a:spcPts val="0"/>
              </a:spcAft>
              <a:buSzPts val="3600"/>
              <a:buFont typeface="Calibri"/>
              <a:buChar char="●"/>
            </a:pPr>
            <a:r>
              <a:rPr lang="cs-CZ" sz="3600">
                <a:latin typeface="Calibri"/>
                <a:ea typeface="Calibri"/>
                <a:cs typeface="Calibri"/>
                <a:sym typeface="Calibri"/>
              </a:rPr>
              <a:t>Finalmente, si y solo si la intersección de ambos sets es no vacía, la etiqueta es 1.</a:t>
            </a:r>
            <a:endParaRPr sz="3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28793250" y="14607575"/>
            <a:ext cx="127413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just">
              <a:spcBef>
                <a:spcPts val="0"/>
              </a:spcBef>
              <a:spcAft>
                <a:spcPts val="0"/>
              </a:spcAft>
              <a:buSzPts val="3500"/>
              <a:buFont typeface="Calibri"/>
              <a:buChar char="●"/>
            </a:pPr>
            <a:r>
              <a:rPr lang="cs-CZ" sz="3500">
                <a:latin typeface="Calibri"/>
                <a:ea typeface="Calibri"/>
                <a:cs typeface="Calibri"/>
                <a:sym typeface="Calibri"/>
              </a:rPr>
              <a:t>El score de la nueva mejora no mejoró, y además, este score es similar a una generación de etiquetas uniforme (solamente 1 o 0 para todos los casos). Esto nos dice que la etiqueta pocas veces se crea de forma </a:t>
            </a:r>
            <a:r>
              <a:rPr lang="cs-CZ" sz="3500">
                <a:latin typeface="Calibri"/>
                <a:ea typeface="Calibri"/>
                <a:cs typeface="Calibri"/>
                <a:sym typeface="Calibri"/>
              </a:rPr>
              <a:t>homogénea</a:t>
            </a:r>
            <a:r>
              <a:rPr lang="cs-CZ" sz="35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just">
              <a:spcBef>
                <a:spcPts val="0"/>
              </a:spcBef>
              <a:spcAft>
                <a:spcPts val="0"/>
              </a:spcAft>
              <a:buSzPts val="3500"/>
              <a:buFont typeface="Calibri"/>
              <a:buChar char="●"/>
            </a:pPr>
            <a:r>
              <a:rPr lang="cs-CZ" sz="3500">
                <a:latin typeface="Calibri"/>
                <a:ea typeface="Calibri"/>
                <a:cs typeface="Calibri"/>
                <a:sym typeface="Calibri"/>
              </a:rPr>
              <a:t>Al probar con un agente random, se ve un drástico drop en el desempeño, por lo que la tarea afecta de forma considerable.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just">
              <a:spcBef>
                <a:spcPts val="0"/>
              </a:spcBef>
              <a:spcAft>
                <a:spcPts val="0"/>
              </a:spcAft>
              <a:buSzPts val="3500"/>
              <a:buFont typeface="Calibri"/>
              <a:buChar char="●"/>
            </a:pPr>
            <a:r>
              <a:rPr lang="cs-CZ" sz="3500">
                <a:latin typeface="Calibri"/>
                <a:ea typeface="Calibri"/>
                <a:cs typeface="Calibri"/>
                <a:sym typeface="Calibri"/>
              </a:rPr>
              <a:t>El tiempo de entrenamiento no crece de forma drástica.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eadings_2 copy.png" id="132" name="Google Shape;132;p13"/>
          <p:cNvPicPr preferRelativeResize="0"/>
          <p:nvPr/>
        </p:nvPicPr>
        <p:blipFill rotWithShape="1">
          <a:blip r:embed="rId3">
            <a:alphaModFix/>
          </a:blip>
          <a:srcRect b="32525" l="0" r="13978" t="54141"/>
          <a:stretch/>
        </p:blipFill>
        <p:spPr>
          <a:xfrm>
            <a:off x="27829389" y="18458350"/>
            <a:ext cx="14391900" cy="227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3"/>
          <p:cNvSpPr/>
          <p:nvPr/>
        </p:nvSpPr>
        <p:spPr>
          <a:xfrm>
            <a:off x="28535440" y="18935360"/>
            <a:ext cx="13436100" cy="1198500"/>
          </a:xfrm>
          <a:prstGeom prst="rect">
            <a:avLst/>
          </a:prstGeom>
          <a:noFill/>
          <a:ln>
            <a:noFill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60625" lIns="121300" spcFirstLastPara="1" rIns="121300" wrap="square" tIns="606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-CZ" sz="5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Trabajo Futuro</a:t>
            </a:r>
            <a:endParaRPr sz="5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4" name="Google Shape;134;p13"/>
          <p:cNvSpPr txBox="1"/>
          <p:nvPr/>
        </p:nvSpPr>
        <p:spPr>
          <a:xfrm>
            <a:off x="28451888" y="20549100"/>
            <a:ext cx="13146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0850" lvl="0" marL="457200" rtl="0" algn="just">
              <a:spcBef>
                <a:spcPts val="0"/>
              </a:spcBef>
              <a:spcAft>
                <a:spcPts val="0"/>
              </a:spcAft>
              <a:buSzPts val="3500"/>
              <a:buFont typeface="Calibri"/>
              <a:buChar char="●"/>
            </a:pPr>
            <a:r>
              <a:rPr lang="cs-CZ" sz="3500">
                <a:latin typeface="Calibri"/>
                <a:ea typeface="Calibri"/>
                <a:cs typeface="Calibri"/>
                <a:sym typeface="Calibri"/>
              </a:rPr>
              <a:t>Trabajar con las </a:t>
            </a:r>
            <a:r>
              <a:rPr lang="cs-CZ" sz="3500">
                <a:latin typeface="Calibri"/>
                <a:ea typeface="Calibri"/>
                <a:cs typeface="Calibri"/>
                <a:sym typeface="Calibri"/>
              </a:rPr>
              <a:t>imágenes</a:t>
            </a:r>
            <a:r>
              <a:rPr lang="cs-CZ" sz="3500">
                <a:latin typeface="Calibri"/>
                <a:ea typeface="Calibri"/>
                <a:cs typeface="Calibri"/>
                <a:sym typeface="Calibri"/>
              </a:rPr>
              <a:t>, y no con features precomputados.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just">
              <a:spcBef>
                <a:spcPts val="0"/>
              </a:spcBef>
              <a:spcAft>
                <a:spcPts val="0"/>
              </a:spcAft>
              <a:buSzPts val="3500"/>
              <a:buFont typeface="Calibri"/>
              <a:buChar char="●"/>
            </a:pPr>
            <a:r>
              <a:rPr lang="cs-CZ" sz="3500">
                <a:latin typeface="Calibri"/>
                <a:ea typeface="Calibri"/>
                <a:cs typeface="Calibri"/>
                <a:sym typeface="Calibri"/>
              </a:rPr>
              <a:t>Probar distintas arquitecturas para el generador de etiquetas.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  <a:p>
            <a:pPr indent="-450850" lvl="0" marL="457200" rtl="0" algn="just">
              <a:spcBef>
                <a:spcPts val="0"/>
              </a:spcBef>
              <a:spcAft>
                <a:spcPts val="0"/>
              </a:spcAft>
              <a:buSzPts val="3500"/>
              <a:buFont typeface="Calibri"/>
              <a:buChar char="●"/>
            </a:pPr>
            <a:r>
              <a:rPr lang="cs-CZ" sz="3500">
                <a:latin typeface="Calibri"/>
                <a:ea typeface="Calibri"/>
                <a:cs typeface="Calibri"/>
                <a:sym typeface="Calibri"/>
              </a:rPr>
              <a:t>Unir esta tarea con el estimador de progreso.</a:t>
            </a:r>
            <a:endParaRPr sz="3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28547625" y="6952075"/>
            <a:ext cx="131469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38150" lvl="0" marL="457200" rtl="0" algn="just"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cs-CZ" sz="3300">
                <a:latin typeface="Calibri"/>
                <a:ea typeface="Calibri"/>
                <a:cs typeface="Calibri"/>
                <a:sym typeface="Calibri"/>
              </a:rPr>
              <a:t>Se probó generando etiquetas aleatorias, siempre positivas, y con el método propuesto.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just"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cs-CZ" sz="3300">
                <a:latin typeface="Calibri"/>
                <a:ea typeface="Calibri"/>
                <a:cs typeface="Calibri"/>
                <a:sym typeface="Calibri"/>
              </a:rPr>
              <a:t>Además, se </a:t>
            </a:r>
            <a:r>
              <a:rPr lang="cs-CZ" sz="3300">
                <a:latin typeface="Calibri"/>
                <a:ea typeface="Calibri"/>
                <a:cs typeface="Calibri"/>
                <a:sym typeface="Calibri"/>
              </a:rPr>
              <a:t>tomó</a:t>
            </a:r>
            <a:r>
              <a:rPr lang="cs-CZ" sz="3300">
                <a:latin typeface="Calibri"/>
                <a:ea typeface="Calibri"/>
                <a:cs typeface="Calibri"/>
                <a:sym typeface="Calibri"/>
              </a:rPr>
              <a:t> el score de la arquitectura base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just"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cs-CZ" sz="3300">
                <a:latin typeface="Calibri"/>
                <a:ea typeface="Calibri"/>
                <a:cs typeface="Calibri"/>
                <a:sym typeface="Calibri"/>
              </a:rPr>
              <a:t>Además, se midió el tiempo que demoró entrenar 5 épocas.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