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2747265" cy="509114"/>
          </a:xfrm>
          <a:prstGeom prst="rect">
            <a:avLst/>
          </a:prstGeom>
        </p:spPr>
        <p:txBody>
          <a:bodyPr vert="horz" wrap="square" lIns="0" tIns="16510" rIns="0" bIns="0" rtlCol="0">
            <a:spAutoFit/>
          </a:bodyPr>
          <a:lstStyle/>
          <a:p>
            <a:pPr marL="12700">
              <a:lnSpc>
                <a:spcPct val="100000"/>
              </a:lnSpc>
              <a:spcBef>
                <a:spcPts val="130"/>
              </a:spcBef>
            </a:pPr>
            <a:r>
              <a:rPr sz="3200" dirty="0">
                <a:latin typeface="Trebuchet MS"/>
                <a:cs typeface="Trebuchet MS"/>
              </a:rPr>
              <a:t>S</a:t>
            </a:r>
            <a:r>
              <a:rPr lang="en-US" sz="3200" dirty="0">
                <a:latin typeface="Trebuchet MS"/>
                <a:cs typeface="Trebuchet MS"/>
              </a:rPr>
              <a:t>.Pugazhendhi</a:t>
            </a:r>
            <a:endParaRPr sz="3200" dirty="0">
              <a:latin typeface="Trebuchet MS"/>
              <a:cs typeface="Trebuchet MS"/>
            </a:endParaRPr>
          </a:p>
        </p:txBody>
      </p:sp>
      <p:sp>
        <p:nvSpPr>
          <p:cNvPr id="8" name="object 8"/>
          <p:cNvSpPr txBox="1"/>
          <p:nvPr/>
        </p:nvSpPr>
        <p:spPr>
          <a:xfrm>
            <a:off x="6484620" y="2821622"/>
            <a:ext cx="2278380" cy="1133644"/>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rgbClr val="2D936B"/>
                </a:solidFill>
                <a:latin typeface="Trebuchet MS"/>
                <a:cs typeface="Trebuchet MS"/>
              </a:rPr>
              <a:t>NM Id: au421221104029</a:t>
            </a:r>
          </a:p>
          <a:p>
            <a:pPr marL="12700">
              <a:lnSpc>
                <a:spcPct val="100000"/>
              </a:lnSpc>
              <a:spcBef>
                <a:spcPts val="100"/>
              </a:spcBef>
            </a:pPr>
            <a:r>
              <a:rPr lang="en-US" sz="2400" dirty="0">
                <a:solidFill>
                  <a:srgbClr val="2D936B"/>
                </a:solidFill>
                <a:latin typeface="Trebuchet MS"/>
                <a:cs typeface="Trebuchet MS"/>
              </a:rPr>
              <a:t>3</a:t>
            </a:r>
            <a:r>
              <a:rPr lang="en-US" sz="2400" baseline="30000" dirty="0">
                <a:solidFill>
                  <a:srgbClr val="2D936B"/>
                </a:solidFill>
                <a:latin typeface="Trebuchet MS"/>
                <a:cs typeface="Trebuchet MS"/>
              </a:rPr>
              <a:t>rd</a:t>
            </a:r>
            <a:r>
              <a:rPr lang="en-US" sz="2400" dirty="0">
                <a:solidFill>
                  <a:srgbClr val="2D936B"/>
                </a:solidFill>
                <a:latin typeface="Trebuchet MS"/>
                <a:cs typeface="Trebuchet MS"/>
              </a:rPr>
              <a:t> year CSE</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3" name="Title 12"/>
          <p:cNvSpPr>
            <a:spLocks noGrp="1"/>
          </p:cNvSpPr>
          <p:nvPr>
            <p:ph type="ctrTitle"/>
          </p:nvPr>
        </p:nvSpPr>
        <p:spPr/>
        <p:txBody>
          <a:bodyPr/>
          <a:lstStyle/>
          <a:p>
            <a:endParaRPr lang="en-US"/>
          </a:p>
        </p:txBody>
      </p:sp>
      <p:sp>
        <p:nvSpPr>
          <p:cNvPr id="14" name="Subtitle 13"/>
          <p:cNvSpPr>
            <a:spLocks noGrp="1"/>
          </p:cNvSpPr>
          <p:nvPr>
            <p:ph type="subTitle" idx="4"/>
          </p:nvPr>
        </p:nvSpPr>
        <p:spPr/>
        <p:txBody>
          <a:bodyPr/>
          <a:lstStyle/>
          <a:p>
            <a:endParaRPr lang="en-US"/>
          </a:p>
        </p:txBody>
      </p:sp>
      <p:sp>
        <p:nvSpPr>
          <p:cNvPr id="11" name="object 11"/>
          <p:cNvSpPr txBox="1">
            <a:spLocks noGrp="1"/>
          </p:cNvSpPr>
          <p:nvPr>
            <p:ph type="sldNum" sz="quarter" idx="7"/>
          </p:nvPr>
        </p:nvSpPr>
        <p:spPr/>
        <p:txBody>
          <a:bodyPr/>
          <a:lstStyle/>
          <a:p>
            <a:fld id="{81D60167-4931-47E6-BA6A-407CBD079E47}"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sp>
        <p:nvSpPr>
          <p:cNvPr id="10" name="Rectangle 9"/>
          <p:cNvSpPr/>
          <p:nvPr/>
        </p:nvSpPr>
        <p:spPr>
          <a:xfrm>
            <a:off x="762000" y="1295400"/>
            <a:ext cx="2082621" cy="438582"/>
          </a:xfrm>
          <a:prstGeom prst="rect">
            <a:avLst/>
          </a:prstGeom>
        </p:spPr>
        <p:txBody>
          <a:bodyPr wrap="none">
            <a:spAutoFit/>
          </a:bodyPr>
          <a:lstStyle/>
          <a:p>
            <a:pPr marL="0" indent="0">
              <a:lnSpc>
                <a:spcPts val="2734"/>
              </a:lnSpc>
              <a:buNone/>
            </a:pPr>
            <a:r>
              <a:rPr lang="en-US" b="1" dirty="0">
                <a:solidFill>
                  <a:srgbClr val="272525"/>
                </a:solidFill>
                <a:latin typeface="p22-mackinac-pro" pitchFamily="34" charset="0"/>
                <a:ea typeface="p22-mackinac-pro" pitchFamily="34" charset="-122"/>
                <a:cs typeface="p22-mackinac-pro" pitchFamily="34" charset="-120"/>
              </a:rPr>
              <a:t>Model Evaluation</a:t>
            </a:r>
            <a:endParaRPr lang="en-US" dirty="0"/>
          </a:p>
        </p:txBody>
      </p:sp>
      <p:sp>
        <p:nvSpPr>
          <p:cNvPr id="11" name="Rectangle 10"/>
          <p:cNvSpPr/>
          <p:nvPr/>
        </p:nvSpPr>
        <p:spPr>
          <a:xfrm>
            <a:off x="838200" y="1752600"/>
            <a:ext cx="6096000" cy="810478"/>
          </a:xfrm>
          <a:prstGeom prst="rect">
            <a:avLst/>
          </a:prstGeom>
        </p:spPr>
        <p:txBody>
          <a:bodyPr>
            <a:spAutoFit/>
          </a:bodyPr>
          <a:lstStyle/>
          <a:p>
            <a:pPr marL="0" indent="0">
              <a:lnSpc>
                <a:spcPts val="2799"/>
              </a:lnSpc>
              <a:buNone/>
            </a:pPr>
            <a:r>
              <a:rPr lang="en-US" dirty="0">
                <a:solidFill>
                  <a:srgbClr val="272525"/>
                </a:solidFill>
                <a:latin typeface="Eudoxus Sans" pitchFamily="34" charset="0"/>
                <a:ea typeface="Eudoxus Sans" pitchFamily="34" charset="-122"/>
                <a:cs typeface="Eudoxus Sans" pitchFamily="34" charset="-120"/>
              </a:rPr>
              <a:t>The accuracy and performance metrics of the LSTM model were evaluated using historical bitcoin price data.</a:t>
            </a:r>
            <a:endParaRPr lang="en-US" dirty="0"/>
          </a:p>
        </p:txBody>
      </p:sp>
      <p:sp>
        <p:nvSpPr>
          <p:cNvPr id="12" name="Rectangle 11"/>
          <p:cNvSpPr/>
          <p:nvPr/>
        </p:nvSpPr>
        <p:spPr>
          <a:xfrm>
            <a:off x="838200" y="2667000"/>
            <a:ext cx="3198311" cy="438582"/>
          </a:xfrm>
          <a:prstGeom prst="rect">
            <a:avLst/>
          </a:prstGeom>
        </p:spPr>
        <p:txBody>
          <a:bodyPr wrap="none">
            <a:spAutoFit/>
          </a:bodyPr>
          <a:lstStyle/>
          <a:p>
            <a:pPr marL="0" indent="0">
              <a:lnSpc>
                <a:spcPts val="2734"/>
              </a:lnSpc>
              <a:buNone/>
            </a:pPr>
            <a:r>
              <a:rPr lang="en-US" b="1" dirty="0">
                <a:solidFill>
                  <a:srgbClr val="272525"/>
                </a:solidFill>
                <a:latin typeface="p22-mackinac-pro" pitchFamily="34" charset="0"/>
                <a:ea typeface="p22-mackinac-pro" pitchFamily="34" charset="-122"/>
                <a:cs typeface="p22-mackinac-pro" pitchFamily="34" charset="-120"/>
              </a:rPr>
              <a:t>Visualization of Predictions</a:t>
            </a:r>
            <a:endParaRPr lang="en-US" dirty="0"/>
          </a:p>
        </p:txBody>
      </p:sp>
      <p:sp>
        <p:nvSpPr>
          <p:cNvPr id="13" name="Rectangle 12"/>
          <p:cNvSpPr/>
          <p:nvPr/>
        </p:nvSpPr>
        <p:spPr>
          <a:xfrm>
            <a:off x="838200" y="3124200"/>
            <a:ext cx="6096000" cy="1169551"/>
          </a:xfrm>
          <a:prstGeom prst="rect">
            <a:avLst/>
          </a:prstGeom>
        </p:spPr>
        <p:txBody>
          <a:bodyPr>
            <a:spAutoFit/>
          </a:bodyPr>
          <a:lstStyle/>
          <a:p>
            <a:pPr marL="0" indent="0">
              <a:lnSpc>
                <a:spcPts val="2799"/>
              </a:lnSpc>
              <a:buNone/>
            </a:pPr>
            <a:r>
              <a:rPr lang="en-US" dirty="0">
                <a:solidFill>
                  <a:srgbClr val="272525"/>
                </a:solidFill>
                <a:latin typeface="Eudoxus Sans" pitchFamily="34" charset="0"/>
                <a:ea typeface="Eudoxus Sans" pitchFamily="34" charset="-122"/>
                <a:cs typeface="Eudoxus Sans" pitchFamily="34" charset="-120"/>
              </a:rPr>
              <a:t>The predicted bitcoin price trends were visually represented to illustrate the model's effectiveness in capturing the market dynamics.</a:t>
            </a:r>
            <a:endParaRPr lang="en-US" dirty="0"/>
          </a:p>
        </p:txBody>
      </p:sp>
      <p:sp>
        <p:nvSpPr>
          <p:cNvPr id="14" name="Rectangle 13"/>
          <p:cNvSpPr/>
          <p:nvPr/>
        </p:nvSpPr>
        <p:spPr>
          <a:xfrm>
            <a:off x="838200" y="4343400"/>
            <a:ext cx="3070071" cy="438582"/>
          </a:xfrm>
          <a:prstGeom prst="rect">
            <a:avLst/>
          </a:prstGeom>
        </p:spPr>
        <p:txBody>
          <a:bodyPr wrap="none">
            <a:spAutoFit/>
          </a:bodyPr>
          <a:lstStyle/>
          <a:p>
            <a:pPr marL="0" indent="0">
              <a:lnSpc>
                <a:spcPts val="2734"/>
              </a:lnSpc>
              <a:buNone/>
            </a:pPr>
            <a:r>
              <a:rPr lang="en-US" b="1" dirty="0">
                <a:solidFill>
                  <a:srgbClr val="272525"/>
                </a:solidFill>
                <a:latin typeface="p22-mackinac-pro" pitchFamily="34" charset="0"/>
                <a:ea typeface="p22-mackinac-pro" pitchFamily="34" charset="-122"/>
                <a:cs typeface="p22-mackinac-pro" pitchFamily="34" charset="-120"/>
              </a:rPr>
              <a:t>Comparison with Baseline</a:t>
            </a:r>
            <a:endParaRPr lang="en-US" dirty="0"/>
          </a:p>
        </p:txBody>
      </p:sp>
      <p:sp>
        <p:nvSpPr>
          <p:cNvPr id="15" name="Rectangle 14"/>
          <p:cNvSpPr/>
          <p:nvPr/>
        </p:nvSpPr>
        <p:spPr>
          <a:xfrm>
            <a:off x="914400" y="4724400"/>
            <a:ext cx="6096000" cy="1169551"/>
          </a:xfrm>
          <a:prstGeom prst="rect">
            <a:avLst/>
          </a:prstGeom>
        </p:spPr>
        <p:txBody>
          <a:bodyPr>
            <a:spAutoFit/>
          </a:bodyPr>
          <a:lstStyle/>
          <a:p>
            <a:pPr marL="0" indent="0">
              <a:lnSpc>
                <a:spcPts val="2799"/>
              </a:lnSpc>
              <a:buNone/>
            </a:pPr>
            <a:r>
              <a:rPr lang="en-US" dirty="0">
                <a:solidFill>
                  <a:srgbClr val="272525"/>
                </a:solidFill>
                <a:latin typeface="Eudoxus Sans" pitchFamily="34" charset="0"/>
                <a:ea typeface="Eudoxus Sans" pitchFamily="34" charset="-122"/>
                <a:cs typeface="Eudoxus Sans" pitchFamily="34" charset="-120"/>
              </a:rPr>
              <a:t>Comparative analysis was conducted to measure the effectiveness of the LSTM model against traditional forecasting methods.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4368" y="53006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US" sz="4250" dirty="0"/>
              <a:t>BitCoin Price Prediction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a:extLst>
              <a:ext uri="{FF2B5EF4-FFF2-40B4-BE49-F238E27FC236}">
                <a16:creationId xmlns:a16="http://schemas.microsoft.com/office/drawing/2014/main" id="{1858A9D5-12A2-81BE-1C4E-19D07C9AE355}"/>
              </a:ext>
            </a:extLst>
          </p:cNvPr>
          <p:cNvSpPr txBox="1"/>
          <p:nvPr/>
        </p:nvSpPr>
        <p:spPr>
          <a:xfrm rot="10800000" flipV="1">
            <a:off x="584929" y="1743073"/>
            <a:ext cx="5719191" cy="1477328"/>
          </a:xfrm>
          <a:prstGeom prst="rect">
            <a:avLst/>
          </a:prstGeom>
          <a:noFill/>
        </p:spPr>
        <p:txBody>
          <a:bodyPr wrap="square" rtlCol="0">
            <a:spAutoFit/>
          </a:bodyPr>
          <a:lstStyle/>
          <a:p>
            <a:pPr algn="l"/>
            <a:r>
              <a:rPr lang="en-US" dirty="0"/>
              <a:t>Generative AI models can generate synthetic data that mimics the behavior of real-world Bitcoin price movements. This synthetic data can be used to augment existing datasets, providing more diverse training examples for predictive models.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a:extLst>
              <a:ext uri="{FF2B5EF4-FFF2-40B4-BE49-F238E27FC236}">
                <a16:creationId xmlns:a16="http://schemas.microsoft.com/office/drawing/2014/main" id="{2E92DB7F-27F9-563E-CA2E-9CBCEF1BCD17}"/>
              </a:ext>
            </a:extLst>
          </p:cNvPr>
          <p:cNvSpPr txBox="1"/>
          <p:nvPr/>
        </p:nvSpPr>
        <p:spPr>
          <a:xfrm>
            <a:off x="752475" y="1308406"/>
            <a:ext cx="5100066" cy="923330"/>
          </a:xfrm>
          <a:prstGeom prst="rect">
            <a:avLst/>
          </a:prstGeom>
          <a:noFill/>
        </p:spPr>
        <p:txBody>
          <a:bodyPr wrap="square" rtlCol="0">
            <a:spAutoFit/>
          </a:bodyPr>
          <a:lstStyle/>
          <a:p>
            <a:pPr algn="l"/>
            <a:r>
              <a:rPr lang="en-US" dirty="0"/>
              <a:t>Overview of Bitcoin and its significance in the cryptocurrency market. Importance of price prediction for investors and stakeholders.</a:t>
            </a:r>
          </a:p>
        </p:txBody>
      </p:sp>
      <p:sp>
        <p:nvSpPr>
          <p:cNvPr id="24" name="TextBox 23">
            <a:extLst>
              <a:ext uri="{FF2B5EF4-FFF2-40B4-BE49-F238E27FC236}">
                <a16:creationId xmlns:a16="http://schemas.microsoft.com/office/drawing/2014/main" id="{78F48FE9-EAA1-E7FE-FA71-E3571A1CA1C9}"/>
              </a:ext>
            </a:extLst>
          </p:cNvPr>
          <p:cNvSpPr txBox="1"/>
          <p:nvPr/>
        </p:nvSpPr>
        <p:spPr>
          <a:xfrm>
            <a:off x="796195" y="2471661"/>
            <a:ext cx="5100066" cy="923330"/>
          </a:xfrm>
          <a:prstGeom prst="rect">
            <a:avLst/>
          </a:prstGeom>
          <a:noFill/>
        </p:spPr>
        <p:txBody>
          <a:bodyPr wrap="square" rtlCol="0">
            <a:spAutoFit/>
          </a:bodyPr>
          <a:lstStyle/>
          <a:p>
            <a:pPr algn="l"/>
            <a:r>
              <a:rPr lang="en-US" dirty="0"/>
              <a:t>Explanation of the methods used for price </a:t>
            </a:r>
            <a:r>
              <a:rPr lang="en-US" dirty="0" err="1"/>
              <a:t>prediction.Description</a:t>
            </a:r>
            <a:r>
              <a:rPr lang="en-US" dirty="0"/>
              <a:t> of data sources and indicators considered.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Rectangle 10"/>
          <p:cNvSpPr/>
          <p:nvPr/>
        </p:nvSpPr>
        <p:spPr>
          <a:xfrm>
            <a:off x="685800" y="1447800"/>
            <a:ext cx="1967205" cy="438582"/>
          </a:xfrm>
          <a:prstGeom prst="rect">
            <a:avLst/>
          </a:prstGeom>
        </p:spPr>
        <p:txBody>
          <a:bodyPr wrap="none">
            <a:spAutoFit/>
          </a:bodyPr>
          <a:lstStyle/>
          <a:p>
            <a:pPr marL="0" indent="0">
              <a:lnSpc>
                <a:spcPts val="2734"/>
              </a:lnSpc>
              <a:buNone/>
            </a:pPr>
            <a:r>
              <a:rPr lang="en-US" b="1" dirty="0">
                <a:solidFill>
                  <a:srgbClr val="272525"/>
                </a:solidFill>
                <a:latin typeface="p22-mackinac-pro" pitchFamily="34" charset="0"/>
                <a:ea typeface="p22-mackinac-pro" pitchFamily="34" charset="-122"/>
                <a:cs typeface="p22-mackinac-pro" pitchFamily="34" charset="-120"/>
              </a:rPr>
              <a:t>Data Availability</a:t>
            </a:r>
            <a:endParaRPr lang="en-US" dirty="0"/>
          </a:p>
        </p:txBody>
      </p:sp>
      <p:sp>
        <p:nvSpPr>
          <p:cNvPr id="12" name="Rectangle 11"/>
          <p:cNvSpPr/>
          <p:nvPr/>
        </p:nvSpPr>
        <p:spPr>
          <a:xfrm>
            <a:off x="762000" y="1828800"/>
            <a:ext cx="6096000" cy="810478"/>
          </a:xfrm>
          <a:prstGeom prst="rect">
            <a:avLst/>
          </a:prstGeom>
        </p:spPr>
        <p:txBody>
          <a:bodyPr>
            <a:spAutoFit/>
          </a:bodyPr>
          <a:lstStyle/>
          <a:p>
            <a:pPr marL="0" indent="0">
              <a:lnSpc>
                <a:spcPts val="2799"/>
              </a:lnSpc>
              <a:buNone/>
            </a:pPr>
            <a:r>
              <a:rPr lang="en-US" dirty="0">
                <a:solidFill>
                  <a:srgbClr val="272525"/>
                </a:solidFill>
                <a:latin typeface="Eudoxus Sans" pitchFamily="34" charset="0"/>
                <a:ea typeface="Eudoxus Sans" pitchFamily="34" charset="-122"/>
                <a:cs typeface="Eudoxus Sans" pitchFamily="34" charset="-120"/>
              </a:rPr>
              <a:t>Lack of historical bitcoin price data for accurate predictions.</a:t>
            </a:r>
            <a:endParaRPr lang="en-US" dirty="0"/>
          </a:p>
        </p:txBody>
      </p:sp>
      <p:sp>
        <p:nvSpPr>
          <p:cNvPr id="13" name="Text 6"/>
          <p:cNvSpPr/>
          <p:nvPr/>
        </p:nvSpPr>
        <p:spPr>
          <a:xfrm>
            <a:off x="685800" y="2971800"/>
            <a:ext cx="2815709"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Volatility Challenges</a:t>
            </a:r>
            <a:endParaRPr lang="en-US" sz="2187" dirty="0"/>
          </a:p>
        </p:txBody>
      </p:sp>
      <p:sp>
        <p:nvSpPr>
          <p:cNvPr id="14" name="Rectangle 13"/>
          <p:cNvSpPr/>
          <p:nvPr/>
        </p:nvSpPr>
        <p:spPr>
          <a:xfrm>
            <a:off x="762000" y="3352800"/>
            <a:ext cx="5493812" cy="414216"/>
          </a:xfrm>
          <a:prstGeom prst="rect">
            <a:avLst/>
          </a:prstGeom>
        </p:spPr>
        <p:txBody>
          <a:bodyPr wrap="none">
            <a:spAutoFit/>
          </a:bodyPr>
          <a:lstStyle/>
          <a:p>
            <a:pPr marL="0" indent="0">
              <a:lnSpc>
                <a:spcPts val="2799"/>
              </a:lnSpc>
              <a:buNone/>
            </a:pPr>
            <a:r>
              <a:rPr lang="en-US" dirty="0">
                <a:solidFill>
                  <a:srgbClr val="272525"/>
                </a:solidFill>
                <a:latin typeface="Eudoxus Sans" pitchFamily="34" charset="0"/>
                <a:ea typeface="Eudoxus Sans" pitchFamily="34" charset="-122"/>
                <a:cs typeface="Eudoxus Sans" pitchFamily="34" charset="-120"/>
              </a:rPr>
              <a:t>Extremely volatile nature of cryptocurrency markets.</a:t>
            </a:r>
            <a:endParaRPr lang="en-US" dirty="0"/>
          </a:p>
        </p:txBody>
      </p:sp>
      <p:sp>
        <p:nvSpPr>
          <p:cNvPr id="15" name="Rectangle 14"/>
          <p:cNvSpPr/>
          <p:nvPr/>
        </p:nvSpPr>
        <p:spPr>
          <a:xfrm>
            <a:off x="762000" y="3962400"/>
            <a:ext cx="1510350" cy="410433"/>
          </a:xfrm>
          <a:prstGeom prst="rect">
            <a:avLst/>
          </a:prstGeom>
        </p:spPr>
        <p:txBody>
          <a:bodyPr wrap="none">
            <a:spAutoFit/>
          </a:bodyPr>
          <a:lstStyle/>
          <a:p>
            <a:pPr marL="0" indent="0">
              <a:lnSpc>
                <a:spcPts val="2734"/>
              </a:lnSpc>
              <a:buNone/>
            </a:pPr>
            <a:r>
              <a:rPr lang="en-US" sz="2000" b="1" dirty="0">
                <a:solidFill>
                  <a:srgbClr val="272525"/>
                </a:solidFill>
                <a:latin typeface="p22-mackinac-pro" pitchFamily="34" charset="0"/>
                <a:ea typeface="p22-mackinac-pro" pitchFamily="34" charset="-122"/>
                <a:cs typeface="p22-mackinac-pro" pitchFamily="34" charset="-120"/>
              </a:rPr>
              <a:t>Noisy Data</a:t>
            </a:r>
            <a:endParaRPr lang="en-US" sz="2000" dirty="0"/>
          </a:p>
        </p:txBody>
      </p:sp>
      <p:sp>
        <p:nvSpPr>
          <p:cNvPr id="16" name="Rectangle 15"/>
          <p:cNvSpPr/>
          <p:nvPr/>
        </p:nvSpPr>
        <p:spPr>
          <a:xfrm>
            <a:off x="762000" y="4419600"/>
            <a:ext cx="6096000" cy="810478"/>
          </a:xfrm>
          <a:prstGeom prst="rect">
            <a:avLst/>
          </a:prstGeom>
        </p:spPr>
        <p:txBody>
          <a:bodyPr>
            <a:spAutoFit/>
          </a:bodyPr>
          <a:lstStyle/>
          <a:p>
            <a:pPr marL="0" indent="0">
              <a:lnSpc>
                <a:spcPts val="2799"/>
              </a:lnSpc>
              <a:buNone/>
            </a:pPr>
            <a:r>
              <a:rPr lang="en-US" dirty="0">
                <a:solidFill>
                  <a:srgbClr val="272525"/>
                </a:solidFill>
                <a:latin typeface="Eudoxus Sans" pitchFamily="34" charset="0"/>
                <a:ea typeface="Eudoxus Sans" pitchFamily="34" charset="-122"/>
                <a:cs typeface="Eudoxus Sans" pitchFamily="34" charset="-120"/>
              </a:rPr>
              <a:t>Data may contain noise and outliers affecting prediction accuracy.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a:extLst>
              <a:ext uri="{FF2B5EF4-FFF2-40B4-BE49-F238E27FC236}">
                <a16:creationId xmlns:a16="http://schemas.microsoft.com/office/drawing/2014/main" id="{DF4CAF61-42E6-8899-3AF0-ABBD2382CF71}"/>
              </a:ext>
            </a:extLst>
          </p:cNvPr>
          <p:cNvSpPr txBox="1"/>
          <p:nvPr/>
        </p:nvSpPr>
        <p:spPr>
          <a:xfrm>
            <a:off x="739775" y="1682471"/>
            <a:ext cx="5618163" cy="1477328"/>
          </a:xfrm>
          <a:prstGeom prst="rect">
            <a:avLst/>
          </a:prstGeom>
          <a:noFill/>
        </p:spPr>
        <p:txBody>
          <a:bodyPr wrap="square" rtlCol="0">
            <a:spAutoFit/>
          </a:bodyPr>
          <a:lstStyle/>
          <a:p>
            <a:pPr algn="l"/>
            <a:r>
              <a:rPr lang="en-US" dirty="0"/>
              <a:t>The project aims to analyze historical data, apply various methodologies such as technical analysis and machine learning, and provide predictions for Bitcoin’s future price movements to aid investors and stakeholders in decision-making.</a:t>
            </a:r>
          </a:p>
        </p:txBody>
      </p:sp>
      <p:sp>
        <p:nvSpPr>
          <p:cNvPr id="12" name="TextBox 11">
            <a:extLst>
              <a:ext uri="{FF2B5EF4-FFF2-40B4-BE49-F238E27FC236}">
                <a16:creationId xmlns:a16="http://schemas.microsoft.com/office/drawing/2014/main" id="{0B55A496-43D3-6E22-CF51-21C6B19DB61E}"/>
              </a:ext>
            </a:extLst>
          </p:cNvPr>
          <p:cNvSpPr txBox="1"/>
          <p:nvPr/>
        </p:nvSpPr>
        <p:spPr>
          <a:xfrm>
            <a:off x="676275" y="3429001"/>
            <a:ext cx="6019800" cy="1477328"/>
          </a:xfrm>
          <a:prstGeom prst="rect">
            <a:avLst/>
          </a:prstGeom>
          <a:noFill/>
        </p:spPr>
        <p:txBody>
          <a:bodyPr wrap="square" rtlCol="0">
            <a:spAutoFit/>
          </a:bodyPr>
          <a:lstStyle/>
          <a:p>
            <a:pPr algn="l"/>
            <a:r>
              <a:rPr lang="en-US" dirty="0"/>
              <a:t>Utilizing a combination of historical price analysis, technical indicators, fundamental factors, and machine learning algorithms, the project aims to develop robust forecasting models to predict short-term and long-term trends in the Bitcoin market.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a:extLst>
              <a:ext uri="{FF2B5EF4-FFF2-40B4-BE49-F238E27FC236}">
                <a16:creationId xmlns:a16="http://schemas.microsoft.com/office/drawing/2014/main" id="{B7EB27F2-69B6-FA14-4F75-DBC76E94ECB8}"/>
              </a:ext>
            </a:extLst>
          </p:cNvPr>
          <p:cNvSpPr txBox="1"/>
          <p:nvPr/>
        </p:nvSpPr>
        <p:spPr>
          <a:xfrm>
            <a:off x="739775" y="1599681"/>
            <a:ext cx="5250656" cy="1200329"/>
          </a:xfrm>
          <a:prstGeom prst="rect">
            <a:avLst/>
          </a:prstGeom>
          <a:noFill/>
        </p:spPr>
        <p:txBody>
          <a:bodyPr wrap="square" rtlCol="0">
            <a:spAutoFit/>
          </a:bodyPr>
          <a:lstStyle/>
          <a:p>
            <a:pPr algn="l"/>
            <a:r>
              <a:rPr lang="en-US" dirty="0"/>
              <a:t>Investors: Individuals or institutions looking to make informed decisions about buying, selling, or holding Bitcoin based on price predictions and market analysis.</a:t>
            </a:r>
          </a:p>
        </p:txBody>
      </p:sp>
      <p:sp>
        <p:nvSpPr>
          <p:cNvPr id="10" name="TextBox 9">
            <a:extLst>
              <a:ext uri="{FF2B5EF4-FFF2-40B4-BE49-F238E27FC236}">
                <a16:creationId xmlns:a16="http://schemas.microsoft.com/office/drawing/2014/main" id="{A510A990-3D64-3882-0D44-19576AC4051A}"/>
              </a:ext>
            </a:extLst>
          </p:cNvPr>
          <p:cNvSpPr txBox="1"/>
          <p:nvPr/>
        </p:nvSpPr>
        <p:spPr>
          <a:xfrm>
            <a:off x="739775" y="2881903"/>
            <a:ext cx="5582444" cy="1200329"/>
          </a:xfrm>
          <a:prstGeom prst="rect">
            <a:avLst/>
          </a:prstGeom>
          <a:noFill/>
        </p:spPr>
        <p:txBody>
          <a:bodyPr wrap="square" rtlCol="0">
            <a:spAutoFit/>
          </a:bodyPr>
          <a:lstStyle/>
          <a:p>
            <a:pPr algn="l"/>
            <a:r>
              <a:rPr lang="en-US" dirty="0"/>
              <a:t>Traders: Those actively engaging in buying and selling Bitcoin on exchanges, who may use the predictions to inform their trading strategies and timing of trades.</a:t>
            </a:r>
          </a:p>
        </p:txBody>
      </p:sp>
      <p:sp>
        <p:nvSpPr>
          <p:cNvPr id="11" name="TextBox 10">
            <a:extLst>
              <a:ext uri="{FF2B5EF4-FFF2-40B4-BE49-F238E27FC236}">
                <a16:creationId xmlns:a16="http://schemas.microsoft.com/office/drawing/2014/main" id="{D580284B-A617-6D8A-C032-4821D7805DF1}"/>
              </a:ext>
            </a:extLst>
          </p:cNvPr>
          <p:cNvSpPr txBox="1"/>
          <p:nvPr/>
        </p:nvSpPr>
        <p:spPr>
          <a:xfrm>
            <a:off x="739775" y="4279831"/>
            <a:ext cx="4482544" cy="1200329"/>
          </a:xfrm>
          <a:prstGeom prst="rect">
            <a:avLst/>
          </a:prstGeom>
          <a:noFill/>
        </p:spPr>
        <p:txBody>
          <a:bodyPr wrap="square" rtlCol="0">
            <a:spAutoFit/>
          </a:bodyPr>
          <a:lstStyle/>
          <a:p>
            <a:pPr algn="l"/>
            <a:r>
              <a:rPr lang="en-US" dirty="0"/>
              <a:t>Researchers: Academics or researchers studying cryptocurrency markets and seeking data-driven insights into price movements and market behavior.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6696075" y="385444"/>
            <a:ext cx="2838450" cy="131000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a:extLst>
              <a:ext uri="{FF2B5EF4-FFF2-40B4-BE49-F238E27FC236}">
                <a16:creationId xmlns:a16="http://schemas.microsoft.com/office/drawing/2014/main" id="{16C6DA51-A366-31A0-0CCE-1F3362413565}"/>
              </a:ext>
            </a:extLst>
          </p:cNvPr>
          <p:cNvSpPr txBox="1"/>
          <p:nvPr/>
        </p:nvSpPr>
        <p:spPr>
          <a:xfrm rot="10800000" flipH="1" flipV="1">
            <a:off x="2978910" y="1507806"/>
            <a:ext cx="5376930" cy="1477328"/>
          </a:xfrm>
          <a:prstGeom prst="rect">
            <a:avLst/>
          </a:prstGeom>
          <a:noFill/>
        </p:spPr>
        <p:txBody>
          <a:bodyPr wrap="square" rtlCol="0">
            <a:spAutoFit/>
          </a:bodyPr>
          <a:lstStyle/>
          <a:p>
            <a:pPr algn="l"/>
            <a:r>
              <a:rPr lang="en-US" dirty="0"/>
              <a:t>Solution: Utilizing a combination of historical data analysis, technical indicators, fundamental factors, and advanced machine learning algorithms, we provide accurate and timely predictions for Bitcoin’s future price movements.</a:t>
            </a:r>
          </a:p>
        </p:txBody>
      </p:sp>
      <p:sp>
        <p:nvSpPr>
          <p:cNvPr id="12" name="TextBox 11">
            <a:extLst>
              <a:ext uri="{FF2B5EF4-FFF2-40B4-BE49-F238E27FC236}">
                <a16:creationId xmlns:a16="http://schemas.microsoft.com/office/drawing/2014/main" id="{812D2A86-A042-B105-0DA7-7079C5DBDBAE}"/>
              </a:ext>
            </a:extLst>
          </p:cNvPr>
          <p:cNvSpPr txBox="1"/>
          <p:nvPr/>
        </p:nvSpPr>
        <p:spPr>
          <a:xfrm>
            <a:off x="2972988" y="3041869"/>
            <a:ext cx="4920855" cy="1754326"/>
          </a:xfrm>
          <a:prstGeom prst="rect">
            <a:avLst/>
          </a:prstGeom>
          <a:noFill/>
        </p:spPr>
        <p:txBody>
          <a:bodyPr wrap="square" rtlCol="0">
            <a:spAutoFit/>
          </a:bodyPr>
          <a:lstStyle/>
          <a:p>
            <a:pPr algn="l"/>
            <a:r>
              <a:rPr lang="en-US" b="1" dirty="0"/>
              <a:t>Value Proposition :</a:t>
            </a:r>
          </a:p>
          <a:p>
            <a:pPr algn="l"/>
            <a:r>
              <a:rPr lang="en-US" dirty="0"/>
              <a:t>Accurate Predictions: Our solution employs robust methodologies and cutting-edge techniques to generate accurate forecasts, empowering users to make informed decisions in the volatile cryptocurrency market.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a:extLst>
              <a:ext uri="{FF2B5EF4-FFF2-40B4-BE49-F238E27FC236}">
                <a16:creationId xmlns:a16="http://schemas.microsoft.com/office/drawing/2014/main" id="{5A9EE04F-19B1-E7BF-BC3B-99EBE6176487}"/>
              </a:ext>
            </a:extLst>
          </p:cNvPr>
          <p:cNvSpPr txBox="1"/>
          <p:nvPr/>
        </p:nvSpPr>
        <p:spPr>
          <a:xfrm rot="10800000" flipH="1" flipV="1">
            <a:off x="2399109" y="1727030"/>
            <a:ext cx="5709047" cy="3416320"/>
          </a:xfrm>
          <a:prstGeom prst="rect">
            <a:avLst/>
          </a:prstGeom>
          <a:noFill/>
        </p:spPr>
        <p:txBody>
          <a:bodyPr wrap="square" rtlCol="0">
            <a:spAutoFit/>
          </a:bodyPr>
          <a:lstStyle/>
          <a:p>
            <a:pPr algn="l"/>
            <a:r>
              <a:rPr lang="en-US" dirty="0"/>
              <a:t>Revolutionizing cryptocurrency investment strategies, our solution harnesses the power of cutting-edge technology and data analytics to unveil the future of Bitcoin’s price movements with unprecedented accuracy. By seamlessly integrating historical analysis, advanced machine learning algorithms, and real-time market data, our platform provides users with game-changing insights, enabling them to seize opportunities and navigate the volatile cryptocurrency landscape with confidence. Stay steps ahead of the market, mitigate risks, and unlock the full potential of your investments with our groundbreaking solution.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Rectangle 9"/>
          <p:cNvSpPr/>
          <p:nvPr/>
        </p:nvSpPr>
        <p:spPr>
          <a:xfrm>
            <a:off x="685800" y="1524000"/>
            <a:ext cx="6096000" cy="1938992"/>
          </a:xfrm>
          <a:prstGeom prst="rect">
            <a:avLst/>
          </a:prstGeom>
        </p:spPr>
        <p:txBody>
          <a:bodyPr>
            <a:spAutoFit/>
          </a:bodyPr>
          <a:lstStyle/>
          <a:p>
            <a:r>
              <a:rPr lang="en-US" sz="2400" dirty="0">
                <a:solidFill>
                  <a:srgbClr val="272525"/>
                </a:solidFill>
                <a:latin typeface="Eudoxus Sans" pitchFamily="34" charset="0"/>
                <a:ea typeface="Eudoxus Sans" pitchFamily="34" charset="-122"/>
                <a:cs typeface="Eudoxus Sans" pitchFamily="34" charset="-120"/>
              </a:rPr>
              <a:t>The training of the LSTM (Long Short-Term Memory) model involves feeding historical Bitcoin price data as inputs, adjusting the model's parameters, and testing its performance</a:t>
            </a:r>
            <a:endParaRPr lang="en-US" sz="2400" dirty="0"/>
          </a:p>
        </p:txBody>
      </p:sp>
      <p:sp>
        <p:nvSpPr>
          <p:cNvPr id="11" name="Rectangle 10"/>
          <p:cNvSpPr/>
          <p:nvPr/>
        </p:nvSpPr>
        <p:spPr>
          <a:xfrm>
            <a:off x="685800" y="3657600"/>
            <a:ext cx="6096000" cy="1569660"/>
          </a:xfrm>
          <a:prstGeom prst="rect">
            <a:avLst/>
          </a:prstGeom>
        </p:spPr>
        <p:txBody>
          <a:bodyPr>
            <a:spAutoFit/>
          </a:bodyPr>
          <a:lstStyle/>
          <a:p>
            <a:r>
              <a:rPr lang="en-US" sz="2400" dirty="0">
                <a:solidFill>
                  <a:srgbClr val="272525"/>
                </a:solidFill>
                <a:latin typeface="Eudoxus Sans" pitchFamily="34" charset="0"/>
                <a:ea typeface="Eudoxus Sans" pitchFamily="34" charset="-122"/>
                <a:cs typeface="Eudoxus Sans" pitchFamily="34" charset="-120"/>
              </a:rPr>
              <a:t>The process includes data preprocessing, model architecture design, </a:t>
            </a:r>
            <a:r>
              <a:rPr lang="en-US" sz="2400" dirty="0" err="1">
                <a:solidFill>
                  <a:srgbClr val="272525"/>
                </a:solidFill>
                <a:latin typeface="Eudoxus Sans" pitchFamily="34" charset="0"/>
                <a:ea typeface="Eudoxus Sans" pitchFamily="34" charset="-122"/>
                <a:cs typeface="Eudoxus Sans" pitchFamily="34" charset="-120"/>
              </a:rPr>
              <a:t>hyperparameter</a:t>
            </a:r>
            <a:r>
              <a:rPr lang="en-US" sz="2400" dirty="0">
                <a:solidFill>
                  <a:srgbClr val="272525"/>
                </a:solidFill>
                <a:latin typeface="Eudoxus Sans" pitchFamily="34" charset="0"/>
                <a:ea typeface="Eudoxus Sans" pitchFamily="34" charset="-122"/>
                <a:cs typeface="Eudoxus Sans" pitchFamily="34" charset="-120"/>
              </a:rPr>
              <a:t> tuning, and sequential training-validation-testing iterations</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TotalTime>
  <Words>212</Words>
  <Application>Microsoft Office PowerPoint</Application>
  <PresentationFormat>Widescreen</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BitCoin Price Prediction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Pugazhendhi S</cp:lastModifiedBy>
  <cp:revision>11</cp:revision>
  <dcterms:created xsi:type="dcterms:W3CDTF">2024-04-01T14:36:09Z</dcterms:created>
  <dcterms:modified xsi:type="dcterms:W3CDTF">2024-04-05T04:02:50Z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