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7"/>
  </p:notesMasterIdLst>
  <p:sldIdLst>
    <p:sldId id="283" r:id="rId4"/>
    <p:sldId id="284" r:id="rId5"/>
    <p:sldId id="286" r:id="rId6"/>
    <p:sldId id="290" r:id="rId8"/>
    <p:sldId id="291" r:id="rId9"/>
    <p:sldId id="266" r:id="rId10"/>
    <p:sldId id="313" r:id="rId11"/>
    <p:sldId id="314" r:id="rId12"/>
    <p:sldId id="315" r:id="rId13"/>
    <p:sldId id="317" r:id="rId14"/>
    <p:sldId id="318" r:id="rId15"/>
    <p:sldId id="319" r:id="rId16"/>
    <p:sldId id="316" r:id="rId17"/>
    <p:sldId id="320" r:id="rId18"/>
    <p:sldId id="321" r:id="rId19"/>
    <p:sldId id="322" r:id="rId20"/>
    <p:sldId id="323" r:id="rId21"/>
    <p:sldId id="325" r:id="rId22"/>
    <p:sldId id="326" r:id="rId23"/>
    <p:sldId id="327" r:id="rId24"/>
    <p:sldId id="302" r:id="rId25"/>
    <p:sldId id="30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A6C"/>
    <a:srgbClr val="44546A"/>
    <a:srgbClr val="ED7D31"/>
    <a:srgbClr val="EC6C45"/>
    <a:srgbClr val="AF395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477" autoAdjust="0"/>
  </p:normalViewPr>
  <p:slideViewPr>
    <p:cSldViewPr snapToGrid="0">
      <p:cViewPr varScale="1">
        <p:scale>
          <a:sx n="89" d="100"/>
          <a:sy n="89" d="100"/>
        </p:scale>
        <p:origin x="-1380" y="-96"/>
      </p:cViewPr>
      <p:guideLst>
        <p:guide orient="horz" pos="2144"/>
        <p:guide pos="38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8C0F1-C9F6-4EC6-9D23-112A931D2F7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886BA-A652-453B-A47D-AEA5354F9E9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6886BA-A652-453B-A47D-AEA5354F9E9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6886BA-A652-453B-A47D-AEA5354F9E9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6886BA-A652-453B-A47D-AEA5354F9E9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16886BA-A652-453B-A47D-AEA5354F9E9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11" name="TextBox 10"/>
          <p:cNvSpPr txBox="1"/>
          <p:nvPr userDrawn="1"/>
        </p:nvSpPr>
        <p:spPr>
          <a:xfrm>
            <a:off x="269147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screen"/>
          <a:srcRect t="-11722"/>
          <a:stretch>
            <a:fillRect/>
          </a:stretch>
        </p:blipFill>
        <p:spPr>
          <a:xfrm>
            <a:off x="7018649" y="-744817"/>
            <a:ext cx="6533533" cy="7627500"/>
          </a:xfrm>
          <a:prstGeom prst="parallelogram">
            <a:avLst>
              <a:gd name="adj" fmla="val 53039"/>
            </a:avLst>
          </a:prstGeom>
        </p:spPr>
      </p:pic>
      <p:sp>
        <p:nvSpPr>
          <p:cNvPr id="38" name="任意多边形: 形状 37"/>
          <p:cNvSpPr/>
          <p:nvPr/>
        </p:nvSpPr>
        <p:spPr>
          <a:xfrm flipH="1">
            <a:off x="10285416" y="4514756"/>
            <a:ext cx="2347859" cy="2336800"/>
          </a:xfrm>
          <a:custGeom>
            <a:avLst/>
            <a:gdLst>
              <a:gd name="connsiteX0" fmla="*/ 1494440 w 2574608"/>
              <a:gd name="connsiteY0" fmla="*/ 0 h 2896510"/>
              <a:gd name="connsiteX1" fmla="*/ 0 w 2574608"/>
              <a:gd name="connsiteY1" fmla="*/ 2896510 h 2896510"/>
              <a:gd name="connsiteX2" fmla="*/ 2574608 w 2574608"/>
              <a:gd name="connsiteY2" fmla="*/ 2896510 h 2896510"/>
              <a:gd name="connsiteX3" fmla="*/ 1369060 w 2574608"/>
              <a:gd name="connsiteY3" fmla="*/ 243012 h 2896510"/>
              <a:gd name="connsiteX0-1" fmla="*/ 1494440 w 2574608"/>
              <a:gd name="connsiteY0-2" fmla="*/ 0 h 2896510"/>
              <a:gd name="connsiteX1-3" fmla="*/ 0 w 2574608"/>
              <a:gd name="connsiteY1-4" fmla="*/ 2896510 h 2896510"/>
              <a:gd name="connsiteX2-5" fmla="*/ 2574608 w 2574608"/>
              <a:gd name="connsiteY2-6" fmla="*/ 2896510 h 2896510"/>
              <a:gd name="connsiteX3-7" fmla="*/ 1324610 w 2574608"/>
              <a:gd name="connsiteY3-8" fmla="*/ 334029 h 2896510"/>
              <a:gd name="connsiteX4" fmla="*/ 1494440 w 2574608"/>
              <a:gd name="connsiteY4" fmla="*/ 0 h 2896510"/>
              <a:gd name="connsiteX0-9" fmla="*/ 1350513 w 2600511"/>
              <a:gd name="connsiteY0-10" fmla="*/ 0 h 2562481"/>
              <a:gd name="connsiteX1-11" fmla="*/ 25903 w 2600511"/>
              <a:gd name="connsiteY1-12" fmla="*/ 2562481 h 2562481"/>
              <a:gd name="connsiteX2-13" fmla="*/ 2600511 w 2600511"/>
              <a:gd name="connsiteY2-14" fmla="*/ 2562481 h 2562481"/>
              <a:gd name="connsiteX3-15" fmla="*/ 1350513 w 2600511"/>
              <a:gd name="connsiteY3-16" fmla="*/ 0 h 2562481"/>
              <a:gd name="connsiteX0-17" fmla="*/ 1347738 w 2597736"/>
              <a:gd name="connsiteY0-18" fmla="*/ 0 h 2562481"/>
              <a:gd name="connsiteX1-19" fmla="*/ 23128 w 2597736"/>
              <a:gd name="connsiteY1-20" fmla="*/ 2562481 h 2562481"/>
              <a:gd name="connsiteX2-21" fmla="*/ 2597736 w 2597736"/>
              <a:gd name="connsiteY2-22" fmla="*/ 2562481 h 2562481"/>
              <a:gd name="connsiteX3-23" fmla="*/ 1347738 w 2597736"/>
              <a:gd name="connsiteY3-24" fmla="*/ 0 h 2562481"/>
              <a:gd name="connsiteX0-25" fmla="*/ 1324610 w 2574608"/>
              <a:gd name="connsiteY0-26" fmla="*/ 0 h 2562481"/>
              <a:gd name="connsiteX1-27" fmla="*/ 0 w 2574608"/>
              <a:gd name="connsiteY1-28" fmla="*/ 2562481 h 2562481"/>
              <a:gd name="connsiteX2-29" fmla="*/ 2574608 w 2574608"/>
              <a:gd name="connsiteY2-30" fmla="*/ 2562481 h 2562481"/>
              <a:gd name="connsiteX3-31" fmla="*/ 1324610 w 2574608"/>
              <a:gd name="connsiteY3-32" fmla="*/ 0 h 2562481"/>
              <a:gd name="connsiteX0-33" fmla="*/ 1324610 w 2574608"/>
              <a:gd name="connsiteY0-34" fmla="*/ 0 h 2562481"/>
              <a:gd name="connsiteX1-35" fmla="*/ 0 w 2574608"/>
              <a:gd name="connsiteY1-36" fmla="*/ 2562481 h 2562481"/>
              <a:gd name="connsiteX2-37" fmla="*/ 2574608 w 2574608"/>
              <a:gd name="connsiteY2-38" fmla="*/ 2562481 h 2562481"/>
              <a:gd name="connsiteX3-39" fmla="*/ 1324610 w 2574608"/>
              <a:gd name="connsiteY3-40" fmla="*/ 0 h 2562481"/>
            </a:gdLst>
            <a:ahLst/>
            <a:cxnLst>
              <a:cxn ang="0">
                <a:pos x="connsiteX0-1" y="connsiteY0-2"/>
              </a:cxn>
              <a:cxn ang="0">
                <a:pos x="connsiteX1-3" y="connsiteY1-4"/>
              </a:cxn>
              <a:cxn ang="0">
                <a:pos x="connsiteX2-5" y="connsiteY2-6"/>
              </a:cxn>
              <a:cxn ang="0">
                <a:pos x="connsiteX3-7" y="connsiteY3-8"/>
              </a:cxn>
            </a:cxnLst>
            <a:rect l="l" t="t" r="r" b="b"/>
            <a:pathLst>
              <a:path w="2574608" h="2562481">
                <a:moveTo>
                  <a:pt x="1324610" y="0"/>
                </a:moveTo>
                <a:cubicBezTo>
                  <a:pt x="1087067" y="448733"/>
                  <a:pt x="219234" y="2122701"/>
                  <a:pt x="0" y="2562481"/>
                </a:cubicBezTo>
                <a:lnTo>
                  <a:pt x="2574608" y="2562481"/>
                </a:lnTo>
                <a:lnTo>
                  <a:pt x="1324610"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形状 38"/>
          <p:cNvSpPr/>
          <p:nvPr/>
        </p:nvSpPr>
        <p:spPr>
          <a:xfrm flipH="1">
            <a:off x="6354217" y="4105162"/>
            <a:ext cx="2961700" cy="5555042"/>
          </a:xfrm>
          <a:custGeom>
            <a:avLst/>
            <a:gdLst>
              <a:gd name="connsiteX0" fmla="*/ 2048673 w 3593458"/>
              <a:gd name="connsiteY0" fmla="*/ 0 h 6196996"/>
              <a:gd name="connsiteX1" fmla="*/ 0 w 3593458"/>
              <a:gd name="connsiteY1" fmla="*/ 3543498 h 6196996"/>
              <a:gd name="connsiteX2" fmla="*/ 1350896 w 3593458"/>
              <a:gd name="connsiteY2" fmla="*/ 6196996 h 6196996"/>
              <a:gd name="connsiteX3" fmla="*/ 1764971 w 3593458"/>
              <a:gd name="connsiteY3" fmla="*/ 6196996 h 6196996"/>
              <a:gd name="connsiteX4" fmla="*/ 3593458 w 3593458"/>
              <a:gd name="connsiteY4" fmla="*/ 3034345 h 6196996"/>
              <a:gd name="connsiteX0-1" fmla="*/ 2100739 w 3645524"/>
              <a:gd name="connsiteY0-2" fmla="*/ 0 h 6196996"/>
              <a:gd name="connsiteX1-3" fmla="*/ 0 w 3645524"/>
              <a:gd name="connsiteY1-4" fmla="*/ 3624810 h 6196996"/>
              <a:gd name="connsiteX2-5" fmla="*/ 1402962 w 3645524"/>
              <a:gd name="connsiteY2-6" fmla="*/ 6196996 h 6196996"/>
              <a:gd name="connsiteX3-7" fmla="*/ 1817037 w 3645524"/>
              <a:gd name="connsiteY3-8" fmla="*/ 6196996 h 6196996"/>
              <a:gd name="connsiteX4-9" fmla="*/ 3645524 w 3645524"/>
              <a:gd name="connsiteY4-10" fmla="*/ 3034345 h 6196996"/>
              <a:gd name="connsiteX5" fmla="*/ 2100739 w 3645524"/>
              <a:gd name="connsiteY5" fmla="*/ 0 h 6196996"/>
              <a:gd name="connsiteX0-11" fmla="*/ 2043466 w 3645524"/>
              <a:gd name="connsiteY0-12" fmla="*/ 0 h 6097098"/>
              <a:gd name="connsiteX1-13" fmla="*/ 0 w 3645524"/>
              <a:gd name="connsiteY1-14" fmla="*/ 3524912 h 6097098"/>
              <a:gd name="connsiteX2-15" fmla="*/ 1402962 w 3645524"/>
              <a:gd name="connsiteY2-16" fmla="*/ 6097098 h 6097098"/>
              <a:gd name="connsiteX3-17" fmla="*/ 1817037 w 3645524"/>
              <a:gd name="connsiteY3-18" fmla="*/ 6097098 h 6097098"/>
              <a:gd name="connsiteX4-19" fmla="*/ 3645524 w 3645524"/>
              <a:gd name="connsiteY4-20" fmla="*/ 2934447 h 6097098"/>
              <a:gd name="connsiteX5-21" fmla="*/ 2043466 w 3645524"/>
              <a:gd name="connsiteY5-22" fmla="*/ 0 h 60970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645524" h="6097098">
                <a:moveTo>
                  <a:pt x="2043466" y="0"/>
                </a:moveTo>
                <a:lnTo>
                  <a:pt x="0" y="3524912"/>
                </a:lnTo>
                <a:lnTo>
                  <a:pt x="1402962" y="6097098"/>
                </a:lnTo>
                <a:lnTo>
                  <a:pt x="1817037" y="6097098"/>
                </a:lnTo>
                <a:lnTo>
                  <a:pt x="3645524" y="2934447"/>
                </a:lnTo>
                <a:lnTo>
                  <a:pt x="2043466"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形状 42"/>
          <p:cNvSpPr/>
          <p:nvPr/>
        </p:nvSpPr>
        <p:spPr>
          <a:xfrm flipH="1">
            <a:off x="6634011" y="0"/>
            <a:ext cx="3075901" cy="3404021"/>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1" fmla="*/ 3339147 w 3339147"/>
              <a:gd name="connsiteY0-2" fmla="*/ 0 h 3695349"/>
              <a:gd name="connsiteX1-3" fmla="*/ 395017 w 3339147"/>
              <a:gd name="connsiteY1-4" fmla="*/ 0 h 3695349"/>
              <a:gd name="connsiteX2-5" fmla="*/ 0 w 3339147"/>
              <a:gd name="connsiteY2-6" fmla="*/ 759430 h 3695349"/>
              <a:gd name="connsiteX3-7" fmla="*/ 1432551 w 3339147"/>
              <a:gd name="connsiteY3-8" fmla="*/ 3695349 h 3695349"/>
              <a:gd name="connsiteX4" fmla="*/ 3339147 w 3339147"/>
              <a:gd name="connsiteY4" fmla="*/ 0 h 369534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4" name="任意多边形: 形状 43"/>
          <p:cNvSpPr/>
          <p:nvPr/>
        </p:nvSpPr>
        <p:spPr>
          <a:xfrm flipV="1">
            <a:off x="-1171163" y="3972465"/>
            <a:ext cx="2629697" cy="2910218"/>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1" fmla="*/ 3339147 w 3339147"/>
              <a:gd name="connsiteY0-2" fmla="*/ 0 h 3695349"/>
              <a:gd name="connsiteX1-3" fmla="*/ 395017 w 3339147"/>
              <a:gd name="connsiteY1-4" fmla="*/ 0 h 3695349"/>
              <a:gd name="connsiteX2-5" fmla="*/ 0 w 3339147"/>
              <a:gd name="connsiteY2-6" fmla="*/ 759430 h 3695349"/>
              <a:gd name="connsiteX3-7" fmla="*/ 1432551 w 3339147"/>
              <a:gd name="connsiteY3-8" fmla="*/ 3695349 h 3695349"/>
              <a:gd name="connsiteX4" fmla="*/ 3339147 w 3339147"/>
              <a:gd name="connsiteY4" fmla="*/ 0 h 369534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6" name="文本框 45"/>
          <p:cNvSpPr txBox="1"/>
          <p:nvPr/>
        </p:nvSpPr>
        <p:spPr>
          <a:xfrm>
            <a:off x="1378332" y="1814804"/>
            <a:ext cx="2666313" cy="584775"/>
          </a:xfrm>
          <a:prstGeom prst="rect">
            <a:avLst/>
          </a:prstGeom>
          <a:noFill/>
        </p:spPr>
        <p:txBody>
          <a:bodyPr wrap="square" rtlCol="0">
            <a:spAutoFit/>
          </a:bodyPr>
          <a:lstStyle/>
          <a:p>
            <a:pPr algn="dist"/>
            <a:r>
              <a:rPr lang="en-US" altLang="zh-CN" sz="3200" spc="300" dirty="0">
                <a:solidFill>
                  <a:srgbClr val="0A2A6C"/>
                </a:solidFill>
                <a:cs typeface="+mn-ea"/>
                <a:sym typeface="+mn-lt"/>
              </a:rPr>
              <a:t>SUMMARY  </a:t>
            </a:r>
            <a:endParaRPr lang="en-US" altLang="zh-CN" sz="3200" spc="300" dirty="0">
              <a:solidFill>
                <a:srgbClr val="0A2A6C"/>
              </a:solidFill>
              <a:cs typeface="+mn-ea"/>
              <a:sym typeface="+mn-lt"/>
            </a:endParaRPr>
          </a:p>
        </p:txBody>
      </p:sp>
      <p:sp>
        <p:nvSpPr>
          <p:cNvPr id="47" name="文本框 46"/>
          <p:cNvSpPr txBox="1"/>
          <p:nvPr/>
        </p:nvSpPr>
        <p:spPr>
          <a:xfrm>
            <a:off x="1273008" y="2550603"/>
            <a:ext cx="5842796" cy="1198880"/>
          </a:xfrm>
          <a:prstGeom prst="rect">
            <a:avLst/>
          </a:prstGeom>
          <a:noFill/>
        </p:spPr>
        <p:txBody>
          <a:bodyPr wrap="square" rtlCol="0">
            <a:spAutoFit/>
          </a:bodyPr>
          <a:lstStyle/>
          <a:p>
            <a:r>
              <a:rPr lang="zh-CN" altLang="en-US" sz="7200" b="1" dirty="0">
                <a:solidFill>
                  <a:srgbClr val="0A2A6C"/>
                </a:solidFill>
                <a:cs typeface="+mn-ea"/>
                <a:sym typeface="+mn-lt"/>
              </a:rPr>
              <a:t>实验一计算器</a:t>
            </a:r>
            <a:endParaRPr lang="zh-CN" altLang="en-US" sz="7200" b="1" dirty="0">
              <a:solidFill>
                <a:srgbClr val="0A2A6C"/>
              </a:solidFill>
              <a:cs typeface="+mn-ea"/>
              <a:sym typeface="+mn-lt"/>
            </a:endParaRPr>
          </a:p>
        </p:txBody>
      </p:sp>
      <p:sp>
        <p:nvSpPr>
          <p:cNvPr id="54" name="任意多边形: 形状 53"/>
          <p:cNvSpPr/>
          <p:nvPr/>
        </p:nvSpPr>
        <p:spPr>
          <a:xfrm rot="16200000" flipV="1">
            <a:off x="4878517" y="4329271"/>
            <a:ext cx="529947" cy="2196604"/>
          </a:xfrm>
          <a:custGeom>
            <a:avLst/>
            <a:gdLst>
              <a:gd name="connsiteX0" fmla="*/ 1215429 w 1215429"/>
              <a:gd name="connsiteY0" fmla="*/ 607723 h 6130926"/>
              <a:gd name="connsiteX1" fmla="*/ 1215429 w 1215429"/>
              <a:gd name="connsiteY1" fmla="*/ 1506022 h 6130926"/>
              <a:gd name="connsiteX2" fmla="*/ 1215429 w 1215429"/>
              <a:gd name="connsiteY2" fmla="*/ 2535583 h 6130926"/>
              <a:gd name="connsiteX3" fmla="*/ 1215429 w 1215429"/>
              <a:gd name="connsiteY3" fmla="*/ 2535586 h 6130926"/>
              <a:gd name="connsiteX4" fmla="*/ 1215429 w 1215429"/>
              <a:gd name="connsiteY4" fmla="*/ 3304763 h 6130926"/>
              <a:gd name="connsiteX5" fmla="*/ 1215429 w 1215429"/>
              <a:gd name="connsiteY5" fmla="*/ 3433882 h 6130926"/>
              <a:gd name="connsiteX6" fmla="*/ 1215429 w 1215429"/>
              <a:gd name="connsiteY6" fmla="*/ 3433885 h 6130926"/>
              <a:gd name="connsiteX7" fmla="*/ 1215429 w 1215429"/>
              <a:gd name="connsiteY7" fmla="*/ 4203062 h 6130926"/>
              <a:gd name="connsiteX8" fmla="*/ 1215429 w 1215429"/>
              <a:gd name="connsiteY8" fmla="*/ 4569220 h 6130926"/>
              <a:gd name="connsiteX9" fmla="*/ 1215429 w 1215429"/>
              <a:gd name="connsiteY9" fmla="*/ 5467519 h 6130926"/>
              <a:gd name="connsiteX10" fmla="*/ 1168541 w 1215429"/>
              <a:gd name="connsiteY10" fmla="*/ 5420629 h 6130926"/>
              <a:gd name="connsiteX11" fmla="*/ 1168136 w 1215429"/>
              <a:gd name="connsiteY11" fmla="*/ 5420225 h 6130926"/>
              <a:gd name="connsiteX12" fmla="*/ 607715 w 1215429"/>
              <a:gd name="connsiteY12" fmla="*/ 4859796 h 6130926"/>
              <a:gd name="connsiteX13" fmla="*/ 47294 w 1215429"/>
              <a:gd name="connsiteY13" fmla="*/ 5420225 h 6130926"/>
              <a:gd name="connsiteX14" fmla="*/ 45688 w 1215429"/>
              <a:gd name="connsiteY14" fmla="*/ 5421829 h 6130926"/>
              <a:gd name="connsiteX15" fmla="*/ 1 w 1215429"/>
              <a:gd name="connsiteY15" fmla="*/ 5467519 h 6130926"/>
              <a:gd name="connsiteX16" fmla="*/ 1 w 1215429"/>
              <a:gd name="connsiteY16" fmla="*/ 6130925 h 6130926"/>
              <a:gd name="connsiteX17" fmla="*/ 0 w 1215429"/>
              <a:gd name="connsiteY17" fmla="*/ 6130926 h 6130926"/>
              <a:gd name="connsiteX18" fmla="*/ 0 w 1215429"/>
              <a:gd name="connsiteY18" fmla="*/ 5232627 h 6130926"/>
              <a:gd name="connsiteX19" fmla="*/ 0 w 1215429"/>
              <a:gd name="connsiteY19" fmla="*/ 5232627 h 6130926"/>
              <a:gd name="connsiteX20" fmla="*/ 0 w 1215429"/>
              <a:gd name="connsiteY20" fmla="*/ 4203062 h 6130926"/>
              <a:gd name="connsiteX21" fmla="*/ 0 w 1215429"/>
              <a:gd name="connsiteY21" fmla="*/ 4203063 h 6130926"/>
              <a:gd name="connsiteX22" fmla="*/ 0 w 1215429"/>
              <a:gd name="connsiteY22" fmla="*/ 3304764 h 6130926"/>
              <a:gd name="connsiteX23" fmla="*/ 0 w 1215429"/>
              <a:gd name="connsiteY23" fmla="*/ 3304764 h 6130926"/>
              <a:gd name="connsiteX24" fmla="*/ 1 w 1215429"/>
              <a:gd name="connsiteY24" fmla="*/ 607723 h 6130926"/>
              <a:gd name="connsiteX25" fmla="*/ 45688 w 1215429"/>
              <a:gd name="connsiteY25" fmla="*/ 562032 h 6130926"/>
              <a:gd name="connsiteX26" fmla="*/ 47294 w 1215429"/>
              <a:gd name="connsiteY26" fmla="*/ 560428 h 6130926"/>
              <a:gd name="connsiteX27" fmla="*/ 607716 w 1215429"/>
              <a:gd name="connsiteY27" fmla="*/ 0 h 6130926"/>
              <a:gd name="connsiteX28" fmla="*/ 1168137 w 1215429"/>
              <a:gd name="connsiteY28" fmla="*/ 560428 h 6130926"/>
              <a:gd name="connsiteX29" fmla="*/ 1168542 w 1215429"/>
              <a:gd name="connsiteY29" fmla="*/ 560833 h 613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5429" h="6130926">
                <a:moveTo>
                  <a:pt x="1215429" y="607723"/>
                </a:moveTo>
                <a:lnTo>
                  <a:pt x="1215429" y="1506022"/>
                </a:lnTo>
                <a:lnTo>
                  <a:pt x="1215429" y="2535583"/>
                </a:lnTo>
                <a:lnTo>
                  <a:pt x="1215429" y="2535586"/>
                </a:lnTo>
                <a:lnTo>
                  <a:pt x="1215429" y="3304763"/>
                </a:lnTo>
                <a:lnTo>
                  <a:pt x="1215429" y="3433882"/>
                </a:lnTo>
                <a:lnTo>
                  <a:pt x="1215429" y="3433885"/>
                </a:lnTo>
                <a:lnTo>
                  <a:pt x="1215429" y="4203062"/>
                </a:lnTo>
                <a:lnTo>
                  <a:pt x="1215429" y="4569220"/>
                </a:lnTo>
                <a:lnTo>
                  <a:pt x="1215429" y="5467519"/>
                </a:lnTo>
                <a:lnTo>
                  <a:pt x="1168541" y="5420629"/>
                </a:lnTo>
                <a:lnTo>
                  <a:pt x="1168136" y="5420225"/>
                </a:lnTo>
                <a:lnTo>
                  <a:pt x="607715" y="4859796"/>
                </a:lnTo>
                <a:lnTo>
                  <a:pt x="47294" y="5420225"/>
                </a:lnTo>
                <a:lnTo>
                  <a:pt x="45688" y="5421829"/>
                </a:lnTo>
                <a:lnTo>
                  <a:pt x="1" y="5467519"/>
                </a:lnTo>
                <a:lnTo>
                  <a:pt x="1" y="6130925"/>
                </a:lnTo>
                <a:lnTo>
                  <a:pt x="0" y="6130926"/>
                </a:lnTo>
                <a:lnTo>
                  <a:pt x="0" y="5232627"/>
                </a:lnTo>
                <a:lnTo>
                  <a:pt x="0" y="5232627"/>
                </a:lnTo>
                <a:lnTo>
                  <a:pt x="0" y="4203062"/>
                </a:lnTo>
                <a:lnTo>
                  <a:pt x="0" y="4203063"/>
                </a:lnTo>
                <a:lnTo>
                  <a:pt x="0" y="3304764"/>
                </a:lnTo>
                <a:lnTo>
                  <a:pt x="0" y="3304764"/>
                </a:lnTo>
                <a:cubicBezTo>
                  <a:pt x="0" y="2405750"/>
                  <a:pt x="1" y="1506736"/>
                  <a:pt x="1" y="607723"/>
                </a:cubicBezTo>
                <a:lnTo>
                  <a:pt x="45688" y="562032"/>
                </a:lnTo>
                <a:lnTo>
                  <a:pt x="47294" y="560428"/>
                </a:lnTo>
                <a:lnTo>
                  <a:pt x="607716" y="0"/>
                </a:lnTo>
                <a:lnTo>
                  <a:pt x="1168137" y="560428"/>
                </a:lnTo>
                <a:lnTo>
                  <a:pt x="1168542" y="560833"/>
                </a:lnTo>
                <a:close/>
              </a:path>
            </a:pathLst>
          </a:custGeom>
          <a:solidFill>
            <a:srgbClr val="0A2A6C"/>
          </a:solidFill>
          <a:ln>
            <a:noFill/>
          </a:ln>
          <a:effectLst>
            <a:outerShdw blurRad="50800" dist="165100" dir="8100000" algn="tr" rotWithShape="0">
              <a:schemeClr val="bg1">
                <a:lumMod val="50000"/>
                <a:alpha val="6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noAutofit/>
          </a:bodyPr>
          <a:lstStyle/>
          <a:p>
            <a:pPr algn="ctr"/>
            <a:r>
              <a:rPr lang="en-US" altLang="zh-CN" sz="1600" dirty="0">
                <a:solidFill>
                  <a:schemeClr val="bg1"/>
                </a:solidFill>
                <a:cs typeface="+mn-ea"/>
                <a:sym typeface="+mn-lt"/>
              </a:rPr>
              <a:t>     </a:t>
            </a:r>
            <a:r>
              <a:rPr lang="zh-CN" altLang="en-US" sz="1600" dirty="0">
                <a:solidFill>
                  <a:schemeClr val="bg1"/>
                </a:solidFill>
                <a:cs typeface="+mn-ea"/>
                <a:sym typeface="+mn-lt"/>
              </a:rPr>
              <a:t>汇报人</a:t>
            </a:r>
            <a:r>
              <a:rPr lang="zh-CN" altLang="en-US" sz="1600" dirty="0" smtClean="0">
                <a:solidFill>
                  <a:schemeClr val="bg1"/>
                </a:solidFill>
                <a:cs typeface="+mn-ea"/>
                <a:sym typeface="+mn-lt"/>
              </a:rPr>
              <a:t>：</a:t>
            </a:r>
            <a:r>
              <a:rPr lang="en-US" altLang="zh-CN" sz="1600" dirty="0" smtClean="0">
                <a:solidFill>
                  <a:schemeClr val="bg1"/>
                </a:solidFill>
                <a:cs typeface="+mn-ea"/>
                <a:sym typeface="+mn-lt"/>
              </a:rPr>
              <a:t>2021211041</a:t>
            </a:r>
            <a:r>
              <a:rPr lang="zh-CN" sz="1600" dirty="0" smtClean="0">
                <a:solidFill>
                  <a:schemeClr val="bg1"/>
                </a:solidFill>
                <a:cs typeface="+mn-ea"/>
                <a:sym typeface="+mn-lt"/>
              </a:rPr>
              <a:t>蒲海博</a:t>
            </a:r>
            <a:endParaRPr lang="zh-CN" sz="1600" dirty="0">
              <a:solidFill>
                <a:schemeClr val="bg1"/>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par>
                                <p:cTn id="12" presetID="2" presetClass="entr" presetSubtype="1" decel="100000" fill="hold" grpId="0" nodeType="withEffect">
                                  <p:stCondLst>
                                    <p:cond delay="750"/>
                                  </p:stCondLst>
                                  <p:childTnLst>
                                    <p:set>
                                      <p:cBhvr>
                                        <p:cTn id="13" dur="1" fill="hold">
                                          <p:stCondLst>
                                            <p:cond delay="0"/>
                                          </p:stCondLst>
                                        </p:cTn>
                                        <p:tgtEl>
                                          <p:spTgt spid="43"/>
                                        </p:tgtEl>
                                        <p:attrNameLst>
                                          <p:attrName>style.visibility</p:attrName>
                                        </p:attrNameLst>
                                      </p:cBhvr>
                                      <p:to>
                                        <p:strVal val="visible"/>
                                      </p:to>
                                    </p:set>
                                    <p:anim calcmode="lin" valueType="num">
                                      <p:cBhvr additive="base">
                                        <p:cTn id="14" dur="1000" fill="hold"/>
                                        <p:tgtEl>
                                          <p:spTgt spid="43"/>
                                        </p:tgtEl>
                                        <p:attrNameLst>
                                          <p:attrName>ppt_x</p:attrName>
                                        </p:attrNameLst>
                                      </p:cBhvr>
                                      <p:tavLst>
                                        <p:tav tm="0">
                                          <p:val>
                                            <p:strVal val="#ppt_x"/>
                                          </p:val>
                                        </p:tav>
                                        <p:tav tm="100000">
                                          <p:val>
                                            <p:strVal val="#ppt_x"/>
                                          </p:val>
                                        </p:tav>
                                      </p:tavLst>
                                    </p:anim>
                                    <p:anim calcmode="lin" valueType="num">
                                      <p:cBhvr additive="base">
                                        <p:cTn id="15" dur="1000" fill="hold"/>
                                        <p:tgtEl>
                                          <p:spTgt spid="43"/>
                                        </p:tgtEl>
                                        <p:attrNameLst>
                                          <p:attrName>ppt_y</p:attrName>
                                        </p:attrNameLst>
                                      </p:cBhvr>
                                      <p:tavLst>
                                        <p:tav tm="0">
                                          <p:val>
                                            <p:strVal val="0-#ppt_h/2"/>
                                          </p:val>
                                        </p:tav>
                                        <p:tav tm="100000">
                                          <p:val>
                                            <p:strVal val="#ppt_y"/>
                                          </p:val>
                                        </p:tav>
                                      </p:tavLst>
                                    </p:anim>
                                  </p:childTnLst>
                                </p:cTn>
                              </p:par>
                              <p:par>
                                <p:cTn id="16" presetID="2" presetClass="entr" presetSubtype="6" decel="100000" fill="hold" grpId="0" nodeType="withEffect">
                                  <p:stCondLst>
                                    <p:cond delay="75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1000" fill="hold"/>
                                        <p:tgtEl>
                                          <p:spTgt spid="38"/>
                                        </p:tgtEl>
                                        <p:attrNameLst>
                                          <p:attrName>ppt_x</p:attrName>
                                        </p:attrNameLst>
                                      </p:cBhvr>
                                      <p:tavLst>
                                        <p:tav tm="0">
                                          <p:val>
                                            <p:strVal val="1+#ppt_w/2"/>
                                          </p:val>
                                        </p:tav>
                                        <p:tav tm="100000">
                                          <p:val>
                                            <p:strVal val="#ppt_x"/>
                                          </p:val>
                                        </p:tav>
                                      </p:tavLst>
                                    </p:anim>
                                    <p:anim calcmode="lin" valueType="num">
                                      <p:cBhvr additive="base">
                                        <p:cTn id="19"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1000" fill="hold"/>
                                        <p:tgtEl>
                                          <p:spTgt spid="46"/>
                                        </p:tgtEl>
                                        <p:attrNameLst>
                                          <p:attrName>ppt_x</p:attrName>
                                        </p:attrNameLst>
                                      </p:cBhvr>
                                      <p:tavLst>
                                        <p:tav tm="0">
                                          <p:val>
                                            <p:strVal val="0-#ppt_w/2"/>
                                          </p:val>
                                        </p:tav>
                                        <p:tav tm="100000">
                                          <p:val>
                                            <p:strVal val="#ppt_x"/>
                                          </p:val>
                                        </p:tav>
                                      </p:tavLst>
                                    </p:anim>
                                    <p:anim calcmode="lin" valueType="num">
                                      <p:cBhvr additive="base">
                                        <p:cTn id="28" dur="1000" fill="hold"/>
                                        <p:tgtEl>
                                          <p:spTgt spid="4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 calcmode="lin" valueType="num">
                                      <p:cBhvr additive="base">
                                        <p:cTn id="31" dur="1000" fill="hold"/>
                                        <p:tgtEl>
                                          <p:spTgt spid="47"/>
                                        </p:tgtEl>
                                        <p:attrNameLst>
                                          <p:attrName>ppt_x</p:attrName>
                                        </p:attrNameLst>
                                      </p:cBhvr>
                                      <p:tavLst>
                                        <p:tav tm="0">
                                          <p:val>
                                            <p:strVal val="0-#ppt_w/2"/>
                                          </p:val>
                                        </p:tav>
                                        <p:tav tm="100000">
                                          <p:val>
                                            <p:strVal val="#ppt_x"/>
                                          </p:val>
                                        </p:tav>
                                      </p:tavLst>
                                    </p:anim>
                                    <p:anim calcmode="lin" valueType="num">
                                      <p:cBhvr additive="base">
                                        <p:cTn id="32" dur="10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3" grpId="0" animBg="1"/>
      <p:bldP spid="44" grpId="0" animBg="1"/>
      <p:bldP spid="46" grpId="0"/>
      <p:bldP spid="47" grpId="0"/>
      <p:bldP spid="5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任意多边形: 形状 46"/>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2">
                  <a:lumMod val="25000"/>
                </a:schemeClr>
              </a:solidFill>
              <a:cs typeface="+mn-ea"/>
              <a:sym typeface="+mn-lt"/>
            </a:endParaRPr>
          </a:p>
        </p:txBody>
      </p:sp>
      <p:sp>
        <p:nvSpPr>
          <p:cNvPr id="3" name="文本框 2"/>
          <p:cNvSpPr txBox="1"/>
          <p:nvPr/>
        </p:nvSpPr>
        <p:spPr>
          <a:xfrm>
            <a:off x="1223645" y="2188845"/>
            <a:ext cx="10087610" cy="3415030"/>
          </a:xfrm>
          <a:prstGeom prst="rect">
            <a:avLst/>
          </a:prstGeom>
          <a:noFill/>
        </p:spPr>
        <p:txBody>
          <a:bodyPr wrap="square" rtlCol="0">
            <a:spAutoFit/>
          </a:bodyPr>
          <a:p>
            <a:r>
              <a:rPr lang="zh-CN" altLang="en-US"/>
              <a:t>for (int i = 0; i &lt; KEYS.length; i++)</a:t>
            </a:r>
            <a:endParaRPr lang="zh-CN" altLang="en-US"/>
          </a:p>
          <a:p>
            <a:r>
              <a:rPr lang="zh-CN" altLang="en-US"/>
              <a:t>        {</a:t>
            </a:r>
            <a:endParaRPr lang="zh-CN" altLang="en-US"/>
          </a:p>
          <a:p>
            <a:r>
              <a:rPr lang="zh-CN" altLang="en-US"/>
              <a:t>            keys[i] = new JButton();</a:t>
            </a:r>
            <a:endParaRPr lang="zh-CN" altLang="en-US"/>
          </a:p>
          <a:p>
            <a:r>
              <a:rPr lang="zh-CN" altLang="en-US"/>
              <a:t>            keys[i].setText(KEYS[i]);</a:t>
            </a:r>
            <a:endParaRPr lang="zh-CN" altLang="en-US"/>
          </a:p>
          <a:p>
            <a:r>
              <a:rPr lang="en-US" altLang="zh-CN"/>
              <a:t>            keys[i].setForeground(Color.white);</a:t>
            </a:r>
            <a:endParaRPr lang="en-US" altLang="zh-CN"/>
          </a:p>
          <a:p>
            <a:r>
              <a:rPr lang="zh-CN" altLang="en-US"/>
              <a:t>            keys[i].setBackground(Color.gray);</a:t>
            </a:r>
            <a:endParaRPr lang="zh-CN" altLang="en-US"/>
          </a:p>
          <a:p>
            <a:r>
              <a:rPr lang="zh-CN" altLang="en-US"/>
              <a:t>            jp1.add(keys[i]);</a:t>
            </a:r>
            <a:endParaRPr lang="zh-CN" altLang="en-US"/>
          </a:p>
          <a:p>
            <a:r>
              <a:rPr lang="zh-CN" altLang="en-US"/>
              <a:t>        }</a:t>
            </a:r>
            <a:endParaRPr lang="zh-CN" altLang="en-US"/>
          </a:p>
          <a:p>
            <a:r>
              <a:rPr lang="zh-CN" altLang="en-US"/>
              <a:t>        for (int i = 0; i &lt; KEYS.length; i++)// 每个按钮都注册事件监听器</a:t>
            </a:r>
            <a:endParaRPr lang="zh-CN" altLang="en-US"/>
          </a:p>
          <a:p>
            <a:r>
              <a:rPr lang="zh-CN" altLang="en-US"/>
              <a:t>        {</a:t>
            </a:r>
            <a:endParaRPr lang="zh-CN" altLang="en-US"/>
          </a:p>
          <a:p>
            <a:r>
              <a:rPr lang="zh-CN" altLang="en-US"/>
              <a:t>            keys[i].addActionListener(this);</a:t>
            </a:r>
            <a:endParaRPr lang="zh-CN" altLang="en-US"/>
          </a:p>
          <a:p>
            <a:r>
              <a:rPr lang="zh-CN" altLang="en-US"/>
              <a:t>        }</a:t>
            </a:r>
            <a:endParaRPr lang="zh-CN" altLang="en-US"/>
          </a:p>
        </p:txBody>
      </p:sp>
      <p:sp>
        <p:nvSpPr>
          <p:cNvPr id="6" name="文本框 5"/>
          <p:cNvSpPr txBox="1"/>
          <p:nvPr/>
        </p:nvSpPr>
        <p:spPr>
          <a:xfrm>
            <a:off x="1223645" y="458470"/>
            <a:ext cx="4759960" cy="922020"/>
          </a:xfrm>
          <a:prstGeom prst="rect">
            <a:avLst/>
          </a:prstGeom>
          <a:noFill/>
        </p:spPr>
        <p:txBody>
          <a:bodyPr wrap="square" rtlCol="0">
            <a:spAutoFit/>
            <a:scene3d>
              <a:camera prst="orthographicFront"/>
              <a:lightRig rig="threePt" dir="t"/>
            </a:scene3d>
            <a:sp3d contourW="12700"/>
          </a:bodyPr>
          <a:p>
            <a:r>
              <a:rPr lang="zh-CN" altLang="en-US" sz="5400" b="1" i="1" spc="300" dirty="0">
                <a:solidFill>
                  <a:srgbClr val="0A2A6C"/>
                </a:solidFill>
                <a:cs typeface="+mn-ea"/>
                <a:sym typeface="+mn-lt"/>
              </a:rPr>
              <a:t>按钮注册监听</a:t>
            </a:r>
            <a:endParaRPr lang="zh-CN" altLang="en-US" sz="5400" b="1" i="1" spc="300" dirty="0">
              <a:solidFill>
                <a:srgbClr val="0A2A6C"/>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任意多边形: 形状 46"/>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2">
                  <a:lumMod val="25000"/>
                </a:schemeClr>
              </a:solidFill>
              <a:cs typeface="+mn-ea"/>
              <a:sym typeface="+mn-lt"/>
            </a:endParaRPr>
          </a:p>
        </p:txBody>
      </p:sp>
      <p:sp>
        <p:nvSpPr>
          <p:cNvPr id="3" name="文本框 2"/>
          <p:cNvSpPr txBox="1"/>
          <p:nvPr/>
        </p:nvSpPr>
        <p:spPr>
          <a:xfrm>
            <a:off x="589915" y="1380490"/>
            <a:ext cx="10087610" cy="5077460"/>
          </a:xfrm>
          <a:prstGeom prst="rect">
            <a:avLst/>
          </a:prstGeom>
          <a:noFill/>
        </p:spPr>
        <p:txBody>
          <a:bodyPr wrap="square" rtlCol="0">
            <a:spAutoFit/>
          </a:bodyPr>
          <a:p>
            <a:r>
              <a:rPr lang="zh-CN" altLang="en-US"/>
              <a:t>private String[] houzhui(String str) //{</a:t>
            </a:r>
            <a:endParaRPr lang="zh-CN" altLang="en-US"/>
          </a:p>
          <a:p>
            <a:r>
              <a:rPr lang="zh-CN" altLang="en-US"/>
              <a:t>    String s = "";</a:t>
            </a:r>
            <a:endParaRPr lang="zh-CN" altLang="en-US"/>
          </a:p>
          <a:p>
            <a:r>
              <a:rPr lang="zh-CN" altLang="en-US"/>
              <a:t>    char[] Stack = new char[100];//存储运算符</a:t>
            </a:r>
            <a:endParaRPr lang="zh-CN" altLang="en-US"/>
          </a:p>
          <a:p>
            <a:r>
              <a:rPr lang="zh-CN" altLang="en-US"/>
              <a:t>    String[] Queue = new String[100];// 后缀表达式字符串   </a:t>
            </a:r>
            <a:endParaRPr lang="zh-CN" altLang="en-US"/>
          </a:p>
          <a:p>
            <a:r>
              <a:rPr lang="en-US" altLang="zh-CN"/>
              <a:t>    </a:t>
            </a:r>
            <a:r>
              <a:rPr lang="zh-CN" altLang="en-US"/>
              <a:t>int top = -1, j = 0;</a:t>
            </a:r>
            <a:endParaRPr lang="zh-CN" altLang="en-US"/>
          </a:p>
          <a:p>
            <a:r>
              <a:rPr lang="zh-CN" altLang="en-US"/>
              <a:t>    for (int i = 0; i &lt; str.length(); i++)// 遍历中缀表达式</a:t>
            </a:r>
            <a:endParaRPr lang="zh-CN" altLang="en-US"/>
          </a:p>
          <a:p>
            <a:r>
              <a:rPr lang="zh-CN" altLang="en-US"/>
              <a:t>    {</a:t>
            </a:r>
            <a:endParaRPr lang="zh-CN" altLang="en-US"/>
          </a:p>
          <a:p>
            <a:r>
              <a:rPr lang="zh-CN" altLang="en-US"/>
              <a:t>        if ("0123456789.".indexOf(str.charAt(i)) &gt;= 0) // 遇到数字字符的情况直接入队</a:t>
            </a:r>
            <a:endParaRPr lang="zh-CN" altLang="en-US"/>
          </a:p>
          <a:p>
            <a:r>
              <a:rPr lang="zh-CN" altLang="en-US"/>
              <a:t>        {</a:t>
            </a:r>
            <a:endParaRPr lang="zh-CN" altLang="en-US"/>
          </a:p>
          <a:p>
            <a:r>
              <a:rPr lang="zh-CN" altLang="en-US"/>
              <a:t>            s = "";// 作为承接字符，每次开始时都要清空</a:t>
            </a:r>
            <a:endParaRPr lang="zh-CN" altLang="en-US"/>
          </a:p>
          <a:p>
            <a:r>
              <a:rPr lang="zh-CN" altLang="en-US"/>
              <a:t>            for (; i &lt; str.length() &amp;&amp; "0123456789.".indexOf(str.charAt(i)) &gt;= 0; i++) {</a:t>
            </a:r>
            <a:endParaRPr lang="zh-CN" altLang="en-US"/>
          </a:p>
          <a:p>
            <a:r>
              <a:rPr lang="zh-CN" altLang="en-US"/>
              <a:t>                s = s + str.charAt(i);</a:t>
            </a:r>
            <a:endParaRPr lang="zh-CN" altLang="en-US"/>
          </a:p>
          <a:p>
            <a:r>
              <a:rPr lang="zh-CN" altLang="en-US"/>
              <a:t>                  }</a:t>
            </a:r>
            <a:endParaRPr lang="zh-CN" altLang="en-US"/>
          </a:p>
          <a:p>
            <a:r>
              <a:rPr lang="zh-CN" altLang="en-US"/>
              <a:t>            i--;</a:t>
            </a:r>
            <a:endParaRPr lang="zh-CN" altLang="en-US"/>
          </a:p>
          <a:p>
            <a:r>
              <a:rPr lang="zh-CN" altLang="en-US"/>
              <a:t>            Queue[j] = s;// 数字字符直接加入后缀表达式</a:t>
            </a:r>
            <a:endParaRPr lang="zh-CN" altLang="en-US"/>
          </a:p>
          <a:p>
            <a:r>
              <a:rPr lang="zh-CN" altLang="en-US"/>
              <a:t>            j++;</a:t>
            </a:r>
            <a:endParaRPr lang="zh-CN" altLang="en-US"/>
          </a:p>
          <a:p>
            <a:r>
              <a:rPr lang="zh-CN" altLang="en-US"/>
              <a:t>        }</a:t>
            </a:r>
            <a:endParaRPr lang="zh-CN" altLang="en-US"/>
          </a:p>
          <a:p>
            <a:r>
              <a:rPr lang="zh-CN" altLang="en-US"/>
              <a:t>        </a:t>
            </a:r>
            <a:endParaRPr lang="zh-CN" altLang="en-US"/>
          </a:p>
        </p:txBody>
      </p:sp>
      <p:sp>
        <p:nvSpPr>
          <p:cNvPr id="6" name="文本框 5"/>
          <p:cNvSpPr txBox="1"/>
          <p:nvPr/>
        </p:nvSpPr>
        <p:spPr>
          <a:xfrm>
            <a:off x="1457078" y="458346"/>
            <a:ext cx="5974080" cy="922020"/>
          </a:xfrm>
          <a:prstGeom prst="rect">
            <a:avLst/>
          </a:prstGeom>
          <a:noFill/>
        </p:spPr>
        <p:txBody>
          <a:bodyPr wrap="none" rtlCol="0">
            <a:spAutoFit/>
            <a:scene3d>
              <a:camera prst="orthographicFront"/>
              <a:lightRig rig="threePt" dir="t"/>
            </a:scene3d>
            <a:sp3d contourW="12700"/>
          </a:bodyPr>
          <a:p>
            <a:r>
              <a:rPr lang="zh-CN" altLang="en-US" sz="5400" b="1" i="1" spc="300" dirty="0">
                <a:solidFill>
                  <a:srgbClr val="0A2A6C"/>
                </a:solidFill>
                <a:cs typeface="+mn-ea"/>
                <a:sym typeface="+mn-lt"/>
              </a:rPr>
              <a:t>中缀表达式转后缀</a:t>
            </a:r>
            <a:endParaRPr lang="zh-CN" altLang="en-US" sz="5400" b="1" i="1" spc="300" dirty="0">
              <a:solidFill>
                <a:srgbClr val="0A2A6C"/>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任意多边形: 形状 46"/>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2">
                  <a:lumMod val="25000"/>
                </a:schemeClr>
              </a:solidFill>
              <a:cs typeface="+mn-ea"/>
              <a:sym typeface="+mn-lt"/>
            </a:endParaRPr>
          </a:p>
        </p:txBody>
      </p:sp>
      <p:sp>
        <p:nvSpPr>
          <p:cNvPr id="3" name="文本框 2"/>
          <p:cNvSpPr txBox="1"/>
          <p:nvPr/>
        </p:nvSpPr>
        <p:spPr>
          <a:xfrm>
            <a:off x="589915" y="1380490"/>
            <a:ext cx="10087610" cy="5077460"/>
          </a:xfrm>
          <a:prstGeom prst="rect">
            <a:avLst/>
          </a:prstGeom>
          <a:noFill/>
        </p:spPr>
        <p:txBody>
          <a:bodyPr wrap="square" rtlCol="0">
            <a:spAutoFit/>
          </a:bodyPr>
          <a:p>
            <a:r>
              <a:rPr lang="zh-CN" altLang="en-US">
                <a:sym typeface="+mn-ea"/>
              </a:rPr>
              <a:t>else if ("(".indexOf(str.charAt(i)) &gt;= 0) {// 遇到左括号</a:t>
            </a:r>
            <a:endParaRPr lang="zh-CN" altLang="en-US"/>
          </a:p>
          <a:p>
            <a:r>
              <a:rPr lang="zh-CN" altLang="en-US">
                <a:sym typeface="+mn-ea"/>
              </a:rPr>
              <a:t>            top++;</a:t>
            </a:r>
            <a:endParaRPr lang="zh-CN" altLang="en-US"/>
          </a:p>
          <a:p>
            <a:r>
              <a:rPr lang="zh-CN" altLang="en-US">
                <a:sym typeface="+mn-ea"/>
              </a:rPr>
              <a:t>            Stack[top] = str.charAt(i);// 左括号入栈</a:t>
            </a:r>
            <a:endParaRPr lang="zh-CN" altLang="en-US"/>
          </a:p>
          <a:p>
            <a:r>
              <a:rPr lang="zh-CN" altLang="en-US">
                <a:sym typeface="+mn-ea"/>
              </a:rPr>
              <a:t>        }</a:t>
            </a:r>
            <a:endParaRPr lang="zh-CN" altLang="en-US"/>
          </a:p>
          <a:p>
            <a:r>
              <a:rPr lang="zh-CN" altLang="en-US">
                <a:sym typeface="+mn-ea"/>
              </a:rPr>
              <a:t>        else if (")".indexOf(str.charAt(i)) &gt;= 0) {// 遇到右括号</a:t>
            </a:r>
            <a:endParaRPr lang="zh-CN" altLang="en-US"/>
          </a:p>
          <a:p>
            <a:r>
              <a:rPr lang="zh-CN" altLang="en-US">
                <a:sym typeface="+mn-ea"/>
              </a:rPr>
              <a:t>            for (;;)// 栈顶元素循环出栈，直到遇到左括号为止</a:t>
            </a:r>
            <a:endParaRPr lang="zh-CN" altLang="en-US"/>
          </a:p>
          <a:p>
            <a:r>
              <a:rPr lang="zh-CN" altLang="en-US">
                <a:sym typeface="+mn-ea"/>
              </a:rPr>
              <a:t>            {</a:t>
            </a:r>
            <a:endParaRPr lang="zh-CN" altLang="en-US"/>
          </a:p>
          <a:p>
            <a:r>
              <a:rPr lang="zh-CN" altLang="en-US">
                <a:sym typeface="+mn-ea"/>
              </a:rPr>
              <a:t>                if (opStack[top] != '(') {// 栈顶元素不是左括号</a:t>
            </a:r>
            <a:endParaRPr lang="zh-CN" altLang="en-US"/>
          </a:p>
          <a:p>
            <a:r>
              <a:rPr lang="zh-CN" altLang="en-US">
                <a:sym typeface="+mn-ea"/>
              </a:rPr>
              <a:t>                    postQueue[j] = opStack[top] + "";// 栈顶元素出栈</a:t>
            </a:r>
            <a:endParaRPr lang="zh-CN" altLang="en-US"/>
          </a:p>
          <a:p>
            <a:r>
              <a:rPr lang="zh-CN" altLang="en-US">
                <a:sym typeface="+mn-ea"/>
              </a:rPr>
              <a:t>                    j++;</a:t>
            </a:r>
            <a:endParaRPr lang="zh-CN" altLang="en-US"/>
          </a:p>
          <a:p>
            <a:r>
              <a:rPr lang="zh-CN" altLang="en-US">
                <a:sym typeface="+mn-ea"/>
              </a:rPr>
              <a:t>                    top--;</a:t>
            </a:r>
            <a:endParaRPr lang="zh-CN" altLang="en-US"/>
          </a:p>
          <a:p>
            <a:r>
              <a:rPr lang="zh-CN" altLang="en-US">
                <a:sym typeface="+mn-ea"/>
              </a:rPr>
              <a:t>                } else { // 找到栈顶元素是左括号</a:t>
            </a:r>
            <a:endParaRPr lang="zh-CN" altLang="en-US"/>
          </a:p>
          <a:p>
            <a:r>
              <a:rPr lang="zh-CN" altLang="en-US">
                <a:sym typeface="+mn-ea"/>
              </a:rPr>
              <a:t>                    top--;// 删除栈顶左括号</a:t>
            </a:r>
            <a:endParaRPr lang="zh-CN" altLang="en-US"/>
          </a:p>
          <a:p>
            <a:r>
              <a:rPr lang="zh-CN" altLang="en-US">
                <a:sym typeface="+mn-ea"/>
              </a:rPr>
              <a:t>                    break;// 循环结束</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a:t>
            </a:r>
            <a:endParaRPr lang="zh-CN" altLang="en-US"/>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任意多边形: 形状 46"/>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2">
                  <a:lumMod val="25000"/>
                </a:schemeClr>
              </a:solidFill>
              <a:cs typeface="+mn-ea"/>
              <a:sym typeface="+mn-lt"/>
            </a:endParaRPr>
          </a:p>
        </p:txBody>
      </p:sp>
      <p:sp>
        <p:nvSpPr>
          <p:cNvPr id="3" name="文本框 2"/>
          <p:cNvSpPr txBox="1"/>
          <p:nvPr/>
        </p:nvSpPr>
        <p:spPr>
          <a:xfrm>
            <a:off x="715010" y="594360"/>
            <a:ext cx="10615930" cy="6185535"/>
          </a:xfrm>
          <a:prstGeom prst="rect">
            <a:avLst/>
          </a:prstGeom>
          <a:noFill/>
        </p:spPr>
        <p:txBody>
          <a:bodyPr wrap="square" rtlCol="0">
            <a:spAutoFit/>
          </a:bodyPr>
          <a:p>
            <a:r>
              <a:rPr lang="zh-CN" altLang="en-US">
                <a:sym typeface="+mn-ea"/>
              </a:rPr>
              <a:t> else if ("*%/+-".indexOf(str.charAt(i)) &gt;= 0)// 遇到运算符</a:t>
            </a:r>
            <a:endParaRPr lang="zh-CN" altLang="en-US"/>
          </a:p>
          <a:p>
            <a:r>
              <a:rPr lang="zh-CN" altLang="en-US">
                <a:sym typeface="+mn-ea"/>
              </a:rPr>
              <a:t>        {</a:t>
            </a:r>
            <a:endParaRPr lang="zh-CN" altLang="en-US"/>
          </a:p>
          <a:p>
            <a:r>
              <a:rPr lang="zh-CN" altLang="en-US">
                <a:sym typeface="+mn-ea"/>
              </a:rPr>
              <a:t>            if (top == -1)</a:t>
            </a:r>
            <a:endParaRPr lang="zh-CN" altLang="en-US"/>
          </a:p>
          <a:p>
            <a:r>
              <a:rPr lang="zh-CN" altLang="en-US">
                <a:sym typeface="+mn-ea"/>
              </a:rPr>
              <a:t>            {// 若栈为空则直接入栈</a:t>
            </a:r>
            <a:endParaRPr lang="zh-CN" altLang="en-US"/>
          </a:p>
          <a:p>
            <a:r>
              <a:rPr lang="zh-CN" altLang="en-US">
                <a:sym typeface="+mn-ea"/>
              </a:rPr>
              <a:t>                top++;</a:t>
            </a:r>
            <a:endParaRPr lang="zh-CN" altLang="en-US"/>
          </a:p>
          <a:p>
            <a:r>
              <a:rPr lang="zh-CN" altLang="en-US">
                <a:sym typeface="+mn-ea"/>
              </a:rPr>
              <a:t>                Stack[top] = str.charAt(i); }</a:t>
            </a:r>
            <a:endParaRPr lang="zh-CN" altLang="en-US"/>
          </a:p>
          <a:p>
            <a:r>
              <a:rPr lang="zh-CN" altLang="en-US">
                <a:sym typeface="+mn-ea"/>
              </a:rPr>
              <a:t>            else if ("*%/".indexOf(Stack[top]) &gt;= 0)</a:t>
            </a:r>
            <a:endParaRPr lang="zh-CN" altLang="en-US"/>
          </a:p>
          <a:p>
            <a:r>
              <a:rPr lang="zh-CN" altLang="en-US">
                <a:sym typeface="+mn-ea"/>
              </a:rPr>
              <a:t>            {// 当栈顶元素为高优先级运算符时,让栈顶元素出栈进入后缀表达式后,当前运算符再入栈</a:t>
            </a:r>
            <a:endParaRPr lang="zh-CN" altLang="en-US"/>
          </a:p>
          <a:p>
            <a:r>
              <a:rPr lang="zh-CN" altLang="en-US">
                <a:sym typeface="+mn-ea"/>
              </a:rPr>
              <a:t>                Queue[j] = Stack[top] + "";</a:t>
            </a:r>
            <a:endParaRPr lang="zh-CN" altLang="en-US"/>
          </a:p>
          <a:p>
            <a:r>
              <a:rPr lang="zh-CN" altLang="en-US">
                <a:sym typeface="+mn-ea"/>
              </a:rPr>
              <a:t>                j++;</a:t>
            </a:r>
            <a:endParaRPr lang="zh-CN" altLang="en-US"/>
          </a:p>
          <a:p>
            <a:r>
              <a:rPr lang="zh-CN" altLang="en-US">
                <a:sym typeface="+mn-ea"/>
              </a:rPr>
              <a:t>                Stack[top] = str.charAt(i);</a:t>
            </a:r>
            <a:endParaRPr lang="zh-CN" altLang="en-US"/>
          </a:p>
          <a:p>
            <a:r>
              <a:rPr lang="zh-CN" altLang="en-US">
                <a:sym typeface="+mn-ea"/>
              </a:rPr>
              <a:t>            }else</a:t>
            </a:r>
            <a:endParaRPr lang="zh-CN" altLang="en-US"/>
          </a:p>
          <a:p>
            <a:r>
              <a:rPr lang="zh-CN" altLang="en-US">
                <a:sym typeface="+mn-ea"/>
              </a:rPr>
              <a:t>           top++;</a:t>
            </a:r>
            <a:endParaRPr lang="zh-CN" altLang="en-US"/>
          </a:p>
          <a:p>
            <a:r>
              <a:rPr lang="zh-CN" altLang="en-US">
                <a:sym typeface="+mn-ea"/>
              </a:rPr>
              <a:t>           Stack[top] = str.charAt(i);// 当前元素入栈     </a:t>
            </a:r>
            <a:endParaRPr lang="zh-CN" altLang="en-US"/>
          </a:p>
          <a:p>
            <a:r>
              <a:rPr lang="zh-CN" altLang="en-US">
                <a:sym typeface="+mn-ea"/>
              </a:rPr>
              <a:t>    while (top != -1) {// 遍历结束后将栈中剩余元素依次出栈进入后缀表达式</a:t>
            </a:r>
            <a:endParaRPr lang="zh-CN" altLang="en-US"/>
          </a:p>
          <a:p>
            <a:r>
              <a:rPr lang="zh-CN" altLang="en-US">
                <a:sym typeface="+mn-ea"/>
              </a:rPr>
              <a:t>        Queue[j] = Stack[top] + "";</a:t>
            </a:r>
            <a:endParaRPr lang="zh-CN" altLang="en-US"/>
          </a:p>
          <a:p>
            <a:r>
              <a:rPr lang="zh-CN" altLang="en-US">
                <a:sym typeface="+mn-ea"/>
              </a:rPr>
              <a:t>        j++;</a:t>
            </a:r>
            <a:endParaRPr lang="zh-CN" altLang="en-US"/>
          </a:p>
          <a:p>
            <a:r>
              <a:rPr lang="zh-CN" altLang="en-US">
                <a:sym typeface="+mn-ea"/>
              </a:rPr>
              <a:t>        top--;</a:t>
            </a:r>
            <a:endParaRPr lang="zh-CN" altLang="en-US"/>
          </a:p>
          <a:p>
            <a:r>
              <a:rPr lang="zh-CN" altLang="en-US">
                <a:sym typeface="+mn-ea"/>
              </a:rPr>
              <a:t>    }</a:t>
            </a:r>
            <a:endParaRPr lang="zh-CN" altLang="en-US"/>
          </a:p>
          <a:p>
            <a:r>
              <a:rPr lang="zh-CN" altLang="en-US">
                <a:sym typeface="+mn-ea"/>
              </a:rPr>
              <a:t>    return Queue;}</a:t>
            </a:r>
            <a:endParaRPr lang="zh-CN" altLang="en-US"/>
          </a:p>
          <a:p>
            <a:endParaRPr lang="zh-CN" altLang="en-US"/>
          </a:p>
          <a:p>
            <a:endParaRPr lang="zh-CN" altLang="en-US"/>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任意多边形: 形状 46"/>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2">
                  <a:lumMod val="25000"/>
                </a:schemeClr>
              </a:solidFill>
              <a:cs typeface="+mn-ea"/>
              <a:sym typeface="+mn-lt"/>
            </a:endParaRPr>
          </a:p>
        </p:txBody>
      </p:sp>
      <p:sp>
        <p:nvSpPr>
          <p:cNvPr id="3" name="文本框 2"/>
          <p:cNvSpPr txBox="1"/>
          <p:nvPr/>
        </p:nvSpPr>
        <p:spPr>
          <a:xfrm>
            <a:off x="232410" y="1203325"/>
            <a:ext cx="10615930" cy="5631180"/>
          </a:xfrm>
          <a:prstGeom prst="rect">
            <a:avLst/>
          </a:prstGeom>
          <a:noFill/>
        </p:spPr>
        <p:txBody>
          <a:bodyPr wrap="square" rtlCol="0">
            <a:spAutoFit/>
          </a:bodyPr>
          <a:p>
            <a:r>
              <a:rPr lang="zh-CN" altLang="en-US">
                <a:sym typeface="+mn-ea"/>
              </a:rPr>
              <a:t>  String[] Result = new String[100];// 顺序存储的栈</a:t>
            </a:r>
            <a:endParaRPr lang="zh-CN" altLang="en-US">
              <a:sym typeface="+mn-ea"/>
            </a:endParaRPr>
          </a:p>
          <a:p>
            <a:r>
              <a:rPr lang="zh-CN" altLang="en-US">
                <a:sym typeface="+mn-ea"/>
              </a:rPr>
              <a:t>    int Top = -1;// 静态指针Top</a:t>
            </a:r>
            <a:endParaRPr lang="zh-CN" altLang="en-US">
              <a:sym typeface="+mn-ea"/>
            </a:endParaRPr>
          </a:p>
          <a:p>
            <a:r>
              <a:rPr lang="zh-CN" altLang="en-US">
                <a:sym typeface="+mn-ea"/>
              </a:rPr>
              <a:t>    for (int i = 0; str[i] != null; i++) {</a:t>
            </a:r>
            <a:endParaRPr lang="zh-CN" altLang="en-US">
              <a:sym typeface="+mn-ea"/>
            </a:endParaRPr>
          </a:p>
          <a:p>
            <a:r>
              <a:rPr lang="zh-CN" altLang="en-US">
                <a:sym typeface="+mn-ea"/>
              </a:rPr>
              <a:t>        if ("+-*%/".indexOf(str[i]) &lt; 0) {  //遇到数字，直接入栈</a:t>
            </a:r>
            <a:endParaRPr lang="zh-CN" altLang="en-US">
              <a:sym typeface="+mn-ea"/>
            </a:endParaRPr>
          </a:p>
          <a:p>
            <a:r>
              <a:rPr lang="zh-CN" altLang="en-US">
                <a:sym typeface="+mn-ea"/>
              </a:rPr>
              <a:t>            Top++;</a:t>
            </a:r>
            <a:endParaRPr lang="zh-CN" altLang="en-US">
              <a:sym typeface="+mn-ea"/>
            </a:endParaRPr>
          </a:p>
          <a:p>
            <a:r>
              <a:rPr lang="zh-CN" altLang="en-US">
                <a:sym typeface="+mn-ea"/>
              </a:rPr>
              <a:t>            Result[Top] = str[i];</a:t>
            </a:r>
            <a:endParaRPr lang="zh-CN" altLang="en-US">
              <a:sym typeface="+mn-ea"/>
            </a:endParaRPr>
          </a:p>
          <a:p>
            <a:r>
              <a:rPr lang="zh-CN" altLang="en-US">
                <a:sym typeface="+mn-ea"/>
              </a:rPr>
              <a:t>        }</a:t>
            </a:r>
            <a:endParaRPr lang="zh-CN" altLang="en-US">
              <a:sym typeface="+mn-ea"/>
            </a:endParaRPr>
          </a:p>
          <a:p>
            <a:r>
              <a:rPr lang="zh-CN" altLang="en-US">
                <a:sym typeface="+mn-ea"/>
              </a:rPr>
              <a:t>        if ("+-*%/".indexOf(str[i]) &gt;= 0)// 遇到运算符字符，将栈顶两个元素出栈计算并将结果返回栈顶</a:t>
            </a:r>
            <a:endParaRPr lang="zh-CN" altLang="en-US">
              <a:sym typeface="+mn-ea"/>
            </a:endParaRPr>
          </a:p>
          <a:p>
            <a:r>
              <a:rPr lang="zh-CN" altLang="en-US">
                <a:sym typeface="+mn-ea"/>
              </a:rPr>
              <a:t>        {</a:t>
            </a:r>
            <a:endParaRPr lang="zh-CN" altLang="en-US">
              <a:sym typeface="+mn-ea"/>
            </a:endParaRPr>
          </a:p>
          <a:p>
            <a:r>
              <a:rPr lang="zh-CN" altLang="en-US">
                <a:sym typeface="+mn-ea"/>
              </a:rPr>
              <a:t>            double x, y, n;</a:t>
            </a:r>
            <a:endParaRPr lang="zh-CN" altLang="en-US">
              <a:sym typeface="+mn-ea"/>
            </a:endParaRPr>
          </a:p>
          <a:p>
            <a:r>
              <a:rPr lang="zh-CN" altLang="en-US">
                <a:sym typeface="+mn-ea"/>
              </a:rPr>
              <a:t>            x = Double.parseDouble(Result[Top]);// 顺序出栈两个数字字符串，并转换为double类型</a:t>
            </a:r>
            <a:endParaRPr lang="zh-CN" altLang="en-US">
              <a:sym typeface="+mn-ea"/>
            </a:endParaRPr>
          </a:p>
          <a:p>
            <a:r>
              <a:rPr lang="zh-CN" altLang="en-US">
                <a:sym typeface="+mn-ea"/>
              </a:rPr>
              <a:t>            Top--;</a:t>
            </a:r>
            <a:endParaRPr lang="zh-CN" altLang="en-US">
              <a:sym typeface="+mn-ea"/>
            </a:endParaRPr>
          </a:p>
          <a:p>
            <a:r>
              <a:rPr lang="zh-CN" altLang="en-US">
                <a:sym typeface="+mn-ea"/>
              </a:rPr>
              <a:t>            y = Double.parseDouble(Result[Top]);</a:t>
            </a:r>
            <a:endParaRPr lang="zh-CN" altLang="en-US">
              <a:sym typeface="+mn-ea"/>
            </a:endParaRPr>
          </a:p>
          <a:p>
            <a:r>
              <a:rPr lang="zh-CN" altLang="en-US">
                <a:sym typeface="+mn-ea"/>
              </a:rPr>
              <a:t>            Top--;</a:t>
            </a:r>
            <a:endParaRPr lang="zh-CN" altLang="en-US">
              <a:sym typeface="+mn-ea"/>
            </a:endParaRPr>
          </a:p>
          <a:p>
            <a:r>
              <a:rPr lang="zh-CN" altLang="en-US">
                <a:sym typeface="+mn-ea"/>
              </a:rPr>
              <a:t>            if ("*".indexOf(str[i]) &gt;= 0) {</a:t>
            </a:r>
            <a:endParaRPr lang="zh-CN" altLang="en-US">
              <a:sym typeface="+mn-ea"/>
            </a:endParaRPr>
          </a:p>
          <a:p>
            <a:r>
              <a:rPr lang="zh-CN" altLang="en-US">
                <a:sym typeface="+mn-ea"/>
              </a:rPr>
              <a:t>                n = y * x;</a:t>
            </a:r>
            <a:endParaRPr lang="zh-CN" altLang="en-US">
              <a:sym typeface="+mn-ea"/>
            </a:endParaRPr>
          </a:p>
          <a:p>
            <a:r>
              <a:rPr lang="zh-CN" altLang="en-US">
                <a:sym typeface="+mn-ea"/>
              </a:rPr>
              <a:t>                Top++;</a:t>
            </a:r>
            <a:endParaRPr lang="zh-CN" altLang="en-US">
              <a:sym typeface="+mn-ea"/>
            </a:endParaRPr>
          </a:p>
          <a:p>
            <a:r>
              <a:rPr lang="zh-CN" altLang="en-US">
                <a:sym typeface="+mn-ea"/>
              </a:rPr>
              <a:t>                Result[Top] = String.valueOf(n);// 将运算结果重新入栈</a:t>
            </a:r>
            <a:endParaRPr lang="zh-CN" altLang="en-US">
              <a:sym typeface="+mn-ea"/>
            </a:endParaRPr>
          </a:p>
          <a:p>
            <a:r>
              <a:rPr lang="zh-CN" altLang="en-US">
                <a:sym typeface="+mn-ea"/>
              </a:rPr>
              <a:t>            }</a:t>
            </a:r>
            <a:endParaRPr lang="zh-CN" altLang="en-US">
              <a:sym typeface="+mn-ea"/>
            </a:endParaRPr>
          </a:p>
          <a:p>
            <a:r>
              <a:rPr lang="zh-CN" altLang="en-US">
                <a:sym typeface="+mn-ea"/>
              </a:rPr>
              <a:t>            </a:t>
            </a:r>
            <a:endParaRPr lang="zh-CN" altLang="en-US">
              <a:sym typeface="+mn-ea"/>
            </a:endParaRPr>
          </a:p>
        </p:txBody>
      </p:sp>
      <p:sp>
        <p:nvSpPr>
          <p:cNvPr id="6" name="文本框 5"/>
          <p:cNvSpPr txBox="1"/>
          <p:nvPr/>
        </p:nvSpPr>
        <p:spPr>
          <a:xfrm>
            <a:off x="1363098" y="281181"/>
            <a:ext cx="5250180" cy="922020"/>
          </a:xfrm>
          <a:prstGeom prst="rect">
            <a:avLst/>
          </a:prstGeom>
          <a:noFill/>
        </p:spPr>
        <p:txBody>
          <a:bodyPr wrap="none" rtlCol="0">
            <a:spAutoFit/>
            <a:scene3d>
              <a:camera prst="orthographicFront"/>
              <a:lightRig rig="threePt" dir="t"/>
            </a:scene3d>
            <a:sp3d contourW="12700"/>
          </a:bodyPr>
          <a:p>
            <a:r>
              <a:rPr lang="zh-CN" altLang="en-US" sz="5400" b="1" i="1" spc="300" dirty="0">
                <a:solidFill>
                  <a:srgbClr val="0A2A6C"/>
                </a:solidFill>
                <a:cs typeface="+mn-ea"/>
                <a:sym typeface="+mn-lt"/>
              </a:rPr>
              <a:t>后缀表达式运算</a:t>
            </a:r>
            <a:endParaRPr lang="zh-CN" altLang="en-US" sz="5400" b="1" i="1" spc="300" dirty="0">
              <a:solidFill>
                <a:srgbClr val="0A2A6C"/>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任意多边形: 形状 46"/>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2">
                  <a:lumMod val="25000"/>
                </a:schemeClr>
              </a:solidFill>
              <a:cs typeface="+mn-ea"/>
              <a:sym typeface="+mn-lt"/>
            </a:endParaRPr>
          </a:p>
        </p:txBody>
      </p:sp>
      <p:sp>
        <p:nvSpPr>
          <p:cNvPr id="3" name="文本框 2"/>
          <p:cNvSpPr txBox="1"/>
          <p:nvPr/>
        </p:nvSpPr>
        <p:spPr>
          <a:xfrm>
            <a:off x="788035" y="458470"/>
            <a:ext cx="10615930" cy="6462395"/>
          </a:xfrm>
          <a:prstGeom prst="rect">
            <a:avLst/>
          </a:prstGeom>
          <a:noFill/>
        </p:spPr>
        <p:txBody>
          <a:bodyPr wrap="square" rtlCol="0">
            <a:spAutoFit/>
          </a:bodyPr>
          <a:p>
            <a:r>
              <a:rPr lang="zh-CN" altLang="en-US">
                <a:sym typeface="+mn-ea"/>
              </a:rPr>
              <a:t>if ("/".indexOf(str[i]) &gt;= 0)</a:t>
            </a:r>
            <a:endParaRPr lang="zh-CN" altLang="en-US">
              <a:sym typeface="+mn-ea"/>
            </a:endParaRPr>
          </a:p>
          <a:p>
            <a:r>
              <a:rPr lang="zh-CN" altLang="en-US">
                <a:sym typeface="+mn-ea"/>
              </a:rPr>
              <a:t>            {</a:t>
            </a:r>
            <a:endParaRPr lang="zh-CN" altLang="en-US">
              <a:sym typeface="+mn-ea"/>
            </a:endParaRPr>
          </a:p>
          <a:p>
            <a:r>
              <a:rPr lang="zh-CN" altLang="en-US">
                <a:sym typeface="+mn-ea"/>
              </a:rPr>
              <a:t>                if (x == 0)// 被除数不允许为0</a:t>
            </a:r>
            <a:endParaRPr lang="zh-CN" altLang="en-US">
              <a:sym typeface="+mn-ea"/>
            </a:endParaRPr>
          </a:p>
          <a:p>
            <a:r>
              <a:rPr lang="zh-CN" altLang="en-US">
                <a:sym typeface="+mn-ea"/>
              </a:rPr>
              <a:t>                {</a:t>
            </a:r>
            <a:endParaRPr lang="zh-CN" altLang="en-US">
              <a:sym typeface="+mn-ea"/>
            </a:endParaRPr>
          </a:p>
          <a:p>
            <a:r>
              <a:rPr lang="zh-CN" altLang="en-US">
                <a:sym typeface="+mn-ea"/>
              </a:rPr>
              <a:t>                    String s = "error!";</a:t>
            </a:r>
            <a:endParaRPr lang="zh-CN" altLang="en-US">
              <a:sym typeface="+mn-ea"/>
            </a:endParaRPr>
          </a:p>
          <a:p>
            <a:r>
              <a:rPr lang="zh-CN" altLang="en-US">
                <a:sym typeface="+mn-ea"/>
              </a:rPr>
              <a:t>                    return s;</a:t>
            </a:r>
            <a:endParaRPr lang="zh-CN" altLang="en-US">
              <a:sym typeface="+mn-ea"/>
            </a:endParaRPr>
          </a:p>
          <a:p>
            <a:r>
              <a:rPr lang="zh-CN" altLang="en-US">
                <a:sym typeface="+mn-ea"/>
              </a:rPr>
              <a:t>                } else {</a:t>
            </a:r>
            <a:endParaRPr lang="zh-CN" altLang="en-US">
              <a:sym typeface="+mn-ea"/>
            </a:endParaRPr>
          </a:p>
          <a:p>
            <a:r>
              <a:rPr lang="zh-CN" altLang="en-US">
                <a:sym typeface="+mn-ea"/>
              </a:rPr>
              <a:t>                    n = y / x;</a:t>
            </a:r>
            <a:endParaRPr lang="zh-CN" altLang="en-US">
              <a:sym typeface="+mn-ea"/>
            </a:endParaRPr>
          </a:p>
          <a:p>
            <a:r>
              <a:rPr lang="zh-CN" altLang="en-US">
                <a:sym typeface="+mn-ea"/>
              </a:rPr>
              <a:t>                    Top++;</a:t>
            </a:r>
            <a:endParaRPr lang="zh-CN" altLang="en-US">
              <a:sym typeface="+mn-ea"/>
            </a:endParaRPr>
          </a:p>
          <a:p>
            <a:r>
              <a:rPr lang="zh-CN" altLang="en-US">
                <a:sym typeface="+mn-ea"/>
              </a:rPr>
              <a:t>                    Result[Top] = String.valueOf(n);// 将运算结果重新入栈</a:t>
            </a:r>
            <a:endParaRPr lang="zh-CN" altLang="en-US">
              <a:sym typeface="+mn-ea"/>
            </a:endParaRPr>
          </a:p>
          <a:p>
            <a:r>
              <a:rPr lang="zh-CN" altLang="en-US">
                <a:sym typeface="+mn-ea"/>
              </a:rPr>
              <a:t>                }</a:t>
            </a:r>
            <a:endParaRPr lang="zh-CN" altLang="en-US">
              <a:sym typeface="+mn-ea"/>
            </a:endParaRPr>
          </a:p>
          <a:p>
            <a:r>
              <a:rPr lang="zh-CN" altLang="en-US">
                <a:sym typeface="+mn-ea"/>
              </a:rPr>
              <a:t>            }</a:t>
            </a:r>
            <a:endParaRPr lang="zh-CN" altLang="en-US">
              <a:sym typeface="+mn-ea"/>
            </a:endParaRPr>
          </a:p>
          <a:p>
            <a:r>
              <a:rPr lang="zh-CN" altLang="en-US">
                <a:sym typeface="+mn-ea"/>
              </a:rPr>
              <a:t> if ("%".indexOf(str[i]) &gt;= 0)</a:t>
            </a:r>
            <a:endParaRPr lang="zh-CN" altLang="en-US">
              <a:sym typeface="+mn-ea"/>
            </a:endParaRPr>
          </a:p>
          <a:p>
            <a:r>
              <a:rPr lang="zh-CN" altLang="en-US">
                <a:sym typeface="+mn-ea"/>
              </a:rPr>
              <a:t>            {</a:t>
            </a:r>
            <a:endParaRPr lang="zh-CN" altLang="en-US">
              <a:sym typeface="+mn-ea"/>
            </a:endParaRPr>
          </a:p>
          <a:p>
            <a:r>
              <a:rPr lang="zh-CN" altLang="en-US">
                <a:sym typeface="+mn-ea"/>
              </a:rPr>
              <a:t>                if (x == 0)// 被除数不允许为0</a:t>
            </a:r>
            <a:endParaRPr lang="zh-CN" altLang="en-US">
              <a:sym typeface="+mn-ea"/>
            </a:endParaRPr>
          </a:p>
          <a:p>
            <a:r>
              <a:rPr lang="zh-CN" altLang="en-US">
                <a:sym typeface="+mn-ea"/>
              </a:rPr>
              <a:t>                {</a:t>
            </a:r>
            <a:endParaRPr lang="zh-CN" altLang="en-US">
              <a:sym typeface="+mn-ea"/>
            </a:endParaRPr>
          </a:p>
          <a:p>
            <a:r>
              <a:rPr lang="zh-CN" altLang="en-US">
                <a:sym typeface="+mn-ea"/>
              </a:rPr>
              <a:t>                    String s = "error!";</a:t>
            </a:r>
            <a:endParaRPr lang="zh-CN" altLang="en-US">
              <a:sym typeface="+mn-ea"/>
            </a:endParaRPr>
          </a:p>
          <a:p>
            <a:r>
              <a:rPr lang="zh-CN" altLang="en-US">
                <a:sym typeface="+mn-ea"/>
              </a:rPr>
              <a:t>                    return s;</a:t>
            </a:r>
            <a:endParaRPr lang="zh-CN" altLang="en-US">
              <a:sym typeface="+mn-ea"/>
            </a:endParaRPr>
          </a:p>
          <a:p>
            <a:r>
              <a:rPr lang="zh-CN" altLang="en-US">
                <a:sym typeface="+mn-ea"/>
              </a:rPr>
              <a:t>                } else {</a:t>
            </a:r>
            <a:endParaRPr lang="zh-CN" altLang="en-US">
              <a:sym typeface="+mn-ea"/>
            </a:endParaRPr>
          </a:p>
          <a:p>
            <a:r>
              <a:rPr lang="zh-CN" altLang="en-US">
                <a:sym typeface="+mn-ea"/>
              </a:rPr>
              <a:t>                    n = y % x;</a:t>
            </a:r>
            <a:endParaRPr lang="zh-CN" altLang="en-US">
              <a:sym typeface="+mn-ea"/>
            </a:endParaRPr>
          </a:p>
          <a:p>
            <a:r>
              <a:rPr lang="zh-CN" altLang="en-US">
                <a:sym typeface="+mn-ea"/>
              </a:rPr>
              <a:t>                    Top++;</a:t>
            </a:r>
            <a:endParaRPr lang="zh-CN" altLang="en-US">
              <a:sym typeface="+mn-ea"/>
            </a:endParaRPr>
          </a:p>
          <a:p>
            <a:r>
              <a:rPr lang="zh-CN" altLang="en-US">
                <a:sym typeface="+mn-ea"/>
              </a:rPr>
              <a:t>                    Result[Top] = String.valueOf(n);// 将运算结果重新入栈</a:t>
            </a:r>
            <a:endParaRPr lang="zh-CN" altLang="en-US">
              <a:sym typeface="+mn-ea"/>
            </a:endParaRPr>
          </a:p>
          <a:p>
            <a:r>
              <a:rPr lang="zh-CN" altLang="en-US">
                <a:sym typeface="+mn-ea"/>
              </a:rPr>
              <a:t>               </a:t>
            </a:r>
            <a:endParaRPr lang="zh-CN" altLang="en-US"/>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任意多边形: 形状 46"/>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2">
                  <a:lumMod val="25000"/>
                </a:schemeClr>
              </a:solidFill>
              <a:cs typeface="+mn-ea"/>
              <a:sym typeface="+mn-lt"/>
            </a:endParaRPr>
          </a:p>
        </p:txBody>
      </p:sp>
      <p:sp>
        <p:nvSpPr>
          <p:cNvPr id="3" name="文本框 2"/>
          <p:cNvSpPr txBox="1"/>
          <p:nvPr/>
        </p:nvSpPr>
        <p:spPr>
          <a:xfrm>
            <a:off x="1352550" y="1218565"/>
            <a:ext cx="10615930" cy="3692525"/>
          </a:xfrm>
          <a:prstGeom prst="rect">
            <a:avLst/>
          </a:prstGeom>
          <a:noFill/>
        </p:spPr>
        <p:txBody>
          <a:bodyPr wrap="square" rtlCol="0">
            <a:spAutoFit/>
          </a:bodyPr>
          <a:p>
            <a:r>
              <a:rPr lang="zh-CN" altLang="en-US">
                <a:sym typeface="+mn-ea"/>
              </a:rPr>
              <a:t>if ("-".indexOf(str[i]) &gt;= 0) {</a:t>
            </a:r>
            <a:endParaRPr lang="zh-CN" altLang="en-US">
              <a:sym typeface="+mn-ea"/>
            </a:endParaRPr>
          </a:p>
          <a:p>
            <a:r>
              <a:rPr lang="zh-CN" altLang="en-US">
                <a:sym typeface="+mn-ea"/>
              </a:rPr>
              <a:t>                n = y - x;</a:t>
            </a:r>
            <a:endParaRPr lang="zh-CN" altLang="en-US">
              <a:sym typeface="+mn-ea"/>
            </a:endParaRPr>
          </a:p>
          <a:p>
            <a:r>
              <a:rPr lang="zh-CN" altLang="en-US">
                <a:sym typeface="+mn-ea"/>
              </a:rPr>
              <a:t>                Top++;</a:t>
            </a:r>
            <a:endParaRPr lang="zh-CN" altLang="en-US">
              <a:sym typeface="+mn-ea"/>
            </a:endParaRPr>
          </a:p>
          <a:p>
            <a:r>
              <a:rPr lang="zh-CN" altLang="en-US">
                <a:sym typeface="+mn-ea"/>
              </a:rPr>
              <a:t>                Result[Top] = String.valueOf(n);// 将运算结果重新入栈</a:t>
            </a:r>
            <a:endParaRPr lang="zh-CN" altLang="en-US">
              <a:sym typeface="+mn-ea"/>
            </a:endParaRPr>
          </a:p>
          <a:p>
            <a:r>
              <a:rPr lang="zh-CN" altLang="en-US">
                <a:sym typeface="+mn-ea"/>
              </a:rPr>
              <a:t>            }</a:t>
            </a:r>
            <a:endParaRPr lang="zh-CN" altLang="en-US">
              <a:sym typeface="+mn-ea"/>
            </a:endParaRPr>
          </a:p>
          <a:p>
            <a:r>
              <a:rPr lang="zh-CN" altLang="en-US">
                <a:sym typeface="+mn-ea"/>
              </a:rPr>
              <a:t>            if ("+".indexOf(str[i]) &gt;= 0) {</a:t>
            </a:r>
            <a:endParaRPr lang="zh-CN" altLang="en-US">
              <a:sym typeface="+mn-ea"/>
            </a:endParaRPr>
          </a:p>
          <a:p>
            <a:r>
              <a:rPr lang="zh-CN" altLang="en-US">
                <a:sym typeface="+mn-ea"/>
              </a:rPr>
              <a:t>                n = y + x;</a:t>
            </a:r>
            <a:endParaRPr lang="zh-CN" altLang="en-US">
              <a:sym typeface="+mn-ea"/>
            </a:endParaRPr>
          </a:p>
          <a:p>
            <a:r>
              <a:rPr lang="zh-CN" altLang="en-US">
                <a:sym typeface="+mn-ea"/>
              </a:rPr>
              <a:t>                Top++;</a:t>
            </a:r>
            <a:endParaRPr lang="zh-CN" altLang="en-US">
              <a:sym typeface="+mn-ea"/>
            </a:endParaRPr>
          </a:p>
          <a:p>
            <a:r>
              <a:rPr lang="zh-CN" altLang="en-US">
                <a:sym typeface="+mn-ea"/>
              </a:rPr>
              <a:t>                Result[Top] = String.valueOf(n);// 将运算结果重新入栈</a:t>
            </a:r>
            <a:endParaRPr lang="zh-CN" altLang="en-US">
              <a:sym typeface="+mn-ea"/>
            </a:endParaRPr>
          </a:p>
          <a:p>
            <a:r>
              <a:rPr lang="zh-CN" altLang="en-US">
                <a:sym typeface="+mn-ea"/>
              </a:rPr>
              <a:t>            }</a:t>
            </a:r>
            <a:endParaRPr lang="zh-CN" altLang="en-US">
              <a:sym typeface="+mn-ea"/>
            </a:endParaRPr>
          </a:p>
          <a:p>
            <a:r>
              <a:rPr lang="zh-CN" altLang="en-US">
                <a:sym typeface="+mn-ea"/>
              </a:rPr>
              <a:t>        }</a:t>
            </a:r>
            <a:endParaRPr lang="zh-CN" altLang="en-US">
              <a:sym typeface="+mn-ea"/>
            </a:endParaRPr>
          </a:p>
          <a:p>
            <a:r>
              <a:rPr lang="zh-CN" altLang="en-US">
                <a:sym typeface="+mn-ea"/>
              </a:rPr>
              <a:t>    }</a:t>
            </a:r>
            <a:endParaRPr lang="zh-CN" altLang="en-US">
              <a:sym typeface="+mn-ea"/>
            </a:endParaRPr>
          </a:p>
          <a:p>
            <a:r>
              <a:rPr lang="zh-CN" altLang="en-US">
                <a:sym typeface="+mn-ea"/>
              </a:rPr>
              <a:t>    return Result[Top];// 返回最终结果</a:t>
            </a:r>
            <a:endParaRPr lang="zh-CN" altLang="en-US"/>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screen"/>
          <a:srcRect/>
          <a:stretch>
            <a:fillRect/>
          </a:stretch>
        </p:blipFill>
        <p:spPr>
          <a:xfrm>
            <a:off x="7054439" y="50328"/>
            <a:ext cx="6140680" cy="6858000"/>
          </a:xfrm>
          <a:prstGeom prst="parallelogram">
            <a:avLst>
              <a:gd name="adj" fmla="val 53039"/>
            </a:avLst>
          </a:prstGeom>
        </p:spPr>
      </p:pic>
      <p:sp>
        <p:nvSpPr>
          <p:cNvPr id="38" name="任意多边形: 形状 37"/>
          <p:cNvSpPr/>
          <p:nvPr/>
        </p:nvSpPr>
        <p:spPr>
          <a:xfrm flipH="1">
            <a:off x="10285416" y="4514756"/>
            <a:ext cx="2347859" cy="2336800"/>
          </a:xfrm>
          <a:custGeom>
            <a:avLst/>
            <a:gdLst>
              <a:gd name="connsiteX0" fmla="*/ 1494440 w 2574608"/>
              <a:gd name="connsiteY0" fmla="*/ 0 h 2896510"/>
              <a:gd name="connsiteX1" fmla="*/ 0 w 2574608"/>
              <a:gd name="connsiteY1" fmla="*/ 2896510 h 2896510"/>
              <a:gd name="connsiteX2" fmla="*/ 2574608 w 2574608"/>
              <a:gd name="connsiteY2" fmla="*/ 2896510 h 2896510"/>
              <a:gd name="connsiteX3" fmla="*/ 1369060 w 2574608"/>
              <a:gd name="connsiteY3" fmla="*/ 243012 h 2896510"/>
              <a:gd name="connsiteX0-1" fmla="*/ 1494440 w 2574608"/>
              <a:gd name="connsiteY0-2" fmla="*/ 0 h 2896510"/>
              <a:gd name="connsiteX1-3" fmla="*/ 0 w 2574608"/>
              <a:gd name="connsiteY1-4" fmla="*/ 2896510 h 2896510"/>
              <a:gd name="connsiteX2-5" fmla="*/ 2574608 w 2574608"/>
              <a:gd name="connsiteY2-6" fmla="*/ 2896510 h 2896510"/>
              <a:gd name="connsiteX3-7" fmla="*/ 1324610 w 2574608"/>
              <a:gd name="connsiteY3-8" fmla="*/ 334029 h 2896510"/>
              <a:gd name="connsiteX4" fmla="*/ 1494440 w 2574608"/>
              <a:gd name="connsiteY4" fmla="*/ 0 h 2896510"/>
              <a:gd name="connsiteX0-9" fmla="*/ 1350513 w 2600511"/>
              <a:gd name="connsiteY0-10" fmla="*/ 0 h 2562481"/>
              <a:gd name="connsiteX1-11" fmla="*/ 25903 w 2600511"/>
              <a:gd name="connsiteY1-12" fmla="*/ 2562481 h 2562481"/>
              <a:gd name="connsiteX2-13" fmla="*/ 2600511 w 2600511"/>
              <a:gd name="connsiteY2-14" fmla="*/ 2562481 h 2562481"/>
              <a:gd name="connsiteX3-15" fmla="*/ 1350513 w 2600511"/>
              <a:gd name="connsiteY3-16" fmla="*/ 0 h 2562481"/>
              <a:gd name="connsiteX0-17" fmla="*/ 1347738 w 2597736"/>
              <a:gd name="connsiteY0-18" fmla="*/ 0 h 2562481"/>
              <a:gd name="connsiteX1-19" fmla="*/ 23128 w 2597736"/>
              <a:gd name="connsiteY1-20" fmla="*/ 2562481 h 2562481"/>
              <a:gd name="connsiteX2-21" fmla="*/ 2597736 w 2597736"/>
              <a:gd name="connsiteY2-22" fmla="*/ 2562481 h 2562481"/>
              <a:gd name="connsiteX3-23" fmla="*/ 1347738 w 2597736"/>
              <a:gd name="connsiteY3-24" fmla="*/ 0 h 2562481"/>
              <a:gd name="connsiteX0-25" fmla="*/ 1324610 w 2574608"/>
              <a:gd name="connsiteY0-26" fmla="*/ 0 h 2562481"/>
              <a:gd name="connsiteX1-27" fmla="*/ 0 w 2574608"/>
              <a:gd name="connsiteY1-28" fmla="*/ 2562481 h 2562481"/>
              <a:gd name="connsiteX2-29" fmla="*/ 2574608 w 2574608"/>
              <a:gd name="connsiteY2-30" fmla="*/ 2562481 h 2562481"/>
              <a:gd name="connsiteX3-31" fmla="*/ 1324610 w 2574608"/>
              <a:gd name="connsiteY3-32" fmla="*/ 0 h 2562481"/>
              <a:gd name="connsiteX0-33" fmla="*/ 1324610 w 2574608"/>
              <a:gd name="connsiteY0-34" fmla="*/ 0 h 2562481"/>
              <a:gd name="connsiteX1-35" fmla="*/ 0 w 2574608"/>
              <a:gd name="connsiteY1-36" fmla="*/ 2562481 h 2562481"/>
              <a:gd name="connsiteX2-37" fmla="*/ 2574608 w 2574608"/>
              <a:gd name="connsiteY2-38" fmla="*/ 2562481 h 2562481"/>
              <a:gd name="connsiteX3-39" fmla="*/ 1324610 w 2574608"/>
              <a:gd name="connsiteY3-40" fmla="*/ 0 h 2562481"/>
            </a:gdLst>
            <a:ahLst/>
            <a:cxnLst>
              <a:cxn ang="0">
                <a:pos x="connsiteX0-1" y="connsiteY0-2"/>
              </a:cxn>
              <a:cxn ang="0">
                <a:pos x="connsiteX1-3" y="connsiteY1-4"/>
              </a:cxn>
              <a:cxn ang="0">
                <a:pos x="connsiteX2-5" y="connsiteY2-6"/>
              </a:cxn>
              <a:cxn ang="0">
                <a:pos x="connsiteX3-7" y="connsiteY3-8"/>
              </a:cxn>
            </a:cxnLst>
            <a:rect l="l" t="t" r="r" b="b"/>
            <a:pathLst>
              <a:path w="2574608" h="2562481">
                <a:moveTo>
                  <a:pt x="1324610" y="0"/>
                </a:moveTo>
                <a:cubicBezTo>
                  <a:pt x="1087067" y="448733"/>
                  <a:pt x="219234" y="2122701"/>
                  <a:pt x="0" y="2562481"/>
                </a:cubicBezTo>
                <a:lnTo>
                  <a:pt x="2574608" y="2562481"/>
                </a:lnTo>
                <a:lnTo>
                  <a:pt x="1324610"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形状 38"/>
          <p:cNvSpPr/>
          <p:nvPr/>
        </p:nvSpPr>
        <p:spPr>
          <a:xfrm flipH="1">
            <a:off x="6354217" y="4105162"/>
            <a:ext cx="2961700" cy="5555042"/>
          </a:xfrm>
          <a:custGeom>
            <a:avLst/>
            <a:gdLst>
              <a:gd name="connsiteX0" fmla="*/ 2048673 w 3593458"/>
              <a:gd name="connsiteY0" fmla="*/ 0 h 6196996"/>
              <a:gd name="connsiteX1" fmla="*/ 0 w 3593458"/>
              <a:gd name="connsiteY1" fmla="*/ 3543498 h 6196996"/>
              <a:gd name="connsiteX2" fmla="*/ 1350896 w 3593458"/>
              <a:gd name="connsiteY2" fmla="*/ 6196996 h 6196996"/>
              <a:gd name="connsiteX3" fmla="*/ 1764971 w 3593458"/>
              <a:gd name="connsiteY3" fmla="*/ 6196996 h 6196996"/>
              <a:gd name="connsiteX4" fmla="*/ 3593458 w 3593458"/>
              <a:gd name="connsiteY4" fmla="*/ 3034345 h 6196996"/>
              <a:gd name="connsiteX0-1" fmla="*/ 2100739 w 3645524"/>
              <a:gd name="connsiteY0-2" fmla="*/ 0 h 6196996"/>
              <a:gd name="connsiteX1-3" fmla="*/ 0 w 3645524"/>
              <a:gd name="connsiteY1-4" fmla="*/ 3624810 h 6196996"/>
              <a:gd name="connsiteX2-5" fmla="*/ 1402962 w 3645524"/>
              <a:gd name="connsiteY2-6" fmla="*/ 6196996 h 6196996"/>
              <a:gd name="connsiteX3-7" fmla="*/ 1817037 w 3645524"/>
              <a:gd name="connsiteY3-8" fmla="*/ 6196996 h 6196996"/>
              <a:gd name="connsiteX4-9" fmla="*/ 3645524 w 3645524"/>
              <a:gd name="connsiteY4-10" fmla="*/ 3034345 h 6196996"/>
              <a:gd name="connsiteX5" fmla="*/ 2100739 w 3645524"/>
              <a:gd name="connsiteY5" fmla="*/ 0 h 6196996"/>
              <a:gd name="connsiteX0-11" fmla="*/ 2043466 w 3645524"/>
              <a:gd name="connsiteY0-12" fmla="*/ 0 h 6097098"/>
              <a:gd name="connsiteX1-13" fmla="*/ 0 w 3645524"/>
              <a:gd name="connsiteY1-14" fmla="*/ 3524912 h 6097098"/>
              <a:gd name="connsiteX2-15" fmla="*/ 1402962 w 3645524"/>
              <a:gd name="connsiteY2-16" fmla="*/ 6097098 h 6097098"/>
              <a:gd name="connsiteX3-17" fmla="*/ 1817037 w 3645524"/>
              <a:gd name="connsiteY3-18" fmla="*/ 6097098 h 6097098"/>
              <a:gd name="connsiteX4-19" fmla="*/ 3645524 w 3645524"/>
              <a:gd name="connsiteY4-20" fmla="*/ 2934447 h 6097098"/>
              <a:gd name="connsiteX5-21" fmla="*/ 2043466 w 3645524"/>
              <a:gd name="connsiteY5-22" fmla="*/ 0 h 60970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645524" h="6097098">
                <a:moveTo>
                  <a:pt x="2043466" y="0"/>
                </a:moveTo>
                <a:lnTo>
                  <a:pt x="0" y="3524912"/>
                </a:lnTo>
                <a:lnTo>
                  <a:pt x="1402962" y="6097098"/>
                </a:lnTo>
                <a:lnTo>
                  <a:pt x="1817037" y="6097098"/>
                </a:lnTo>
                <a:lnTo>
                  <a:pt x="3645524" y="2934447"/>
                </a:lnTo>
                <a:lnTo>
                  <a:pt x="2043466"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形状 42"/>
          <p:cNvSpPr/>
          <p:nvPr/>
        </p:nvSpPr>
        <p:spPr>
          <a:xfrm flipH="1">
            <a:off x="6634011" y="0"/>
            <a:ext cx="3075901" cy="3404021"/>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1" fmla="*/ 3339147 w 3339147"/>
              <a:gd name="connsiteY0-2" fmla="*/ 0 h 3695349"/>
              <a:gd name="connsiteX1-3" fmla="*/ 395017 w 3339147"/>
              <a:gd name="connsiteY1-4" fmla="*/ 0 h 3695349"/>
              <a:gd name="connsiteX2-5" fmla="*/ 0 w 3339147"/>
              <a:gd name="connsiteY2-6" fmla="*/ 759430 h 3695349"/>
              <a:gd name="connsiteX3-7" fmla="*/ 1432551 w 3339147"/>
              <a:gd name="connsiteY3-8" fmla="*/ 3695349 h 3695349"/>
              <a:gd name="connsiteX4" fmla="*/ 3339147 w 3339147"/>
              <a:gd name="connsiteY4" fmla="*/ 0 h 369534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4" name="任意多边形: 形状 43"/>
          <p:cNvSpPr/>
          <p:nvPr/>
        </p:nvSpPr>
        <p:spPr>
          <a:xfrm flipV="1">
            <a:off x="-1171163" y="3972465"/>
            <a:ext cx="2629697" cy="2910218"/>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1" fmla="*/ 3339147 w 3339147"/>
              <a:gd name="connsiteY0-2" fmla="*/ 0 h 3695349"/>
              <a:gd name="connsiteX1-3" fmla="*/ 395017 w 3339147"/>
              <a:gd name="connsiteY1-4" fmla="*/ 0 h 3695349"/>
              <a:gd name="connsiteX2-5" fmla="*/ 0 w 3339147"/>
              <a:gd name="connsiteY2-6" fmla="*/ 759430 h 3695349"/>
              <a:gd name="connsiteX3-7" fmla="*/ 1432551 w 3339147"/>
              <a:gd name="connsiteY3-8" fmla="*/ 3695349 h 3695349"/>
              <a:gd name="connsiteX4" fmla="*/ 3339147 w 3339147"/>
              <a:gd name="connsiteY4" fmla="*/ 0 h 369534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22" name="任意多边形: 形状 21"/>
          <p:cNvSpPr/>
          <p:nvPr/>
        </p:nvSpPr>
        <p:spPr>
          <a:xfrm rot="16200000" flipV="1">
            <a:off x="2053622" y="935083"/>
            <a:ext cx="727842" cy="2907668"/>
          </a:xfrm>
          <a:custGeom>
            <a:avLst/>
            <a:gdLst>
              <a:gd name="connsiteX0" fmla="*/ 1215429 w 1215429"/>
              <a:gd name="connsiteY0" fmla="*/ 607723 h 6130926"/>
              <a:gd name="connsiteX1" fmla="*/ 1215429 w 1215429"/>
              <a:gd name="connsiteY1" fmla="*/ 1506022 h 6130926"/>
              <a:gd name="connsiteX2" fmla="*/ 1215429 w 1215429"/>
              <a:gd name="connsiteY2" fmla="*/ 2535583 h 6130926"/>
              <a:gd name="connsiteX3" fmla="*/ 1215429 w 1215429"/>
              <a:gd name="connsiteY3" fmla="*/ 2535586 h 6130926"/>
              <a:gd name="connsiteX4" fmla="*/ 1215429 w 1215429"/>
              <a:gd name="connsiteY4" fmla="*/ 3304763 h 6130926"/>
              <a:gd name="connsiteX5" fmla="*/ 1215429 w 1215429"/>
              <a:gd name="connsiteY5" fmla="*/ 3433882 h 6130926"/>
              <a:gd name="connsiteX6" fmla="*/ 1215429 w 1215429"/>
              <a:gd name="connsiteY6" fmla="*/ 3433885 h 6130926"/>
              <a:gd name="connsiteX7" fmla="*/ 1215429 w 1215429"/>
              <a:gd name="connsiteY7" fmla="*/ 4203062 h 6130926"/>
              <a:gd name="connsiteX8" fmla="*/ 1215429 w 1215429"/>
              <a:gd name="connsiteY8" fmla="*/ 4569220 h 6130926"/>
              <a:gd name="connsiteX9" fmla="*/ 1215429 w 1215429"/>
              <a:gd name="connsiteY9" fmla="*/ 5467519 h 6130926"/>
              <a:gd name="connsiteX10" fmla="*/ 1168541 w 1215429"/>
              <a:gd name="connsiteY10" fmla="*/ 5420629 h 6130926"/>
              <a:gd name="connsiteX11" fmla="*/ 1168136 w 1215429"/>
              <a:gd name="connsiteY11" fmla="*/ 5420225 h 6130926"/>
              <a:gd name="connsiteX12" fmla="*/ 607715 w 1215429"/>
              <a:gd name="connsiteY12" fmla="*/ 4859796 h 6130926"/>
              <a:gd name="connsiteX13" fmla="*/ 47294 w 1215429"/>
              <a:gd name="connsiteY13" fmla="*/ 5420225 h 6130926"/>
              <a:gd name="connsiteX14" fmla="*/ 45688 w 1215429"/>
              <a:gd name="connsiteY14" fmla="*/ 5421829 h 6130926"/>
              <a:gd name="connsiteX15" fmla="*/ 1 w 1215429"/>
              <a:gd name="connsiteY15" fmla="*/ 5467519 h 6130926"/>
              <a:gd name="connsiteX16" fmla="*/ 1 w 1215429"/>
              <a:gd name="connsiteY16" fmla="*/ 6130925 h 6130926"/>
              <a:gd name="connsiteX17" fmla="*/ 0 w 1215429"/>
              <a:gd name="connsiteY17" fmla="*/ 6130926 h 6130926"/>
              <a:gd name="connsiteX18" fmla="*/ 0 w 1215429"/>
              <a:gd name="connsiteY18" fmla="*/ 5232627 h 6130926"/>
              <a:gd name="connsiteX19" fmla="*/ 0 w 1215429"/>
              <a:gd name="connsiteY19" fmla="*/ 5232627 h 6130926"/>
              <a:gd name="connsiteX20" fmla="*/ 0 w 1215429"/>
              <a:gd name="connsiteY20" fmla="*/ 4203062 h 6130926"/>
              <a:gd name="connsiteX21" fmla="*/ 0 w 1215429"/>
              <a:gd name="connsiteY21" fmla="*/ 4203063 h 6130926"/>
              <a:gd name="connsiteX22" fmla="*/ 0 w 1215429"/>
              <a:gd name="connsiteY22" fmla="*/ 3304764 h 6130926"/>
              <a:gd name="connsiteX23" fmla="*/ 0 w 1215429"/>
              <a:gd name="connsiteY23" fmla="*/ 3304764 h 6130926"/>
              <a:gd name="connsiteX24" fmla="*/ 1 w 1215429"/>
              <a:gd name="connsiteY24" fmla="*/ 607723 h 6130926"/>
              <a:gd name="connsiteX25" fmla="*/ 45688 w 1215429"/>
              <a:gd name="connsiteY25" fmla="*/ 562032 h 6130926"/>
              <a:gd name="connsiteX26" fmla="*/ 47294 w 1215429"/>
              <a:gd name="connsiteY26" fmla="*/ 560428 h 6130926"/>
              <a:gd name="connsiteX27" fmla="*/ 607716 w 1215429"/>
              <a:gd name="connsiteY27" fmla="*/ 0 h 6130926"/>
              <a:gd name="connsiteX28" fmla="*/ 1168137 w 1215429"/>
              <a:gd name="connsiteY28" fmla="*/ 560428 h 6130926"/>
              <a:gd name="connsiteX29" fmla="*/ 1168542 w 1215429"/>
              <a:gd name="connsiteY29" fmla="*/ 560833 h 613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5429" h="6130926">
                <a:moveTo>
                  <a:pt x="1215429" y="607723"/>
                </a:moveTo>
                <a:lnTo>
                  <a:pt x="1215429" y="1506022"/>
                </a:lnTo>
                <a:lnTo>
                  <a:pt x="1215429" y="2535583"/>
                </a:lnTo>
                <a:lnTo>
                  <a:pt x="1215429" y="2535586"/>
                </a:lnTo>
                <a:lnTo>
                  <a:pt x="1215429" y="3304763"/>
                </a:lnTo>
                <a:lnTo>
                  <a:pt x="1215429" y="3433882"/>
                </a:lnTo>
                <a:lnTo>
                  <a:pt x="1215429" y="3433885"/>
                </a:lnTo>
                <a:lnTo>
                  <a:pt x="1215429" y="4203062"/>
                </a:lnTo>
                <a:lnTo>
                  <a:pt x="1215429" y="4569220"/>
                </a:lnTo>
                <a:lnTo>
                  <a:pt x="1215429" y="5467519"/>
                </a:lnTo>
                <a:lnTo>
                  <a:pt x="1168541" y="5420629"/>
                </a:lnTo>
                <a:lnTo>
                  <a:pt x="1168136" y="5420225"/>
                </a:lnTo>
                <a:lnTo>
                  <a:pt x="607715" y="4859796"/>
                </a:lnTo>
                <a:lnTo>
                  <a:pt x="47294" y="5420225"/>
                </a:lnTo>
                <a:lnTo>
                  <a:pt x="45688" y="5421829"/>
                </a:lnTo>
                <a:lnTo>
                  <a:pt x="1" y="5467519"/>
                </a:lnTo>
                <a:lnTo>
                  <a:pt x="1" y="6130925"/>
                </a:lnTo>
                <a:lnTo>
                  <a:pt x="0" y="6130926"/>
                </a:lnTo>
                <a:lnTo>
                  <a:pt x="0" y="5232627"/>
                </a:lnTo>
                <a:lnTo>
                  <a:pt x="0" y="5232627"/>
                </a:lnTo>
                <a:lnTo>
                  <a:pt x="0" y="4203062"/>
                </a:lnTo>
                <a:lnTo>
                  <a:pt x="0" y="4203063"/>
                </a:lnTo>
                <a:lnTo>
                  <a:pt x="0" y="3304764"/>
                </a:lnTo>
                <a:lnTo>
                  <a:pt x="0" y="3304764"/>
                </a:lnTo>
                <a:cubicBezTo>
                  <a:pt x="0" y="2405750"/>
                  <a:pt x="1" y="1506736"/>
                  <a:pt x="1" y="607723"/>
                </a:cubicBezTo>
                <a:lnTo>
                  <a:pt x="45688" y="562032"/>
                </a:lnTo>
                <a:lnTo>
                  <a:pt x="47294" y="560428"/>
                </a:lnTo>
                <a:lnTo>
                  <a:pt x="607716" y="0"/>
                </a:lnTo>
                <a:lnTo>
                  <a:pt x="1168137" y="560428"/>
                </a:lnTo>
                <a:lnTo>
                  <a:pt x="1168542" y="560833"/>
                </a:lnTo>
                <a:close/>
              </a:path>
            </a:pathLst>
          </a:custGeom>
          <a:solidFill>
            <a:srgbClr val="0A2A6C"/>
          </a:solidFill>
          <a:ln>
            <a:noFill/>
          </a:ln>
          <a:effectLst>
            <a:outerShdw blurRad="50800" dist="165100" dir="8100000" algn="tr" rotWithShape="0">
              <a:schemeClr val="bg1">
                <a:lumMod val="50000"/>
                <a:alpha val="6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noAutofit/>
          </a:bodyPr>
          <a:lstStyle/>
          <a:p>
            <a:pPr algn="ctr"/>
            <a:r>
              <a:rPr lang="en-US" altLang="zh-CN" sz="3200" dirty="0">
                <a:solidFill>
                  <a:schemeClr val="bg1"/>
                </a:solidFill>
                <a:cs typeface="+mn-ea"/>
                <a:sym typeface="+mn-lt"/>
              </a:rPr>
              <a:t>   Part 04</a:t>
            </a:r>
            <a:endParaRPr lang="en-US" altLang="zh-CN" sz="3200" dirty="0">
              <a:solidFill>
                <a:schemeClr val="bg1"/>
              </a:solidFill>
              <a:cs typeface="+mn-ea"/>
              <a:sym typeface="+mn-lt"/>
            </a:endParaRPr>
          </a:p>
        </p:txBody>
      </p:sp>
      <p:sp>
        <p:nvSpPr>
          <p:cNvPr id="2" name="文本框 1"/>
          <p:cNvSpPr txBox="1"/>
          <p:nvPr/>
        </p:nvSpPr>
        <p:spPr>
          <a:xfrm>
            <a:off x="997016" y="2973932"/>
            <a:ext cx="5250180" cy="922020"/>
          </a:xfrm>
          <a:prstGeom prst="rect">
            <a:avLst/>
          </a:prstGeom>
          <a:noFill/>
        </p:spPr>
        <p:txBody>
          <a:bodyPr wrap="none" rtlCol="0">
            <a:spAutoFit/>
            <a:scene3d>
              <a:camera prst="orthographicFront"/>
              <a:lightRig rig="threePt" dir="t"/>
            </a:scene3d>
            <a:sp3d contourW="12700"/>
          </a:bodyPr>
          <a:p>
            <a:r>
              <a:rPr lang="zh-CN" altLang="en-US" sz="5400" b="1" i="1" spc="300" dirty="0">
                <a:solidFill>
                  <a:srgbClr val="0A2A6C"/>
                </a:solidFill>
                <a:cs typeface="+mn-ea"/>
                <a:sym typeface="+mn-lt"/>
              </a:rPr>
              <a:t>程序展示及总结</a:t>
            </a:r>
            <a:endParaRPr lang="zh-CN" altLang="en-US" sz="5400" b="1" i="1" spc="300" dirty="0">
              <a:solidFill>
                <a:srgbClr val="0A2A6C"/>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75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1000" fill="hold"/>
                                        <p:tgtEl>
                                          <p:spTgt spid="43"/>
                                        </p:tgtEl>
                                        <p:attrNameLst>
                                          <p:attrName>ppt_x</p:attrName>
                                        </p:attrNameLst>
                                      </p:cBhvr>
                                      <p:tavLst>
                                        <p:tav tm="0">
                                          <p:val>
                                            <p:strVal val="#ppt_x"/>
                                          </p:val>
                                        </p:tav>
                                        <p:tav tm="100000">
                                          <p:val>
                                            <p:strVal val="#ppt_x"/>
                                          </p:val>
                                        </p:tav>
                                      </p:tavLst>
                                    </p:anim>
                                    <p:anim calcmode="lin" valueType="num">
                                      <p:cBhvr additive="base">
                                        <p:cTn id="12" dur="10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down)">
                                      <p:cBhvr>
                                        <p:cTn id="17" dur="500"/>
                                        <p:tgtEl>
                                          <p:spTgt spid="39"/>
                                        </p:tgtEl>
                                      </p:cBhvr>
                                    </p:animEffect>
                                  </p:childTnLst>
                                </p:cTn>
                              </p:par>
                              <p:par>
                                <p:cTn id="18" presetID="2" presetClass="entr" presetSubtype="6" decel="10000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1000" fill="hold"/>
                                        <p:tgtEl>
                                          <p:spTgt spid="38"/>
                                        </p:tgtEl>
                                        <p:attrNameLst>
                                          <p:attrName>ppt_x</p:attrName>
                                        </p:attrNameLst>
                                      </p:cBhvr>
                                      <p:tavLst>
                                        <p:tav tm="0">
                                          <p:val>
                                            <p:strVal val="1+#ppt_w/2"/>
                                          </p:val>
                                        </p:tav>
                                        <p:tav tm="100000">
                                          <p:val>
                                            <p:strVal val="#ppt_x"/>
                                          </p:val>
                                        </p:tav>
                                      </p:tavLst>
                                    </p:anim>
                                    <p:anim calcmode="lin" valueType="num">
                                      <p:cBhvr additive="base">
                                        <p:cTn id="21"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39" grpId="0" bldLvl="0" animBg="1"/>
      <p:bldP spid="43" grpId="0" bldLvl="0" animBg="1"/>
      <p:bldP spid="44" grpId="0" bldLvl="0" animBg="1"/>
      <p:bldP spid="22" grpId="0" bldLvl="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任意多边形: 形状 46"/>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2">
                  <a:lumMod val="25000"/>
                </a:schemeClr>
              </a:solidFill>
              <a:cs typeface="+mn-ea"/>
              <a:sym typeface="+mn-lt"/>
            </a:endParaRPr>
          </a:p>
        </p:txBody>
      </p:sp>
      <p:pic>
        <p:nvPicPr>
          <p:cNvPr id="7" name="图片 6"/>
          <p:cNvPicPr>
            <a:picLocks noChangeAspect="1"/>
          </p:cNvPicPr>
          <p:nvPr/>
        </p:nvPicPr>
        <p:blipFill>
          <a:blip r:embed="rId1"/>
          <a:stretch>
            <a:fillRect/>
          </a:stretch>
        </p:blipFill>
        <p:spPr>
          <a:xfrm>
            <a:off x="715010" y="1826895"/>
            <a:ext cx="2191385" cy="3609340"/>
          </a:xfrm>
          <a:prstGeom prst="rect">
            <a:avLst/>
          </a:prstGeom>
        </p:spPr>
      </p:pic>
      <p:pic>
        <p:nvPicPr>
          <p:cNvPr id="8" name="图片 7"/>
          <p:cNvPicPr>
            <a:picLocks noChangeAspect="1"/>
          </p:cNvPicPr>
          <p:nvPr/>
        </p:nvPicPr>
        <p:blipFill>
          <a:blip r:embed="rId2"/>
          <a:stretch>
            <a:fillRect/>
          </a:stretch>
        </p:blipFill>
        <p:spPr>
          <a:xfrm>
            <a:off x="3907155" y="1812925"/>
            <a:ext cx="2199640" cy="3637280"/>
          </a:xfrm>
          <a:prstGeom prst="rect">
            <a:avLst/>
          </a:prstGeom>
        </p:spPr>
      </p:pic>
      <p:pic>
        <p:nvPicPr>
          <p:cNvPr id="9" name="图片 8"/>
          <p:cNvPicPr>
            <a:picLocks noChangeAspect="1"/>
          </p:cNvPicPr>
          <p:nvPr/>
        </p:nvPicPr>
        <p:blipFill>
          <a:blip r:embed="rId3"/>
          <a:stretch>
            <a:fillRect/>
          </a:stretch>
        </p:blipFill>
        <p:spPr>
          <a:xfrm>
            <a:off x="6372225" y="1826895"/>
            <a:ext cx="2151380" cy="3637280"/>
          </a:xfrm>
          <a:prstGeom prst="rect">
            <a:avLst/>
          </a:prstGeom>
        </p:spPr>
      </p:pic>
      <p:pic>
        <p:nvPicPr>
          <p:cNvPr id="10" name="图片 9"/>
          <p:cNvPicPr>
            <a:picLocks noChangeAspect="1"/>
          </p:cNvPicPr>
          <p:nvPr/>
        </p:nvPicPr>
        <p:blipFill>
          <a:blip r:embed="rId4"/>
          <a:stretch>
            <a:fillRect/>
          </a:stretch>
        </p:blipFill>
        <p:spPr>
          <a:xfrm>
            <a:off x="8789035" y="1826895"/>
            <a:ext cx="2230755" cy="3728085"/>
          </a:xfrm>
          <a:prstGeom prst="rect">
            <a:avLst/>
          </a:prstGeom>
        </p:spPr>
      </p:pic>
      <p:sp>
        <p:nvSpPr>
          <p:cNvPr id="11" name="文本框 10"/>
          <p:cNvSpPr txBox="1"/>
          <p:nvPr/>
        </p:nvSpPr>
        <p:spPr>
          <a:xfrm>
            <a:off x="1079500" y="1120140"/>
            <a:ext cx="1679575" cy="460375"/>
          </a:xfrm>
          <a:prstGeom prst="rect">
            <a:avLst/>
          </a:prstGeom>
          <a:noFill/>
        </p:spPr>
        <p:txBody>
          <a:bodyPr wrap="square" rtlCol="0">
            <a:spAutoFit/>
          </a:bodyPr>
          <a:p>
            <a:r>
              <a:rPr lang="zh-CN" altLang="en-US" sz="2400" b="1"/>
              <a:t>初始化</a:t>
            </a:r>
            <a:endParaRPr lang="zh-CN" altLang="en-US" sz="2400" b="1"/>
          </a:p>
        </p:txBody>
      </p:sp>
      <p:sp>
        <p:nvSpPr>
          <p:cNvPr id="12" name="文本框 11"/>
          <p:cNvSpPr txBox="1"/>
          <p:nvPr/>
        </p:nvSpPr>
        <p:spPr>
          <a:xfrm>
            <a:off x="5230495" y="1120140"/>
            <a:ext cx="4991735" cy="460375"/>
          </a:xfrm>
          <a:prstGeom prst="rect">
            <a:avLst/>
          </a:prstGeom>
          <a:noFill/>
        </p:spPr>
        <p:txBody>
          <a:bodyPr wrap="square" rtlCol="0">
            <a:spAutoFit/>
          </a:bodyPr>
          <a:p>
            <a:r>
              <a:rPr lang="en-US" altLang="zh-CN" sz="2400" b="1"/>
              <a:t>9</a:t>
            </a:r>
            <a:r>
              <a:rPr lang="zh-CN" altLang="en-US" sz="2400" b="1"/>
              <a:t>的开方，平方</a:t>
            </a:r>
            <a:endParaRPr lang="zh-CN" altLang="en-US" sz="2400" b="1"/>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任意多边形: 形状 46"/>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2">
                  <a:lumMod val="25000"/>
                </a:schemeClr>
              </a:solidFill>
              <a:cs typeface="+mn-ea"/>
              <a:sym typeface="+mn-lt"/>
            </a:endParaRPr>
          </a:p>
        </p:txBody>
      </p:sp>
      <p:pic>
        <p:nvPicPr>
          <p:cNvPr id="2" name="图片 1"/>
          <p:cNvPicPr>
            <a:picLocks noChangeAspect="1"/>
          </p:cNvPicPr>
          <p:nvPr/>
        </p:nvPicPr>
        <p:blipFill>
          <a:blip r:embed="rId1"/>
          <a:stretch>
            <a:fillRect/>
          </a:stretch>
        </p:blipFill>
        <p:spPr>
          <a:xfrm>
            <a:off x="547370" y="1733550"/>
            <a:ext cx="2329180" cy="3919220"/>
          </a:xfrm>
          <a:prstGeom prst="rect">
            <a:avLst/>
          </a:prstGeom>
        </p:spPr>
      </p:pic>
      <p:pic>
        <p:nvPicPr>
          <p:cNvPr id="3" name="图片 2"/>
          <p:cNvPicPr>
            <a:picLocks noChangeAspect="1"/>
          </p:cNvPicPr>
          <p:nvPr/>
        </p:nvPicPr>
        <p:blipFill>
          <a:blip r:embed="rId2"/>
          <a:stretch>
            <a:fillRect/>
          </a:stretch>
        </p:blipFill>
        <p:spPr>
          <a:xfrm>
            <a:off x="3180080" y="1733550"/>
            <a:ext cx="2377440" cy="3918585"/>
          </a:xfrm>
          <a:prstGeom prst="rect">
            <a:avLst/>
          </a:prstGeom>
        </p:spPr>
      </p:pic>
      <p:pic>
        <p:nvPicPr>
          <p:cNvPr id="4" name="图片 3"/>
          <p:cNvPicPr>
            <a:picLocks noChangeAspect="1"/>
          </p:cNvPicPr>
          <p:nvPr/>
        </p:nvPicPr>
        <p:blipFill>
          <a:blip r:embed="rId3"/>
          <a:stretch>
            <a:fillRect/>
          </a:stretch>
        </p:blipFill>
        <p:spPr>
          <a:xfrm>
            <a:off x="6027420" y="1733550"/>
            <a:ext cx="2355215" cy="3919220"/>
          </a:xfrm>
          <a:prstGeom prst="rect">
            <a:avLst/>
          </a:prstGeom>
        </p:spPr>
      </p:pic>
      <p:pic>
        <p:nvPicPr>
          <p:cNvPr id="5" name="图片 4"/>
          <p:cNvPicPr>
            <a:picLocks noChangeAspect="1"/>
          </p:cNvPicPr>
          <p:nvPr/>
        </p:nvPicPr>
        <p:blipFill>
          <a:blip r:embed="rId4"/>
          <a:stretch>
            <a:fillRect/>
          </a:stretch>
        </p:blipFill>
        <p:spPr>
          <a:xfrm>
            <a:off x="8619490" y="1733550"/>
            <a:ext cx="2369185" cy="3919220"/>
          </a:xfrm>
          <a:prstGeom prst="rect">
            <a:avLst/>
          </a:prstGeom>
        </p:spPr>
      </p:pic>
      <p:sp>
        <p:nvSpPr>
          <p:cNvPr id="6" name="文本框 5"/>
          <p:cNvSpPr txBox="1"/>
          <p:nvPr/>
        </p:nvSpPr>
        <p:spPr>
          <a:xfrm>
            <a:off x="1072515" y="1026795"/>
            <a:ext cx="1804035" cy="460375"/>
          </a:xfrm>
          <a:prstGeom prst="rect">
            <a:avLst/>
          </a:prstGeom>
          <a:noFill/>
        </p:spPr>
        <p:txBody>
          <a:bodyPr wrap="square" rtlCol="0">
            <a:spAutoFit/>
          </a:bodyPr>
          <a:p>
            <a:r>
              <a:rPr lang="zh-CN" altLang="en-US" sz="2400" b="1"/>
              <a:t>括号</a:t>
            </a:r>
            <a:endParaRPr lang="zh-CN" altLang="en-US" sz="2400" b="1"/>
          </a:p>
        </p:txBody>
      </p:sp>
      <p:sp>
        <p:nvSpPr>
          <p:cNvPr id="7" name="文本框 6"/>
          <p:cNvSpPr txBox="1"/>
          <p:nvPr/>
        </p:nvSpPr>
        <p:spPr>
          <a:xfrm>
            <a:off x="6578600" y="1026795"/>
            <a:ext cx="1804035" cy="460375"/>
          </a:xfrm>
          <a:prstGeom prst="rect">
            <a:avLst/>
          </a:prstGeom>
          <a:noFill/>
        </p:spPr>
        <p:txBody>
          <a:bodyPr wrap="square" rtlCol="0">
            <a:spAutoFit/>
          </a:bodyPr>
          <a:p>
            <a:r>
              <a:rPr lang="zh-CN" altLang="en-US" sz="2400" b="1"/>
              <a:t>异常</a:t>
            </a:r>
            <a:endParaRPr lang="zh-CN" altLang="en-US" sz="2400" b="1"/>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1" cstate="screen"/>
          <a:srcRect/>
          <a:stretch>
            <a:fillRect/>
          </a:stretch>
        </p:blipFill>
        <p:spPr>
          <a:xfrm>
            <a:off x="-34983" y="-69946"/>
            <a:ext cx="3614231" cy="6526792"/>
          </a:xfrm>
          <a:custGeom>
            <a:avLst/>
            <a:gdLst>
              <a:gd name="connsiteX0" fmla="*/ 0 w 3614231"/>
              <a:gd name="connsiteY0" fmla="*/ 0 h 6240132"/>
              <a:gd name="connsiteX1" fmla="*/ 3614231 w 3614231"/>
              <a:gd name="connsiteY1" fmla="*/ 3416597 h 6240132"/>
              <a:gd name="connsiteX2" fmla="*/ 0 w 3614231"/>
              <a:gd name="connsiteY2" fmla="*/ 6240132 h 6240132"/>
              <a:gd name="connsiteX3" fmla="*/ 0 w 3614231"/>
              <a:gd name="connsiteY3" fmla="*/ 0 h 6240132"/>
            </a:gdLst>
            <a:ahLst/>
            <a:cxnLst>
              <a:cxn ang="0">
                <a:pos x="connsiteX0" y="connsiteY0"/>
              </a:cxn>
              <a:cxn ang="0">
                <a:pos x="connsiteX1" y="connsiteY1"/>
              </a:cxn>
              <a:cxn ang="0">
                <a:pos x="connsiteX2" y="connsiteY2"/>
              </a:cxn>
              <a:cxn ang="0">
                <a:pos x="connsiteX3" y="connsiteY3"/>
              </a:cxn>
            </a:cxnLst>
            <a:rect l="l" t="t" r="r" b="b"/>
            <a:pathLst>
              <a:path w="3614231" h="6240132">
                <a:moveTo>
                  <a:pt x="0" y="0"/>
                </a:moveTo>
                <a:lnTo>
                  <a:pt x="3614231" y="3416597"/>
                </a:lnTo>
                <a:lnTo>
                  <a:pt x="0" y="6240132"/>
                </a:lnTo>
                <a:lnTo>
                  <a:pt x="0" y="0"/>
                </a:lnTo>
                <a:close/>
              </a:path>
            </a:pathLst>
          </a:custGeom>
        </p:spPr>
      </p:pic>
      <p:pic>
        <p:nvPicPr>
          <p:cNvPr id="37" name="图片 36"/>
          <p:cNvPicPr>
            <a:picLocks noChangeAspect="1"/>
          </p:cNvPicPr>
          <p:nvPr/>
        </p:nvPicPr>
        <p:blipFill>
          <a:blip r:embed="rId2"/>
          <a:srcRect/>
          <a:stretch>
            <a:fillRect/>
          </a:stretch>
        </p:blipFill>
        <p:spPr>
          <a:xfrm>
            <a:off x="3271540" y="-69946"/>
            <a:ext cx="6432935" cy="69947"/>
          </a:xfrm>
          <a:custGeom>
            <a:avLst/>
            <a:gdLst>
              <a:gd name="connsiteX0" fmla="*/ 0 w 6432935"/>
              <a:gd name="connsiteY0" fmla="*/ 0 h 69947"/>
              <a:gd name="connsiteX1" fmla="*/ 6432935 w 6432935"/>
              <a:gd name="connsiteY1" fmla="*/ 0 h 69947"/>
              <a:gd name="connsiteX2" fmla="*/ 6362987 w 6432935"/>
              <a:gd name="connsiteY2" fmla="*/ 69947 h 69947"/>
              <a:gd name="connsiteX3" fmla="*/ 69948 w 6432935"/>
              <a:gd name="connsiteY3" fmla="*/ 69947 h 69947"/>
              <a:gd name="connsiteX4" fmla="*/ 0 w 6432935"/>
              <a:gd name="connsiteY4" fmla="*/ 0 h 69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2935" h="69947">
                <a:moveTo>
                  <a:pt x="0" y="0"/>
                </a:moveTo>
                <a:lnTo>
                  <a:pt x="6432935" y="0"/>
                </a:lnTo>
                <a:lnTo>
                  <a:pt x="6362987" y="69947"/>
                </a:lnTo>
                <a:lnTo>
                  <a:pt x="69948" y="69947"/>
                </a:lnTo>
                <a:lnTo>
                  <a:pt x="0" y="0"/>
                </a:lnTo>
                <a:close/>
              </a:path>
            </a:pathLst>
          </a:custGeom>
        </p:spPr>
      </p:pic>
      <p:grpSp>
        <p:nvGrpSpPr>
          <p:cNvPr id="10" name="组合 9"/>
          <p:cNvGrpSpPr/>
          <p:nvPr/>
        </p:nvGrpSpPr>
        <p:grpSpPr>
          <a:xfrm>
            <a:off x="5528162" y="2318514"/>
            <a:ext cx="4176313" cy="646331"/>
            <a:chOff x="4340249" y="2755062"/>
            <a:chExt cx="3745833" cy="646331"/>
          </a:xfrm>
        </p:grpSpPr>
        <p:sp>
          <p:nvSpPr>
            <p:cNvPr id="12" name="文本框 11"/>
            <p:cNvSpPr txBox="1"/>
            <p:nvPr/>
          </p:nvSpPr>
          <p:spPr>
            <a:xfrm>
              <a:off x="4340249" y="2755062"/>
              <a:ext cx="677478" cy="646331"/>
            </a:xfrm>
            <a:prstGeom prst="rect">
              <a:avLst/>
            </a:prstGeom>
            <a:solidFill>
              <a:srgbClr val="0A2A6C"/>
            </a:solidFill>
          </p:spPr>
          <p:txBody>
            <a:bodyPr wrap="none" rtlCol="0">
              <a:spAutoFit/>
            </a:bodyPr>
            <a:lstStyle/>
            <a:p>
              <a:r>
                <a:rPr lang="en-US" altLang="zh-CN" sz="3600" b="1" dirty="0">
                  <a:solidFill>
                    <a:schemeClr val="bg1"/>
                  </a:solidFill>
                  <a:cs typeface="+mn-ea"/>
                  <a:sym typeface="+mn-lt"/>
                </a:rPr>
                <a:t>01</a:t>
              </a:r>
              <a:endParaRPr lang="zh-CN" altLang="en-US" sz="3600" b="1" dirty="0">
                <a:solidFill>
                  <a:schemeClr val="bg1"/>
                </a:solidFill>
                <a:cs typeface="+mn-ea"/>
                <a:sym typeface="+mn-lt"/>
              </a:endParaRPr>
            </a:p>
          </p:txBody>
        </p:sp>
        <p:sp>
          <p:nvSpPr>
            <p:cNvPr id="14" name="文本框 13"/>
            <p:cNvSpPr txBox="1"/>
            <p:nvPr/>
          </p:nvSpPr>
          <p:spPr>
            <a:xfrm>
              <a:off x="5045608" y="2760514"/>
              <a:ext cx="3040474" cy="460375"/>
            </a:xfrm>
            <a:prstGeom prst="rect">
              <a:avLst/>
            </a:prstGeom>
            <a:noFill/>
          </p:spPr>
          <p:txBody>
            <a:bodyPr wrap="square" rtlCol="0">
              <a:spAutoFit/>
            </a:bodyPr>
            <a:lstStyle/>
            <a:p>
              <a:pPr algn="dist"/>
              <a:r>
                <a:rPr lang="zh-CN" altLang="en-US" sz="2400" b="1" dirty="0">
                  <a:solidFill>
                    <a:schemeClr val="bg2">
                      <a:lumMod val="25000"/>
                    </a:schemeClr>
                  </a:solidFill>
                  <a:cs typeface="+mn-ea"/>
                  <a:sym typeface="+mn-lt"/>
                </a:rPr>
                <a:t>问题描述</a:t>
              </a:r>
              <a:endParaRPr lang="zh-CN" altLang="en-US" sz="2400" b="1" dirty="0">
                <a:solidFill>
                  <a:schemeClr val="bg2">
                    <a:lumMod val="25000"/>
                  </a:schemeClr>
                </a:solidFill>
                <a:cs typeface="+mn-ea"/>
                <a:sym typeface="+mn-lt"/>
              </a:endParaRPr>
            </a:p>
          </p:txBody>
        </p:sp>
      </p:grpSp>
      <p:grpSp>
        <p:nvGrpSpPr>
          <p:cNvPr id="22" name="组合 21"/>
          <p:cNvGrpSpPr/>
          <p:nvPr/>
        </p:nvGrpSpPr>
        <p:grpSpPr>
          <a:xfrm>
            <a:off x="5528162" y="3333263"/>
            <a:ext cx="4176311" cy="646331"/>
            <a:chOff x="4340249" y="2755062"/>
            <a:chExt cx="3745831" cy="646331"/>
          </a:xfrm>
        </p:grpSpPr>
        <p:sp>
          <p:nvSpPr>
            <p:cNvPr id="23" name="文本框 22"/>
            <p:cNvSpPr txBox="1"/>
            <p:nvPr/>
          </p:nvSpPr>
          <p:spPr>
            <a:xfrm>
              <a:off x="4340249" y="2755062"/>
              <a:ext cx="677478" cy="646331"/>
            </a:xfrm>
            <a:prstGeom prst="rect">
              <a:avLst/>
            </a:prstGeom>
            <a:solidFill>
              <a:srgbClr val="0A2A6C"/>
            </a:solidFill>
          </p:spPr>
          <p:txBody>
            <a:bodyPr wrap="none" rtlCol="0">
              <a:spAutoFit/>
            </a:bodyPr>
            <a:lstStyle/>
            <a:p>
              <a:r>
                <a:rPr lang="en-US" altLang="zh-CN" sz="3600" b="1" dirty="0">
                  <a:solidFill>
                    <a:schemeClr val="bg1"/>
                  </a:solidFill>
                  <a:cs typeface="+mn-ea"/>
                  <a:sym typeface="+mn-lt"/>
                </a:rPr>
                <a:t>02</a:t>
              </a:r>
              <a:endParaRPr lang="zh-CN" altLang="en-US" sz="3600" b="1" dirty="0">
                <a:solidFill>
                  <a:schemeClr val="bg1"/>
                </a:solidFill>
                <a:cs typeface="+mn-ea"/>
                <a:sym typeface="+mn-lt"/>
              </a:endParaRPr>
            </a:p>
          </p:txBody>
        </p:sp>
        <p:sp>
          <p:nvSpPr>
            <p:cNvPr id="24" name="文本框 23"/>
            <p:cNvSpPr txBox="1"/>
            <p:nvPr/>
          </p:nvSpPr>
          <p:spPr>
            <a:xfrm>
              <a:off x="5045607" y="2760514"/>
              <a:ext cx="3040473" cy="460375"/>
            </a:xfrm>
            <a:prstGeom prst="rect">
              <a:avLst/>
            </a:prstGeom>
            <a:noFill/>
          </p:spPr>
          <p:txBody>
            <a:bodyPr wrap="square" rtlCol="0">
              <a:spAutoFit/>
            </a:bodyPr>
            <a:lstStyle/>
            <a:p>
              <a:pPr algn="dist"/>
              <a:r>
                <a:rPr lang="zh-CN" altLang="en-US" sz="2400" b="1" dirty="0">
                  <a:solidFill>
                    <a:schemeClr val="bg2">
                      <a:lumMod val="25000"/>
                    </a:schemeClr>
                  </a:solidFill>
                  <a:cs typeface="+mn-ea"/>
                  <a:sym typeface="+mn-lt"/>
                </a:rPr>
                <a:t>功能结构和类图</a:t>
              </a:r>
              <a:endParaRPr lang="zh-CN" altLang="en-US" sz="2400" b="1" dirty="0">
                <a:solidFill>
                  <a:schemeClr val="bg2">
                    <a:lumMod val="25000"/>
                  </a:schemeClr>
                </a:solidFill>
                <a:cs typeface="+mn-ea"/>
                <a:sym typeface="+mn-lt"/>
              </a:endParaRPr>
            </a:p>
          </p:txBody>
        </p:sp>
      </p:grpSp>
      <p:grpSp>
        <p:nvGrpSpPr>
          <p:cNvPr id="26" name="组合 25"/>
          <p:cNvGrpSpPr/>
          <p:nvPr/>
        </p:nvGrpSpPr>
        <p:grpSpPr>
          <a:xfrm>
            <a:off x="5528162" y="4348012"/>
            <a:ext cx="4176313" cy="646331"/>
            <a:chOff x="4340249" y="2755062"/>
            <a:chExt cx="3745833" cy="646331"/>
          </a:xfrm>
        </p:grpSpPr>
        <p:sp>
          <p:nvSpPr>
            <p:cNvPr id="27" name="文本框 26"/>
            <p:cNvSpPr txBox="1"/>
            <p:nvPr/>
          </p:nvSpPr>
          <p:spPr>
            <a:xfrm>
              <a:off x="4340249" y="2755062"/>
              <a:ext cx="677478" cy="646331"/>
            </a:xfrm>
            <a:prstGeom prst="rect">
              <a:avLst/>
            </a:prstGeom>
            <a:solidFill>
              <a:srgbClr val="0A2A6C"/>
            </a:solidFill>
          </p:spPr>
          <p:txBody>
            <a:bodyPr wrap="none" rtlCol="0">
              <a:spAutoFit/>
            </a:bodyPr>
            <a:lstStyle/>
            <a:p>
              <a:r>
                <a:rPr lang="en-US" altLang="zh-CN" sz="3600" b="1" dirty="0">
                  <a:solidFill>
                    <a:schemeClr val="bg1"/>
                  </a:solidFill>
                  <a:cs typeface="+mn-ea"/>
                  <a:sym typeface="+mn-lt"/>
                </a:rPr>
                <a:t>03</a:t>
              </a:r>
              <a:endParaRPr lang="zh-CN" altLang="en-US" sz="3600" b="1" dirty="0">
                <a:solidFill>
                  <a:schemeClr val="bg1"/>
                </a:solidFill>
                <a:cs typeface="+mn-ea"/>
                <a:sym typeface="+mn-lt"/>
              </a:endParaRPr>
            </a:p>
          </p:txBody>
        </p:sp>
        <p:sp>
          <p:nvSpPr>
            <p:cNvPr id="28" name="文本框 27"/>
            <p:cNvSpPr txBox="1"/>
            <p:nvPr/>
          </p:nvSpPr>
          <p:spPr>
            <a:xfrm>
              <a:off x="5045608" y="2760514"/>
              <a:ext cx="3040474" cy="460375"/>
            </a:xfrm>
            <a:prstGeom prst="rect">
              <a:avLst/>
            </a:prstGeom>
            <a:noFill/>
          </p:spPr>
          <p:txBody>
            <a:bodyPr wrap="square" rtlCol="0">
              <a:spAutoFit/>
            </a:bodyPr>
            <a:lstStyle/>
            <a:p>
              <a:pPr algn="dist"/>
              <a:r>
                <a:rPr lang="zh-CN" altLang="en-US" sz="2400" b="1" dirty="0">
                  <a:solidFill>
                    <a:schemeClr val="bg2">
                      <a:lumMod val="25000"/>
                    </a:schemeClr>
                  </a:solidFill>
                  <a:cs typeface="+mn-ea"/>
                  <a:sym typeface="+mn-lt"/>
                </a:rPr>
                <a:t>主要代码</a:t>
              </a:r>
              <a:endParaRPr lang="zh-CN" altLang="en-US" sz="2400" b="1" dirty="0">
                <a:solidFill>
                  <a:schemeClr val="bg2">
                    <a:lumMod val="25000"/>
                  </a:schemeClr>
                </a:solidFill>
                <a:cs typeface="+mn-ea"/>
                <a:sym typeface="+mn-lt"/>
              </a:endParaRPr>
            </a:p>
          </p:txBody>
        </p:sp>
      </p:grpSp>
      <p:grpSp>
        <p:nvGrpSpPr>
          <p:cNvPr id="30" name="组合 29"/>
          <p:cNvGrpSpPr/>
          <p:nvPr/>
        </p:nvGrpSpPr>
        <p:grpSpPr>
          <a:xfrm>
            <a:off x="5528162" y="5362761"/>
            <a:ext cx="4176313" cy="646331"/>
            <a:chOff x="4340249" y="2755062"/>
            <a:chExt cx="3745833" cy="646331"/>
          </a:xfrm>
        </p:grpSpPr>
        <p:sp>
          <p:nvSpPr>
            <p:cNvPr id="31" name="文本框 30"/>
            <p:cNvSpPr txBox="1"/>
            <p:nvPr/>
          </p:nvSpPr>
          <p:spPr>
            <a:xfrm>
              <a:off x="4340249" y="2755062"/>
              <a:ext cx="677478" cy="646331"/>
            </a:xfrm>
            <a:prstGeom prst="rect">
              <a:avLst/>
            </a:prstGeom>
            <a:solidFill>
              <a:srgbClr val="0A2A6C"/>
            </a:solidFill>
          </p:spPr>
          <p:txBody>
            <a:bodyPr wrap="none" rtlCol="0">
              <a:spAutoFit/>
            </a:bodyPr>
            <a:lstStyle/>
            <a:p>
              <a:r>
                <a:rPr lang="en-US" altLang="zh-CN" sz="3600" b="1" dirty="0">
                  <a:solidFill>
                    <a:schemeClr val="bg1"/>
                  </a:solidFill>
                  <a:cs typeface="+mn-ea"/>
                  <a:sym typeface="+mn-lt"/>
                </a:rPr>
                <a:t>04</a:t>
              </a:r>
              <a:endParaRPr lang="zh-CN" altLang="en-US" sz="3600" b="1" dirty="0">
                <a:solidFill>
                  <a:schemeClr val="bg1"/>
                </a:solidFill>
                <a:cs typeface="+mn-ea"/>
                <a:sym typeface="+mn-lt"/>
              </a:endParaRPr>
            </a:p>
          </p:txBody>
        </p:sp>
        <p:sp>
          <p:nvSpPr>
            <p:cNvPr id="32" name="文本框 31"/>
            <p:cNvSpPr txBox="1"/>
            <p:nvPr/>
          </p:nvSpPr>
          <p:spPr>
            <a:xfrm>
              <a:off x="5045608" y="2760514"/>
              <a:ext cx="3040474" cy="460375"/>
            </a:xfrm>
            <a:prstGeom prst="rect">
              <a:avLst/>
            </a:prstGeom>
            <a:noFill/>
          </p:spPr>
          <p:txBody>
            <a:bodyPr wrap="square" rtlCol="0">
              <a:spAutoFit/>
            </a:bodyPr>
            <a:lstStyle/>
            <a:p>
              <a:pPr algn="dist"/>
              <a:r>
                <a:rPr lang="zh-CN" altLang="en-US" sz="2400" b="1" dirty="0">
                  <a:solidFill>
                    <a:schemeClr val="bg2">
                      <a:lumMod val="25000"/>
                    </a:schemeClr>
                  </a:solidFill>
                  <a:cs typeface="+mn-ea"/>
                  <a:sym typeface="+mn-lt"/>
                </a:rPr>
                <a:t>实验结果及总结</a:t>
              </a:r>
              <a:endParaRPr lang="zh-CN" altLang="en-US" sz="2400" b="1" dirty="0">
                <a:solidFill>
                  <a:schemeClr val="bg2">
                    <a:lumMod val="25000"/>
                  </a:schemeClr>
                </a:solidFill>
                <a:cs typeface="+mn-ea"/>
                <a:sym typeface="+mn-lt"/>
              </a:endParaRPr>
            </a:p>
          </p:txBody>
        </p:sp>
      </p:grpSp>
      <p:sp>
        <p:nvSpPr>
          <p:cNvPr id="41" name="任意多边形: 形状 40"/>
          <p:cNvSpPr/>
          <p:nvPr/>
        </p:nvSpPr>
        <p:spPr>
          <a:xfrm rot="5400000">
            <a:off x="1689998" y="-1217168"/>
            <a:ext cx="2434284" cy="4868621"/>
          </a:xfrm>
          <a:custGeom>
            <a:avLst/>
            <a:gdLst>
              <a:gd name="connsiteX0" fmla="*/ 0 w 3216433"/>
              <a:gd name="connsiteY0" fmla="*/ 6432936 h 6432936"/>
              <a:gd name="connsiteX1" fmla="*/ 0 w 3216433"/>
              <a:gd name="connsiteY1" fmla="*/ 0 h 6432936"/>
              <a:gd name="connsiteX2" fmla="*/ 3216433 w 3216433"/>
              <a:gd name="connsiteY2" fmla="*/ 3216468 h 6432936"/>
            </a:gdLst>
            <a:ahLst/>
            <a:cxnLst>
              <a:cxn ang="0">
                <a:pos x="connsiteX0" y="connsiteY0"/>
              </a:cxn>
              <a:cxn ang="0">
                <a:pos x="connsiteX1" y="connsiteY1"/>
              </a:cxn>
              <a:cxn ang="0">
                <a:pos x="connsiteX2" y="connsiteY2"/>
              </a:cxn>
            </a:cxnLst>
            <a:rect l="l" t="t" r="r" b="b"/>
            <a:pathLst>
              <a:path w="3216433" h="6432936">
                <a:moveTo>
                  <a:pt x="0" y="6432936"/>
                </a:moveTo>
                <a:lnTo>
                  <a:pt x="0" y="0"/>
                </a:lnTo>
                <a:lnTo>
                  <a:pt x="3216433" y="3216468"/>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48" name="文本框 47"/>
          <p:cNvSpPr txBox="1"/>
          <p:nvPr/>
        </p:nvSpPr>
        <p:spPr>
          <a:xfrm>
            <a:off x="5047708" y="1182681"/>
            <a:ext cx="2769028" cy="646331"/>
          </a:xfrm>
          <a:prstGeom prst="rect">
            <a:avLst/>
          </a:prstGeom>
          <a:noFill/>
        </p:spPr>
        <p:txBody>
          <a:bodyPr wrap="none" rtlCol="0">
            <a:spAutoFit/>
          </a:bodyPr>
          <a:lstStyle/>
          <a:p>
            <a:r>
              <a:rPr lang="en-US" altLang="zh-CN" sz="3600" b="1" dirty="0">
                <a:solidFill>
                  <a:srgbClr val="0A2A6C"/>
                </a:solidFill>
                <a:cs typeface="+mn-ea"/>
                <a:sym typeface="+mn-lt"/>
              </a:rPr>
              <a:t>CONTENTS</a:t>
            </a:r>
            <a:endParaRPr lang="zh-CN" altLang="en-US" sz="4400" b="1" dirty="0">
              <a:solidFill>
                <a:srgbClr val="0A2A6C"/>
              </a:solidFill>
              <a:cs typeface="+mn-ea"/>
              <a:sym typeface="+mn-lt"/>
            </a:endParaRPr>
          </a:p>
        </p:txBody>
      </p:sp>
      <p:sp>
        <p:nvSpPr>
          <p:cNvPr id="52" name="等腰三角形 51"/>
          <p:cNvSpPr/>
          <p:nvPr/>
        </p:nvSpPr>
        <p:spPr>
          <a:xfrm rot="8555128">
            <a:off x="231422" y="5499814"/>
            <a:ext cx="3372318" cy="1903724"/>
          </a:xfrm>
          <a:prstGeom prst="triangle">
            <a:avLst>
              <a:gd name="adj" fmla="val 26807"/>
            </a:avLst>
          </a:pr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1000"/>
                                        <p:tgtEl>
                                          <p:spTgt spid="41"/>
                                        </p:tgtEl>
                                      </p:cBhvr>
                                    </p:animEffect>
                                    <p:anim calcmode="lin" valueType="num">
                                      <p:cBhvr>
                                        <p:cTn id="11" dur="1000" fill="hold"/>
                                        <p:tgtEl>
                                          <p:spTgt spid="41"/>
                                        </p:tgtEl>
                                        <p:attrNameLst>
                                          <p:attrName>ppt_x</p:attrName>
                                        </p:attrNameLst>
                                      </p:cBhvr>
                                      <p:tavLst>
                                        <p:tav tm="0">
                                          <p:val>
                                            <p:strVal val="#ppt_x"/>
                                          </p:val>
                                        </p:tav>
                                        <p:tav tm="100000">
                                          <p:val>
                                            <p:strVal val="#ppt_x"/>
                                          </p:val>
                                        </p:tav>
                                      </p:tavLst>
                                    </p:anim>
                                    <p:anim calcmode="lin" valueType="num">
                                      <p:cBhvr>
                                        <p:cTn id="12" dur="1000" fill="hold"/>
                                        <p:tgtEl>
                                          <p:spTgt spid="41"/>
                                        </p:tgtEl>
                                        <p:attrNameLst>
                                          <p:attrName>ppt_y</p:attrName>
                                        </p:attrNameLst>
                                      </p:cBhvr>
                                      <p:tavLst>
                                        <p:tav tm="0">
                                          <p:val>
                                            <p:strVal val="#ppt_y-.1"/>
                                          </p:val>
                                        </p:tav>
                                        <p:tav tm="100000">
                                          <p:val>
                                            <p:strVal val="#ppt_y"/>
                                          </p:val>
                                        </p:tav>
                                      </p:tavLst>
                                    </p:anim>
                                  </p:childTnLst>
                                </p:cTn>
                              </p:par>
                              <p:par>
                                <p:cTn id="13" presetID="22" presetClass="entr" presetSubtype="4"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down)">
                                      <p:cBhvr>
                                        <p:cTn id="15" dur="500"/>
                                        <p:tgtEl>
                                          <p:spTgt spid="5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750"/>
                                        <p:tgtEl>
                                          <p:spTgt spid="48"/>
                                        </p:tgtEl>
                                      </p:cBhvr>
                                    </p:animEffect>
                                  </p:childTnLst>
                                </p:cTn>
                              </p:par>
                              <p:par>
                                <p:cTn id="19" presetID="2" presetClass="entr" presetSubtype="8"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750" fill="hold"/>
                                        <p:tgtEl>
                                          <p:spTgt spid="10"/>
                                        </p:tgtEl>
                                        <p:attrNameLst>
                                          <p:attrName>ppt_x</p:attrName>
                                        </p:attrNameLst>
                                      </p:cBhvr>
                                      <p:tavLst>
                                        <p:tav tm="0">
                                          <p:val>
                                            <p:strVal val="0-#ppt_w/2"/>
                                          </p:val>
                                        </p:tav>
                                        <p:tav tm="100000">
                                          <p:val>
                                            <p:strVal val="#ppt_x"/>
                                          </p:val>
                                        </p:tav>
                                      </p:tavLst>
                                    </p:anim>
                                    <p:anim calcmode="lin" valueType="num">
                                      <p:cBhvr additive="base">
                                        <p:cTn id="22" dur="750" fill="hold"/>
                                        <p:tgtEl>
                                          <p:spTgt spid="10"/>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750" fill="hold"/>
                                        <p:tgtEl>
                                          <p:spTgt spid="22"/>
                                        </p:tgtEl>
                                        <p:attrNameLst>
                                          <p:attrName>ppt_x</p:attrName>
                                        </p:attrNameLst>
                                      </p:cBhvr>
                                      <p:tavLst>
                                        <p:tav tm="0">
                                          <p:val>
                                            <p:strVal val="0-#ppt_w/2"/>
                                          </p:val>
                                        </p:tav>
                                        <p:tav tm="100000">
                                          <p:val>
                                            <p:strVal val="#ppt_x"/>
                                          </p:val>
                                        </p:tav>
                                      </p:tavLst>
                                    </p:anim>
                                    <p:anim calcmode="lin" valueType="num">
                                      <p:cBhvr additive="base">
                                        <p:cTn id="26" dur="750" fill="hold"/>
                                        <p:tgtEl>
                                          <p:spTgt spid="22"/>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750" fill="hold"/>
                                        <p:tgtEl>
                                          <p:spTgt spid="26"/>
                                        </p:tgtEl>
                                        <p:attrNameLst>
                                          <p:attrName>ppt_x</p:attrName>
                                        </p:attrNameLst>
                                      </p:cBhvr>
                                      <p:tavLst>
                                        <p:tav tm="0">
                                          <p:val>
                                            <p:strVal val="0-#ppt_w/2"/>
                                          </p:val>
                                        </p:tav>
                                        <p:tav tm="100000">
                                          <p:val>
                                            <p:strVal val="#ppt_x"/>
                                          </p:val>
                                        </p:tav>
                                      </p:tavLst>
                                    </p:anim>
                                    <p:anim calcmode="lin" valueType="num">
                                      <p:cBhvr additive="base">
                                        <p:cTn id="30" dur="750" fill="hold"/>
                                        <p:tgtEl>
                                          <p:spTgt spid="26"/>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750" fill="hold"/>
                                        <p:tgtEl>
                                          <p:spTgt spid="30"/>
                                        </p:tgtEl>
                                        <p:attrNameLst>
                                          <p:attrName>ppt_x</p:attrName>
                                        </p:attrNameLst>
                                      </p:cBhvr>
                                      <p:tavLst>
                                        <p:tav tm="0">
                                          <p:val>
                                            <p:strVal val="0-#ppt_w/2"/>
                                          </p:val>
                                        </p:tav>
                                        <p:tav tm="100000">
                                          <p:val>
                                            <p:strVal val="#ppt_x"/>
                                          </p:val>
                                        </p:tav>
                                      </p:tavLst>
                                    </p:anim>
                                    <p:anim calcmode="lin" valueType="num">
                                      <p:cBhvr additive="base">
                                        <p:cTn id="34" dur="75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8" grpId="0"/>
      <p:bldP spid="5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任意多边形: 形状 46"/>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2">
                  <a:lumMod val="25000"/>
                </a:schemeClr>
              </a:solidFill>
              <a:cs typeface="+mn-ea"/>
              <a:sym typeface="+mn-lt"/>
            </a:endParaRPr>
          </a:p>
        </p:txBody>
      </p:sp>
      <p:pic>
        <p:nvPicPr>
          <p:cNvPr id="2" name="图片 1"/>
          <p:cNvPicPr>
            <a:picLocks noChangeAspect="1"/>
          </p:cNvPicPr>
          <p:nvPr/>
        </p:nvPicPr>
        <p:blipFill>
          <a:blip r:embed="rId1"/>
          <a:stretch>
            <a:fillRect/>
          </a:stretch>
        </p:blipFill>
        <p:spPr>
          <a:xfrm>
            <a:off x="478790" y="2014220"/>
            <a:ext cx="1917065" cy="3189605"/>
          </a:xfrm>
          <a:prstGeom prst="rect">
            <a:avLst/>
          </a:prstGeom>
        </p:spPr>
      </p:pic>
      <p:pic>
        <p:nvPicPr>
          <p:cNvPr id="3" name="图片 2"/>
          <p:cNvPicPr>
            <a:picLocks noChangeAspect="1"/>
          </p:cNvPicPr>
          <p:nvPr/>
        </p:nvPicPr>
        <p:blipFill>
          <a:blip r:embed="rId2"/>
          <a:stretch>
            <a:fillRect/>
          </a:stretch>
        </p:blipFill>
        <p:spPr>
          <a:xfrm>
            <a:off x="2583180" y="2014220"/>
            <a:ext cx="1941195" cy="3189605"/>
          </a:xfrm>
          <a:prstGeom prst="rect">
            <a:avLst/>
          </a:prstGeom>
        </p:spPr>
      </p:pic>
      <p:pic>
        <p:nvPicPr>
          <p:cNvPr id="4" name="图片 3"/>
          <p:cNvPicPr>
            <a:picLocks noChangeAspect="1"/>
          </p:cNvPicPr>
          <p:nvPr/>
        </p:nvPicPr>
        <p:blipFill>
          <a:blip r:embed="rId3"/>
          <a:stretch>
            <a:fillRect/>
          </a:stretch>
        </p:blipFill>
        <p:spPr>
          <a:xfrm>
            <a:off x="4711700" y="2014220"/>
            <a:ext cx="1906270" cy="3188970"/>
          </a:xfrm>
          <a:prstGeom prst="rect">
            <a:avLst/>
          </a:prstGeom>
        </p:spPr>
      </p:pic>
      <p:pic>
        <p:nvPicPr>
          <p:cNvPr id="5" name="图片 4"/>
          <p:cNvPicPr>
            <a:picLocks noChangeAspect="1"/>
          </p:cNvPicPr>
          <p:nvPr/>
        </p:nvPicPr>
        <p:blipFill>
          <a:blip r:embed="rId4"/>
          <a:stretch>
            <a:fillRect/>
          </a:stretch>
        </p:blipFill>
        <p:spPr>
          <a:xfrm>
            <a:off x="6805295" y="2014855"/>
            <a:ext cx="1906270" cy="3188970"/>
          </a:xfrm>
          <a:prstGeom prst="rect">
            <a:avLst/>
          </a:prstGeom>
        </p:spPr>
      </p:pic>
      <p:sp>
        <p:nvSpPr>
          <p:cNvPr id="6" name="文本框 5"/>
          <p:cNvSpPr txBox="1"/>
          <p:nvPr/>
        </p:nvSpPr>
        <p:spPr>
          <a:xfrm>
            <a:off x="2583180" y="1157605"/>
            <a:ext cx="5691505" cy="460375"/>
          </a:xfrm>
          <a:prstGeom prst="rect">
            <a:avLst/>
          </a:prstGeom>
          <a:noFill/>
        </p:spPr>
        <p:txBody>
          <a:bodyPr wrap="square" rtlCol="0">
            <a:spAutoFit/>
          </a:bodyPr>
          <a:p>
            <a:r>
              <a:rPr lang="zh-CN" altLang="en-US" sz="2400" b="1"/>
              <a:t>对</a:t>
            </a:r>
            <a:r>
              <a:rPr lang="en-US" altLang="zh-CN" sz="2400" b="1"/>
              <a:t>8,3</a:t>
            </a:r>
            <a:r>
              <a:rPr lang="zh-CN" altLang="en-US" sz="2400" b="1"/>
              <a:t>的加减乘除取余运算</a:t>
            </a:r>
            <a:endParaRPr lang="zh-CN" altLang="en-US" sz="2400" b="1"/>
          </a:p>
        </p:txBody>
      </p:sp>
      <p:pic>
        <p:nvPicPr>
          <p:cNvPr id="7" name="图片 6"/>
          <p:cNvPicPr>
            <a:picLocks noChangeAspect="1"/>
          </p:cNvPicPr>
          <p:nvPr/>
        </p:nvPicPr>
        <p:blipFill>
          <a:blip r:embed="rId5"/>
          <a:stretch>
            <a:fillRect/>
          </a:stretch>
        </p:blipFill>
        <p:spPr>
          <a:xfrm>
            <a:off x="8933815" y="2014855"/>
            <a:ext cx="1967230" cy="3263900"/>
          </a:xfrm>
          <a:prstGeom prst="rect">
            <a:avLst/>
          </a:prstGeom>
        </p:spPr>
      </p:pic>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2">
                  <a:lumMod val="25000"/>
                </a:schemeClr>
              </a:solidFill>
              <a:cs typeface="+mn-ea"/>
              <a:sym typeface="+mn-lt"/>
            </a:endParaRPr>
          </a:p>
        </p:txBody>
      </p:sp>
      <p:sp>
        <p:nvSpPr>
          <p:cNvPr id="54" name="矩形 319"/>
          <p:cNvSpPr>
            <a:spLocks noChangeArrowheads="1"/>
          </p:cNvSpPr>
          <p:nvPr/>
        </p:nvSpPr>
        <p:spPr bwMode="auto">
          <a:xfrm>
            <a:off x="841375" y="2209800"/>
            <a:ext cx="7465695"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eaLnBrk="1" hangingPunct="1">
              <a:spcBef>
                <a:spcPct val="0"/>
              </a:spcBef>
            </a:pPr>
            <a:r>
              <a:rPr lang="zh-CN" altLang="en-US" dirty="0">
                <a:solidFill>
                  <a:schemeClr val="bg2">
                    <a:lumMod val="25000"/>
                  </a:schemeClr>
                </a:solidFill>
                <a:latin typeface="+mn-lt"/>
                <a:ea typeface="+mn-ea"/>
                <a:cs typeface="+mn-ea"/>
                <a:sym typeface="+mn-lt"/>
              </a:rPr>
              <a:t>通过本次实验，对于使用Javaswing布局也更加熟练了，也锻炼了面向对象编程的能力，熟悉了继承，接口，监听等知识，同时在编写运算功能时利用了数据结构中学到的栈和中缀表达式变后缀表达式以及后缀表达式的计算等知识，在面对大量重复的同类型数据（计算器按钮）时，学会可以使用数组来减少代码量，也添加了异常处理的功能，在除数或者被除数为0时显示error；</a:t>
            </a:r>
            <a:endParaRPr lang="zh-CN" altLang="en-US" dirty="0">
              <a:solidFill>
                <a:schemeClr val="bg2">
                  <a:lumMod val="25000"/>
                </a:schemeClr>
              </a:solidFill>
              <a:latin typeface="+mn-lt"/>
              <a:ea typeface="+mn-ea"/>
              <a:cs typeface="+mn-ea"/>
              <a:sym typeface="+mn-lt"/>
            </a:endParaRPr>
          </a:p>
        </p:txBody>
      </p:sp>
      <p:sp>
        <p:nvSpPr>
          <p:cNvPr id="2" name="文本框 1"/>
          <p:cNvSpPr txBox="1"/>
          <p:nvPr/>
        </p:nvSpPr>
        <p:spPr>
          <a:xfrm>
            <a:off x="1167831" y="458697"/>
            <a:ext cx="1630680" cy="922020"/>
          </a:xfrm>
          <a:prstGeom prst="rect">
            <a:avLst/>
          </a:prstGeom>
          <a:noFill/>
        </p:spPr>
        <p:txBody>
          <a:bodyPr wrap="none" rtlCol="0">
            <a:spAutoFit/>
            <a:scene3d>
              <a:camera prst="orthographicFront"/>
              <a:lightRig rig="threePt" dir="t"/>
            </a:scene3d>
            <a:sp3d contourW="12700"/>
          </a:bodyPr>
          <a:p>
            <a:r>
              <a:rPr lang="zh-CN" altLang="en-US" sz="5400" b="1" i="1" spc="300" dirty="0">
                <a:solidFill>
                  <a:srgbClr val="0A2A6C"/>
                </a:solidFill>
                <a:cs typeface="+mn-ea"/>
                <a:sym typeface="+mn-lt"/>
              </a:rPr>
              <a:t>总结</a:t>
            </a:r>
            <a:endParaRPr lang="zh-CN" altLang="en-US" sz="5400" b="1" i="1" spc="300" dirty="0">
              <a:solidFill>
                <a:srgbClr val="0A2A6C"/>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screen"/>
          <a:srcRect t="-11722"/>
          <a:stretch>
            <a:fillRect/>
          </a:stretch>
        </p:blipFill>
        <p:spPr>
          <a:xfrm>
            <a:off x="7018649" y="-744817"/>
            <a:ext cx="6533533" cy="7627500"/>
          </a:xfrm>
          <a:prstGeom prst="parallelogram">
            <a:avLst>
              <a:gd name="adj" fmla="val 53039"/>
            </a:avLst>
          </a:prstGeom>
        </p:spPr>
      </p:pic>
      <p:sp>
        <p:nvSpPr>
          <p:cNvPr id="38" name="任意多边形: 形状 37"/>
          <p:cNvSpPr/>
          <p:nvPr/>
        </p:nvSpPr>
        <p:spPr>
          <a:xfrm flipH="1">
            <a:off x="10285416" y="4514756"/>
            <a:ext cx="2347859" cy="2336800"/>
          </a:xfrm>
          <a:custGeom>
            <a:avLst/>
            <a:gdLst>
              <a:gd name="connsiteX0" fmla="*/ 1494440 w 2574608"/>
              <a:gd name="connsiteY0" fmla="*/ 0 h 2896510"/>
              <a:gd name="connsiteX1" fmla="*/ 0 w 2574608"/>
              <a:gd name="connsiteY1" fmla="*/ 2896510 h 2896510"/>
              <a:gd name="connsiteX2" fmla="*/ 2574608 w 2574608"/>
              <a:gd name="connsiteY2" fmla="*/ 2896510 h 2896510"/>
              <a:gd name="connsiteX3" fmla="*/ 1369060 w 2574608"/>
              <a:gd name="connsiteY3" fmla="*/ 243012 h 2896510"/>
              <a:gd name="connsiteX0-1" fmla="*/ 1494440 w 2574608"/>
              <a:gd name="connsiteY0-2" fmla="*/ 0 h 2896510"/>
              <a:gd name="connsiteX1-3" fmla="*/ 0 w 2574608"/>
              <a:gd name="connsiteY1-4" fmla="*/ 2896510 h 2896510"/>
              <a:gd name="connsiteX2-5" fmla="*/ 2574608 w 2574608"/>
              <a:gd name="connsiteY2-6" fmla="*/ 2896510 h 2896510"/>
              <a:gd name="connsiteX3-7" fmla="*/ 1324610 w 2574608"/>
              <a:gd name="connsiteY3-8" fmla="*/ 334029 h 2896510"/>
              <a:gd name="connsiteX4" fmla="*/ 1494440 w 2574608"/>
              <a:gd name="connsiteY4" fmla="*/ 0 h 2896510"/>
              <a:gd name="connsiteX0-9" fmla="*/ 1350513 w 2600511"/>
              <a:gd name="connsiteY0-10" fmla="*/ 0 h 2562481"/>
              <a:gd name="connsiteX1-11" fmla="*/ 25903 w 2600511"/>
              <a:gd name="connsiteY1-12" fmla="*/ 2562481 h 2562481"/>
              <a:gd name="connsiteX2-13" fmla="*/ 2600511 w 2600511"/>
              <a:gd name="connsiteY2-14" fmla="*/ 2562481 h 2562481"/>
              <a:gd name="connsiteX3-15" fmla="*/ 1350513 w 2600511"/>
              <a:gd name="connsiteY3-16" fmla="*/ 0 h 2562481"/>
              <a:gd name="connsiteX0-17" fmla="*/ 1347738 w 2597736"/>
              <a:gd name="connsiteY0-18" fmla="*/ 0 h 2562481"/>
              <a:gd name="connsiteX1-19" fmla="*/ 23128 w 2597736"/>
              <a:gd name="connsiteY1-20" fmla="*/ 2562481 h 2562481"/>
              <a:gd name="connsiteX2-21" fmla="*/ 2597736 w 2597736"/>
              <a:gd name="connsiteY2-22" fmla="*/ 2562481 h 2562481"/>
              <a:gd name="connsiteX3-23" fmla="*/ 1347738 w 2597736"/>
              <a:gd name="connsiteY3-24" fmla="*/ 0 h 2562481"/>
              <a:gd name="connsiteX0-25" fmla="*/ 1324610 w 2574608"/>
              <a:gd name="connsiteY0-26" fmla="*/ 0 h 2562481"/>
              <a:gd name="connsiteX1-27" fmla="*/ 0 w 2574608"/>
              <a:gd name="connsiteY1-28" fmla="*/ 2562481 h 2562481"/>
              <a:gd name="connsiteX2-29" fmla="*/ 2574608 w 2574608"/>
              <a:gd name="connsiteY2-30" fmla="*/ 2562481 h 2562481"/>
              <a:gd name="connsiteX3-31" fmla="*/ 1324610 w 2574608"/>
              <a:gd name="connsiteY3-32" fmla="*/ 0 h 2562481"/>
              <a:gd name="connsiteX0-33" fmla="*/ 1324610 w 2574608"/>
              <a:gd name="connsiteY0-34" fmla="*/ 0 h 2562481"/>
              <a:gd name="connsiteX1-35" fmla="*/ 0 w 2574608"/>
              <a:gd name="connsiteY1-36" fmla="*/ 2562481 h 2562481"/>
              <a:gd name="connsiteX2-37" fmla="*/ 2574608 w 2574608"/>
              <a:gd name="connsiteY2-38" fmla="*/ 2562481 h 2562481"/>
              <a:gd name="connsiteX3-39" fmla="*/ 1324610 w 2574608"/>
              <a:gd name="connsiteY3-40" fmla="*/ 0 h 2562481"/>
            </a:gdLst>
            <a:ahLst/>
            <a:cxnLst>
              <a:cxn ang="0">
                <a:pos x="connsiteX0-1" y="connsiteY0-2"/>
              </a:cxn>
              <a:cxn ang="0">
                <a:pos x="connsiteX1-3" y="connsiteY1-4"/>
              </a:cxn>
              <a:cxn ang="0">
                <a:pos x="connsiteX2-5" y="connsiteY2-6"/>
              </a:cxn>
              <a:cxn ang="0">
                <a:pos x="connsiteX3-7" y="connsiteY3-8"/>
              </a:cxn>
            </a:cxnLst>
            <a:rect l="l" t="t" r="r" b="b"/>
            <a:pathLst>
              <a:path w="2574608" h="2562481">
                <a:moveTo>
                  <a:pt x="1324610" y="0"/>
                </a:moveTo>
                <a:cubicBezTo>
                  <a:pt x="1087067" y="448733"/>
                  <a:pt x="219234" y="2122701"/>
                  <a:pt x="0" y="2562481"/>
                </a:cubicBezTo>
                <a:lnTo>
                  <a:pt x="2574608" y="2562481"/>
                </a:lnTo>
                <a:lnTo>
                  <a:pt x="1324610"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形状 38"/>
          <p:cNvSpPr/>
          <p:nvPr/>
        </p:nvSpPr>
        <p:spPr>
          <a:xfrm flipH="1">
            <a:off x="6354217" y="4105162"/>
            <a:ext cx="2961700" cy="5555042"/>
          </a:xfrm>
          <a:custGeom>
            <a:avLst/>
            <a:gdLst>
              <a:gd name="connsiteX0" fmla="*/ 2048673 w 3593458"/>
              <a:gd name="connsiteY0" fmla="*/ 0 h 6196996"/>
              <a:gd name="connsiteX1" fmla="*/ 0 w 3593458"/>
              <a:gd name="connsiteY1" fmla="*/ 3543498 h 6196996"/>
              <a:gd name="connsiteX2" fmla="*/ 1350896 w 3593458"/>
              <a:gd name="connsiteY2" fmla="*/ 6196996 h 6196996"/>
              <a:gd name="connsiteX3" fmla="*/ 1764971 w 3593458"/>
              <a:gd name="connsiteY3" fmla="*/ 6196996 h 6196996"/>
              <a:gd name="connsiteX4" fmla="*/ 3593458 w 3593458"/>
              <a:gd name="connsiteY4" fmla="*/ 3034345 h 6196996"/>
              <a:gd name="connsiteX0-1" fmla="*/ 2100739 w 3645524"/>
              <a:gd name="connsiteY0-2" fmla="*/ 0 h 6196996"/>
              <a:gd name="connsiteX1-3" fmla="*/ 0 w 3645524"/>
              <a:gd name="connsiteY1-4" fmla="*/ 3624810 h 6196996"/>
              <a:gd name="connsiteX2-5" fmla="*/ 1402962 w 3645524"/>
              <a:gd name="connsiteY2-6" fmla="*/ 6196996 h 6196996"/>
              <a:gd name="connsiteX3-7" fmla="*/ 1817037 w 3645524"/>
              <a:gd name="connsiteY3-8" fmla="*/ 6196996 h 6196996"/>
              <a:gd name="connsiteX4-9" fmla="*/ 3645524 w 3645524"/>
              <a:gd name="connsiteY4-10" fmla="*/ 3034345 h 6196996"/>
              <a:gd name="connsiteX5" fmla="*/ 2100739 w 3645524"/>
              <a:gd name="connsiteY5" fmla="*/ 0 h 6196996"/>
              <a:gd name="connsiteX0-11" fmla="*/ 2043466 w 3645524"/>
              <a:gd name="connsiteY0-12" fmla="*/ 0 h 6097098"/>
              <a:gd name="connsiteX1-13" fmla="*/ 0 w 3645524"/>
              <a:gd name="connsiteY1-14" fmla="*/ 3524912 h 6097098"/>
              <a:gd name="connsiteX2-15" fmla="*/ 1402962 w 3645524"/>
              <a:gd name="connsiteY2-16" fmla="*/ 6097098 h 6097098"/>
              <a:gd name="connsiteX3-17" fmla="*/ 1817037 w 3645524"/>
              <a:gd name="connsiteY3-18" fmla="*/ 6097098 h 6097098"/>
              <a:gd name="connsiteX4-19" fmla="*/ 3645524 w 3645524"/>
              <a:gd name="connsiteY4-20" fmla="*/ 2934447 h 6097098"/>
              <a:gd name="connsiteX5-21" fmla="*/ 2043466 w 3645524"/>
              <a:gd name="connsiteY5-22" fmla="*/ 0 h 60970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645524" h="6097098">
                <a:moveTo>
                  <a:pt x="2043466" y="0"/>
                </a:moveTo>
                <a:lnTo>
                  <a:pt x="0" y="3524912"/>
                </a:lnTo>
                <a:lnTo>
                  <a:pt x="1402962" y="6097098"/>
                </a:lnTo>
                <a:lnTo>
                  <a:pt x="1817037" y="6097098"/>
                </a:lnTo>
                <a:lnTo>
                  <a:pt x="3645524" y="2934447"/>
                </a:lnTo>
                <a:lnTo>
                  <a:pt x="2043466"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形状 42"/>
          <p:cNvSpPr/>
          <p:nvPr/>
        </p:nvSpPr>
        <p:spPr>
          <a:xfrm flipH="1">
            <a:off x="6634011" y="0"/>
            <a:ext cx="3075901" cy="3404021"/>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1" fmla="*/ 3339147 w 3339147"/>
              <a:gd name="connsiteY0-2" fmla="*/ 0 h 3695349"/>
              <a:gd name="connsiteX1-3" fmla="*/ 395017 w 3339147"/>
              <a:gd name="connsiteY1-4" fmla="*/ 0 h 3695349"/>
              <a:gd name="connsiteX2-5" fmla="*/ 0 w 3339147"/>
              <a:gd name="connsiteY2-6" fmla="*/ 759430 h 3695349"/>
              <a:gd name="connsiteX3-7" fmla="*/ 1432551 w 3339147"/>
              <a:gd name="connsiteY3-8" fmla="*/ 3695349 h 3695349"/>
              <a:gd name="connsiteX4" fmla="*/ 3339147 w 3339147"/>
              <a:gd name="connsiteY4" fmla="*/ 0 h 369534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4" name="任意多边形: 形状 43"/>
          <p:cNvSpPr/>
          <p:nvPr/>
        </p:nvSpPr>
        <p:spPr>
          <a:xfrm flipV="1">
            <a:off x="-1171163" y="3972465"/>
            <a:ext cx="2629697" cy="2910218"/>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1" fmla="*/ 3339147 w 3339147"/>
              <a:gd name="connsiteY0-2" fmla="*/ 0 h 3695349"/>
              <a:gd name="connsiteX1-3" fmla="*/ 395017 w 3339147"/>
              <a:gd name="connsiteY1-4" fmla="*/ 0 h 3695349"/>
              <a:gd name="connsiteX2-5" fmla="*/ 0 w 3339147"/>
              <a:gd name="connsiteY2-6" fmla="*/ 759430 h 3695349"/>
              <a:gd name="connsiteX3-7" fmla="*/ 1432551 w 3339147"/>
              <a:gd name="connsiteY3-8" fmla="*/ 3695349 h 3695349"/>
              <a:gd name="connsiteX4" fmla="*/ 3339147 w 3339147"/>
              <a:gd name="connsiteY4" fmla="*/ 0 h 369534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7" name="文本框 46"/>
          <p:cNvSpPr txBox="1"/>
          <p:nvPr/>
        </p:nvSpPr>
        <p:spPr>
          <a:xfrm>
            <a:off x="1273008" y="2550603"/>
            <a:ext cx="5842796" cy="1200329"/>
          </a:xfrm>
          <a:prstGeom prst="rect">
            <a:avLst/>
          </a:prstGeom>
          <a:noFill/>
        </p:spPr>
        <p:txBody>
          <a:bodyPr wrap="square" rtlCol="0">
            <a:spAutoFit/>
          </a:bodyPr>
          <a:lstStyle/>
          <a:p>
            <a:r>
              <a:rPr lang="zh-CN" altLang="en-US" sz="7200" b="1" dirty="0">
                <a:solidFill>
                  <a:srgbClr val="0A2A6C"/>
                </a:solidFill>
                <a:cs typeface="+mn-ea"/>
                <a:sym typeface="+mn-lt"/>
              </a:rPr>
              <a:t>汇报完毕！</a:t>
            </a:r>
            <a:endParaRPr lang="zh-CN" altLang="en-US" sz="7200" b="1" dirty="0">
              <a:solidFill>
                <a:srgbClr val="0A2A6C"/>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down)">
                                      <p:cBhvr>
                                        <p:cTn id="11" dur="500"/>
                                        <p:tgtEl>
                                          <p:spTgt spid="39"/>
                                        </p:tgtEl>
                                      </p:cBhvr>
                                    </p:animEffect>
                                  </p:childTnLst>
                                </p:cTn>
                              </p:par>
                              <p:par>
                                <p:cTn id="12" presetID="2" presetClass="entr" presetSubtype="1" decel="100000" fill="hold" grpId="0" nodeType="withEffect">
                                  <p:stCondLst>
                                    <p:cond delay="750"/>
                                  </p:stCondLst>
                                  <p:childTnLst>
                                    <p:set>
                                      <p:cBhvr>
                                        <p:cTn id="13" dur="1" fill="hold">
                                          <p:stCondLst>
                                            <p:cond delay="0"/>
                                          </p:stCondLst>
                                        </p:cTn>
                                        <p:tgtEl>
                                          <p:spTgt spid="43"/>
                                        </p:tgtEl>
                                        <p:attrNameLst>
                                          <p:attrName>style.visibility</p:attrName>
                                        </p:attrNameLst>
                                      </p:cBhvr>
                                      <p:to>
                                        <p:strVal val="visible"/>
                                      </p:to>
                                    </p:set>
                                    <p:anim calcmode="lin" valueType="num">
                                      <p:cBhvr additive="base">
                                        <p:cTn id="14" dur="1000" fill="hold"/>
                                        <p:tgtEl>
                                          <p:spTgt spid="43"/>
                                        </p:tgtEl>
                                        <p:attrNameLst>
                                          <p:attrName>ppt_x</p:attrName>
                                        </p:attrNameLst>
                                      </p:cBhvr>
                                      <p:tavLst>
                                        <p:tav tm="0">
                                          <p:val>
                                            <p:strVal val="#ppt_x"/>
                                          </p:val>
                                        </p:tav>
                                        <p:tav tm="100000">
                                          <p:val>
                                            <p:strVal val="#ppt_x"/>
                                          </p:val>
                                        </p:tav>
                                      </p:tavLst>
                                    </p:anim>
                                    <p:anim calcmode="lin" valueType="num">
                                      <p:cBhvr additive="base">
                                        <p:cTn id="15" dur="1000" fill="hold"/>
                                        <p:tgtEl>
                                          <p:spTgt spid="43"/>
                                        </p:tgtEl>
                                        <p:attrNameLst>
                                          <p:attrName>ppt_y</p:attrName>
                                        </p:attrNameLst>
                                      </p:cBhvr>
                                      <p:tavLst>
                                        <p:tav tm="0">
                                          <p:val>
                                            <p:strVal val="0-#ppt_h/2"/>
                                          </p:val>
                                        </p:tav>
                                        <p:tav tm="100000">
                                          <p:val>
                                            <p:strVal val="#ppt_y"/>
                                          </p:val>
                                        </p:tav>
                                      </p:tavLst>
                                    </p:anim>
                                  </p:childTnLst>
                                </p:cTn>
                              </p:par>
                              <p:par>
                                <p:cTn id="16" presetID="2" presetClass="entr" presetSubtype="6" decel="100000" fill="hold" grpId="0" nodeType="withEffect">
                                  <p:stCondLst>
                                    <p:cond delay="75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1000" fill="hold"/>
                                        <p:tgtEl>
                                          <p:spTgt spid="38"/>
                                        </p:tgtEl>
                                        <p:attrNameLst>
                                          <p:attrName>ppt_x</p:attrName>
                                        </p:attrNameLst>
                                      </p:cBhvr>
                                      <p:tavLst>
                                        <p:tav tm="0">
                                          <p:val>
                                            <p:strVal val="1+#ppt_w/2"/>
                                          </p:val>
                                        </p:tav>
                                        <p:tav tm="100000">
                                          <p:val>
                                            <p:strVal val="#ppt_x"/>
                                          </p:val>
                                        </p:tav>
                                      </p:tavLst>
                                    </p:anim>
                                    <p:anim calcmode="lin" valueType="num">
                                      <p:cBhvr additive="base">
                                        <p:cTn id="19"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par>
                                <p:cTn id="25" presetID="2" presetClass="entr" presetSubtype="8"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1000" fill="hold"/>
                                        <p:tgtEl>
                                          <p:spTgt spid="47"/>
                                        </p:tgtEl>
                                        <p:attrNameLst>
                                          <p:attrName>ppt_x</p:attrName>
                                        </p:attrNameLst>
                                      </p:cBhvr>
                                      <p:tavLst>
                                        <p:tav tm="0">
                                          <p:val>
                                            <p:strVal val="0-#ppt_w/2"/>
                                          </p:val>
                                        </p:tav>
                                        <p:tav tm="100000">
                                          <p:val>
                                            <p:strVal val="#ppt_x"/>
                                          </p:val>
                                        </p:tav>
                                      </p:tavLst>
                                    </p:anim>
                                    <p:anim calcmode="lin" valueType="num">
                                      <p:cBhvr additive="base">
                                        <p:cTn id="28" dur="10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3" grpId="0" animBg="1"/>
      <p:bldP spid="44" grpId="0" animBg="1"/>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screen"/>
          <a:srcRect/>
          <a:stretch>
            <a:fillRect/>
          </a:stretch>
        </p:blipFill>
        <p:spPr>
          <a:xfrm>
            <a:off x="7054439" y="50328"/>
            <a:ext cx="6140680" cy="6858000"/>
          </a:xfrm>
          <a:prstGeom prst="parallelogram">
            <a:avLst>
              <a:gd name="adj" fmla="val 53039"/>
            </a:avLst>
          </a:prstGeom>
        </p:spPr>
      </p:pic>
      <p:sp>
        <p:nvSpPr>
          <p:cNvPr id="38" name="任意多边形: 形状 37"/>
          <p:cNvSpPr/>
          <p:nvPr/>
        </p:nvSpPr>
        <p:spPr>
          <a:xfrm flipH="1">
            <a:off x="10285416" y="4514756"/>
            <a:ext cx="2347859" cy="2336800"/>
          </a:xfrm>
          <a:custGeom>
            <a:avLst/>
            <a:gdLst>
              <a:gd name="connsiteX0" fmla="*/ 1494440 w 2574608"/>
              <a:gd name="connsiteY0" fmla="*/ 0 h 2896510"/>
              <a:gd name="connsiteX1" fmla="*/ 0 w 2574608"/>
              <a:gd name="connsiteY1" fmla="*/ 2896510 h 2896510"/>
              <a:gd name="connsiteX2" fmla="*/ 2574608 w 2574608"/>
              <a:gd name="connsiteY2" fmla="*/ 2896510 h 2896510"/>
              <a:gd name="connsiteX3" fmla="*/ 1369060 w 2574608"/>
              <a:gd name="connsiteY3" fmla="*/ 243012 h 2896510"/>
              <a:gd name="connsiteX0-1" fmla="*/ 1494440 w 2574608"/>
              <a:gd name="connsiteY0-2" fmla="*/ 0 h 2896510"/>
              <a:gd name="connsiteX1-3" fmla="*/ 0 w 2574608"/>
              <a:gd name="connsiteY1-4" fmla="*/ 2896510 h 2896510"/>
              <a:gd name="connsiteX2-5" fmla="*/ 2574608 w 2574608"/>
              <a:gd name="connsiteY2-6" fmla="*/ 2896510 h 2896510"/>
              <a:gd name="connsiteX3-7" fmla="*/ 1324610 w 2574608"/>
              <a:gd name="connsiteY3-8" fmla="*/ 334029 h 2896510"/>
              <a:gd name="connsiteX4" fmla="*/ 1494440 w 2574608"/>
              <a:gd name="connsiteY4" fmla="*/ 0 h 2896510"/>
              <a:gd name="connsiteX0-9" fmla="*/ 1350513 w 2600511"/>
              <a:gd name="connsiteY0-10" fmla="*/ 0 h 2562481"/>
              <a:gd name="connsiteX1-11" fmla="*/ 25903 w 2600511"/>
              <a:gd name="connsiteY1-12" fmla="*/ 2562481 h 2562481"/>
              <a:gd name="connsiteX2-13" fmla="*/ 2600511 w 2600511"/>
              <a:gd name="connsiteY2-14" fmla="*/ 2562481 h 2562481"/>
              <a:gd name="connsiteX3-15" fmla="*/ 1350513 w 2600511"/>
              <a:gd name="connsiteY3-16" fmla="*/ 0 h 2562481"/>
              <a:gd name="connsiteX0-17" fmla="*/ 1347738 w 2597736"/>
              <a:gd name="connsiteY0-18" fmla="*/ 0 h 2562481"/>
              <a:gd name="connsiteX1-19" fmla="*/ 23128 w 2597736"/>
              <a:gd name="connsiteY1-20" fmla="*/ 2562481 h 2562481"/>
              <a:gd name="connsiteX2-21" fmla="*/ 2597736 w 2597736"/>
              <a:gd name="connsiteY2-22" fmla="*/ 2562481 h 2562481"/>
              <a:gd name="connsiteX3-23" fmla="*/ 1347738 w 2597736"/>
              <a:gd name="connsiteY3-24" fmla="*/ 0 h 2562481"/>
              <a:gd name="connsiteX0-25" fmla="*/ 1324610 w 2574608"/>
              <a:gd name="connsiteY0-26" fmla="*/ 0 h 2562481"/>
              <a:gd name="connsiteX1-27" fmla="*/ 0 w 2574608"/>
              <a:gd name="connsiteY1-28" fmla="*/ 2562481 h 2562481"/>
              <a:gd name="connsiteX2-29" fmla="*/ 2574608 w 2574608"/>
              <a:gd name="connsiteY2-30" fmla="*/ 2562481 h 2562481"/>
              <a:gd name="connsiteX3-31" fmla="*/ 1324610 w 2574608"/>
              <a:gd name="connsiteY3-32" fmla="*/ 0 h 2562481"/>
              <a:gd name="connsiteX0-33" fmla="*/ 1324610 w 2574608"/>
              <a:gd name="connsiteY0-34" fmla="*/ 0 h 2562481"/>
              <a:gd name="connsiteX1-35" fmla="*/ 0 w 2574608"/>
              <a:gd name="connsiteY1-36" fmla="*/ 2562481 h 2562481"/>
              <a:gd name="connsiteX2-37" fmla="*/ 2574608 w 2574608"/>
              <a:gd name="connsiteY2-38" fmla="*/ 2562481 h 2562481"/>
              <a:gd name="connsiteX3-39" fmla="*/ 1324610 w 2574608"/>
              <a:gd name="connsiteY3-40" fmla="*/ 0 h 2562481"/>
            </a:gdLst>
            <a:ahLst/>
            <a:cxnLst>
              <a:cxn ang="0">
                <a:pos x="connsiteX0-1" y="connsiteY0-2"/>
              </a:cxn>
              <a:cxn ang="0">
                <a:pos x="connsiteX1-3" y="connsiteY1-4"/>
              </a:cxn>
              <a:cxn ang="0">
                <a:pos x="connsiteX2-5" y="connsiteY2-6"/>
              </a:cxn>
              <a:cxn ang="0">
                <a:pos x="connsiteX3-7" y="connsiteY3-8"/>
              </a:cxn>
            </a:cxnLst>
            <a:rect l="l" t="t" r="r" b="b"/>
            <a:pathLst>
              <a:path w="2574608" h="2562481">
                <a:moveTo>
                  <a:pt x="1324610" y="0"/>
                </a:moveTo>
                <a:cubicBezTo>
                  <a:pt x="1087067" y="448733"/>
                  <a:pt x="219234" y="2122701"/>
                  <a:pt x="0" y="2562481"/>
                </a:cubicBezTo>
                <a:lnTo>
                  <a:pt x="2574608" y="2562481"/>
                </a:lnTo>
                <a:lnTo>
                  <a:pt x="1324610"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形状 38"/>
          <p:cNvSpPr/>
          <p:nvPr/>
        </p:nvSpPr>
        <p:spPr>
          <a:xfrm flipH="1">
            <a:off x="6354217" y="4105162"/>
            <a:ext cx="2961700" cy="5555042"/>
          </a:xfrm>
          <a:custGeom>
            <a:avLst/>
            <a:gdLst>
              <a:gd name="connsiteX0" fmla="*/ 2048673 w 3593458"/>
              <a:gd name="connsiteY0" fmla="*/ 0 h 6196996"/>
              <a:gd name="connsiteX1" fmla="*/ 0 w 3593458"/>
              <a:gd name="connsiteY1" fmla="*/ 3543498 h 6196996"/>
              <a:gd name="connsiteX2" fmla="*/ 1350896 w 3593458"/>
              <a:gd name="connsiteY2" fmla="*/ 6196996 h 6196996"/>
              <a:gd name="connsiteX3" fmla="*/ 1764971 w 3593458"/>
              <a:gd name="connsiteY3" fmla="*/ 6196996 h 6196996"/>
              <a:gd name="connsiteX4" fmla="*/ 3593458 w 3593458"/>
              <a:gd name="connsiteY4" fmla="*/ 3034345 h 6196996"/>
              <a:gd name="connsiteX0-1" fmla="*/ 2100739 w 3645524"/>
              <a:gd name="connsiteY0-2" fmla="*/ 0 h 6196996"/>
              <a:gd name="connsiteX1-3" fmla="*/ 0 w 3645524"/>
              <a:gd name="connsiteY1-4" fmla="*/ 3624810 h 6196996"/>
              <a:gd name="connsiteX2-5" fmla="*/ 1402962 w 3645524"/>
              <a:gd name="connsiteY2-6" fmla="*/ 6196996 h 6196996"/>
              <a:gd name="connsiteX3-7" fmla="*/ 1817037 w 3645524"/>
              <a:gd name="connsiteY3-8" fmla="*/ 6196996 h 6196996"/>
              <a:gd name="connsiteX4-9" fmla="*/ 3645524 w 3645524"/>
              <a:gd name="connsiteY4-10" fmla="*/ 3034345 h 6196996"/>
              <a:gd name="connsiteX5" fmla="*/ 2100739 w 3645524"/>
              <a:gd name="connsiteY5" fmla="*/ 0 h 6196996"/>
              <a:gd name="connsiteX0-11" fmla="*/ 2043466 w 3645524"/>
              <a:gd name="connsiteY0-12" fmla="*/ 0 h 6097098"/>
              <a:gd name="connsiteX1-13" fmla="*/ 0 w 3645524"/>
              <a:gd name="connsiteY1-14" fmla="*/ 3524912 h 6097098"/>
              <a:gd name="connsiteX2-15" fmla="*/ 1402962 w 3645524"/>
              <a:gd name="connsiteY2-16" fmla="*/ 6097098 h 6097098"/>
              <a:gd name="connsiteX3-17" fmla="*/ 1817037 w 3645524"/>
              <a:gd name="connsiteY3-18" fmla="*/ 6097098 h 6097098"/>
              <a:gd name="connsiteX4-19" fmla="*/ 3645524 w 3645524"/>
              <a:gd name="connsiteY4-20" fmla="*/ 2934447 h 6097098"/>
              <a:gd name="connsiteX5-21" fmla="*/ 2043466 w 3645524"/>
              <a:gd name="connsiteY5-22" fmla="*/ 0 h 60970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645524" h="6097098">
                <a:moveTo>
                  <a:pt x="2043466" y="0"/>
                </a:moveTo>
                <a:lnTo>
                  <a:pt x="0" y="3524912"/>
                </a:lnTo>
                <a:lnTo>
                  <a:pt x="1402962" y="6097098"/>
                </a:lnTo>
                <a:lnTo>
                  <a:pt x="1817037" y="6097098"/>
                </a:lnTo>
                <a:lnTo>
                  <a:pt x="3645524" y="2934447"/>
                </a:lnTo>
                <a:lnTo>
                  <a:pt x="2043466"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形状 42"/>
          <p:cNvSpPr/>
          <p:nvPr/>
        </p:nvSpPr>
        <p:spPr>
          <a:xfrm flipH="1">
            <a:off x="6634011" y="0"/>
            <a:ext cx="3075901" cy="3404021"/>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1" fmla="*/ 3339147 w 3339147"/>
              <a:gd name="connsiteY0-2" fmla="*/ 0 h 3695349"/>
              <a:gd name="connsiteX1-3" fmla="*/ 395017 w 3339147"/>
              <a:gd name="connsiteY1-4" fmla="*/ 0 h 3695349"/>
              <a:gd name="connsiteX2-5" fmla="*/ 0 w 3339147"/>
              <a:gd name="connsiteY2-6" fmla="*/ 759430 h 3695349"/>
              <a:gd name="connsiteX3-7" fmla="*/ 1432551 w 3339147"/>
              <a:gd name="connsiteY3-8" fmla="*/ 3695349 h 3695349"/>
              <a:gd name="connsiteX4" fmla="*/ 3339147 w 3339147"/>
              <a:gd name="connsiteY4" fmla="*/ 0 h 369534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4" name="任意多边形: 形状 43"/>
          <p:cNvSpPr/>
          <p:nvPr/>
        </p:nvSpPr>
        <p:spPr>
          <a:xfrm flipV="1">
            <a:off x="-1171163" y="3972465"/>
            <a:ext cx="2629697" cy="2910218"/>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1" fmla="*/ 3339147 w 3339147"/>
              <a:gd name="connsiteY0-2" fmla="*/ 0 h 3695349"/>
              <a:gd name="connsiteX1-3" fmla="*/ 395017 w 3339147"/>
              <a:gd name="connsiteY1-4" fmla="*/ 0 h 3695349"/>
              <a:gd name="connsiteX2-5" fmla="*/ 0 w 3339147"/>
              <a:gd name="connsiteY2-6" fmla="*/ 759430 h 3695349"/>
              <a:gd name="connsiteX3-7" fmla="*/ 1432551 w 3339147"/>
              <a:gd name="connsiteY3-8" fmla="*/ 3695349 h 3695349"/>
              <a:gd name="connsiteX4" fmla="*/ 3339147 w 3339147"/>
              <a:gd name="connsiteY4" fmla="*/ 0 h 369534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7" name="文本框 16"/>
          <p:cNvSpPr txBox="1"/>
          <p:nvPr/>
        </p:nvSpPr>
        <p:spPr>
          <a:xfrm>
            <a:off x="1752988" y="3245361"/>
            <a:ext cx="3078480" cy="922020"/>
          </a:xfrm>
          <a:prstGeom prst="rect">
            <a:avLst/>
          </a:prstGeom>
          <a:noFill/>
        </p:spPr>
        <p:txBody>
          <a:bodyPr wrap="none" rtlCol="0">
            <a:spAutoFit/>
            <a:scene3d>
              <a:camera prst="orthographicFront"/>
              <a:lightRig rig="threePt" dir="t"/>
            </a:scene3d>
            <a:sp3d contourW="12700"/>
          </a:bodyPr>
          <a:lstStyle/>
          <a:p>
            <a:r>
              <a:rPr lang="zh-CN" altLang="en-US" sz="5400" b="1" i="1" spc="300" dirty="0">
                <a:solidFill>
                  <a:srgbClr val="0A2A6C"/>
                </a:solidFill>
                <a:cs typeface="+mn-ea"/>
                <a:sym typeface="+mn-lt"/>
              </a:rPr>
              <a:t>问题描述</a:t>
            </a:r>
            <a:endParaRPr lang="zh-CN" altLang="en-US" sz="5400" b="1" i="1" spc="300" dirty="0">
              <a:solidFill>
                <a:srgbClr val="0A2A6C"/>
              </a:solidFill>
              <a:cs typeface="+mn-ea"/>
              <a:sym typeface="+mn-lt"/>
            </a:endParaRPr>
          </a:p>
        </p:txBody>
      </p:sp>
      <p:sp>
        <p:nvSpPr>
          <p:cNvPr id="22" name="任意多边形: 形状 21"/>
          <p:cNvSpPr/>
          <p:nvPr/>
        </p:nvSpPr>
        <p:spPr>
          <a:xfrm rot="16200000" flipV="1">
            <a:off x="2784883" y="1130861"/>
            <a:ext cx="727842" cy="2907668"/>
          </a:xfrm>
          <a:custGeom>
            <a:avLst/>
            <a:gdLst>
              <a:gd name="connsiteX0" fmla="*/ 1215429 w 1215429"/>
              <a:gd name="connsiteY0" fmla="*/ 607723 h 6130926"/>
              <a:gd name="connsiteX1" fmla="*/ 1215429 w 1215429"/>
              <a:gd name="connsiteY1" fmla="*/ 1506022 h 6130926"/>
              <a:gd name="connsiteX2" fmla="*/ 1215429 w 1215429"/>
              <a:gd name="connsiteY2" fmla="*/ 2535583 h 6130926"/>
              <a:gd name="connsiteX3" fmla="*/ 1215429 w 1215429"/>
              <a:gd name="connsiteY3" fmla="*/ 2535586 h 6130926"/>
              <a:gd name="connsiteX4" fmla="*/ 1215429 w 1215429"/>
              <a:gd name="connsiteY4" fmla="*/ 3304763 h 6130926"/>
              <a:gd name="connsiteX5" fmla="*/ 1215429 w 1215429"/>
              <a:gd name="connsiteY5" fmla="*/ 3433882 h 6130926"/>
              <a:gd name="connsiteX6" fmla="*/ 1215429 w 1215429"/>
              <a:gd name="connsiteY6" fmla="*/ 3433885 h 6130926"/>
              <a:gd name="connsiteX7" fmla="*/ 1215429 w 1215429"/>
              <a:gd name="connsiteY7" fmla="*/ 4203062 h 6130926"/>
              <a:gd name="connsiteX8" fmla="*/ 1215429 w 1215429"/>
              <a:gd name="connsiteY8" fmla="*/ 4569220 h 6130926"/>
              <a:gd name="connsiteX9" fmla="*/ 1215429 w 1215429"/>
              <a:gd name="connsiteY9" fmla="*/ 5467519 h 6130926"/>
              <a:gd name="connsiteX10" fmla="*/ 1168541 w 1215429"/>
              <a:gd name="connsiteY10" fmla="*/ 5420629 h 6130926"/>
              <a:gd name="connsiteX11" fmla="*/ 1168136 w 1215429"/>
              <a:gd name="connsiteY11" fmla="*/ 5420225 h 6130926"/>
              <a:gd name="connsiteX12" fmla="*/ 607715 w 1215429"/>
              <a:gd name="connsiteY12" fmla="*/ 4859796 h 6130926"/>
              <a:gd name="connsiteX13" fmla="*/ 47294 w 1215429"/>
              <a:gd name="connsiteY13" fmla="*/ 5420225 h 6130926"/>
              <a:gd name="connsiteX14" fmla="*/ 45688 w 1215429"/>
              <a:gd name="connsiteY14" fmla="*/ 5421829 h 6130926"/>
              <a:gd name="connsiteX15" fmla="*/ 1 w 1215429"/>
              <a:gd name="connsiteY15" fmla="*/ 5467519 h 6130926"/>
              <a:gd name="connsiteX16" fmla="*/ 1 w 1215429"/>
              <a:gd name="connsiteY16" fmla="*/ 6130925 h 6130926"/>
              <a:gd name="connsiteX17" fmla="*/ 0 w 1215429"/>
              <a:gd name="connsiteY17" fmla="*/ 6130926 h 6130926"/>
              <a:gd name="connsiteX18" fmla="*/ 0 w 1215429"/>
              <a:gd name="connsiteY18" fmla="*/ 5232627 h 6130926"/>
              <a:gd name="connsiteX19" fmla="*/ 0 w 1215429"/>
              <a:gd name="connsiteY19" fmla="*/ 5232627 h 6130926"/>
              <a:gd name="connsiteX20" fmla="*/ 0 w 1215429"/>
              <a:gd name="connsiteY20" fmla="*/ 4203062 h 6130926"/>
              <a:gd name="connsiteX21" fmla="*/ 0 w 1215429"/>
              <a:gd name="connsiteY21" fmla="*/ 4203063 h 6130926"/>
              <a:gd name="connsiteX22" fmla="*/ 0 w 1215429"/>
              <a:gd name="connsiteY22" fmla="*/ 3304764 h 6130926"/>
              <a:gd name="connsiteX23" fmla="*/ 0 w 1215429"/>
              <a:gd name="connsiteY23" fmla="*/ 3304764 h 6130926"/>
              <a:gd name="connsiteX24" fmla="*/ 1 w 1215429"/>
              <a:gd name="connsiteY24" fmla="*/ 607723 h 6130926"/>
              <a:gd name="connsiteX25" fmla="*/ 45688 w 1215429"/>
              <a:gd name="connsiteY25" fmla="*/ 562032 h 6130926"/>
              <a:gd name="connsiteX26" fmla="*/ 47294 w 1215429"/>
              <a:gd name="connsiteY26" fmla="*/ 560428 h 6130926"/>
              <a:gd name="connsiteX27" fmla="*/ 607716 w 1215429"/>
              <a:gd name="connsiteY27" fmla="*/ 0 h 6130926"/>
              <a:gd name="connsiteX28" fmla="*/ 1168137 w 1215429"/>
              <a:gd name="connsiteY28" fmla="*/ 560428 h 6130926"/>
              <a:gd name="connsiteX29" fmla="*/ 1168542 w 1215429"/>
              <a:gd name="connsiteY29" fmla="*/ 560833 h 613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5429" h="6130926">
                <a:moveTo>
                  <a:pt x="1215429" y="607723"/>
                </a:moveTo>
                <a:lnTo>
                  <a:pt x="1215429" y="1506022"/>
                </a:lnTo>
                <a:lnTo>
                  <a:pt x="1215429" y="2535583"/>
                </a:lnTo>
                <a:lnTo>
                  <a:pt x="1215429" y="2535586"/>
                </a:lnTo>
                <a:lnTo>
                  <a:pt x="1215429" y="3304763"/>
                </a:lnTo>
                <a:lnTo>
                  <a:pt x="1215429" y="3433882"/>
                </a:lnTo>
                <a:lnTo>
                  <a:pt x="1215429" y="3433885"/>
                </a:lnTo>
                <a:lnTo>
                  <a:pt x="1215429" y="4203062"/>
                </a:lnTo>
                <a:lnTo>
                  <a:pt x="1215429" y="4569220"/>
                </a:lnTo>
                <a:lnTo>
                  <a:pt x="1215429" y="5467519"/>
                </a:lnTo>
                <a:lnTo>
                  <a:pt x="1168541" y="5420629"/>
                </a:lnTo>
                <a:lnTo>
                  <a:pt x="1168136" y="5420225"/>
                </a:lnTo>
                <a:lnTo>
                  <a:pt x="607715" y="4859796"/>
                </a:lnTo>
                <a:lnTo>
                  <a:pt x="47294" y="5420225"/>
                </a:lnTo>
                <a:lnTo>
                  <a:pt x="45688" y="5421829"/>
                </a:lnTo>
                <a:lnTo>
                  <a:pt x="1" y="5467519"/>
                </a:lnTo>
                <a:lnTo>
                  <a:pt x="1" y="6130925"/>
                </a:lnTo>
                <a:lnTo>
                  <a:pt x="0" y="6130926"/>
                </a:lnTo>
                <a:lnTo>
                  <a:pt x="0" y="5232627"/>
                </a:lnTo>
                <a:lnTo>
                  <a:pt x="0" y="5232627"/>
                </a:lnTo>
                <a:lnTo>
                  <a:pt x="0" y="4203062"/>
                </a:lnTo>
                <a:lnTo>
                  <a:pt x="0" y="4203063"/>
                </a:lnTo>
                <a:lnTo>
                  <a:pt x="0" y="3304764"/>
                </a:lnTo>
                <a:lnTo>
                  <a:pt x="0" y="3304764"/>
                </a:lnTo>
                <a:cubicBezTo>
                  <a:pt x="0" y="2405750"/>
                  <a:pt x="1" y="1506736"/>
                  <a:pt x="1" y="607723"/>
                </a:cubicBezTo>
                <a:lnTo>
                  <a:pt x="45688" y="562032"/>
                </a:lnTo>
                <a:lnTo>
                  <a:pt x="47294" y="560428"/>
                </a:lnTo>
                <a:lnTo>
                  <a:pt x="607716" y="0"/>
                </a:lnTo>
                <a:lnTo>
                  <a:pt x="1168137" y="560428"/>
                </a:lnTo>
                <a:lnTo>
                  <a:pt x="1168542" y="560833"/>
                </a:lnTo>
                <a:close/>
              </a:path>
            </a:pathLst>
          </a:custGeom>
          <a:solidFill>
            <a:srgbClr val="0A2A6C"/>
          </a:solidFill>
          <a:ln>
            <a:noFill/>
          </a:ln>
          <a:effectLst>
            <a:outerShdw blurRad="50800" dist="165100" dir="8100000" algn="tr" rotWithShape="0">
              <a:schemeClr val="bg1">
                <a:lumMod val="50000"/>
                <a:alpha val="6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noAutofit/>
          </a:bodyPr>
          <a:lstStyle/>
          <a:p>
            <a:pPr algn="ctr"/>
            <a:r>
              <a:rPr lang="en-US" altLang="zh-CN" sz="3200" dirty="0">
                <a:solidFill>
                  <a:schemeClr val="bg1"/>
                </a:solidFill>
                <a:cs typeface="+mn-ea"/>
                <a:sym typeface="+mn-lt"/>
              </a:rPr>
              <a:t>   Part 01</a:t>
            </a:r>
            <a:endParaRPr lang="en-US" altLang="zh-CN" sz="32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75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1000" fill="hold"/>
                                        <p:tgtEl>
                                          <p:spTgt spid="43"/>
                                        </p:tgtEl>
                                        <p:attrNameLst>
                                          <p:attrName>ppt_x</p:attrName>
                                        </p:attrNameLst>
                                      </p:cBhvr>
                                      <p:tavLst>
                                        <p:tav tm="0">
                                          <p:val>
                                            <p:strVal val="#ppt_x"/>
                                          </p:val>
                                        </p:tav>
                                        <p:tav tm="100000">
                                          <p:val>
                                            <p:strVal val="#ppt_x"/>
                                          </p:val>
                                        </p:tav>
                                      </p:tavLst>
                                    </p:anim>
                                    <p:anim calcmode="lin" valueType="num">
                                      <p:cBhvr additive="base">
                                        <p:cTn id="12" dur="10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down)">
                                      <p:cBhvr>
                                        <p:cTn id="17" dur="500"/>
                                        <p:tgtEl>
                                          <p:spTgt spid="39"/>
                                        </p:tgtEl>
                                      </p:cBhvr>
                                    </p:animEffect>
                                  </p:childTnLst>
                                </p:cTn>
                              </p:par>
                              <p:par>
                                <p:cTn id="18" presetID="2" presetClass="entr" presetSubtype="6" decel="10000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1000" fill="hold"/>
                                        <p:tgtEl>
                                          <p:spTgt spid="38"/>
                                        </p:tgtEl>
                                        <p:attrNameLst>
                                          <p:attrName>ppt_x</p:attrName>
                                        </p:attrNameLst>
                                      </p:cBhvr>
                                      <p:tavLst>
                                        <p:tav tm="0">
                                          <p:val>
                                            <p:strVal val="1+#ppt_w/2"/>
                                          </p:val>
                                        </p:tav>
                                        <p:tav tm="100000">
                                          <p:val>
                                            <p:strVal val="#ppt_x"/>
                                          </p:val>
                                        </p:tav>
                                      </p:tavLst>
                                    </p:anim>
                                    <p:anim calcmode="lin" valueType="num">
                                      <p:cBhvr additive="base">
                                        <p:cTn id="21"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3" grpId="0" animBg="1"/>
      <p:bldP spid="44" grpId="0" animBg="1"/>
      <p:bldP spid="17" grpId="0"/>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任意多边形: 形状 46"/>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2">
                  <a:lumMod val="25000"/>
                </a:schemeClr>
              </a:solidFill>
              <a:cs typeface="+mn-ea"/>
              <a:sym typeface="+mn-lt"/>
            </a:endParaRPr>
          </a:p>
        </p:txBody>
      </p:sp>
      <p:sp>
        <p:nvSpPr>
          <p:cNvPr id="3" name="文本框 2"/>
          <p:cNvSpPr txBox="1"/>
          <p:nvPr/>
        </p:nvSpPr>
        <p:spPr>
          <a:xfrm>
            <a:off x="962660" y="2552700"/>
            <a:ext cx="4629785" cy="1753235"/>
          </a:xfrm>
          <a:prstGeom prst="rect">
            <a:avLst/>
          </a:prstGeom>
          <a:noFill/>
        </p:spPr>
        <p:txBody>
          <a:bodyPr wrap="square" rtlCol="0">
            <a:spAutoFit/>
          </a:bodyPr>
          <a:p>
            <a:r>
              <a:rPr lang="zh-CN" altLang="en-US"/>
              <a:t>基本要求：</a:t>
            </a:r>
            <a:endParaRPr lang="zh-CN" altLang="en-US"/>
          </a:p>
          <a:p>
            <a:r>
              <a:rPr lang="zh-CN" altLang="en-US"/>
              <a:t>（1）计算器整体展示为对话框形式，其至少包括三大模块：输入输出框；运算功能选择区；键盘区。</a:t>
            </a:r>
            <a:endParaRPr lang="zh-CN" altLang="en-US"/>
          </a:p>
          <a:p>
            <a:r>
              <a:rPr lang="zh-CN" altLang="en-US"/>
              <a:t>（2）在完成（1）的要求基础上，可以进行扩充</a:t>
            </a:r>
            <a:endParaRPr lang="zh-CN" altLang="en-US"/>
          </a:p>
        </p:txBody>
      </p:sp>
      <p:pic>
        <p:nvPicPr>
          <p:cNvPr id="5" name="图片 1"/>
          <p:cNvPicPr>
            <a:picLocks noChangeAspect="1"/>
          </p:cNvPicPr>
          <p:nvPr/>
        </p:nvPicPr>
        <p:blipFill>
          <a:blip r:embed="rId1"/>
          <a:stretch>
            <a:fillRect/>
          </a:stretch>
        </p:blipFill>
        <p:spPr>
          <a:xfrm>
            <a:off x="7330440" y="1376045"/>
            <a:ext cx="3037840" cy="4693285"/>
          </a:xfrm>
          <a:prstGeom prst="rect">
            <a:avLst/>
          </a:prstGeom>
          <a:noFill/>
          <a:ln w="9525">
            <a:noFill/>
          </a:ln>
        </p:spPr>
      </p:pic>
      <p:sp>
        <p:nvSpPr>
          <p:cNvPr id="6" name="文本框 5"/>
          <p:cNvSpPr txBox="1"/>
          <p:nvPr/>
        </p:nvSpPr>
        <p:spPr>
          <a:xfrm>
            <a:off x="1316743" y="792356"/>
            <a:ext cx="3078480" cy="922020"/>
          </a:xfrm>
          <a:prstGeom prst="rect">
            <a:avLst/>
          </a:prstGeom>
          <a:noFill/>
        </p:spPr>
        <p:txBody>
          <a:bodyPr wrap="none" rtlCol="0">
            <a:spAutoFit/>
            <a:scene3d>
              <a:camera prst="orthographicFront"/>
              <a:lightRig rig="threePt" dir="t"/>
            </a:scene3d>
            <a:sp3d contourW="12700"/>
          </a:bodyPr>
          <a:p>
            <a:r>
              <a:rPr lang="zh-CN" altLang="en-US" sz="5400" b="1" i="1" spc="300" dirty="0">
                <a:solidFill>
                  <a:srgbClr val="0A2A6C"/>
                </a:solidFill>
                <a:cs typeface="+mn-ea"/>
                <a:sym typeface="+mn-lt"/>
              </a:rPr>
              <a:t>实验要求</a:t>
            </a:r>
            <a:endParaRPr lang="zh-CN" altLang="en-US" sz="5400" b="1" i="1" spc="300" dirty="0">
              <a:solidFill>
                <a:srgbClr val="0A2A6C"/>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screen"/>
          <a:srcRect/>
          <a:stretch>
            <a:fillRect/>
          </a:stretch>
        </p:blipFill>
        <p:spPr>
          <a:xfrm>
            <a:off x="7054439" y="50328"/>
            <a:ext cx="6140680" cy="6858000"/>
          </a:xfrm>
          <a:prstGeom prst="parallelogram">
            <a:avLst>
              <a:gd name="adj" fmla="val 53039"/>
            </a:avLst>
          </a:prstGeom>
        </p:spPr>
      </p:pic>
      <p:sp>
        <p:nvSpPr>
          <p:cNvPr id="38" name="任意多边形: 形状 37"/>
          <p:cNvSpPr/>
          <p:nvPr/>
        </p:nvSpPr>
        <p:spPr>
          <a:xfrm flipH="1">
            <a:off x="10285416" y="4514756"/>
            <a:ext cx="2347859" cy="2336800"/>
          </a:xfrm>
          <a:custGeom>
            <a:avLst/>
            <a:gdLst>
              <a:gd name="connsiteX0" fmla="*/ 1494440 w 2574608"/>
              <a:gd name="connsiteY0" fmla="*/ 0 h 2896510"/>
              <a:gd name="connsiteX1" fmla="*/ 0 w 2574608"/>
              <a:gd name="connsiteY1" fmla="*/ 2896510 h 2896510"/>
              <a:gd name="connsiteX2" fmla="*/ 2574608 w 2574608"/>
              <a:gd name="connsiteY2" fmla="*/ 2896510 h 2896510"/>
              <a:gd name="connsiteX3" fmla="*/ 1369060 w 2574608"/>
              <a:gd name="connsiteY3" fmla="*/ 243012 h 2896510"/>
              <a:gd name="connsiteX0-1" fmla="*/ 1494440 w 2574608"/>
              <a:gd name="connsiteY0-2" fmla="*/ 0 h 2896510"/>
              <a:gd name="connsiteX1-3" fmla="*/ 0 w 2574608"/>
              <a:gd name="connsiteY1-4" fmla="*/ 2896510 h 2896510"/>
              <a:gd name="connsiteX2-5" fmla="*/ 2574608 w 2574608"/>
              <a:gd name="connsiteY2-6" fmla="*/ 2896510 h 2896510"/>
              <a:gd name="connsiteX3-7" fmla="*/ 1324610 w 2574608"/>
              <a:gd name="connsiteY3-8" fmla="*/ 334029 h 2896510"/>
              <a:gd name="connsiteX4" fmla="*/ 1494440 w 2574608"/>
              <a:gd name="connsiteY4" fmla="*/ 0 h 2896510"/>
              <a:gd name="connsiteX0-9" fmla="*/ 1350513 w 2600511"/>
              <a:gd name="connsiteY0-10" fmla="*/ 0 h 2562481"/>
              <a:gd name="connsiteX1-11" fmla="*/ 25903 w 2600511"/>
              <a:gd name="connsiteY1-12" fmla="*/ 2562481 h 2562481"/>
              <a:gd name="connsiteX2-13" fmla="*/ 2600511 w 2600511"/>
              <a:gd name="connsiteY2-14" fmla="*/ 2562481 h 2562481"/>
              <a:gd name="connsiteX3-15" fmla="*/ 1350513 w 2600511"/>
              <a:gd name="connsiteY3-16" fmla="*/ 0 h 2562481"/>
              <a:gd name="connsiteX0-17" fmla="*/ 1347738 w 2597736"/>
              <a:gd name="connsiteY0-18" fmla="*/ 0 h 2562481"/>
              <a:gd name="connsiteX1-19" fmla="*/ 23128 w 2597736"/>
              <a:gd name="connsiteY1-20" fmla="*/ 2562481 h 2562481"/>
              <a:gd name="connsiteX2-21" fmla="*/ 2597736 w 2597736"/>
              <a:gd name="connsiteY2-22" fmla="*/ 2562481 h 2562481"/>
              <a:gd name="connsiteX3-23" fmla="*/ 1347738 w 2597736"/>
              <a:gd name="connsiteY3-24" fmla="*/ 0 h 2562481"/>
              <a:gd name="connsiteX0-25" fmla="*/ 1324610 w 2574608"/>
              <a:gd name="connsiteY0-26" fmla="*/ 0 h 2562481"/>
              <a:gd name="connsiteX1-27" fmla="*/ 0 w 2574608"/>
              <a:gd name="connsiteY1-28" fmla="*/ 2562481 h 2562481"/>
              <a:gd name="connsiteX2-29" fmla="*/ 2574608 w 2574608"/>
              <a:gd name="connsiteY2-30" fmla="*/ 2562481 h 2562481"/>
              <a:gd name="connsiteX3-31" fmla="*/ 1324610 w 2574608"/>
              <a:gd name="connsiteY3-32" fmla="*/ 0 h 2562481"/>
              <a:gd name="connsiteX0-33" fmla="*/ 1324610 w 2574608"/>
              <a:gd name="connsiteY0-34" fmla="*/ 0 h 2562481"/>
              <a:gd name="connsiteX1-35" fmla="*/ 0 w 2574608"/>
              <a:gd name="connsiteY1-36" fmla="*/ 2562481 h 2562481"/>
              <a:gd name="connsiteX2-37" fmla="*/ 2574608 w 2574608"/>
              <a:gd name="connsiteY2-38" fmla="*/ 2562481 h 2562481"/>
              <a:gd name="connsiteX3-39" fmla="*/ 1324610 w 2574608"/>
              <a:gd name="connsiteY3-40" fmla="*/ 0 h 2562481"/>
            </a:gdLst>
            <a:ahLst/>
            <a:cxnLst>
              <a:cxn ang="0">
                <a:pos x="connsiteX0-1" y="connsiteY0-2"/>
              </a:cxn>
              <a:cxn ang="0">
                <a:pos x="connsiteX1-3" y="connsiteY1-4"/>
              </a:cxn>
              <a:cxn ang="0">
                <a:pos x="connsiteX2-5" y="connsiteY2-6"/>
              </a:cxn>
              <a:cxn ang="0">
                <a:pos x="connsiteX3-7" y="connsiteY3-8"/>
              </a:cxn>
            </a:cxnLst>
            <a:rect l="l" t="t" r="r" b="b"/>
            <a:pathLst>
              <a:path w="2574608" h="2562481">
                <a:moveTo>
                  <a:pt x="1324610" y="0"/>
                </a:moveTo>
                <a:cubicBezTo>
                  <a:pt x="1087067" y="448733"/>
                  <a:pt x="219234" y="2122701"/>
                  <a:pt x="0" y="2562481"/>
                </a:cubicBezTo>
                <a:lnTo>
                  <a:pt x="2574608" y="2562481"/>
                </a:lnTo>
                <a:lnTo>
                  <a:pt x="1324610"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形状 38"/>
          <p:cNvSpPr/>
          <p:nvPr/>
        </p:nvSpPr>
        <p:spPr>
          <a:xfrm flipH="1">
            <a:off x="6354217" y="4105162"/>
            <a:ext cx="2961700" cy="5555042"/>
          </a:xfrm>
          <a:custGeom>
            <a:avLst/>
            <a:gdLst>
              <a:gd name="connsiteX0" fmla="*/ 2048673 w 3593458"/>
              <a:gd name="connsiteY0" fmla="*/ 0 h 6196996"/>
              <a:gd name="connsiteX1" fmla="*/ 0 w 3593458"/>
              <a:gd name="connsiteY1" fmla="*/ 3543498 h 6196996"/>
              <a:gd name="connsiteX2" fmla="*/ 1350896 w 3593458"/>
              <a:gd name="connsiteY2" fmla="*/ 6196996 h 6196996"/>
              <a:gd name="connsiteX3" fmla="*/ 1764971 w 3593458"/>
              <a:gd name="connsiteY3" fmla="*/ 6196996 h 6196996"/>
              <a:gd name="connsiteX4" fmla="*/ 3593458 w 3593458"/>
              <a:gd name="connsiteY4" fmla="*/ 3034345 h 6196996"/>
              <a:gd name="connsiteX0-1" fmla="*/ 2100739 w 3645524"/>
              <a:gd name="connsiteY0-2" fmla="*/ 0 h 6196996"/>
              <a:gd name="connsiteX1-3" fmla="*/ 0 w 3645524"/>
              <a:gd name="connsiteY1-4" fmla="*/ 3624810 h 6196996"/>
              <a:gd name="connsiteX2-5" fmla="*/ 1402962 w 3645524"/>
              <a:gd name="connsiteY2-6" fmla="*/ 6196996 h 6196996"/>
              <a:gd name="connsiteX3-7" fmla="*/ 1817037 w 3645524"/>
              <a:gd name="connsiteY3-8" fmla="*/ 6196996 h 6196996"/>
              <a:gd name="connsiteX4-9" fmla="*/ 3645524 w 3645524"/>
              <a:gd name="connsiteY4-10" fmla="*/ 3034345 h 6196996"/>
              <a:gd name="connsiteX5" fmla="*/ 2100739 w 3645524"/>
              <a:gd name="connsiteY5" fmla="*/ 0 h 6196996"/>
              <a:gd name="connsiteX0-11" fmla="*/ 2043466 w 3645524"/>
              <a:gd name="connsiteY0-12" fmla="*/ 0 h 6097098"/>
              <a:gd name="connsiteX1-13" fmla="*/ 0 w 3645524"/>
              <a:gd name="connsiteY1-14" fmla="*/ 3524912 h 6097098"/>
              <a:gd name="connsiteX2-15" fmla="*/ 1402962 w 3645524"/>
              <a:gd name="connsiteY2-16" fmla="*/ 6097098 h 6097098"/>
              <a:gd name="connsiteX3-17" fmla="*/ 1817037 w 3645524"/>
              <a:gd name="connsiteY3-18" fmla="*/ 6097098 h 6097098"/>
              <a:gd name="connsiteX4-19" fmla="*/ 3645524 w 3645524"/>
              <a:gd name="connsiteY4-20" fmla="*/ 2934447 h 6097098"/>
              <a:gd name="connsiteX5-21" fmla="*/ 2043466 w 3645524"/>
              <a:gd name="connsiteY5-22" fmla="*/ 0 h 60970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645524" h="6097098">
                <a:moveTo>
                  <a:pt x="2043466" y="0"/>
                </a:moveTo>
                <a:lnTo>
                  <a:pt x="0" y="3524912"/>
                </a:lnTo>
                <a:lnTo>
                  <a:pt x="1402962" y="6097098"/>
                </a:lnTo>
                <a:lnTo>
                  <a:pt x="1817037" y="6097098"/>
                </a:lnTo>
                <a:lnTo>
                  <a:pt x="3645524" y="2934447"/>
                </a:lnTo>
                <a:lnTo>
                  <a:pt x="2043466"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形状 42"/>
          <p:cNvSpPr/>
          <p:nvPr/>
        </p:nvSpPr>
        <p:spPr>
          <a:xfrm flipH="1">
            <a:off x="6634011" y="0"/>
            <a:ext cx="3075901" cy="3404021"/>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1" fmla="*/ 3339147 w 3339147"/>
              <a:gd name="connsiteY0-2" fmla="*/ 0 h 3695349"/>
              <a:gd name="connsiteX1-3" fmla="*/ 395017 w 3339147"/>
              <a:gd name="connsiteY1-4" fmla="*/ 0 h 3695349"/>
              <a:gd name="connsiteX2-5" fmla="*/ 0 w 3339147"/>
              <a:gd name="connsiteY2-6" fmla="*/ 759430 h 3695349"/>
              <a:gd name="connsiteX3-7" fmla="*/ 1432551 w 3339147"/>
              <a:gd name="connsiteY3-8" fmla="*/ 3695349 h 3695349"/>
              <a:gd name="connsiteX4" fmla="*/ 3339147 w 3339147"/>
              <a:gd name="connsiteY4" fmla="*/ 0 h 369534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4" name="任意多边形: 形状 43"/>
          <p:cNvSpPr/>
          <p:nvPr/>
        </p:nvSpPr>
        <p:spPr>
          <a:xfrm flipV="1">
            <a:off x="-1171163" y="3972465"/>
            <a:ext cx="2629697" cy="2910218"/>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1" fmla="*/ 3339147 w 3339147"/>
              <a:gd name="connsiteY0-2" fmla="*/ 0 h 3695349"/>
              <a:gd name="connsiteX1-3" fmla="*/ 395017 w 3339147"/>
              <a:gd name="connsiteY1-4" fmla="*/ 0 h 3695349"/>
              <a:gd name="connsiteX2-5" fmla="*/ 0 w 3339147"/>
              <a:gd name="connsiteY2-6" fmla="*/ 759430 h 3695349"/>
              <a:gd name="connsiteX3-7" fmla="*/ 1432551 w 3339147"/>
              <a:gd name="connsiteY3-8" fmla="*/ 3695349 h 3695349"/>
              <a:gd name="connsiteX4" fmla="*/ 3339147 w 3339147"/>
              <a:gd name="connsiteY4" fmla="*/ 0 h 369534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7" name="文本框 16"/>
          <p:cNvSpPr txBox="1"/>
          <p:nvPr/>
        </p:nvSpPr>
        <p:spPr>
          <a:xfrm>
            <a:off x="997016" y="2973932"/>
            <a:ext cx="5974080" cy="922020"/>
          </a:xfrm>
          <a:prstGeom prst="rect">
            <a:avLst/>
          </a:prstGeom>
          <a:noFill/>
        </p:spPr>
        <p:txBody>
          <a:bodyPr wrap="none" rtlCol="0">
            <a:spAutoFit/>
            <a:scene3d>
              <a:camera prst="orthographicFront"/>
              <a:lightRig rig="threePt" dir="t"/>
            </a:scene3d>
            <a:sp3d contourW="12700"/>
          </a:bodyPr>
          <a:lstStyle/>
          <a:p>
            <a:r>
              <a:rPr lang="zh-CN" altLang="en-US" sz="5400" b="1" i="1" spc="300" dirty="0">
                <a:solidFill>
                  <a:srgbClr val="0A2A6C"/>
                </a:solidFill>
                <a:cs typeface="+mn-ea"/>
                <a:sym typeface="+mn-lt"/>
              </a:rPr>
              <a:t>功能结构图和类图</a:t>
            </a:r>
            <a:endParaRPr lang="zh-CN" altLang="en-US" sz="5400" b="1" i="1" spc="300" dirty="0">
              <a:solidFill>
                <a:srgbClr val="0A2A6C"/>
              </a:solidFill>
              <a:cs typeface="+mn-ea"/>
              <a:sym typeface="+mn-lt"/>
            </a:endParaRPr>
          </a:p>
        </p:txBody>
      </p:sp>
      <p:sp>
        <p:nvSpPr>
          <p:cNvPr id="22" name="任意多边形: 形状 21"/>
          <p:cNvSpPr/>
          <p:nvPr/>
        </p:nvSpPr>
        <p:spPr>
          <a:xfrm rot="16200000" flipV="1">
            <a:off x="2053622" y="935083"/>
            <a:ext cx="727842" cy="2907668"/>
          </a:xfrm>
          <a:custGeom>
            <a:avLst/>
            <a:gdLst>
              <a:gd name="connsiteX0" fmla="*/ 1215429 w 1215429"/>
              <a:gd name="connsiteY0" fmla="*/ 607723 h 6130926"/>
              <a:gd name="connsiteX1" fmla="*/ 1215429 w 1215429"/>
              <a:gd name="connsiteY1" fmla="*/ 1506022 h 6130926"/>
              <a:gd name="connsiteX2" fmla="*/ 1215429 w 1215429"/>
              <a:gd name="connsiteY2" fmla="*/ 2535583 h 6130926"/>
              <a:gd name="connsiteX3" fmla="*/ 1215429 w 1215429"/>
              <a:gd name="connsiteY3" fmla="*/ 2535586 h 6130926"/>
              <a:gd name="connsiteX4" fmla="*/ 1215429 w 1215429"/>
              <a:gd name="connsiteY4" fmla="*/ 3304763 h 6130926"/>
              <a:gd name="connsiteX5" fmla="*/ 1215429 w 1215429"/>
              <a:gd name="connsiteY5" fmla="*/ 3433882 h 6130926"/>
              <a:gd name="connsiteX6" fmla="*/ 1215429 w 1215429"/>
              <a:gd name="connsiteY6" fmla="*/ 3433885 h 6130926"/>
              <a:gd name="connsiteX7" fmla="*/ 1215429 w 1215429"/>
              <a:gd name="connsiteY7" fmla="*/ 4203062 h 6130926"/>
              <a:gd name="connsiteX8" fmla="*/ 1215429 w 1215429"/>
              <a:gd name="connsiteY8" fmla="*/ 4569220 h 6130926"/>
              <a:gd name="connsiteX9" fmla="*/ 1215429 w 1215429"/>
              <a:gd name="connsiteY9" fmla="*/ 5467519 h 6130926"/>
              <a:gd name="connsiteX10" fmla="*/ 1168541 w 1215429"/>
              <a:gd name="connsiteY10" fmla="*/ 5420629 h 6130926"/>
              <a:gd name="connsiteX11" fmla="*/ 1168136 w 1215429"/>
              <a:gd name="connsiteY11" fmla="*/ 5420225 h 6130926"/>
              <a:gd name="connsiteX12" fmla="*/ 607715 w 1215429"/>
              <a:gd name="connsiteY12" fmla="*/ 4859796 h 6130926"/>
              <a:gd name="connsiteX13" fmla="*/ 47294 w 1215429"/>
              <a:gd name="connsiteY13" fmla="*/ 5420225 h 6130926"/>
              <a:gd name="connsiteX14" fmla="*/ 45688 w 1215429"/>
              <a:gd name="connsiteY14" fmla="*/ 5421829 h 6130926"/>
              <a:gd name="connsiteX15" fmla="*/ 1 w 1215429"/>
              <a:gd name="connsiteY15" fmla="*/ 5467519 h 6130926"/>
              <a:gd name="connsiteX16" fmla="*/ 1 w 1215429"/>
              <a:gd name="connsiteY16" fmla="*/ 6130925 h 6130926"/>
              <a:gd name="connsiteX17" fmla="*/ 0 w 1215429"/>
              <a:gd name="connsiteY17" fmla="*/ 6130926 h 6130926"/>
              <a:gd name="connsiteX18" fmla="*/ 0 w 1215429"/>
              <a:gd name="connsiteY18" fmla="*/ 5232627 h 6130926"/>
              <a:gd name="connsiteX19" fmla="*/ 0 w 1215429"/>
              <a:gd name="connsiteY19" fmla="*/ 5232627 h 6130926"/>
              <a:gd name="connsiteX20" fmla="*/ 0 w 1215429"/>
              <a:gd name="connsiteY20" fmla="*/ 4203062 h 6130926"/>
              <a:gd name="connsiteX21" fmla="*/ 0 w 1215429"/>
              <a:gd name="connsiteY21" fmla="*/ 4203063 h 6130926"/>
              <a:gd name="connsiteX22" fmla="*/ 0 w 1215429"/>
              <a:gd name="connsiteY22" fmla="*/ 3304764 h 6130926"/>
              <a:gd name="connsiteX23" fmla="*/ 0 w 1215429"/>
              <a:gd name="connsiteY23" fmla="*/ 3304764 h 6130926"/>
              <a:gd name="connsiteX24" fmla="*/ 1 w 1215429"/>
              <a:gd name="connsiteY24" fmla="*/ 607723 h 6130926"/>
              <a:gd name="connsiteX25" fmla="*/ 45688 w 1215429"/>
              <a:gd name="connsiteY25" fmla="*/ 562032 h 6130926"/>
              <a:gd name="connsiteX26" fmla="*/ 47294 w 1215429"/>
              <a:gd name="connsiteY26" fmla="*/ 560428 h 6130926"/>
              <a:gd name="connsiteX27" fmla="*/ 607716 w 1215429"/>
              <a:gd name="connsiteY27" fmla="*/ 0 h 6130926"/>
              <a:gd name="connsiteX28" fmla="*/ 1168137 w 1215429"/>
              <a:gd name="connsiteY28" fmla="*/ 560428 h 6130926"/>
              <a:gd name="connsiteX29" fmla="*/ 1168542 w 1215429"/>
              <a:gd name="connsiteY29" fmla="*/ 560833 h 613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5429" h="6130926">
                <a:moveTo>
                  <a:pt x="1215429" y="607723"/>
                </a:moveTo>
                <a:lnTo>
                  <a:pt x="1215429" y="1506022"/>
                </a:lnTo>
                <a:lnTo>
                  <a:pt x="1215429" y="2535583"/>
                </a:lnTo>
                <a:lnTo>
                  <a:pt x="1215429" y="2535586"/>
                </a:lnTo>
                <a:lnTo>
                  <a:pt x="1215429" y="3304763"/>
                </a:lnTo>
                <a:lnTo>
                  <a:pt x="1215429" y="3433882"/>
                </a:lnTo>
                <a:lnTo>
                  <a:pt x="1215429" y="3433885"/>
                </a:lnTo>
                <a:lnTo>
                  <a:pt x="1215429" y="4203062"/>
                </a:lnTo>
                <a:lnTo>
                  <a:pt x="1215429" y="4569220"/>
                </a:lnTo>
                <a:lnTo>
                  <a:pt x="1215429" y="5467519"/>
                </a:lnTo>
                <a:lnTo>
                  <a:pt x="1168541" y="5420629"/>
                </a:lnTo>
                <a:lnTo>
                  <a:pt x="1168136" y="5420225"/>
                </a:lnTo>
                <a:lnTo>
                  <a:pt x="607715" y="4859796"/>
                </a:lnTo>
                <a:lnTo>
                  <a:pt x="47294" y="5420225"/>
                </a:lnTo>
                <a:lnTo>
                  <a:pt x="45688" y="5421829"/>
                </a:lnTo>
                <a:lnTo>
                  <a:pt x="1" y="5467519"/>
                </a:lnTo>
                <a:lnTo>
                  <a:pt x="1" y="6130925"/>
                </a:lnTo>
                <a:lnTo>
                  <a:pt x="0" y="6130926"/>
                </a:lnTo>
                <a:lnTo>
                  <a:pt x="0" y="5232627"/>
                </a:lnTo>
                <a:lnTo>
                  <a:pt x="0" y="5232627"/>
                </a:lnTo>
                <a:lnTo>
                  <a:pt x="0" y="4203062"/>
                </a:lnTo>
                <a:lnTo>
                  <a:pt x="0" y="4203063"/>
                </a:lnTo>
                <a:lnTo>
                  <a:pt x="0" y="3304764"/>
                </a:lnTo>
                <a:lnTo>
                  <a:pt x="0" y="3304764"/>
                </a:lnTo>
                <a:cubicBezTo>
                  <a:pt x="0" y="2405750"/>
                  <a:pt x="1" y="1506736"/>
                  <a:pt x="1" y="607723"/>
                </a:cubicBezTo>
                <a:lnTo>
                  <a:pt x="45688" y="562032"/>
                </a:lnTo>
                <a:lnTo>
                  <a:pt x="47294" y="560428"/>
                </a:lnTo>
                <a:lnTo>
                  <a:pt x="607716" y="0"/>
                </a:lnTo>
                <a:lnTo>
                  <a:pt x="1168137" y="560428"/>
                </a:lnTo>
                <a:lnTo>
                  <a:pt x="1168542" y="560833"/>
                </a:lnTo>
                <a:close/>
              </a:path>
            </a:pathLst>
          </a:custGeom>
          <a:solidFill>
            <a:srgbClr val="0A2A6C"/>
          </a:solidFill>
          <a:ln>
            <a:noFill/>
          </a:ln>
          <a:effectLst>
            <a:outerShdw blurRad="50800" dist="165100" dir="8100000" algn="tr" rotWithShape="0">
              <a:schemeClr val="bg1">
                <a:lumMod val="50000"/>
                <a:alpha val="6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noAutofit/>
          </a:bodyPr>
          <a:lstStyle/>
          <a:p>
            <a:pPr algn="ctr"/>
            <a:r>
              <a:rPr lang="en-US" altLang="zh-CN" sz="3200" dirty="0">
                <a:solidFill>
                  <a:schemeClr val="bg1"/>
                </a:solidFill>
                <a:cs typeface="+mn-ea"/>
                <a:sym typeface="+mn-lt"/>
              </a:rPr>
              <a:t>   Part 02</a:t>
            </a:r>
            <a:endParaRPr lang="en-US" altLang="zh-CN" sz="32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75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1000" fill="hold"/>
                                        <p:tgtEl>
                                          <p:spTgt spid="43"/>
                                        </p:tgtEl>
                                        <p:attrNameLst>
                                          <p:attrName>ppt_x</p:attrName>
                                        </p:attrNameLst>
                                      </p:cBhvr>
                                      <p:tavLst>
                                        <p:tav tm="0">
                                          <p:val>
                                            <p:strVal val="#ppt_x"/>
                                          </p:val>
                                        </p:tav>
                                        <p:tav tm="100000">
                                          <p:val>
                                            <p:strVal val="#ppt_x"/>
                                          </p:val>
                                        </p:tav>
                                      </p:tavLst>
                                    </p:anim>
                                    <p:anim calcmode="lin" valueType="num">
                                      <p:cBhvr additive="base">
                                        <p:cTn id="12" dur="10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down)">
                                      <p:cBhvr>
                                        <p:cTn id="17" dur="500"/>
                                        <p:tgtEl>
                                          <p:spTgt spid="39"/>
                                        </p:tgtEl>
                                      </p:cBhvr>
                                    </p:animEffect>
                                  </p:childTnLst>
                                </p:cTn>
                              </p:par>
                              <p:par>
                                <p:cTn id="18" presetID="2" presetClass="entr" presetSubtype="6" decel="10000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1000" fill="hold"/>
                                        <p:tgtEl>
                                          <p:spTgt spid="38"/>
                                        </p:tgtEl>
                                        <p:attrNameLst>
                                          <p:attrName>ppt_x</p:attrName>
                                        </p:attrNameLst>
                                      </p:cBhvr>
                                      <p:tavLst>
                                        <p:tav tm="0">
                                          <p:val>
                                            <p:strVal val="1+#ppt_w/2"/>
                                          </p:val>
                                        </p:tav>
                                        <p:tav tm="100000">
                                          <p:val>
                                            <p:strVal val="#ppt_x"/>
                                          </p:val>
                                        </p:tav>
                                      </p:tavLst>
                                    </p:anim>
                                    <p:anim calcmode="lin" valueType="num">
                                      <p:cBhvr additive="base">
                                        <p:cTn id="21"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3" grpId="0" animBg="1"/>
      <p:bldP spid="44" grpId="0" animBg="1"/>
      <p:bldP spid="17" grpId="0"/>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 name="等腰三角形 44"/>
          <p:cNvSpPr>
            <a:spLocks noChangeArrowheads="1"/>
          </p:cNvSpPr>
          <p:nvPr/>
        </p:nvSpPr>
        <p:spPr bwMode="auto">
          <a:xfrm rot="10800000">
            <a:off x="2444751" y="1625601"/>
            <a:ext cx="265113" cy="163513"/>
          </a:xfrm>
          <a:prstGeom prst="triangle">
            <a:avLst>
              <a:gd name="adj" fmla="val 50000"/>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sz="1800">
              <a:solidFill>
                <a:srgbClr val="FFFFFF"/>
              </a:solidFill>
              <a:latin typeface="+mn-lt"/>
              <a:ea typeface="+mn-ea"/>
              <a:cs typeface="+mn-ea"/>
              <a:sym typeface="+mn-lt"/>
            </a:endParaRPr>
          </a:p>
        </p:txBody>
      </p:sp>
      <p:sp>
        <p:nvSpPr>
          <p:cNvPr id="21" name="任意多边形: 形状 20"/>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2">
                  <a:lumMod val="25000"/>
                </a:schemeClr>
              </a:solidFill>
              <a:cs typeface="+mn-ea"/>
              <a:sym typeface="+mn-lt"/>
            </a:endParaRPr>
          </a:p>
        </p:txBody>
      </p:sp>
      <p:sp>
        <p:nvSpPr>
          <p:cNvPr id="3" name="AutoShape 2" descr="客服工作职业形象图片"/>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54" name="TextBox 53"/>
          <p:cNvSpPr txBox="1"/>
          <p:nvPr/>
        </p:nvSpPr>
        <p:spPr>
          <a:xfrm>
            <a:off x="1208689" y="6605066"/>
            <a:ext cx="1299953" cy="123111"/>
          </a:xfrm>
          <a:prstGeom prst="rect">
            <a:avLst/>
          </a:prstGeom>
          <a:noFill/>
        </p:spPr>
        <p:txBody>
          <a:bodyPr wrap="square" rtlCol="0">
            <a:spAutoFit/>
          </a:bodyPr>
          <a:lstStyle/>
          <a:p>
            <a:pPr marR="0" indent="0" defTabSz="914400" fontAlgn="auto">
              <a:lnSpc>
                <a:spcPct val="200000"/>
              </a:lnSpc>
              <a:spcBef>
                <a:spcPts val="0"/>
              </a:spcBef>
              <a:spcAft>
                <a:spcPts val="0"/>
              </a:spcAft>
              <a:buClrTx/>
              <a:buSzTx/>
              <a:buFontTx/>
              <a:buNone/>
              <a:defRPr/>
            </a:pPr>
            <a:r>
              <a:rPr kumimoji="0" lang="en-US" altLang="zh-CN" sz="100" b="0" i="0" kern="0" cap="none" spc="0" normalizeH="0" baseline="0" noProof="0" dirty="0" smtClean="0">
                <a:solidFill>
                  <a:schemeClr val="bg1"/>
                </a:solidFill>
              </a:rPr>
              <a:t>PPT</a:t>
            </a:r>
            <a:r>
              <a:rPr kumimoji="0" lang="zh-CN" altLang="en-US" sz="100" b="0" i="0" kern="0" cap="none" spc="0" normalizeH="0" baseline="0" noProof="0" dirty="0" smtClean="0">
                <a:solidFill>
                  <a:schemeClr val="bg1"/>
                </a:solidFill>
              </a:rPr>
              <a:t>下载 </a:t>
            </a:r>
            <a:r>
              <a:rPr kumimoji="0" lang="en-US" altLang="zh-CN" sz="100" b="0" i="0" kern="0" cap="none" spc="0" normalizeH="0" baseline="0" noProof="0" dirty="0" smtClean="0">
                <a:solidFill>
                  <a:schemeClr val="bg1"/>
                </a:solidFill>
              </a:rPr>
              <a:t>http://www.1ppt.com/xiazai/</a:t>
            </a:r>
            <a:endParaRPr kumimoji="0" lang="en-US" altLang="zh-CN" sz="100" b="0" i="0" kern="0" cap="none" spc="0" normalizeH="0" baseline="0" noProof="0" dirty="0" smtClean="0">
              <a:solidFill>
                <a:schemeClr val="bg1"/>
              </a:solidFill>
            </a:endParaRPr>
          </a:p>
        </p:txBody>
      </p:sp>
      <p:sp>
        <p:nvSpPr>
          <p:cNvPr id="17" name="文本框 16"/>
          <p:cNvSpPr txBox="1"/>
          <p:nvPr/>
        </p:nvSpPr>
        <p:spPr>
          <a:xfrm>
            <a:off x="1135133" y="458346"/>
            <a:ext cx="3802380" cy="922020"/>
          </a:xfrm>
          <a:prstGeom prst="rect">
            <a:avLst/>
          </a:prstGeom>
          <a:noFill/>
        </p:spPr>
        <p:txBody>
          <a:bodyPr wrap="none" rtlCol="0">
            <a:spAutoFit/>
            <a:scene3d>
              <a:camera prst="orthographicFront"/>
              <a:lightRig rig="threePt" dir="t"/>
            </a:scene3d>
            <a:sp3d contourW="12700"/>
          </a:bodyPr>
          <a:p>
            <a:r>
              <a:rPr lang="zh-CN" altLang="en-US" sz="5400" b="1" i="1" spc="300" dirty="0">
                <a:solidFill>
                  <a:srgbClr val="0A2A6C"/>
                </a:solidFill>
                <a:cs typeface="+mn-ea"/>
                <a:sym typeface="+mn-lt"/>
              </a:rPr>
              <a:t>功能模块图</a:t>
            </a:r>
            <a:endParaRPr lang="zh-CN" altLang="en-US" sz="5400" b="1" i="1" spc="300" dirty="0">
              <a:solidFill>
                <a:srgbClr val="0A2A6C"/>
              </a:solidFill>
              <a:cs typeface="+mn-ea"/>
              <a:sym typeface="+mn-lt"/>
            </a:endParaRPr>
          </a:p>
        </p:txBody>
      </p:sp>
      <p:pic>
        <p:nvPicPr>
          <p:cNvPr id="2" name="图片 -2147482605" descr="页-1(2)"/>
          <p:cNvPicPr>
            <a:picLocks noChangeAspect="1"/>
          </p:cNvPicPr>
          <p:nvPr/>
        </p:nvPicPr>
        <p:blipFill>
          <a:blip r:embed="rId1"/>
          <a:srcRect l="28151" t="19345" r="29890" b="39859"/>
          <a:stretch>
            <a:fillRect/>
          </a:stretch>
        </p:blipFill>
        <p:spPr>
          <a:xfrm>
            <a:off x="2444750" y="2061210"/>
            <a:ext cx="5641340" cy="3877945"/>
          </a:xfrm>
          <a:prstGeom prst="rect">
            <a:avLst/>
          </a:prstGeom>
          <a:noFill/>
          <a:ln w="9525">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 name="等腰三角形 44"/>
          <p:cNvSpPr>
            <a:spLocks noChangeArrowheads="1"/>
          </p:cNvSpPr>
          <p:nvPr/>
        </p:nvSpPr>
        <p:spPr bwMode="auto">
          <a:xfrm rot="10800000">
            <a:off x="2444751" y="1625601"/>
            <a:ext cx="265113" cy="163513"/>
          </a:xfrm>
          <a:prstGeom prst="triangle">
            <a:avLst>
              <a:gd name="adj" fmla="val 50000"/>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anchor="ctr"/>
          <a:lstStyle>
            <a:lvl1pPr>
              <a:spcBef>
                <a:spcPct val="75000"/>
              </a:spcBef>
              <a:defRPr sz="2000">
                <a:solidFill>
                  <a:schemeClr val="tx1"/>
                </a:solidFill>
                <a:latin typeface="Arial" panose="020B0604020202020204" pitchFamily="34" charset="0"/>
                <a:ea typeface="宋体" panose="02010600030101010101" pitchFamily="2" charset="-122"/>
              </a:defRPr>
            </a:lvl1pPr>
            <a:lvl2pPr marL="742950" indent="-285750">
              <a:spcBef>
                <a:spcPct val="50000"/>
              </a:spcBef>
              <a:buClr>
                <a:srgbClr val="E74C21"/>
              </a:buClr>
              <a:buChar char="•"/>
              <a:defRPr sz="2000">
                <a:solidFill>
                  <a:schemeClr val="bg2"/>
                </a:solidFill>
                <a:latin typeface="Arial" panose="020B0604020202020204" pitchFamily="34" charset="0"/>
                <a:ea typeface="宋体" panose="02010600030101010101" pitchFamily="2" charset="-122"/>
              </a:defRPr>
            </a:lvl2pPr>
            <a:lvl3pPr marL="1143000" indent="-228600">
              <a:spcBef>
                <a:spcPct val="25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3pPr>
            <a:lvl4pPr marL="1600200" indent="-228600">
              <a:spcBef>
                <a:spcPct val="20000"/>
              </a:spcBef>
              <a:buClr>
                <a:srgbClr val="67676B"/>
              </a:buClr>
              <a:buFont typeface="Franklin Gothic Book" pitchFamily="34" charset="0"/>
              <a:buChar char="•"/>
              <a:defRPr sz="2000">
                <a:solidFill>
                  <a:schemeClr val="bg2"/>
                </a:solidFill>
                <a:latin typeface="Arial" panose="020B0604020202020204" pitchFamily="34" charset="0"/>
                <a:ea typeface="宋体" panose="02010600030101010101" pitchFamily="2" charset="-122"/>
              </a:defRPr>
            </a:lvl4pPr>
            <a:lvl5pPr marL="2057400" indent="-228600">
              <a:spcBef>
                <a:spcPct val="25000"/>
              </a:spcBef>
              <a:buClr>
                <a:srgbClr val="67676B"/>
              </a:buClr>
              <a:buChar char="•"/>
              <a:defRPr sz="2000">
                <a:solidFill>
                  <a:schemeClr val="bg2"/>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rgbClr val="67676B"/>
              </a:buClr>
              <a:buChar char="•"/>
              <a:defRPr sz="2000">
                <a:solidFill>
                  <a:schemeClr val="bg2"/>
                </a:solidFill>
                <a:latin typeface="Arial" panose="020B0604020202020204" pitchFamily="34" charset="0"/>
                <a:ea typeface="宋体" panose="02010600030101010101" pitchFamily="2" charset="-122"/>
              </a:defRPr>
            </a:lvl9pPr>
          </a:lstStyle>
          <a:p>
            <a:pPr algn="ctr" eaLnBrk="1" hangingPunct="1">
              <a:lnSpc>
                <a:spcPct val="80000"/>
              </a:lnSpc>
            </a:pPr>
            <a:endParaRPr lang="zh-CN" altLang="en-US" sz="1800">
              <a:solidFill>
                <a:srgbClr val="FFFFFF"/>
              </a:solidFill>
              <a:latin typeface="+mn-lt"/>
              <a:ea typeface="+mn-ea"/>
              <a:cs typeface="+mn-ea"/>
              <a:sym typeface="+mn-lt"/>
            </a:endParaRPr>
          </a:p>
        </p:txBody>
      </p:sp>
      <p:sp>
        <p:nvSpPr>
          <p:cNvPr id="21" name="任意多边形: 形状 20"/>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2">
                  <a:lumMod val="25000"/>
                </a:schemeClr>
              </a:solidFill>
              <a:cs typeface="+mn-ea"/>
              <a:sym typeface="+mn-lt"/>
            </a:endParaRPr>
          </a:p>
        </p:txBody>
      </p:sp>
      <p:sp>
        <p:nvSpPr>
          <p:cNvPr id="3" name="AutoShape 2" descr="客服工作职业形象图片"/>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cs typeface="+mn-ea"/>
              <a:sym typeface="+mn-lt"/>
            </a:endParaRPr>
          </a:p>
        </p:txBody>
      </p:sp>
      <p:sp>
        <p:nvSpPr>
          <p:cNvPr id="54" name="TextBox 53"/>
          <p:cNvSpPr txBox="1"/>
          <p:nvPr/>
        </p:nvSpPr>
        <p:spPr>
          <a:xfrm>
            <a:off x="1208689" y="6605066"/>
            <a:ext cx="1299953" cy="123111"/>
          </a:xfrm>
          <a:prstGeom prst="rect">
            <a:avLst/>
          </a:prstGeom>
          <a:noFill/>
        </p:spPr>
        <p:txBody>
          <a:bodyPr wrap="square" rtlCol="0">
            <a:spAutoFit/>
          </a:bodyPr>
          <a:lstStyle/>
          <a:p>
            <a:pPr marR="0" indent="0" defTabSz="914400" fontAlgn="auto">
              <a:lnSpc>
                <a:spcPct val="200000"/>
              </a:lnSpc>
              <a:spcBef>
                <a:spcPts val="0"/>
              </a:spcBef>
              <a:spcAft>
                <a:spcPts val="0"/>
              </a:spcAft>
              <a:buClrTx/>
              <a:buSzTx/>
              <a:buFontTx/>
              <a:buNone/>
              <a:defRPr/>
            </a:pPr>
            <a:r>
              <a:rPr kumimoji="0" lang="en-US" altLang="zh-CN" sz="100" b="0" i="0" kern="0" cap="none" spc="0" normalizeH="0" baseline="0" noProof="0" dirty="0" smtClean="0">
                <a:solidFill>
                  <a:schemeClr val="bg1"/>
                </a:solidFill>
              </a:rPr>
              <a:t>PPT</a:t>
            </a:r>
            <a:r>
              <a:rPr kumimoji="0" lang="zh-CN" altLang="en-US" sz="100" b="0" i="0" kern="0" cap="none" spc="0" normalizeH="0" baseline="0" noProof="0" dirty="0" smtClean="0">
                <a:solidFill>
                  <a:schemeClr val="bg1"/>
                </a:solidFill>
              </a:rPr>
              <a:t>下载 </a:t>
            </a:r>
            <a:r>
              <a:rPr kumimoji="0" lang="en-US" altLang="zh-CN" sz="100" b="0" i="0" kern="0" cap="none" spc="0" normalizeH="0" baseline="0" noProof="0" dirty="0" smtClean="0">
                <a:solidFill>
                  <a:schemeClr val="bg1"/>
                </a:solidFill>
              </a:rPr>
              <a:t>http://www.1ppt.com/xiazai/</a:t>
            </a:r>
            <a:endParaRPr kumimoji="0" lang="en-US" altLang="zh-CN" sz="100" b="0" i="0" kern="0" cap="none" spc="0" normalizeH="0" baseline="0" noProof="0" dirty="0" smtClean="0">
              <a:solidFill>
                <a:schemeClr val="bg1"/>
              </a:solidFill>
            </a:endParaRPr>
          </a:p>
        </p:txBody>
      </p:sp>
      <p:sp>
        <p:nvSpPr>
          <p:cNvPr id="17" name="文本框 16"/>
          <p:cNvSpPr txBox="1"/>
          <p:nvPr/>
        </p:nvSpPr>
        <p:spPr>
          <a:xfrm>
            <a:off x="1135133" y="458346"/>
            <a:ext cx="1630680" cy="922020"/>
          </a:xfrm>
          <a:prstGeom prst="rect">
            <a:avLst/>
          </a:prstGeom>
          <a:noFill/>
        </p:spPr>
        <p:txBody>
          <a:bodyPr wrap="none" rtlCol="0">
            <a:spAutoFit/>
            <a:scene3d>
              <a:camera prst="orthographicFront"/>
              <a:lightRig rig="threePt" dir="t"/>
            </a:scene3d>
            <a:sp3d contourW="12700"/>
          </a:bodyPr>
          <a:p>
            <a:r>
              <a:rPr lang="zh-CN" altLang="en-US" sz="5400" b="1" i="1" spc="300" dirty="0">
                <a:solidFill>
                  <a:srgbClr val="0A2A6C"/>
                </a:solidFill>
                <a:cs typeface="+mn-ea"/>
                <a:sym typeface="+mn-lt"/>
              </a:rPr>
              <a:t>类图</a:t>
            </a:r>
            <a:endParaRPr lang="zh-CN" altLang="en-US" sz="5400" b="1" i="1" spc="300" dirty="0">
              <a:solidFill>
                <a:srgbClr val="0A2A6C"/>
              </a:solidFill>
              <a:cs typeface="+mn-ea"/>
              <a:sym typeface="+mn-lt"/>
            </a:endParaRPr>
          </a:p>
        </p:txBody>
      </p:sp>
      <p:pic>
        <p:nvPicPr>
          <p:cNvPr id="2" name="图片 -2147482597" descr="微信图片_20230204131745"/>
          <p:cNvPicPr>
            <a:picLocks noChangeAspect="1"/>
          </p:cNvPicPr>
          <p:nvPr/>
        </p:nvPicPr>
        <p:blipFill>
          <a:blip r:embed="rId1"/>
          <a:stretch>
            <a:fillRect/>
          </a:stretch>
        </p:blipFill>
        <p:spPr>
          <a:xfrm>
            <a:off x="1651635" y="1918335"/>
            <a:ext cx="3346450" cy="4558665"/>
          </a:xfrm>
          <a:prstGeom prst="rect">
            <a:avLst/>
          </a:prstGeom>
          <a:noFill/>
          <a:ln w="9525">
            <a:noFill/>
          </a:ln>
        </p:spPr>
      </p:pic>
      <p:sp>
        <p:nvSpPr>
          <p:cNvPr id="4" name="文本框 3"/>
          <p:cNvSpPr txBox="1"/>
          <p:nvPr/>
        </p:nvSpPr>
        <p:spPr>
          <a:xfrm>
            <a:off x="6094095" y="2495550"/>
            <a:ext cx="4820920" cy="2030095"/>
          </a:xfrm>
          <a:prstGeom prst="rect">
            <a:avLst/>
          </a:prstGeom>
          <a:noFill/>
        </p:spPr>
        <p:txBody>
          <a:bodyPr wrap="square" rtlCol="0">
            <a:spAutoFit/>
          </a:bodyPr>
          <a:p>
            <a:r>
              <a:rPr lang="zh-CN" altLang="en-US"/>
              <a:t>面向对象的技术：封装，继承，接口，重写</a:t>
            </a:r>
            <a:endParaRPr lang="zh-CN" altLang="en-US"/>
          </a:p>
          <a:p>
            <a:r>
              <a:rPr lang="zh-CN" altLang="en-US"/>
              <a:t>计算器继承JFrame，调用ActionListener接口，封装为Calculator类，对ActionListener方法进行重写。Houzhui方法将输入的中缀表达式转变为后缀表达式，kfys方法是开方运算，pyfs方法是平方运算，Result方法计算后缀表达式并返回结果</a:t>
            </a: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screen"/>
          <a:srcRect/>
          <a:stretch>
            <a:fillRect/>
          </a:stretch>
        </p:blipFill>
        <p:spPr>
          <a:xfrm>
            <a:off x="7054439" y="50328"/>
            <a:ext cx="6140680" cy="6858000"/>
          </a:xfrm>
          <a:prstGeom prst="parallelogram">
            <a:avLst>
              <a:gd name="adj" fmla="val 53039"/>
            </a:avLst>
          </a:prstGeom>
        </p:spPr>
      </p:pic>
      <p:sp>
        <p:nvSpPr>
          <p:cNvPr id="38" name="任意多边形: 形状 37"/>
          <p:cNvSpPr/>
          <p:nvPr/>
        </p:nvSpPr>
        <p:spPr>
          <a:xfrm flipH="1">
            <a:off x="10285416" y="4514756"/>
            <a:ext cx="2347859" cy="2336800"/>
          </a:xfrm>
          <a:custGeom>
            <a:avLst/>
            <a:gdLst>
              <a:gd name="connsiteX0" fmla="*/ 1494440 w 2574608"/>
              <a:gd name="connsiteY0" fmla="*/ 0 h 2896510"/>
              <a:gd name="connsiteX1" fmla="*/ 0 w 2574608"/>
              <a:gd name="connsiteY1" fmla="*/ 2896510 h 2896510"/>
              <a:gd name="connsiteX2" fmla="*/ 2574608 w 2574608"/>
              <a:gd name="connsiteY2" fmla="*/ 2896510 h 2896510"/>
              <a:gd name="connsiteX3" fmla="*/ 1369060 w 2574608"/>
              <a:gd name="connsiteY3" fmla="*/ 243012 h 2896510"/>
              <a:gd name="connsiteX0-1" fmla="*/ 1494440 w 2574608"/>
              <a:gd name="connsiteY0-2" fmla="*/ 0 h 2896510"/>
              <a:gd name="connsiteX1-3" fmla="*/ 0 w 2574608"/>
              <a:gd name="connsiteY1-4" fmla="*/ 2896510 h 2896510"/>
              <a:gd name="connsiteX2-5" fmla="*/ 2574608 w 2574608"/>
              <a:gd name="connsiteY2-6" fmla="*/ 2896510 h 2896510"/>
              <a:gd name="connsiteX3-7" fmla="*/ 1324610 w 2574608"/>
              <a:gd name="connsiteY3-8" fmla="*/ 334029 h 2896510"/>
              <a:gd name="connsiteX4" fmla="*/ 1494440 w 2574608"/>
              <a:gd name="connsiteY4" fmla="*/ 0 h 2896510"/>
              <a:gd name="connsiteX0-9" fmla="*/ 1350513 w 2600511"/>
              <a:gd name="connsiteY0-10" fmla="*/ 0 h 2562481"/>
              <a:gd name="connsiteX1-11" fmla="*/ 25903 w 2600511"/>
              <a:gd name="connsiteY1-12" fmla="*/ 2562481 h 2562481"/>
              <a:gd name="connsiteX2-13" fmla="*/ 2600511 w 2600511"/>
              <a:gd name="connsiteY2-14" fmla="*/ 2562481 h 2562481"/>
              <a:gd name="connsiteX3-15" fmla="*/ 1350513 w 2600511"/>
              <a:gd name="connsiteY3-16" fmla="*/ 0 h 2562481"/>
              <a:gd name="connsiteX0-17" fmla="*/ 1347738 w 2597736"/>
              <a:gd name="connsiteY0-18" fmla="*/ 0 h 2562481"/>
              <a:gd name="connsiteX1-19" fmla="*/ 23128 w 2597736"/>
              <a:gd name="connsiteY1-20" fmla="*/ 2562481 h 2562481"/>
              <a:gd name="connsiteX2-21" fmla="*/ 2597736 w 2597736"/>
              <a:gd name="connsiteY2-22" fmla="*/ 2562481 h 2562481"/>
              <a:gd name="connsiteX3-23" fmla="*/ 1347738 w 2597736"/>
              <a:gd name="connsiteY3-24" fmla="*/ 0 h 2562481"/>
              <a:gd name="connsiteX0-25" fmla="*/ 1324610 w 2574608"/>
              <a:gd name="connsiteY0-26" fmla="*/ 0 h 2562481"/>
              <a:gd name="connsiteX1-27" fmla="*/ 0 w 2574608"/>
              <a:gd name="connsiteY1-28" fmla="*/ 2562481 h 2562481"/>
              <a:gd name="connsiteX2-29" fmla="*/ 2574608 w 2574608"/>
              <a:gd name="connsiteY2-30" fmla="*/ 2562481 h 2562481"/>
              <a:gd name="connsiteX3-31" fmla="*/ 1324610 w 2574608"/>
              <a:gd name="connsiteY3-32" fmla="*/ 0 h 2562481"/>
              <a:gd name="connsiteX0-33" fmla="*/ 1324610 w 2574608"/>
              <a:gd name="connsiteY0-34" fmla="*/ 0 h 2562481"/>
              <a:gd name="connsiteX1-35" fmla="*/ 0 w 2574608"/>
              <a:gd name="connsiteY1-36" fmla="*/ 2562481 h 2562481"/>
              <a:gd name="connsiteX2-37" fmla="*/ 2574608 w 2574608"/>
              <a:gd name="connsiteY2-38" fmla="*/ 2562481 h 2562481"/>
              <a:gd name="connsiteX3-39" fmla="*/ 1324610 w 2574608"/>
              <a:gd name="connsiteY3-40" fmla="*/ 0 h 2562481"/>
            </a:gdLst>
            <a:ahLst/>
            <a:cxnLst>
              <a:cxn ang="0">
                <a:pos x="connsiteX0-1" y="connsiteY0-2"/>
              </a:cxn>
              <a:cxn ang="0">
                <a:pos x="connsiteX1-3" y="connsiteY1-4"/>
              </a:cxn>
              <a:cxn ang="0">
                <a:pos x="connsiteX2-5" y="connsiteY2-6"/>
              </a:cxn>
              <a:cxn ang="0">
                <a:pos x="connsiteX3-7" y="connsiteY3-8"/>
              </a:cxn>
            </a:cxnLst>
            <a:rect l="l" t="t" r="r" b="b"/>
            <a:pathLst>
              <a:path w="2574608" h="2562481">
                <a:moveTo>
                  <a:pt x="1324610" y="0"/>
                </a:moveTo>
                <a:cubicBezTo>
                  <a:pt x="1087067" y="448733"/>
                  <a:pt x="219234" y="2122701"/>
                  <a:pt x="0" y="2562481"/>
                </a:cubicBezTo>
                <a:lnTo>
                  <a:pt x="2574608" y="2562481"/>
                </a:lnTo>
                <a:lnTo>
                  <a:pt x="1324610"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形状 38"/>
          <p:cNvSpPr/>
          <p:nvPr/>
        </p:nvSpPr>
        <p:spPr>
          <a:xfrm flipH="1">
            <a:off x="6354217" y="4105162"/>
            <a:ext cx="2961700" cy="5555042"/>
          </a:xfrm>
          <a:custGeom>
            <a:avLst/>
            <a:gdLst>
              <a:gd name="connsiteX0" fmla="*/ 2048673 w 3593458"/>
              <a:gd name="connsiteY0" fmla="*/ 0 h 6196996"/>
              <a:gd name="connsiteX1" fmla="*/ 0 w 3593458"/>
              <a:gd name="connsiteY1" fmla="*/ 3543498 h 6196996"/>
              <a:gd name="connsiteX2" fmla="*/ 1350896 w 3593458"/>
              <a:gd name="connsiteY2" fmla="*/ 6196996 h 6196996"/>
              <a:gd name="connsiteX3" fmla="*/ 1764971 w 3593458"/>
              <a:gd name="connsiteY3" fmla="*/ 6196996 h 6196996"/>
              <a:gd name="connsiteX4" fmla="*/ 3593458 w 3593458"/>
              <a:gd name="connsiteY4" fmla="*/ 3034345 h 6196996"/>
              <a:gd name="connsiteX0-1" fmla="*/ 2100739 w 3645524"/>
              <a:gd name="connsiteY0-2" fmla="*/ 0 h 6196996"/>
              <a:gd name="connsiteX1-3" fmla="*/ 0 w 3645524"/>
              <a:gd name="connsiteY1-4" fmla="*/ 3624810 h 6196996"/>
              <a:gd name="connsiteX2-5" fmla="*/ 1402962 w 3645524"/>
              <a:gd name="connsiteY2-6" fmla="*/ 6196996 h 6196996"/>
              <a:gd name="connsiteX3-7" fmla="*/ 1817037 w 3645524"/>
              <a:gd name="connsiteY3-8" fmla="*/ 6196996 h 6196996"/>
              <a:gd name="connsiteX4-9" fmla="*/ 3645524 w 3645524"/>
              <a:gd name="connsiteY4-10" fmla="*/ 3034345 h 6196996"/>
              <a:gd name="connsiteX5" fmla="*/ 2100739 w 3645524"/>
              <a:gd name="connsiteY5" fmla="*/ 0 h 6196996"/>
              <a:gd name="connsiteX0-11" fmla="*/ 2043466 w 3645524"/>
              <a:gd name="connsiteY0-12" fmla="*/ 0 h 6097098"/>
              <a:gd name="connsiteX1-13" fmla="*/ 0 w 3645524"/>
              <a:gd name="connsiteY1-14" fmla="*/ 3524912 h 6097098"/>
              <a:gd name="connsiteX2-15" fmla="*/ 1402962 w 3645524"/>
              <a:gd name="connsiteY2-16" fmla="*/ 6097098 h 6097098"/>
              <a:gd name="connsiteX3-17" fmla="*/ 1817037 w 3645524"/>
              <a:gd name="connsiteY3-18" fmla="*/ 6097098 h 6097098"/>
              <a:gd name="connsiteX4-19" fmla="*/ 3645524 w 3645524"/>
              <a:gd name="connsiteY4-20" fmla="*/ 2934447 h 6097098"/>
              <a:gd name="connsiteX5-21" fmla="*/ 2043466 w 3645524"/>
              <a:gd name="connsiteY5-22" fmla="*/ 0 h 609709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645524" h="6097098">
                <a:moveTo>
                  <a:pt x="2043466" y="0"/>
                </a:moveTo>
                <a:lnTo>
                  <a:pt x="0" y="3524912"/>
                </a:lnTo>
                <a:lnTo>
                  <a:pt x="1402962" y="6097098"/>
                </a:lnTo>
                <a:lnTo>
                  <a:pt x="1817037" y="6097098"/>
                </a:lnTo>
                <a:lnTo>
                  <a:pt x="3645524" y="2934447"/>
                </a:lnTo>
                <a:lnTo>
                  <a:pt x="2043466"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形状 42"/>
          <p:cNvSpPr/>
          <p:nvPr/>
        </p:nvSpPr>
        <p:spPr>
          <a:xfrm flipH="1">
            <a:off x="6634011" y="0"/>
            <a:ext cx="3075901" cy="3404021"/>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1" fmla="*/ 3339147 w 3339147"/>
              <a:gd name="connsiteY0-2" fmla="*/ 0 h 3695349"/>
              <a:gd name="connsiteX1-3" fmla="*/ 395017 w 3339147"/>
              <a:gd name="connsiteY1-4" fmla="*/ 0 h 3695349"/>
              <a:gd name="connsiteX2-5" fmla="*/ 0 w 3339147"/>
              <a:gd name="connsiteY2-6" fmla="*/ 759430 h 3695349"/>
              <a:gd name="connsiteX3-7" fmla="*/ 1432551 w 3339147"/>
              <a:gd name="connsiteY3-8" fmla="*/ 3695349 h 3695349"/>
              <a:gd name="connsiteX4" fmla="*/ 3339147 w 3339147"/>
              <a:gd name="connsiteY4" fmla="*/ 0 h 369534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4" name="任意多边形: 形状 43"/>
          <p:cNvSpPr/>
          <p:nvPr/>
        </p:nvSpPr>
        <p:spPr>
          <a:xfrm flipV="1">
            <a:off x="-1171163" y="3972465"/>
            <a:ext cx="2629697" cy="2910218"/>
          </a:xfrm>
          <a:custGeom>
            <a:avLst/>
            <a:gdLst>
              <a:gd name="connsiteX0" fmla="*/ 3285172 w 3285172"/>
              <a:gd name="connsiteY0" fmla="*/ 0 h 3695349"/>
              <a:gd name="connsiteX1" fmla="*/ 341042 w 3285172"/>
              <a:gd name="connsiteY1" fmla="*/ 0 h 3695349"/>
              <a:gd name="connsiteX2" fmla="*/ 0 w 3285172"/>
              <a:gd name="connsiteY2" fmla="*/ 661005 h 3695349"/>
              <a:gd name="connsiteX3" fmla="*/ 1378576 w 3285172"/>
              <a:gd name="connsiteY3" fmla="*/ 3695349 h 3695349"/>
              <a:gd name="connsiteX0-1" fmla="*/ 3339147 w 3339147"/>
              <a:gd name="connsiteY0-2" fmla="*/ 0 h 3695349"/>
              <a:gd name="connsiteX1-3" fmla="*/ 395017 w 3339147"/>
              <a:gd name="connsiteY1-4" fmla="*/ 0 h 3695349"/>
              <a:gd name="connsiteX2-5" fmla="*/ 0 w 3339147"/>
              <a:gd name="connsiteY2-6" fmla="*/ 759430 h 3695349"/>
              <a:gd name="connsiteX3-7" fmla="*/ 1432551 w 3339147"/>
              <a:gd name="connsiteY3-8" fmla="*/ 3695349 h 3695349"/>
              <a:gd name="connsiteX4" fmla="*/ 3339147 w 3339147"/>
              <a:gd name="connsiteY4" fmla="*/ 0 h 369534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339147" h="3695349">
                <a:moveTo>
                  <a:pt x="3339147" y="0"/>
                </a:moveTo>
                <a:lnTo>
                  <a:pt x="395017" y="0"/>
                </a:lnTo>
                <a:lnTo>
                  <a:pt x="0" y="759430"/>
                </a:lnTo>
                <a:lnTo>
                  <a:pt x="1432551" y="3695349"/>
                </a:lnTo>
                <a:lnTo>
                  <a:pt x="3339147" y="0"/>
                </a:lnTo>
                <a:close/>
              </a:path>
            </a:pathLst>
          </a:custGeom>
          <a:solidFill>
            <a:srgbClr val="0A2A6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22" name="任意多边形: 形状 21"/>
          <p:cNvSpPr/>
          <p:nvPr/>
        </p:nvSpPr>
        <p:spPr>
          <a:xfrm rot="16200000" flipV="1">
            <a:off x="2053622" y="935083"/>
            <a:ext cx="727842" cy="2907668"/>
          </a:xfrm>
          <a:custGeom>
            <a:avLst/>
            <a:gdLst>
              <a:gd name="connsiteX0" fmla="*/ 1215429 w 1215429"/>
              <a:gd name="connsiteY0" fmla="*/ 607723 h 6130926"/>
              <a:gd name="connsiteX1" fmla="*/ 1215429 w 1215429"/>
              <a:gd name="connsiteY1" fmla="*/ 1506022 h 6130926"/>
              <a:gd name="connsiteX2" fmla="*/ 1215429 w 1215429"/>
              <a:gd name="connsiteY2" fmla="*/ 2535583 h 6130926"/>
              <a:gd name="connsiteX3" fmla="*/ 1215429 w 1215429"/>
              <a:gd name="connsiteY3" fmla="*/ 2535586 h 6130926"/>
              <a:gd name="connsiteX4" fmla="*/ 1215429 w 1215429"/>
              <a:gd name="connsiteY4" fmla="*/ 3304763 h 6130926"/>
              <a:gd name="connsiteX5" fmla="*/ 1215429 w 1215429"/>
              <a:gd name="connsiteY5" fmla="*/ 3433882 h 6130926"/>
              <a:gd name="connsiteX6" fmla="*/ 1215429 w 1215429"/>
              <a:gd name="connsiteY6" fmla="*/ 3433885 h 6130926"/>
              <a:gd name="connsiteX7" fmla="*/ 1215429 w 1215429"/>
              <a:gd name="connsiteY7" fmla="*/ 4203062 h 6130926"/>
              <a:gd name="connsiteX8" fmla="*/ 1215429 w 1215429"/>
              <a:gd name="connsiteY8" fmla="*/ 4569220 h 6130926"/>
              <a:gd name="connsiteX9" fmla="*/ 1215429 w 1215429"/>
              <a:gd name="connsiteY9" fmla="*/ 5467519 h 6130926"/>
              <a:gd name="connsiteX10" fmla="*/ 1168541 w 1215429"/>
              <a:gd name="connsiteY10" fmla="*/ 5420629 h 6130926"/>
              <a:gd name="connsiteX11" fmla="*/ 1168136 w 1215429"/>
              <a:gd name="connsiteY11" fmla="*/ 5420225 h 6130926"/>
              <a:gd name="connsiteX12" fmla="*/ 607715 w 1215429"/>
              <a:gd name="connsiteY12" fmla="*/ 4859796 h 6130926"/>
              <a:gd name="connsiteX13" fmla="*/ 47294 w 1215429"/>
              <a:gd name="connsiteY13" fmla="*/ 5420225 h 6130926"/>
              <a:gd name="connsiteX14" fmla="*/ 45688 w 1215429"/>
              <a:gd name="connsiteY14" fmla="*/ 5421829 h 6130926"/>
              <a:gd name="connsiteX15" fmla="*/ 1 w 1215429"/>
              <a:gd name="connsiteY15" fmla="*/ 5467519 h 6130926"/>
              <a:gd name="connsiteX16" fmla="*/ 1 w 1215429"/>
              <a:gd name="connsiteY16" fmla="*/ 6130925 h 6130926"/>
              <a:gd name="connsiteX17" fmla="*/ 0 w 1215429"/>
              <a:gd name="connsiteY17" fmla="*/ 6130926 h 6130926"/>
              <a:gd name="connsiteX18" fmla="*/ 0 w 1215429"/>
              <a:gd name="connsiteY18" fmla="*/ 5232627 h 6130926"/>
              <a:gd name="connsiteX19" fmla="*/ 0 w 1215429"/>
              <a:gd name="connsiteY19" fmla="*/ 5232627 h 6130926"/>
              <a:gd name="connsiteX20" fmla="*/ 0 w 1215429"/>
              <a:gd name="connsiteY20" fmla="*/ 4203062 h 6130926"/>
              <a:gd name="connsiteX21" fmla="*/ 0 w 1215429"/>
              <a:gd name="connsiteY21" fmla="*/ 4203063 h 6130926"/>
              <a:gd name="connsiteX22" fmla="*/ 0 w 1215429"/>
              <a:gd name="connsiteY22" fmla="*/ 3304764 h 6130926"/>
              <a:gd name="connsiteX23" fmla="*/ 0 w 1215429"/>
              <a:gd name="connsiteY23" fmla="*/ 3304764 h 6130926"/>
              <a:gd name="connsiteX24" fmla="*/ 1 w 1215429"/>
              <a:gd name="connsiteY24" fmla="*/ 607723 h 6130926"/>
              <a:gd name="connsiteX25" fmla="*/ 45688 w 1215429"/>
              <a:gd name="connsiteY25" fmla="*/ 562032 h 6130926"/>
              <a:gd name="connsiteX26" fmla="*/ 47294 w 1215429"/>
              <a:gd name="connsiteY26" fmla="*/ 560428 h 6130926"/>
              <a:gd name="connsiteX27" fmla="*/ 607716 w 1215429"/>
              <a:gd name="connsiteY27" fmla="*/ 0 h 6130926"/>
              <a:gd name="connsiteX28" fmla="*/ 1168137 w 1215429"/>
              <a:gd name="connsiteY28" fmla="*/ 560428 h 6130926"/>
              <a:gd name="connsiteX29" fmla="*/ 1168542 w 1215429"/>
              <a:gd name="connsiteY29" fmla="*/ 560833 h 613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15429" h="6130926">
                <a:moveTo>
                  <a:pt x="1215429" y="607723"/>
                </a:moveTo>
                <a:lnTo>
                  <a:pt x="1215429" y="1506022"/>
                </a:lnTo>
                <a:lnTo>
                  <a:pt x="1215429" y="2535583"/>
                </a:lnTo>
                <a:lnTo>
                  <a:pt x="1215429" y="2535586"/>
                </a:lnTo>
                <a:lnTo>
                  <a:pt x="1215429" y="3304763"/>
                </a:lnTo>
                <a:lnTo>
                  <a:pt x="1215429" y="3433882"/>
                </a:lnTo>
                <a:lnTo>
                  <a:pt x="1215429" y="3433885"/>
                </a:lnTo>
                <a:lnTo>
                  <a:pt x="1215429" y="4203062"/>
                </a:lnTo>
                <a:lnTo>
                  <a:pt x="1215429" y="4569220"/>
                </a:lnTo>
                <a:lnTo>
                  <a:pt x="1215429" y="5467519"/>
                </a:lnTo>
                <a:lnTo>
                  <a:pt x="1168541" y="5420629"/>
                </a:lnTo>
                <a:lnTo>
                  <a:pt x="1168136" y="5420225"/>
                </a:lnTo>
                <a:lnTo>
                  <a:pt x="607715" y="4859796"/>
                </a:lnTo>
                <a:lnTo>
                  <a:pt x="47294" y="5420225"/>
                </a:lnTo>
                <a:lnTo>
                  <a:pt x="45688" y="5421829"/>
                </a:lnTo>
                <a:lnTo>
                  <a:pt x="1" y="5467519"/>
                </a:lnTo>
                <a:lnTo>
                  <a:pt x="1" y="6130925"/>
                </a:lnTo>
                <a:lnTo>
                  <a:pt x="0" y="6130926"/>
                </a:lnTo>
                <a:lnTo>
                  <a:pt x="0" y="5232627"/>
                </a:lnTo>
                <a:lnTo>
                  <a:pt x="0" y="5232627"/>
                </a:lnTo>
                <a:lnTo>
                  <a:pt x="0" y="4203062"/>
                </a:lnTo>
                <a:lnTo>
                  <a:pt x="0" y="4203063"/>
                </a:lnTo>
                <a:lnTo>
                  <a:pt x="0" y="3304764"/>
                </a:lnTo>
                <a:lnTo>
                  <a:pt x="0" y="3304764"/>
                </a:lnTo>
                <a:cubicBezTo>
                  <a:pt x="0" y="2405750"/>
                  <a:pt x="1" y="1506736"/>
                  <a:pt x="1" y="607723"/>
                </a:cubicBezTo>
                <a:lnTo>
                  <a:pt x="45688" y="562032"/>
                </a:lnTo>
                <a:lnTo>
                  <a:pt x="47294" y="560428"/>
                </a:lnTo>
                <a:lnTo>
                  <a:pt x="607716" y="0"/>
                </a:lnTo>
                <a:lnTo>
                  <a:pt x="1168137" y="560428"/>
                </a:lnTo>
                <a:lnTo>
                  <a:pt x="1168542" y="560833"/>
                </a:lnTo>
                <a:close/>
              </a:path>
            </a:pathLst>
          </a:custGeom>
          <a:solidFill>
            <a:srgbClr val="0A2A6C"/>
          </a:solidFill>
          <a:ln>
            <a:noFill/>
          </a:ln>
          <a:effectLst>
            <a:outerShdw blurRad="50800" dist="165100" dir="8100000" algn="tr" rotWithShape="0">
              <a:schemeClr val="bg1">
                <a:lumMod val="50000"/>
                <a:alpha val="6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noAutofit/>
          </a:bodyPr>
          <a:lstStyle/>
          <a:p>
            <a:pPr algn="ctr"/>
            <a:r>
              <a:rPr lang="en-US" altLang="zh-CN" sz="3200" dirty="0">
                <a:solidFill>
                  <a:schemeClr val="bg1"/>
                </a:solidFill>
                <a:cs typeface="+mn-ea"/>
                <a:sym typeface="+mn-lt"/>
              </a:rPr>
              <a:t>   Part 03</a:t>
            </a:r>
            <a:endParaRPr lang="en-US" altLang="zh-CN" sz="3200" dirty="0">
              <a:solidFill>
                <a:schemeClr val="bg1"/>
              </a:solidFill>
              <a:cs typeface="+mn-ea"/>
              <a:sym typeface="+mn-lt"/>
            </a:endParaRPr>
          </a:p>
        </p:txBody>
      </p:sp>
      <p:sp>
        <p:nvSpPr>
          <p:cNvPr id="2" name="文本框 1"/>
          <p:cNvSpPr txBox="1"/>
          <p:nvPr/>
        </p:nvSpPr>
        <p:spPr>
          <a:xfrm>
            <a:off x="997016" y="2973932"/>
            <a:ext cx="3078480" cy="922020"/>
          </a:xfrm>
          <a:prstGeom prst="rect">
            <a:avLst/>
          </a:prstGeom>
          <a:noFill/>
        </p:spPr>
        <p:txBody>
          <a:bodyPr wrap="none" rtlCol="0">
            <a:spAutoFit/>
            <a:scene3d>
              <a:camera prst="orthographicFront"/>
              <a:lightRig rig="threePt" dir="t"/>
            </a:scene3d>
            <a:sp3d contourW="12700"/>
          </a:bodyPr>
          <a:p>
            <a:r>
              <a:rPr lang="zh-CN" altLang="en-US" sz="5400" b="1" i="1" spc="300" dirty="0">
                <a:solidFill>
                  <a:srgbClr val="0A2A6C"/>
                </a:solidFill>
                <a:cs typeface="+mn-ea"/>
                <a:sym typeface="+mn-lt"/>
              </a:rPr>
              <a:t>主要代码</a:t>
            </a:r>
            <a:endParaRPr lang="zh-CN" altLang="en-US" sz="5400" b="1" i="1" spc="300" dirty="0">
              <a:solidFill>
                <a:srgbClr val="0A2A6C"/>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0-#ppt_w/2"/>
                                          </p:val>
                                        </p:tav>
                                        <p:tav tm="100000">
                                          <p:val>
                                            <p:strVal val="#ppt_x"/>
                                          </p:val>
                                        </p:tav>
                                      </p:tavLst>
                                    </p:anim>
                                    <p:anim calcmode="lin" valueType="num">
                                      <p:cBhvr additive="base">
                                        <p:cTn id="8" dur="10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75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1000" fill="hold"/>
                                        <p:tgtEl>
                                          <p:spTgt spid="43"/>
                                        </p:tgtEl>
                                        <p:attrNameLst>
                                          <p:attrName>ppt_x</p:attrName>
                                        </p:attrNameLst>
                                      </p:cBhvr>
                                      <p:tavLst>
                                        <p:tav tm="0">
                                          <p:val>
                                            <p:strVal val="#ppt_x"/>
                                          </p:val>
                                        </p:tav>
                                        <p:tav tm="100000">
                                          <p:val>
                                            <p:strVal val="#ppt_x"/>
                                          </p:val>
                                        </p:tav>
                                      </p:tavLst>
                                    </p:anim>
                                    <p:anim calcmode="lin" valueType="num">
                                      <p:cBhvr additive="base">
                                        <p:cTn id="12" dur="1000" fill="hold"/>
                                        <p:tgtEl>
                                          <p:spTgt spid="4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down)">
                                      <p:cBhvr>
                                        <p:cTn id="17" dur="500"/>
                                        <p:tgtEl>
                                          <p:spTgt spid="39"/>
                                        </p:tgtEl>
                                      </p:cBhvr>
                                    </p:animEffect>
                                  </p:childTnLst>
                                </p:cTn>
                              </p:par>
                              <p:par>
                                <p:cTn id="18" presetID="2" presetClass="entr" presetSubtype="6" decel="100000"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1000" fill="hold"/>
                                        <p:tgtEl>
                                          <p:spTgt spid="38"/>
                                        </p:tgtEl>
                                        <p:attrNameLst>
                                          <p:attrName>ppt_x</p:attrName>
                                        </p:attrNameLst>
                                      </p:cBhvr>
                                      <p:tavLst>
                                        <p:tav tm="0">
                                          <p:val>
                                            <p:strVal val="1+#ppt_w/2"/>
                                          </p:val>
                                        </p:tav>
                                        <p:tav tm="100000">
                                          <p:val>
                                            <p:strVal val="#ppt_x"/>
                                          </p:val>
                                        </p:tav>
                                      </p:tavLst>
                                    </p:anim>
                                    <p:anim calcmode="lin" valueType="num">
                                      <p:cBhvr additive="base">
                                        <p:cTn id="21" dur="10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39" grpId="0" bldLvl="0" animBg="1"/>
      <p:bldP spid="43" grpId="0" bldLvl="0" animBg="1"/>
      <p:bldP spid="44" grpId="0" bldLvl="0" animBg="1"/>
      <p:bldP spid="22" grpId="0" bldLvl="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任意多边形: 形状 46"/>
          <p:cNvSpPr/>
          <p:nvPr/>
        </p:nvSpPr>
        <p:spPr>
          <a:xfrm rot="16200000" flipV="1">
            <a:off x="73250" y="385378"/>
            <a:ext cx="568330" cy="714830"/>
          </a:xfrm>
          <a:custGeom>
            <a:avLst/>
            <a:gdLst>
              <a:gd name="connsiteX0" fmla="*/ 568330 w 568330"/>
              <a:gd name="connsiteY0" fmla="*/ 714829 h 714830"/>
              <a:gd name="connsiteX1" fmla="*/ 568330 w 568330"/>
              <a:gd name="connsiteY1" fmla="*/ 704210 h 714830"/>
              <a:gd name="connsiteX2" fmla="*/ 568330 w 568330"/>
              <a:gd name="connsiteY2" fmla="*/ 284169 h 714830"/>
              <a:gd name="connsiteX3" fmla="*/ 546406 w 568330"/>
              <a:gd name="connsiteY3" fmla="*/ 262243 h 714830"/>
              <a:gd name="connsiteX4" fmla="*/ 546216 w 568330"/>
              <a:gd name="connsiteY4" fmla="*/ 262054 h 714830"/>
              <a:gd name="connsiteX5" fmla="*/ 284166 w 568330"/>
              <a:gd name="connsiteY5" fmla="*/ 0 h 714830"/>
              <a:gd name="connsiteX6" fmla="*/ 22114 w 568330"/>
              <a:gd name="connsiteY6" fmla="*/ 262054 h 714830"/>
              <a:gd name="connsiteX7" fmla="*/ 21364 w 568330"/>
              <a:gd name="connsiteY7" fmla="*/ 262804 h 714830"/>
              <a:gd name="connsiteX8" fmla="*/ 0 w 568330"/>
              <a:gd name="connsiteY8" fmla="*/ 284169 h 714830"/>
              <a:gd name="connsiteX9" fmla="*/ 0 w 568330"/>
              <a:gd name="connsiteY9" fmla="*/ 714830 h 714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330" h="714830">
                <a:moveTo>
                  <a:pt x="568330" y="714829"/>
                </a:moveTo>
                <a:lnTo>
                  <a:pt x="568330" y="704210"/>
                </a:lnTo>
                <a:lnTo>
                  <a:pt x="568330" y="284169"/>
                </a:lnTo>
                <a:lnTo>
                  <a:pt x="546406" y="262243"/>
                </a:lnTo>
                <a:lnTo>
                  <a:pt x="546216" y="262054"/>
                </a:lnTo>
                <a:lnTo>
                  <a:pt x="284166" y="0"/>
                </a:lnTo>
                <a:lnTo>
                  <a:pt x="22114" y="262054"/>
                </a:lnTo>
                <a:lnTo>
                  <a:pt x="21364" y="262804"/>
                </a:lnTo>
                <a:lnTo>
                  <a:pt x="0" y="284169"/>
                </a:lnTo>
                <a:lnTo>
                  <a:pt x="0" y="714830"/>
                </a:lnTo>
                <a:close/>
              </a:path>
            </a:pathLst>
          </a:custGeom>
          <a:solidFill>
            <a:srgbClr val="0A2A6C"/>
          </a:solidFill>
          <a:ln>
            <a:noFill/>
          </a:ln>
          <a:effectLst>
            <a:outerShdw blurRad="406400" dist="101600" dir="8100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bg2">
                  <a:lumMod val="25000"/>
                </a:schemeClr>
              </a:solidFill>
              <a:cs typeface="+mn-ea"/>
              <a:sym typeface="+mn-lt"/>
            </a:endParaRPr>
          </a:p>
        </p:txBody>
      </p:sp>
      <p:sp>
        <p:nvSpPr>
          <p:cNvPr id="3" name="文本框 2"/>
          <p:cNvSpPr txBox="1"/>
          <p:nvPr/>
        </p:nvSpPr>
        <p:spPr>
          <a:xfrm>
            <a:off x="589915" y="1380490"/>
            <a:ext cx="10087610" cy="5077460"/>
          </a:xfrm>
          <a:prstGeom prst="rect">
            <a:avLst/>
          </a:prstGeom>
          <a:noFill/>
        </p:spPr>
        <p:txBody>
          <a:bodyPr wrap="square" rtlCol="0">
            <a:spAutoFit/>
          </a:bodyPr>
          <a:p>
            <a:r>
              <a:rPr lang="zh-CN" altLang="en-US"/>
              <a:t>private final String[] KEYS = { "7", "8", "9", "AC", "4", "5", "6", "-", "1", "2", "3", "+", "0", "e", "pi", "/", "sqrt","%", "x*x", "*", "(", ")", ".", "=" };</a:t>
            </a:r>
            <a:endParaRPr lang="zh-CN" altLang="en-US"/>
          </a:p>
          <a:p>
            <a:r>
              <a:rPr lang="zh-CN" altLang="en-US"/>
              <a:t>    private JButton keys[] = new JButton[KEYS.length];</a:t>
            </a:r>
            <a:endParaRPr lang="zh-CN" altLang="en-US"/>
          </a:p>
          <a:p>
            <a:r>
              <a:rPr lang="zh-CN" altLang="en-US"/>
              <a:t>    private JTextArea resultText = new JTextArea("0.0");// 初始值设为0.0</a:t>
            </a:r>
            <a:endParaRPr lang="zh-CN" altLang="en-US"/>
          </a:p>
          <a:p>
            <a:r>
              <a:rPr lang="zh-CN" altLang="en-US"/>
              <a:t>    private JPanel jp1=new JPanel();</a:t>
            </a:r>
            <a:endParaRPr lang="zh-CN" altLang="en-US"/>
          </a:p>
          <a:p>
            <a:r>
              <a:rPr lang="zh-CN" altLang="en-US"/>
              <a:t>    private JPanel jp2=new JPanel();</a:t>
            </a:r>
            <a:endParaRPr lang="zh-CN" altLang="en-US"/>
          </a:p>
          <a:p>
            <a:r>
              <a:rPr lang="zh-CN" altLang="en-US"/>
              <a:t>resultText.setBounds(20, 20, 255, 115);</a:t>
            </a:r>
            <a:endParaRPr lang="zh-CN" altLang="en-US"/>
          </a:p>
          <a:p>
            <a:r>
              <a:rPr lang="zh-CN" altLang="en-US"/>
              <a:t>        jp1.setLayout(new GridLayout(6,4,5,5));</a:t>
            </a:r>
            <a:r>
              <a:rPr lang="en-US" altLang="zh-CN"/>
              <a:t>//</a:t>
            </a:r>
            <a:r>
              <a:rPr lang="zh-CN" altLang="en-US"/>
              <a:t>网格布局</a:t>
            </a:r>
            <a:endParaRPr lang="zh-CN" altLang="en-US"/>
          </a:p>
          <a:p>
            <a:r>
              <a:rPr lang="zh-CN" altLang="en-US"/>
              <a:t>        jp2.setBounds(300,50,250,3</a:t>
            </a:r>
            <a:r>
              <a:rPr lang="en-US" altLang="zh-CN"/>
              <a:t>5</a:t>
            </a:r>
            <a:r>
              <a:rPr lang="zh-CN" altLang="en-US"/>
              <a:t>0);</a:t>
            </a:r>
            <a:endParaRPr lang="zh-CN" altLang="en-US"/>
          </a:p>
          <a:p>
            <a:r>
              <a:rPr lang="zh-CN" altLang="en-US"/>
              <a:t>        resultText.setLineWrap(true);// 自动换行</a:t>
            </a:r>
            <a:endParaRPr lang="zh-CN" altLang="en-US"/>
          </a:p>
          <a:p>
            <a:r>
              <a:rPr lang="zh-CN" altLang="en-US"/>
              <a:t>        this.add(resultText);</a:t>
            </a:r>
            <a:endParaRPr lang="zh-CN" altLang="en-US"/>
          </a:p>
          <a:p>
            <a:r>
              <a:rPr lang="zh-CN" altLang="en-US"/>
              <a:t>        this.add(jp1);</a:t>
            </a:r>
            <a:endParaRPr lang="zh-CN" altLang="en-US"/>
          </a:p>
          <a:p>
            <a:r>
              <a:rPr lang="zh-CN" altLang="en-US"/>
              <a:t>        this.add(jp2);//将面板添加到总窗体中</a:t>
            </a:r>
            <a:endParaRPr lang="zh-CN" altLang="en-US"/>
          </a:p>
          <a:p>
            <a:r>
              <a:rPr lang="zh-CN" altLang="en-US"/>
              <a:t>        this.setBounds(500, 200, 300, </a:t>
            </a:r>
            <a:r>
              <a:rPr lang="en-US" altLang="zh-CN"/>
              <a:t>50</a:t>
            </a:r>
            <a:r>
              <a:rPr lang="zh-CN" altLang="en-US"/>
              <a:t>0);</a:t>
            </a:r>
            <a:endParaRPr lang="zh-CN" altLang="en-US"/>
          </a:p>
          <a:p>
            <a:r>
              <a:rPr lang="en-US" altLang="zh-CN"/>
              <a:t>        </a:t>
            </a:r>
            <a:r>
              <a:rPr lang="zh-CN" altLang="en-US"/>
              <a:t>this.setBackground(new Color(29,32,39));</a:t>
            </a:r>
            <a:endParaRPr lang="zh-CN" altLang="en-US"/>
          </a:p>
          <a:p>
            <a:r>
              <a:rPr lang="zh-CN" altLang="en-US"/>
              <a:t>        this.setDefaultCloseOperation(EXIT_ON_CLOSE);</a:t>
            </a:r>
            <a:endParaRPr lang="zh-CN" altLang="en-US"/>
          </a:p>
          <a:p>
            <a:r>
              <a:rPr lang="zh-CN" altLang="en-US"/>
              <a:t>        this.setVisible(true);</a:t>
            </a:r>
            <a:endParaRPr lang="zh-CN" altLang="en-US"/>
          </a:p>
          <a:p>
            <a:r>
              <a:rPr lang="zh-CN" altLang="en-US"/>
              <a:t>    }</a:t>
            </a:r>
            <a:endParaRPr lang="zh-CN" altLang="en-US"/>
          </a:p>
        </p:txBody>
      </p:sp>
      <p:sp>
        <p:nvSpPr>
          <p:cNvPr id="6" name="文本框 5"/>
          <p:cNvSpPr txBox="1"/>
          <p:nvPr/>
        </p:nvSpPr>
        <p:spPr>
          <a:xfrm>
            <a:off x="1457078" y="458346"/>
            <a:ext cx="3078480" cy="922020"/>
          </a:xfrm>
          <a:prstGeom prst="rect">
            <a:avLst/>
          </a:prstGeom>
          <a:noFill/>
        </p:spPr>
        <p:txBody>
          <a:bodyPr wrap="none" rtlCol="0">
            <a:spAutoFit/>
            <a:scene3d>
              <a:camera prst="orthographicFront"/>
              <a:lightRig rig="threePt" dir="t"/>
            </a:scene3d>
            <a:sp3d contourW="12700"/>
          </a:bodyPr>
          <a:p>
            <a:r>
              <a:rPr lang="zh-CN" altLang="en-US" sz="5400" b="1" i="1" spc="300" dirty="0">
                <a:solidFill>
                  <a:srgbClr val="0A2A6C"/>
                </a:solidFill>
                <a:cs typeface="+mn-ea"/>
                <a:sym typeface="+mn-lt"/>
              </a:rPr>
              <a:t>界面设置</a:t>
            </a:r>
            <a:endParaRPr lang="zh-CN" altLang="en-US" sz="5400" b="1" i="1" spc="300" dirty="0">
              <a:solidFill>
                <a:srgbClr val="0A2A6C"/>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yncvmmwv">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gradFill>
            <a:gsLst>
              <a:gs pos="0">
                <a:schemeClr val="accent2">
                  <a:lumMod val="20000"/>
                  <a:lumOff val="80000"/>
                  <a:alpha val="0"/>
                </a:schemeClr>
              </a:gs>
              <a:gs pos="100000">
                <a:schemeClr val="accent2"/>
              </a:gs>
            </a:gsLst>
            <a:lin ang="5400000" scaled="1"/>
          </a:gra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5292</Words>
  <Application>WPS 演示</Application>
  <PresentationFormat>自定义</PresentationFormat>
  <Paragraphs>232</Paragraphs>
  <Slides>22</Slides>
  <Notes>7</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22</vt:i4>
      </vt:variant>
    </vt:vector>
  </HeadingPairs>
  <TitlesOfParts>
    <vt:vector size="32" baseType="lpstr">
      <vt:lpstr>Arial</vt:lpstr>
      <vt:lpstr>宋体</vt:lpstr>
      <vt:lpstr>Wingdings</vt:lpstr>
      <vt:lpstr>Franklin Gothic Book</vt:lpstr>
      <vt:lpstr>微软雅黑</vt:lpstr>
      <vt:lpstr>Arial Unicode MS</vt:lpstr>
      <vt:lpstr>等线</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数据分析</dc:title>
  <dc:creator>第一PPT</dc:creator>
  <cp:keywords>www.1ppt.com</cp:keywords>
  <dc:description>www.1ppt.com</dc:description>
  <cp:lastModifiedBy>蒲海博</cp:lastModifiedBy>
  <cp:revision>55</cp:revision>
  <dcterms:created xsi:type="dcterms:W3CDTF">2021-06-02T16:47:00Z</dcterms:created>
  <dcterms:modified xsi:type="dcterms:W3CDTF">2023-02-11T10:50:46Z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E7219012887A49F5A08489663D2E2623</vt:lpwstr>
  </property>
  <property fmtid="{D5CDD505-2E9C-101B-9397-08002B2CF9AE}" pid="3" name="KSOProductBuildVer">
    <vt:lpwstr>2052-11.8.2.10912</vt:lpwstr>
  </property>
</Properties>
</file>