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83" r:id="rId4"/>
    <p:sldId id="284" r:id="rId5"/>
    <p:sldId id="286" r:id="rId6"/>
    <p:sldId id="290" r:id="rId8"/>
    <p:sldId id="291" r:id="rId9"/>
    <p:sldId id="266" r:id="rId10"/>
    <p:sldId id="313" r:id="rId11"/>
    <p:sldId id="314" r:id="rId12"/>
    <p:sldId id="315" r:id="rId13"/>
    <p:sldId id="317" r:id="rId14"/>
    <p:sldId id="318" r:id="rId15"/>
    <p:sldId id="319" r:id="rId16"/>
    <p:sldId id="323" r:id="rId17"/>
    <p:sldId id="325" r:id="rId18"/>
    <p:sldId id="326" r:id="rId19"/>
    <p:sldId id="327" r:id="rId20"/>
    <p:sldId id="302" r:id="rId21"/>
    <p:sldId id="30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A6C"/>
    <a:srgbClr val="44546A"/>
    <a:srgbClr val="ED7D31"/>
    <a:srgbClr val="EC6C45"/>
    <a:srgbClr val="AF39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477" autoAdjust="0"/>
  </p:normalViewPr>
  <p:slideViewPr>
    <p:cSldViewPr snapToGrid="0">
      <p:cViewPr varScale="1">
        <p:scale>
          <a:sx n="89" d="100"/>
          <a:sy n="89" d="100"/>
        </p:scale>
        <p:origin x="-1380" y="-96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8C0F1-C9F6-4EC6-9D23-112A931D2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86BA-A652-453B-A47D-AEA5354F9E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91476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t="-11722"/>
          <a:stretch>
            <a:fillRect/>
          </a:stretch>
        </p:blipFill>
        <p:spPr>
          <a:xfrm>
            <a:off x="7018649" y="-744817"/>
            <a:ext cx="6533533" cy="76275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/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-1" fmla="*/ 1494440 w 2574608"/>
              <a:gd name="connsiteY0-2" fmla="*/ 0 h 2896510"/>
              <a:gd name="connsiteX1-3" fmla="*/ 0 w 2574608"/>
              <a:gd name="connsiteY1-4" fmla="*/ 2896510 h 2896510"/>
              <a:gd name="connsiteX2-5" fmla="*/ 2574608 w 2574608"/>
              <a:gd name="connsiteY2-6" fmla="*/ 2896510 h 2896510"/>
              <a:gd name="connsiteX3-7" fmla="*/ 1324610 w 2574608"/>
              <a:gd name="connsiteY3-8" fmla="*/ 334029 h 2896510"/>
              <a:gd name="connsiteX4" fmla="*/ 1494440 w 2574608"/>
              <a:gd name="connsiteY4" fmla="*/ 0 h 2896510"/>
              <a:gd name="connsiteX0-9" fmla="*/ 1350513 w 2600511"/>
              <a:gd name="connsiteY0-10" fmla="*/ 0 h 2562481"/>
              <a:gd name="connsiteX1-11" fmla="*/ 25903 w 2600511"/>
              <a:gd name="connsiteY1-12" fmla="*/ 2562481 h 2562481"/>
              <a:gd name="connsiteX2-13" fmla="*/ 2600511 w 2600511"/>
              <a:gd name="connsiteY2-14" fmla="*/ 2562481 h 2562481"/>
              <a:gd name="connsiteX3-15" fmla="*/ 1350513 w 2600511"/>
              <a:gd name="connsiteY3-16" fmla="*/ 0 h 2562481"/>
              <a:gd name="connsiteX0-17" fmla="*/ 1347738 w 2597736"/>
              <a:gd name="connsiteY0-18" fmla="*/ 0 h 2562481"/>
              <a:gd name="connsiteX1-19" fmla="*/ 23128 w 2597736"/>
              <a:gd name="connsiteY1-20" fmla="*/ 2562481 h 2562481"/>
              <a:gd name="connsiteX2-21" fmla="*/ 2597736 w 2597736"/>
              <a:gd name="connsiteY2-22" fmla="*/ 2562481 h 2562481"/>
              <a:gd name="connsiteX3-23" fmla="*/ 1347738 w 2597736"/>
              <a:gd name="connsiteY3-24" fmla="*/ 0 h 2562481"/>
              <a:gd name="connsiteX0-25" fmla="*/ 1324610 w 2574608"/>
              <a:gd name="connsiteY0-26" fmla="*/ 0 h 2562481"/>
              <a:gd name="connsiteX1-27" fmla="*/ 0 w 2574608"/>
              <a:gd name="connsiteY1-28" fmla="*/ 2562481 h 2562481"/>
              <a:gd name="connsiteX2-29" fmla="*/ 2574608 w 2574608"/>
              <a:gd name="connsiteY2-30" fmla="*/ 2562481 h 2562481"/>
              <a:gd name="connsiteX3-31" fmla="*/ 1324610 w 2574608"/>
              <a:gd name="connsiteY3-32" fmla="*/ 0 h 2562481"/>
              <a:gd name="connsiteX0-33" fmla="*/ 1324610 w 2574608"/>
              <a:gd name="connsiteY0-34" fmla="*/ 0 h 2562481"/>
              <a:gd name="connsiteX1-35" fmla="*/ 0 w 2574608"/>
              <a:gd name="connsiteY1-36" fmla="*/ 2562481 h 2562481"/>
              <a:gd name="connsiteX2-37" fmla="*/ 2574608 w 2574608"/>
              <a:gd name="connsiteY2-38" fmla="*/ 2562481 h 2562481"/>
              <a:gd name="connsiteX3-39" fmla="*/ 1324610 w 2574608"/>
              <a:gd name="connsiteY3-40" fmla="*/ 0 h 2562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-1" fmla="*/ 2100739 w 3645524"/>
              <a:gd name="connsiteY0-2" fmla="*/ 0 h 6196996"/>
              <a:gd name="connsiteX1-3" fmla="*/ 0 w 3645524"/>
              <a:gd name="connsiteY1-4" fmla="*/ 3624810 h 6196996"/>
              <a:gd name="connsiteX2-5" fmla="*/ 1402962 w 3645524"/>
              <a:gd name="connsiteY2-6" fmla="*/ 6196996 h 6196996"/>
              <a:gd name="connsiteX3-7" fmla="*/ 1817037 w 3645524"/>
              <a:gd name="connsiteY3-8" fmla="*/ 6196996 h 6196996"/>
              <a:gd name="connsiteX4-9" fmla="*/ 3645524 w 3645524"/>
              <a:gd name="connsiteY4-10" fmla="*/ 3034345 h 6196996"/>
              <a:gd name="connsiteX5" fmla="*/ 2100739 w 3645524"/>
              <a:gd name="connsiteY5" fmla="*/ 0 h 6196996"/>
              <a:gd name="connsiteX0-11" fmla="*/ 2043466 w 3645524"/>
              <a:gd name="connsiteY0-12" fmla="*/ 0 h 6097098"/>
              <a:gd name="connsiteX1-13" fmla="*/ 0 w 3645524"/>
              <a:gd name="connsiteY1-14" fmla="*/ 3524912 h 6097098"/>
              <a:gd name="connsiteX2-15" fmla="*/ 1402962 w 3645524"/>
              <a:gd name="connsiteY2-16" fmla="*/ 6097098 h 6097098"/>
              <a:gd name="connsiteX3-17" fmla="*/ 1817037 w 3645524"/>
              <a:gd name="connsiteY3-18" fmla="*/ 6097098 h 6097098"/>
              <a:gd name="connsiteX4-19" fmla="*/ 3645524 w 3645524"/>
              <a:gd name="connsiteY4-20" fmla="*/ 2934447 h 6097098"/>
              <a:gd name="connsiteX5-21" fmla="*/ 2043466 w 3645524"/>
              <a:gd name="connsiteY5-22" fmla="*/ 0 h 6097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78332" y="1814804"/>
            <a:ext cx="266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spc="300" dirty="0">
                <a:solidFill>
                  <a:srgbClr val="0A2A6C"/>
                </a:solidFill>
                <a:cs typeface="+mn-ea"/>
                <a:sym typeface="+mn-lt"/>
              </a:rPr>
              <a:t>SUMMARY  </a:t>
            </a:r>
            <a:endParaRPr lang="en-US" altLang="zh-CN" sz="3200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4340" y="2550795"/>
            <a:ext cx="7505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0A2A6C"/>
                </a:solidFill>
                <a:cs typeface="+mn-ea"/>
                <a:sym typeface="+mn-lt"/>
              </a:rPr>
              <a:t>实验二文本编辑器</a:t>
            </a:r>
            <a:endParaRPr lang="zh-CN" altLang="en-US" sz="7200" b="1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6200000" flipV="1">
            <a:off x="4780727" y="4329271"/>
            <a:ext cx="529947" cy="2196604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2021211041</a:t>
            </a:r>
            <a:r>
              <a:rPr lang="zh-CN" sz="1600" dirty="0" smtClean="0">
                <a:solidFill>
                  <a:schemeClr val="bg1"/>
                </a:solidFill>
                <a:cs typeface="+mn-ea"/>
                <a:sym typeface="+mn-lt"/>
              </a:rPr>
              <a:t>蒲海博</a:t>
            </a:r>
            <a:endParaRPr 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6" grpId="0"/>
      <p:bldP spid="47" grpId="0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81940"/>
            <a:ext cx="47599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打开方法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010" y="1203960"/>
            <a:ext cx="841311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FileDialog fd = new FileDialog(fr,"打开",FileDialog.LOAD);</a:t>
            </a:r>
            <a:endParaRPr lang="zh-CN" altLang="en-US"/>
          </a:p>
          <a:p>
            <a:r>
              <a:rPr lang="zh-CN" altLang="en-US"/>
              <a:t>        fd.setVisible(true);</a:t>
            </a:r>
            <a:endParaRPr lang="zh-CN" altLang="en-US"/>
          </a:p>
          <a:p>
            <a:r>
              <a:rPr lang="zh-CN" altLang="en-US"/>
              <a:t>        //如果没有输入文件名</a:t>
            </a:r>
            <a:endParaRPr lang="zh-CN" altLang="en-US"/>
          </a:p>
          <a:p>
            <a:r>
              <a:rPr lang="zh-CN" altLang="en-US"/>
              <a:t>        if(fd.getFile()==null) {</a:t>
            </a:r>
            <a:endParaRPr lang="zh-CN" altLang="en-US"/>
          </a:p>
          <a:p>
            <a:r>
              <a:rPr lang="zh-CN" altLang="en-US"/>
              <a:t>            System.out.println("打开失败");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try {</a:t>
            </a:r>
            <a:endParaRPr lang="zh-CN" altLang="en-US"/>
          </a:p>
          <a:p>
            <a:r>
              <a:rPr lang="zh-CN" altLang="en-US"/>
              <a:t>            //获取输入文件名的路径，并将它作为参数传递给流FileInputStream，把这个流作为参数传递给流InputStreamReader</a:t>
            </a:r>
            <a:endParaRPr lang="zh-CN" altLang="en-US"/>
          </a:p>
          <a:p>
            <a:r>
              <a:rPr lang="zh-CN" altLang="en-US"/>
              <a:t>            FileInputStream fis1 = new FileInputStream(fd.getDirectory()+fd.getFile());</a:t>
            </a:r>
            <a:endParaRPr lang="zh-CN" altLang="en-US"/>
          </a:p>
          <a:p>
            <a:r>
              <a:rPr lang="zh-CN" altLang="en-US"/>
              <a:t>            InputStreamReader isr1 = new InputStreamReader(fis1);</a:t>
            </a:r>
            <a:endParaRPr lang="zh-CN" altLang="en-US"/>
          </a:p>
          <a:p>
            <a:r>
              <a:rPr lang="zh-CN" altLang="en-US"/>
              <a:t>            //定义一个数组，这个数组存了所输入那个文件的内容</a:t>
            </a:r>
            <a:endParaRPr lang="zh-CN" altLang="en-US"/>
          </a:p>
          <a:p>
            <a:r>
              <a:rPr lang="zh-CN" altLang="en-US"/>
              <a:t>            char[] cbuf = new char[10];</a:t>
            </a:r>
            <a:endParaRPr lang="zh-CN" altLang="en-US"/>
          </a:p>
          <a:p>
            <a:r>
              <a:rPr lang="zh-CN" altLang="en-US"/>
              <a:t>            isr1.read(cbuf, 0, 10);</a:t>
            </a:r>
            <a:endParaRPr lang="zh-CN" altLang="en-US"/>
          </a:p>
          <a:p>
            <a:r>
              <a:rPr lang="zh-CN" altLang="en-US"/>
              <a:t>            for(int j=0;j&lt;10;j++) {</a:t>
            </a:r>
            <a:endParaRPr lang="zh-CN" altLang="en-US"/>
          </a:p>
          <a:p>
            <a:r>
              <a:rPr lang="zh-CN" altLang="en-US"/>
              <a:t>                s1 = s1 + cbuf[j];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}catch(Exception e) {</a:t>
            </a:r>
            <a:endParaRPr lang="zh-CN" altLang="en-US"/>
          </a:p>
          <a:p>
            <a:r>
              <a:rPr lang="zh-CN" altLang="en-US"/>
              <a:t>            System.out.println("打开异常");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080" y="1380490"/>
            <a:ext cx="100876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FileDialog fd = new FileDialog(fr,"请输入你要保存的文件名",FileDialog.SAVE);</a:t>
            </a:r>
            <a:endParaRPr lang="zh-CN" altLang="en-US"/>
          </a:p>
          <a:p>
            <a:r>
              <a:rPr lang="zh-CN" altLang="en-US"/>
              <a:t>        System.out.println("你在TextArea里的输入为:"+s);</a:t>
            </a:r>
            <a:endParaRPr lang="zh-CN" altLang="en-US"/>
          </a:p>
          <a:p>
            <a:r>
              <a:rPr lang="zh-CN" altLang="en-US"/>
              <a:t>        fd.setVisible(true);</a:t>
            </a:r>
            <a:endParaRPr lang="zh-CN" altLang="en-US"/>
          </a:p>
          <a:p>
            <a:r>
              <a:rPr lang="zh-CN" altLang="en-US"/>
              <a:t>        if(fd.getDirectory()==null) {</a:t>
            </a:r>
            <a:endParaRPr lang="zh-CN" altLang="en-US"/>
          </a:p>
          <a:p>
            <a:r>
              <a:rPr lang="zh-CN" altLang="en-US"/>
              <a:t>            System.out.println("你没有选择保存位置");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try {</a:t>
            </a:r>
            <a:endParaRPr lang="zh-CN" altLang="en-US"/>
          </a:p>
          <a:p>
            <a:r>
              <a:rPr lang="zh-CN" altLang="en-US"/>
              <a:t>            FileOutputStream fos = new FileOutputStream(fd.getDirectory() + fd.getFile());</a:t>
            </a:r>
            <a:endParaRPr lang="zh-CN" altLang="en-US"/>
          </a:p>
          <a:p>
            <a:r>
              <a:rPr lang="zh-CN" altLang="en-US"/>
              <a:t>            OutputStreamWriter osw = new OutputStreamWriter(fos);</a:t>
            </a:r>
            <a:endParaRPr lang="zh-CN" altLang="en-US"/>
          </a:p>
          <a:p>
            <a:r>
              <a:rPr lang="zh-CN" altLang="en-US"/>
              <a:t>            osw.write(s);</a:t>
            </a:r>
            <a:endParaRPr lang="zh-CN" altLang="en-US"/>
          </a:p>
          <a:p>
            <a:r>
              <a:rPr lang="zh-CN" altLang="en-US"/>
              <a:t>            osw.flush();</a:t>
            </a:r>
            <a:endParaRPr lang="zh-CN" altLang="en-US"/>
          </a:p>
          <a:p>
            <a:r>
              <a:rPr lang="zh-CN" altLang="en-US"/>
              <a:t>            osw.close();</a:t>
            </a:r>
            <a:endParaRPr lang="zh-CN" altLang="en-US"/>
          </a:p>
          <a:p>
            <a:r>
              <a:rPr lang="zh-CN" altLang="en-US"/>
              <a:t>            fos.close();</a:t>
            </a:r>
            <a:endParaRPr lang="zh-CN" altLang="en-US"/>
          </a:p>
          <a:p>
            <a:r>
              <a:rPr lang="zh-CN" altLang="en-US"/>
              <a:t>        }catch(Exception e) {</a:t>
            </a:r>
            <a:endParaRPr lang="zh-CN" altLang="en-US"/>
          </a:p>
          <a:p>
            <a:r>
              <a:rPr lang="zh-CN" altLang="en-US"/>
              <a:t>            System.out.println("保存异常");</a:t>
            </a:r>
            <a:endParaRPr lang="zh-CN" altLang="en-US"/>
          </a:p>
          <a:p>
            <a:r>
              <a:rPr lang="zh-CN" altLang="en-US"/>
              <a:t>        }finally {</a:t>
            </a:r>
            <a:endParaRPr lang="zh-CN" altLang="en-US"/>
          </a:p>
          <a:p>
            <a:r>
              <a:rPr lang="zh-CN" altLang="en-US"/>
              <a:t>            System.out.println("您的内容保存到了:"+fd.getDirectory()+fd.getFile());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41203" y="458346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保存方法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315" y="2136775"/>
            <a:ext cx="100876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String s = "C:\\Users\\pu\\Desktop";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String p = "99.txt";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File f = new File(s,p);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if(!f.exists())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//新建文件的专属函数creatNewFile()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f.createNewFile();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System.out.println("新建成功");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System.out.println("新建文本文件的位置："+f.getPath());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}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else{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System.out.println("新建失败");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}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203" y="458346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新建方法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/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-1" fmla="*/ 1494440 w 2574608"/>
              <a:gd name="connsiteY0-2" fmla="*/ 0 h 2896510"/>
              <a:gd name="connsiteX1-3" fmla="*/ 0 w 2574608"/>
              <a:gd name="connsiteY1-4" fmla="*/ 2896510 h 2896510"/>
              <a:gd name="connsiteX2-5" fmla="*/ 2574608 w 2574608"/>
              <a:gd name="connsiteY2-6" fmla="*/ 2896510 h 2896510"/>
              <a:gd name="connsiteX3-7" fmla="*/ 1324610 w 2574608"/>
              <a:gd name="connsiteY3-8" fmla="*/ 334029 h 2896510"/>
              <a:gd name="connsiteX4" fmla="*/ 1494440 w 2574608"/>
              <a:gd name="connsiteY4" fmla="*/ 0 h 2896510"/>
              <a:gd name="connsiteX0-9" fmla="*/ 1350513 w 2600511"/>
              <a:gd name="connsiteY0-10" fmla="*/ 0 h 2562481"/>
              <a:gd name="connsiteX1-11" fmla="*/ 25903 w 2600511"/>
              <a:gd name="connsiteY1-12" fmla="*/ 2562481 h 2562481"/>
              <a:gd name="connsiteX2-13" fmla="*/ 2600511 w 2600511"/>
              <a:gd name="connsiteY2-14" fmla="*/ 2562481 h 2562481"/>
              <a:gd name="connsiteX3-15" fmla="*/ 1350513 w 2600511"/>
              <a:gd name="connsiteY3-16" fmla="*/ 0 h 2562481"/>
              <a:gd name="connsiteX0-17" fmla="*/ 1347738 w 2597736"/>
              <a:gd name="connsiteY0-18" fmla="*/ 0 h 2562481"/>
              <a:gd name="connsiteX1-19" fmla="*/ 23128 w 2597736"/>
              <a:gd name="connsiteY1-20" fmla="*/ 2562481 h 2562481"/>
              <a:gd name="connsiteX2-21" fmla="*/ 2597736 w 2597736"/>
              <a:gd name="connsiteY2-22" fmla="*/ 2562481 h 2562481"/>
              <a:gd name="connsiteX3-23" fmla="*/ 1347738 w 2597736"/>
              <a:gd name="connsiteY3-24" fmla="*/ 0 h 2562481"/>
              <a:gd name="connsiteX0-25" fmla="*/ 1324610 w 2574608"/>
              <a:gd name="connsiteY0-26" fmla="*/ 0 h 2562481"/>
              <a:gd name="connsiteX1-27" fmla="*/ 0 w 2574608"/>
              <a:gd name="connsiteY1-28" fmla="*/ 2562481 h 2562481"/>
              <a:gd name="connsiteX2-29" fmla="*/ 2574608 w 2574608"/>
              <a:gd name="connsiteY2-30" fmla="*/ 2562481 h 2562481"/>
              <a:gd name="connsiteX3-31" fmla="*/ 1324610 w 2574608"/>
              <a:gd name="connsiteY3-32" fmla="*/ 0 h 2562481"/>
              <a:gd name="connsiteX0-33" fmla="*/ 1324610 w 2574608"/>
              <a:gd name="connsiteY0-34" fmla="*/ 0 h 2562481"/>
              <a:gd name="connsiteX1-35" fmla="*/ 0 w 2574608"/>
              <a:gd name="connsiteY1-36" fmla="*/ 2562481 h 2562481"/>
              <a:gd name="connsiteX2-37" fmla="*/ 2574608 w 2574608"/>
              <a:gd name="connsiteY2-38" fmla="*/ 2562481 h 2562481"/>
              <a:gd name="connsiteX3-39" fmla="*/ 1324610 w 2574608"/>
              <a:gd name="connsiteY3-40" fmla="*/ 0 h 2562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-1" fmla="*/ 2100739 w 3645524"/>
              <a:gd name="connsiteY0-2" fmla="*/ 0 h 6196996"/>
              <a:gd name="connsiteX1-3" fmla="*/ 0 w 3645524"/>
              <a:gd name="connsiteY1-4" fmla="*/ 3624810 h 6196996"/>
              <a:gd name="connsiteX2-5" fmla="*/ 1402962 w 3645524"/>
              <a:gd name="connsiteY2-6" fmla="*/ 6196996 h 6196996"/>
              <a:gd name="connsiteX3-7" fmla="*/ 1817037 w 3645524"/>
              <a:gd name="connsiteY3-8" fmla="*/ 6196996 h 6196996"/>
              <a:gd name="connsiteX4-9" fmla="*/ 3645524 w 3645524"/>
              <a:gd name="connsiteY4-10" fmla="*/ 3034345 h 6196996"/>
              <a:gd name="connsiteX5" fmla="*/ 2100739 w 3645524"/>
              <a:gd name="connsiteY5" fmla="*/ 0 h 6196996"/>
              <a:gd name="connsiteX0-11" fmla="*/ 2043466 w 3645524"/>
              <a:gd name="connsiteY0-12" fmla="*/ 0 h 6097098"/>
              <a:gd name="connsiteX1-13" fmla="*/ 0 w 3645524"/>
              <a:gd name="connsiteY1-14" fmla="*/ 3524912 h 6097098"/>
              <a:gd name="connsiteX2-15" fmla="*/ 1402962 w 3645524"/>
              <a:gd name="connsiteY2-16" fmla="*/ 6097098 h 6097098"/>
              <a:gd name="connsiteX3-17" fmla="*/ 1817037 w 3645524"/>
              <a:gd name="connsiteY3-18" fmla="*/ 6097098 h 6097098"/>
              <a:gd name="connsiteX4-19" fmla="*/ 3645524 w 3645524"/>
              <a:gd name="connsiteY4-20" fmla="*/ 2934447 h 6097098"/>
              <a:gd name="connsiteX5-21" fmla="*/ 2043466 w 3645524"/>
              <a:gd name="connsiteY5-22" fmla="*/ 0 h 6097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6200000" flipV="1">
            <a:off x="2053622" y="935083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04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016" y="2973932"/>
            <a:ext cx="52501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程序展示及总结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3" grpId="0" bldLvl="0" animBg="1"/>
      <p:bldP spid="44" grpId="0" bldLvl="0" animBg="1"/>
      <p:bldP spid="22" grpId="0" bldLvl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9500" y="1120140"/>
            <a:ext cx="1679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endParaRPr lang="zh-CN" altLang="en-US" sz="2400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12315"/>
            <a:ext cx="2786380" cy="2833370"/>
          </a:xfrm>
          <a:prstGeom prst="rect">
            <a:avLst/>
          </a:prstGeom>
        </p:spPr>
      </p:pic>
      <p:pic>
        <p:nvPicPr>
          <p:cNvPr id="-2147482615" name="图片 -21474826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85" y="2012315"/>
            <a:ext cx="2814955" cy="283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4" name="图片 -21474826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65" y="2011680"/>
            <a:ext cx="2839085" cy="2834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3865245" y="1120140"/>
            <a:ext cx="1679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文件菜单</a:t>
            </a:r>
            <a:endParaRPr lang="zh-CN" altLang="en-US" sz="2400" b="1"/>
          </a:p>
        </p:txBody>
      </p:sp>
      <p:sp>
        <p:nvSpPr>
          <p:cNvPr id="15" name="文本框 14"/>
          <p:cNvSpPr txBox="1"/>
          <p:nvPr/>
        </p:nvSpPr>
        <p:spPr>
          <a:xfrm>
            <a:off x="7193915" y="1120140"/>
            <a:ext cx="1679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编辑菜单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2515" y="1026795"/>
            <a:ext cx="1804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新建</a:t>
            </a:r>
            <a:endParaRPr lang="zh-CN" altLang="en-US" sz="2400" b="1"/>
          </a:p>
        </p:txBody>
      </p:sp>
      <p:pic>
        <p:nvPicPr>
          <p:cNvPr id="-2147482578" name="图片 -2147482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1885950"/>
            <a:ext cx="3268345" cy="4003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0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5" y="1885315"/>
            <a:ext cx="4774565" cy="4003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194300" y="1026795"/>
            <a:ext cx="1804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打开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-2147482611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2073910"/>
            <a:ext cx="2325370" cy="32778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397635" y="1151255"/>
            <a:ext cx="1804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保存</a:t>
            </a:r>
            <a:endParaRPr lang="zh-CN" altLang="en-US" sz="2400" b="1"/>
          </a:p>
        </p:txBody>
      </p:sp>
      <p:pic>
        <p:nvPicPr>
          <p:cNvPr id="9" name="图片 -2147482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45" y="2073910"/>
            <a:ext cx="4130040" cy="3294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9" name="图片 -2147482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75" y="2073910"/>
            <a:ext cx="3018155" cy="3277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7204075" y="1151255"/>
            <a:ext cx="1804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帮助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矩形 319"/>
          <p:cNvSpPr>
            <a:spLocks noChangeArrowheads="1"/>
          </p:cNvSpPr>
          <p:nvPr/>
        </p:nvSpPr>
        <p:spPr bwMode="auto">
          <a:xfrm>
            <a:off x="841375" y="2209800"/>
            <a:ext cx="74656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熟练了Javaswing的布局操作，对于Jmenubar 、Jmenu和快捷键的使用更加熟悉了；熟悉了文件（读者、写者）读取、写入、保存等操作，如打开方法使用组件FileDialog，然后使用函数getFile和获取输入的文件名获取你输入文件名的路径，并将它作为参数传递给流FileInputStream，把这个流作为参数传递给流InputStreamReader；熟悉了异常捕获的操作，在操作失败时做出提示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831" y="458697"/>
            <a:ext cx="16306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总结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t="-11722"/>
          <a:stretch>
            <a:fillRect/>
          </a:stretch>
        </p:blipFill>
        <p:spPr>
          <a:xfrm>
            <a:off x="7018649" y="-744817"/>
            <a:ext cx="6533533" cy="76275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/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-1" fmla="*/ 1494440 w 2574608"/>
              <a:gd name="connsiteY0-2" fmla="*/ 0 h 2896510"/>
              <a:gd name="connsiteX1-3" fmla="*/ 0 w 2574608"/>
              <a:gd name="connsiteY1-4" fmla="*/ 2896510 h 2896510"/>
              <a:gd name="connsiteX2-5" fmla="*/ 2574608 w 2574608"/>
              <a:gd name="connsiteY2-6" fmla="*/ 2896510 h 2896510"/>
              <a:gd name="connsiteX3-7" fmla="*/ 1324610 w 2574608"/>
              <a:gd name="connsiteY3-8" fmla="*/ 334029 h 2896510"/>
              <a:gd name="connsiteX4" fmla="*/ 1494440 w 2574608"/>
              <a:gd name="connsiteY4" fmla="*/ 0 h 2896510"/>
              <a:gd name="connsiteX0-9" fmla="*/ 1350513 w 2600511"/>
              <a:gd name="connsiteY0-10" fmla="*/ 0 h 2562481"/>
              <a:gd name="connsiteX1-11" fmla="*/ 25903 w 2600511"/>
              <a:gd name="connsiteY1-12" fmla="*/ 2562481 h 2562481"/>
              <a:gd name="connsiteX2-13" fmla="*/ 2600511 w 2600511"/>
              <a:gd name="connsiteY2-14" fmla="*/ 2562481 h 2562481"/>
              <a:gd name="connsiteX3-15" fmla="*/ 1350513 w 2600511"/>
              <a:gd name="connsiteY3-16" fmla="*/ 0 h 2562481"/>
              <a:gd name="connsiteX0-17" fmla="*/ 1347738 w 2597736"/>
              <a:gd name="connsiteY0-18" fmla="*/ 0 h 2562481"/>
              <a:gd name="connsiteX1-19" fmla="*/ 23128 w 2597736"/>
              <a:gd name="connsiteY1-20" fmla="*/ 2562481 h 2562481"/>
              <a:gd name="connsiteX2-21" fmla="*/ 2597736 w 2597736"/>
              <a:gd name="connsiteY2-22" fmla="*/ 2562481 h 2562481"/>
              <a:gd name="connsiteX3-23" fmla="*/ 1347738 w 2597736"/>
              <a:gd name="connsiteY3-24" fmla="*/ 0 h 2562481"/>
              <a:gd name="connsiteX0-25" fmla="*/ 1324610 w 2574608"/>
              <a:gd name="connsiteY0-26" fmla="*/ 0 h 2562481"/>
              <a:gd name="connsiteX1-27" fmla="*/ 0 w 2574608"/>
              <a:gd name="connsiteY1-28" fmla="*/ 2562481 h 2562481"/>
              <a:gd name="connsiteX2-29" fmla="*/ 2574608 w 2574608"/>
              <a:gd name="connsiteY2-30" fmla="*/ 2562481 h 2562481"/>
              <a:gd name="connsiteX3-31" fmla="*/ 1324610 w 2574608"/>
              <a:gd name="connsiteY3-32" fmla="*/ 0 h 2562481"/>
              <a:gd name="connsiteX0-33" fmla="*/ 1324610 w 2574608"/>
              <a:gd name="connsiteY0-34" fmla="*/ 0 h 2562481"/>
              <a:gd name="connsiteX1-35" fmla="*/ 0 w 2574608"/>
              <a:gd name="connsiteY1-36" fmla="*/ 2562481 h 2562481"/>
              <a:gd name="connsiteX2-37" fmla="*/ 2574608 w 2574608"/>
              <a:gd name="connsiteY2-38" fmla="*/ 2562481 h 2562481"/>
              <a:gd name="connsiteX3-39" fmla="*/ 1324610 w 2574608"/>
              <a:gd name="connsiteY3-40" fmla="*/ 0 h 2562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-1" fmla="*/ 2100739 w 3645524"/>
              <a:gd name="connsiteY0-2" fmla="*/ 0 h 6196996"/>
              <a:gd name="connsiteX1-3" fmla="*/ 0 w 3645524"/>
              <a:gd name="connsiteY1-4" fmla="*/ 3624810 h 6196996"/>
              <a:gd name="connsiteX2-5" fmla="*/ 1402962 w 3645524"/>
              <a:gd name="connsiteY2-6" fmla="*/ 6196996 h 6196996"/>
              <a:gd name="connsiteX3-7" fmla="*/ 1817037 w 3645524"/>
              <a:gd name="connsiteY3-8" fmla="*/ 6196996 h 6196996"/>
              <a:gd name="connsiteX4-9" fmla="*/ 3645524 w 3645524"/>
              <a:gd name="connsiteY4-10" fmla="*/ 3034345 h 6196996"/>
              <a:gd name="connsiteX5" fmla="*/ 2100739 w 3645524"/>
              <a:gd name="connsiteY5" fmla="*/ 0 h 6196996"/>
              <a:gd name="connsiteX0-11" fmla="*/ 2043466 w 3645524"/>
              <a:gd name="connsiteY0-12" fmla="*/ 0 h 6097098"/>
              <a:gd name="connsiteX1-13" fmla="*/ 0 w 3645524"/>
              <a:gd name="connsiteY1-14" fmla="*/ 3524912 h 6097098"/>
              <a:gd name="connsiteX2-15" fmla="*/ 1402962 w 3645524"/>
              <a:gd name="connsiteY2-16" fmla="*/ 6097098 h 6097098"/>
              <a:gd name="connsiteX3-17" fmla="*/ 1817037 w 3645524"/>
              <a:gd name="connsiteY3-18" fmla="*/ 6097098 h 6097098"/>
              <a:gd name="connsiteX4-19" fmla="*/ 3645524 w 3645524"/>
              <a:gd name="connsiteY4-20" fmla="*/ 2934447 h 6097098"/>
              <a:gd name="connsiteX5-21" fmla="*/ 2043466 w 3645524"/>
              <a:gd name="connsiteY5-22" fmla="*/ 0 h 6097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273008" y="2550603"/>
            <a:ext cx="584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0A2A6C"/>
                </a:solidFill>
                <a:cs typeface="+mn-ea"/>
                <a:sym typeface="+mn-lt"/>
              </a:rPr>
              <a:t>汇报完毕！</a:t>
            </a:r>
            <a:endParaRPr lang="zh-CN" altLang="en-US" sz="7200" b="1" dirty="0">
              <a:solidFill>
                <a:srgbClr val="0A2A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-34983" y="-69946"/>
            <a:ext cx="3614231" cy="6526792"/>
          </a:xfrm>
          <a:custGeom>
            <a:avLst/>
            <a:gdLst>
              <a:gd name="connsiteX0" fmla="*/ 0 w 3614231"/>
              <a:gd name="connsiteY0" fmla="*/ 0 h 6240132"/>
              <a:gd name="connsiteX1" fmla="*/ 3614231 w 3614231"/>
              <a:gd name="connsiteY1" fmla="*/ 3416597 h 6240132"/>
              <a:gd name="connsiteX2" fmla="*/ 0 w 3614231"/>
              <a:gd name="connsiteY2" fmla="*/ 6240132 h 6240132"/>
              <a:gd name="connsiteX3" fmla="*/ 0 w 3614231"/>
              <a:gd name="connsiteY3" fmla="*/ 0 h 624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231" h="6240132">
                <a:moveTo>
                  <a:pt x="0" y="0"/>
                </a:moveTo>
                <a:lnTo>
                  <a:pt x="3614231" y="3416597"/>
                </a:lnTo>
                <a:lnTo>
                  <a:pt x="0" y="624013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71540" y="-69946"/>
            <a:ext cx="6432935" cy="69947"/>
          </a:xfrm>
          <a:custGeom>
            <a:avLst/>
            <a:gdLst>
              <a:gd name="connsiteX0" fmla="*/ 0 w 6432935"/>
              <a:gd name="connsiteY0" fmla="*/ 0 h 69947"/>
              <a:gd name="connsiteX1" fmla="*/ 6432935 w 6432935"/>
              <a:gd name="connsiteY1" fmla="*/ 0 h 69947"/>
              <a:gd name="connsiteX2" fmla="*/ 6362987 w 6432935"/>
              <a:gd name="connsiteY2" fmla="*/ 69947 h 69947"/>
              <a:gd name="connsiteX3" fmla="*/ 69948 w 6432935"/>
              <a:gd name="connsiteY3" fmla="*/ 69947 h 69947"/>
              <a:gd name="connsiteX4" fmla="*/ 0 w 6432935"/>
              <a:gd name="connsiteY4" fmla="*/ 0 h 6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935" h="69947">
                <a:moveTo>
                  <a:pt x="0" y="0"/>
                </a:moveTo>
                <a:lnTo>
                  <a:pt x="6432935" y="0"/>
                </a:lnTo>
                <a:lnTo>
                  <a:pt x="6362987" y="69947"/>
                </a:lnTo>
                <a:lnTo>
                  <a:pt x="69948" y="69947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5528162" y="2318514"/>
            <a:ext cx="4176313" cy="646331"/>
            <a:chOff x="4340249" y="2755062"/>
            <a:chExt cx="3745833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4340249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45608" y="2760514"/>
              <a:ext cx="30404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问题描述</a:t>
              </a:r>
              <a:endPara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8162" y="3333263"/>
            <a:ext cx="4176311" cy="646331"/>
            <a:chOff x="4340249" y="2755062"/>
            <a:chExt cx="3745831" cy="646331"/>
          </a:xfrm>
        </p:grpSpPr>
        <p:sp>
          <p:nvSpPr>
            <p:cNvPr id="23" name="文本框 22"/>
            <p:cNvSpPr txBox="1"/>
            <p:nvPr/>
          </p:nvSpPr>
          <p:spPr>
            <a:xfrm>
              <a:off x="4340249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45607" y="2760514"/>
              <a:ext cx="304047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功能结构和类图</a:t>
              </a:r>
              <a:endPara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28162" y="4348012"/>
            <a:ext cx="4176313" cy="646331"/>
            <a:chOff x="4340249" y="2755062"/>
            <a:chExt cx="3745833" cy="646331"/>
          </a:xfrm>
        </p:grpSpPr>
        <p:sp>
          <p:nvSpPr>
            <p:cNvPr id="27" name="文本框 26"/>
            <p:cNvSpPr txBox="1"/>
            <p:nvPr/>
          </p:nvSpPr>
          <p:spPr>
            <a:xfrm>
              <a:off x="4340249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45608" y="2760514"/>
              <a:ext cx="30404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主要代码</a:t>
              </a:r>
              <a:endPara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28162" y="5362761"/>
            <a:ext cx="4176313" cy="646331"/>
            <a:chOff x="4340249" y="2755062"/>
            <a:chExt cx="3745833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4340249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045608" y="2760514"/>
              <a:ext cx="30404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实验结果及总结</a:t>
              </a:r>
              <a:endPara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任意多边形: 形状 40"/>
          <p:cNvSpPr/>
          <p:nvPr/>
        </p:nvSpPr>
        <p:spPr>
          <a:xfrm rot="5400000">
            <a:off x="1689998" y="-1217168"/>
            <a:ext cx="2434284" cy="4868621"/>
          </a:xfrm>
          <a:custGeom>
            <a:avLst/>
            <a:gdLst>
              <a:gd name="connsiteX0" fmla="*/ 0 w 3216433"/>
              <a:gd name="connsiteY0" fmla="*/ 6432936 h 6432936"/>
              <a:gd name="connsiteX1" fmla="*/ 0 w 3216433"/>
              <a:gd name="connsiteY1" fmla="*/ 0 h 6432936"/>
              <a:gd name="connsiteX2" fmla="*/ 3216433 w 3216433"/>
              <a:gd name="connsiteY2" fmla="*/ 3216468 h 64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6433" h="6432936">
                <a:moveTo>
                  <a:pt x="0" y="6432936"/>
                </a:moveTo>
                <a:lnTo>
                  <a:pt x="0" y="0"/>
                </a:lnTo>
                <a:lnTo>
                  <a:pt x="3216433" y="3216468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47708" y="1182681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A2A6C"/>
                </a:solidFill>
                <a:cs typeface="+mn-ea"/>
                <a:sym typeface="+mn-lt"/>
              </a:rPr>
              <a:t>CONTENTS</a:t>
            </a:r>
            <a:endParaRPr lang="zh-CN" altLang="en-US" sz="4400" b="1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8555128">
            <a:off x="231422" y="5499814"/>
            <a:ext cx="3372318" cy="1903724"/>
          </a:xfrm>
          <a:prstGeom prst="triangle">
            <a:avLst>
              <a:gd name="adj" fmla="val 26807"/>
            </a:avLst>
          </a:pr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/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-1" fmla="*/ 1494440 w 2574608"/>
              <a:gd name="connsiteY0-2" fmla="*/ 0 h 2896510"/>
              <a:gd name="connsiteX1-3" fmla="*/ 0 w 2574608"/>
              <a:gd name="connsiteY1-4" fmla="*/ 2896510 h 2896510"/>
              <a:gd name="connsiteX2-5" fmla="*/ 2574608 w 2574608"/>
              <a:gd name="connsiteY2-6" fmla="*/ 2896510 h 2896510"/>
              <a:gd name="connsiteX3-7" fmla="*/ 1324610 w 2574608"/>
              <a:gd name="connsiteY3-8" fmla="*/ 334029 h 2896510"/>
              <a:gd name="connsiteX4" fmla="*/ 1494440 w 2574608"/>
              <a:gd name="connsiteY4" fmla="*/ 0 h 2896510"/>
              <a:gd name="connsiteX0-9" fmla="*/ 1350513 w 2600511"/>
              <a:gd name="connsiteY0-10" fmla="*/ 0 h 2562481"/>
              <a:gd name="connsiteX1-11" fmla="*/ 25903 w 2600511"/>
              <a:gd name="connsiteY1-12" fmla="*/ 2562481 h 2562481"/>
              <a:gd name="connsiteX2-13" fmla="*/ 2600511 w 2600511"/>
              <a:gd name="connsiteY2-14" fmla="*/ 2562481 h 2562481"/>
              <a:gd name="connsiteX3-15" fmla="*/ 1350513 w 2600511"/>
              <a:gd name="connsiteY3-16" fmla="*/ 0 h 2562481"/>
              <a:gd name="connsiteX0-17" fmla="*/ 1347738 w 2597736"/>
              <a:gd name="connsiteY0-18" fmla="*/ 0 h 2562481"/>
              <a:gd name="connsiteX1-19" fmla="*/ 23128 w 2597736"/>
              <a:gd name="connsiteY1-20" fmla="*/ 2562481 h 2562481"/>
              <a:gd name="connsiteX2-21" fmla="*/ 2597736 w 2597736"/>
              <a:gd name="connsiteY2-22" fmla="*/ 2562481 h 2562481"/>
              <a:gd name="connsiteX3-23" fmla="*/ 1347738 w 2597736"/>
              <a:gd name="connsiteY3-24" fmla="*/ 0 h 2562481"/>
              <a:gd name="connsiteX0-25" fmla="*/ 1324610 w 2574608"/>
              <a:gd name="connsiteY0-26" fmla="*/ 0 h 2562481"/>
              <a:gd name="connsiteX1-27" fmla="*/ 0 w 2574608"/>
              <a:gd name="connsiteY1-28" fmla="*/ 2562481 h 2562481"/>
              <a:gd name="connsiteX2-29" fmla="*/ 2574608 w 2574608"/>
              <a:gd name="connsiteY2-30" fmla="*/ 2562481 h 2562481"/>
              <a:gd name="connsiteX3-31" fmla="*/ 1324610 w 2574608"/>
              <a:gd name="connsiteY3-32" fmla="*/ 0 h 2562481"/>
              <a:gd name="connsiteX0-33" fmla="*/ 1324610 w 2574608"/>
              <a:gd name="connsiteY0-34" fmla="*/ 0 h 2562481"/>
              <a:gd name="connsiteX1-35" fmla="*/ 0 w 2574608"/>
              <a:gd name="connsiteY1-36" fmla="*/ 2562481 h 2562481"/>
              <a:gd name="connsiteX2-37" fmla="*/ 2574608 w 2574608"/>
              <a:gd name="connsiteY2-38" fmla="*/ 2562481 h 2562481"/>
              <a:gd name="connsiteX3-39" fmla="*/ 1324610 w 2574608"/>
              <a:gd name="connsiteY3-40" fmla="*/ 0 h 2562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-1" fmla="*/ 2100739 w 3645524"/>
              <a:gd name="connsiteY0-2" fmla="*/ 0 h 6196996"/>
              <a:gd name="connsiteX1-3" fmla="*/ 0 w 3645524"/>
              <a:gd name="connsiteY1-4" fmla="*/ 3624810 h 6196996"/>
              <a:gd name="connsiteX2-5" fmla="*/ 1402962 w 3645524"/>
              <a:gd name="connsiteY2-6" fmla="*/ 6196996 h 6196996"/>
              <a:gd name="connsiteX3-7" fmla="*/ 1817037 w 3645524"/>
              <a:gd name="connsiteY3-8" fmla="*/ 6196996 h 6196996"/>
              <a:gd name="connsiteX4-9" fmla="*/ 3645524 w 3645524"/>
              <a:gd name="connsiteY4-10" fmla="*/ 3034345 h 6196996"/>
              <a:gd name="connsiteX5" fmla="*/ 2100739 w 3645524"/>
              <a:gd name="connsiteY5" fmla="*/ 0 h 6196996"/>
              <a:gd name="connsiteX0-11" fmla="*/ 2043466 w 3645524"/>
              <a:gd name="connsiteY0-12" fmla="*/ 0 h 6097098"/>
              <a:gd name="connsiteX1-13" fmla="*/ 0 w 3645524"/>
              <a:gd name="connsiteY1-14" fmla="*/ 3524912 h 6097098"/>
              <a:gd name="connsiteX2-15" fmla="*/ 1402962 w 3645524"/>
              <a:gd name="connsiteY2-16" fmla="*/ 6097098 h 6097098"/>
              <a:gd name="connsiteX3-17" fmla="*/ 1817037 w 3645524"/>
              <a:gd name="connsiteY3-18" fmla="*/ 6097098 h 6097098"/>
              <a:gd name="connsiteX4-19" fmla="*/ 3645524 w 3645524"/>
              <a:gd name="connsiteY4-20" fmla="*/ 2934447 h 6097098"/>
              <a:gd name="connsiteX5-21" fmla="*/ 2043466 w 3645524"/>
              <a:gd name="connsiteY5-22" fmla="*/ 0 h 6097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52988" y="3245361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问题描述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6200000" flipV="1">
            <a:off x="2784883" y="1130861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01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17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660" y="2552700"/>
            <a:ext cx="4629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基本要求：</a:t>
            </a:r>
            <a:endParaRPr lang="zh-CN" altLang="en-US"/>
          </a:p>
          <a:p>
            <a:r>
              <a:rPr lang="zh-CN" altLang="en-US"/>
              <a:t>编写一个如图所示的简单文本编辑器。基本功能包括：新建立文本，录入信息；将输入的文件存保到硬盘上；打开硬盘上的文件，重新编辑。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6743" y="792356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实验要求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pic>
        <p:nvPicPr>
          <p:cNvPr id="-21474826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8230" y="2074863"/>
            <a:ext cx="3048000" cy="2491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/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-1" fmla="*/ 1494440 w 2574608"/>
              <a:gd name="connsiteY0-2" fmla="*/ 0 h 2896510"/>
              <a:gd name="connsiteX1-3" fmla="*/ 0 w 2574608"/>
              <a:gd name="connsiteY1-4" fmla="*/ 2896510 h 2896510"/>
              <a:gd name="connsiteX2-5" fmla="*/ 2574608 w 2574608"/>
              <a:gd name="connsiteY2-6" fmla="*/ 2896510 h 2896510"/>
              <a:gd name="connsiteX3-7" fmla="*/ 1324610 w 2574608"/>
              <a:gd name="connsiteY3-8" fmla="*/ 334029 h 2896510"/>
              <a:gd name="connsiteX4" fmla="*/ 1494440 w 2574608"/>
              <a:gd name="connsiteY4" fmla="*/ 0 h 2896510"/>
              <a:gd name="connsiteX0-9" fmla="*/ 1350513 w 2600511"/>
              <a:gd name="connsiteY0-10" fmla="*/ 0 h 2562481"/>
              <a:gd name="connsiteX1-11" fmla="*/ 25903 w 2600511"/>
              <a:gd name="connsiteY1-12" fmla="*/ 2562481 h 2562481"/>
              <a:gd name="connsiteX2-13" fmla="*/ 2600511 w 2600511"/>
              <a:gd name="connsiteY2-14" fmla="*/ 2562481 h 2562481"/>
              <a:gd name="connsiteX3-15" fmla="*/ 1350513 w 2600511"/>
              <a:gd name="connsiteY3-16" fmla="*/ 0 h 2562481"/>
              <a:gd name="connsiteX0-17" fmla="*/ 1347738 w 2597736"/>
              <a:gd name="connsiteY0-18" fmla="*/ 0 h 2562481"/>
              <a:gd name="connsiteX1-19" fmla="*/ 23128 w 2597736"/>
              <a:gd name="connsiteY1-20" fmla="*/ 2562481 h 2562481"/>
              <a:gd name="connsiteX2-21" fmla="*/ 2597736 w 2597736"/>
              <a:gd name="connsiteY2-22" fmla="*/ 2562481 h 2562481"/>
              <a:gd name="connsiteX3-23" fmla="*/ 1347738 w 2597736"/>
              <a:gd name="connsiteY3-24" fmla="*/ 0 h 2562481"/>
              <a:gd name="connsiteX0-25" fmla="*/ 1324610 w 2574608"/>
              <a:gd name="connsiteY0-26" fmla="*/ 0 h 2562481"/>
              <a:gd name="connsiteX1-27" fmla="*/ 0 w 2574608"/>
              <a:gd name="connsiteY1-28" fmla="*/ 2562481 h 2562481"/>
              <a:gd name="connsiteX2-29" fmla="*/ 2574608 w 2574608"/>
              <a:gd name="connsiteY2-30" fmla="*/ 2562481 h 2562481"/>
              <a:gd name="connsiteX3-31" fmla="*/ 1324610 w 2574608"/>
              <a:gd name="connsiteY3-32" fmla="*/ 0 h 2562481"/>
              <a:gd name="connsiteX0-33" fmla="*/ 1324610 w 2574608"/>
              <a:gd name="connsiteY0-34" fmla="*/ 0 h 2562481"/>
              <a:gd name="connsiteX1-35" fmla="*/ 0 w 2574608"/>
              <a:gd name="connsiteY1-36" fmla="*/ 2562481 h 2562481"/>
              <a:gd name="connsiteX2-37" fmla="*/ 2574608 w 2574608"/>
              <a:gd name="connsiteY2-38" fmla="*/ 2562481 h 2562481"/>
              <a:gd name="connsiteX3-39" fmla="*/ 1324610 w 2574608"/>
              <a:gd name="connsiteY3-40" fmla="*/ 0 h 2562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-1" fmla="*/ 2100739 w 3645524"/>
              <a:gd name="connsiteY0-2" fmla="*/ 0 h 6196996"/>
              <a:gd name="connsiteX1-3" fmla="*/ 0 w 3645524"/>
              <a:gd name="connsiteY1-4" fmla="*/ 3624810 h 6196996"/>
              <a:gd name="connsiteX2-5" fmla="*/ 1402962 w 3645524"/>
              <a:gd name="connsiteY2-6" fmla="*/ 6196996 h 6196996"/>
              <a:gd name="connsiteX3-7" fmla="*/ 1817037 w 3645524"/>
              <a:gd name="connsiteY3-8" fmla="*/ 6196996 h 6196996"/>
              <a:gd name="connsiteX4-9" fmla="*/ 3645524 w 3645524"/>
              <a:gd name="connsiteY4-10" fmla="*/ 3034345 h 6196996"/>
              <a:gd name="connsiteX5" fmla="*/ 2100739 w 3645524"/>
              <a:gd name="connsiteY5" fmla="*/ 0 h 6196996"/>
              <a:gd name="connsiteX0-11" fmla="*/ 2043466 w 3645524"/>
              <a:gd name="connsiteY0-12" fmla="*/ 0 h 6097098"/>
              <a:gd name="connsiteX1-13" fmla="*/ 0 w 3645524"/>
              <a:gd name="connsiteY1-14" fmla="*/ 3524912 h 6097098"/>
              <a:gd name="connsiteX2-15" fmla="*/ 1402962 w 3645524"/>
              <a:gd name="connsiteY2-16" fmla="*/ 6097098 h 6097098"/>
              <a:gd name="connsiteX3-17" fmla="*/ 1817037 w 3645524"/>
              <a:gd name="connsiteY3-18" fmla="*/ 6097098 h 6097098"/>
              <a:gd name="connsiteX4-19" fmla="*/ 3645524 w 3645524"/>
              <a:gd name="connsiteY4-20" fmla="*/ 2934447 h 6097098"/>
              <a:gd name="connsiteX5-21" fmla="*/ 2043466 w 3645524"/>
              <a:gd name="connsiteY5-22" fmla="*/ 0 h 6097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7016" y="2973932"/>
            <a:ext cx="59740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功能结构图和类图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6200000" flipV="1">
            <a:off x="2053622" y="935083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02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17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等腰三角形 44"/>
          <p:cNvSpPr>
            <a:spLocks noChangeArrowheads="1"/>
          </p:cNvSpPr>
          <p:nvPr/>
        </p:nvSpPr>
        <p:spPr bwMode="auto">
          <a:xfrm rot="10800000">
            <a:off x="2444751" y="1625601"/>
            <a:ext cx="265113" cy="163513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zh-CN" altLang="en-US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AutoShape 2" descr="客服工作职业形象图片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8689" y="6605066"/>
            <a:ext cx="129995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00" b="0" i="0" kern="0" cap="none" spc="0" normalizeH="0" baseline="0" noProof="0" dirty="0" smtClean="0">
                <a:solidFill>
                  <a:schemeClr val="bg1"/>
                </a:solidFill>
              </a:rPr>
              <a:t>下载 </a:t>
            </a:r>
            <a:r>
              <a:rPr kumimoji="0" lang="en-US" altLang="zh-CN" sz="100" b="0" i="0" kern="0" cap="none" spc="0" normalizeH="0" baseline="0" noProof="0" dirty="0" smtClean="0">
                <a:solidFill>
                  <a:schemeClr val="bg1"/>
                </a:solidFill>
              </a:rPr>
              <a:t>http://www.1ppt.com/xiazai/</a:t>
            </a:r>
            <a:endParaRPr kumimoji="0" lang="en-US" altLang="zh-CN" sz="100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5133" y="458346"/>
            <a:ext cx="38023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功能模块图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pic>
        <p:nvPicPr>
          <p:cNvPr id="-2147482599" name="图片 -2147482600" descr="页-1(3)"/>
          <p:cNvPicPr>
            <a:picLocks noChangeAspect="1"/>
          </p:cNvPicPr>
          <p:nvPr/>
        </p:nvPicPr>
        <p:blipFill>
          <a:blip r:embed="rId1"/>
          <a:srcRect l="27031" t="18900" r="32196" b="35184"/>
          <a:stretch>
            <a:fillRect/>
          </a:stretch>
        </p:blipFill>
        <p:spPr>
          <a:xfrm>
            <a:off x="2894965" y="1892300"/>
            <a:ext cx="5111750" cy="407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等腰三角形 44"/>
          <p:cNvSpPr>
            <a:spLocks noChangeArrowheads="1"/>
          </p:cNvSpPr>
          <p:nvPr/>
        </p:nvSpPr>
        <p:spPr bwMode="auto">
          <a:xfrm rot="10800000">
            <a:off x="2444751" y="1625601"/>
            <a:ext cx="265113" cy="163513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zh-CN" altLang="en-US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AutoShape 2" descr="客服工作职业形象图片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8689" y="6605066"/>
            <a:ext cx="129995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00" b="0" i="0" kern="0" cap="none" spc="0" normalizeH="0" baseline="0" noProof="0" dirty="0" smtClean="0">
                <a:solidFill>
                  <a:schemeClr val="bg1"/>
                </a:solidFill>
              </a:rPr>
              <a:t>下载 </a:t>
            </a:r>
            <a:r>
              <a:rPr kumimoji="0" lang="en-US" altLang="zh-CN" sz="100" b="0" i="0" kern="0" cap="none" spc="0" normalizeH="0" baseline="0" noProof="0" dirty="0" smtClean="0">
                <a:solidFill>
                  <a:schemeClr val="bg1"/>
                </a:solidFill>
              </a:rPr>
              <a:t>http://www.1ppt.com/xiazai/</a:t>
            </a:r>
            <a:endParaRPr kumimoji="0" lang="en-US" altLang="zh-CN" sz="100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5133" y="458346"/>
            <a:ext cx="16306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类图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4095" y="2495550"/>
            <a:ext cx="4820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面向对象的技术：封装，继承，接口，匿名类，重写</a:t>
            </a:r>
            <a:endParaRPr lang="zh-CN" altLang="en-US"/>
          </a:p>
          <a:p>
            <a:r>
              <a:rPr lang="zh-CN" altLang="en-US"/>
              <a:t>继承JmenuBar,调用 ActionListener接口，将文本编辑器封装为textedit类，利用匿名类添加事件监听，对ActionListener方法进行重写。dakai方法实现打开文件，xinjian方法在指定的文件夹中新建99.text文档，baocun方法将文本区域的内容保存至文档</a:t>
            </a:r>
            <a:endParaRPr lang="zh-CN" altLang="en-US"/>
          </a:p>
        </p:txBody>
      </p:sp>
      <p:pic>
        <p:nvPicPr>
          <p:cNvPr id="-2147482595" name="图片 -2147482596" descr="微信图片_20230204132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2034540"/>
            <a:ext cx="3195320" cy="4093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/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-1" fmla="*/ 1494440 w 2574608"/>
              <a:gd name="connsiteY0-2" fmla="*/ 0 h 2896510"/>
              <a:gd name="connsiteX1-3" fmla="*/ 0 w 2574608"/>
              <a:gd name="connsiteY1-4" fmla="*/ 2896510 h 2896510"/>
              <a:gd name="connsiteX2-5" fmla="*/ 2574608 w 2574608"/>
              <a:gd name="connsiteY2-6" fmla="*/ 2896510 h 2896510"/>
              <a:gd name="connsiteX3-7" fmla="*/ 1324610 w 2574608"/>
              <a:gd name="connsiteY3-8" fmla="*/ 334029 h 2896510"/>
              <a:gd name="connsiteX4" fmla="*/ 1494440 w 2574608"/>
              <a:gd name="connsiteY4" fmla="*/ 0 h 2896510"/>
              <a:gd name="connsiteX0-9" fmla="*/ 1350513 w 2600511"/>
              <a:gd name="connsiteY0-10" fmla="*/ 0 h 2562481"/>
              <a:gd name="connsiteX1-11" fmla="*/ 25903 w 2600511"/>
              <a:gd name="connsiteY1-12" fmla="*/ 2562481 h 2562481"/>
              <a:gd name="connsiteX2-13" fmla="*/ 2600511 w 2600511"/>
              <a:gd name="connsiteY2-14" fmla="*/ 2562481 h 2562481"/>
              <a:gd name="connsiteX3-15" fmla="*/ 1350513 w 2600511"/>
              <a:gd name="connsiteY3-16" fmla="*/ 0 h 2562481"/>
              <a:gd name="connsiteX0-17" fmla="*/ 1347738 w 2597736"/>
              <a:gd name="connsiteY0-18" fmla="*/ 0 h 2562481"/>
              <a:gd name="connsiteX1-19" fmla="*/ 23128 w 2597736"/>
              <a:gd name="connsiteY1-20" fmla="*/ 2562481 h 2562481"/>
              <a:gd name="connsiteX2-21" fmla="*/ 2597736 w 2597736"/>
              <a:gd name="connsiteY2-22" fmla="*/ 2562481 h 2562481"/>
              <a:gd name="connsiteX3-23" fmla="*/ 1347738 w 2597736"/>
              <a:gd name="connsiteY3-24" fmla="*/ 0 h 2562481"/>
              <a:gd name="connsiteX0-25" fmla="*/ 1324610 w 2574608"/>
              <a:gd name="connsiteY0-26" fmla="*/ 0 h 2562481"/>
              <a:gd name="connsiteX1-27" fmla="*/ 0 w 2574608"/>
              <a:gd name="connsiteY1-28" fmla="*/ 2562481 h 2562481"/>
              <a:gd name="connsiteX2-29" fmla="*/ 2574608 w 2574608"/>
              <a:gd name="connsiteY2-30" fmla="*/ 2562481 h 2562481"/>
              <a:gd name="connsiteX3-31" fmla="*/ 1324610 w 2574608"/>
              <a:gd name="connsiteY3-32" fmla="*/ 0 h 2562481"/>
              <a:gd name="connsiteX0-33" fmla="*/ 1324610 w 2574608"/>
              <a:gd name="connsiteY0-34" fmla="*/ 0 h 2562481"/>
              <a:gd name="connsiteX1-35" fmla="*/ 0 w 2574608"/>
              <a:gd name="connsiteY1-36" fmla="*/ 2562481 h 2562481"/>
              <a:gd name="connsiteX2-37" fmla="*/ 2574608 w 2574608"/>
              <a:gd name="connsiteY2-38" fmla="*/ 2562481 h 2562481"/>
              <a:gd name="connsiteX3-39" fmla="*/ 1324610 w 2574608"/>
              <a:gd name="connsiteY3-40" fmla="*/ 0 h 2562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-1" fmla="*/ 2100739 w 3645524"/>
              <a:gd name="connsiteY0-2" fmla="*/ 0 h 6196996"/>
              <a:gd name="connsiteX1-3" fmla="*/ 0 w 3645524"/>
              <a:gd name="connsiteY1-4" fmla="*/ 3624810 h 6196996"/>
              <a:gd name="connsiteX2-5" fmla="*/ 1402962 w 3645524"/>
              <a:gd name="connsiteY2-6" fmla="*/ 6196996 h 6196996"/>
              <a:gd name="connsiteX3-7" fmla="*/ 1817037 w 3645524"/>
              <a:gd name="connsiteY3-8" fmla="*/ 6196996 h 6196996"/>
              <a:gd name="connsiteX4-9" fmla="*/ 3645524 w 3645524"/>
              <a:gd name="connsiteY4-10" fmla="*/ 3034345 h 6196996"/>
              <a:gd name="connsiteX5" fmla="*/ 2100739 w 3645524"/>
              <a:gd name="connsiteY5" fmla="*/ 0 h 6196996"/>
              <a:gd name="connsiteX0-11" fmla="*/ 2043466 w 3645524"/>
              <a:gd name="connsiteY0-12" fmla="*/ 0 h 6097098"/>
              <a:gd name="connsiteX1-13" fmla="*/ 0 w 3645524"/>
              <a:gd name="connsiteY1-14" fmla="*/ 3524912 h 6097098"/>
              <a:gd name="connsiteX2-15" fmla="*/ 1402962 w 3645524"/>
              <a:gd name="connsiteY2-16" fmla="*/ 6097098 h 6097098"/>
              <a:gd name="connsiteX3-17" fmla="*/ 1817037 w 3645524"/>
              <a:gd name="connsiteY3-18" fmla="*/ 6097098 h 6097098"/>
              <a:gd name="connsiteX4-19" fmla="*/ 3645524 w 3645524"/>
              <a:gd name="connsiteY4-20" fmla="*/ 2934447 h 6097098"/>
              <a:gd name="connsiteX5-21" fmla="*/ 2043466 w 3645524"/>
              <a:gd name="connsiteY5-22" fmla="*/ 0 h 6097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-1" fmla="*/ 3339147 w 3339147"/>
              <a:gd name="connsiteY0-2" fmla="*/ 0 h 3695349"/>
              <a:gd name="connsiteX1-3" fmla="*/ 395017 w 3339147"/>
              <a:gd name="connsiteY1-4" fmla="*/ 0 h 3695349"/>
              <a:gd name="connsiteX2-5" fmla="*/ 0 w 3339147"/>
              <a:gd name="connsiteY2-6" fmla="*/ 759430 h 3695349"/>
              <a:gd name="connsiteX3-7" fmla="*/ 1432551 w 3339147"/>
              <a:gd name="connsiteY3-8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6200000" flipV="1">
            <a:off x="2053622" y="935083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03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016" y="2973932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主要代码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3" grpId="0" bldLvl="0" animBg="1"/>
      <p:bldP spid="44" grpId="0" bldLvl="0" animBg="1"/>
      <p:bldP spid="22" grpId="0" bldLvl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1026795"/>
            <a:ext cx="100876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JFrame fr = new JFrame("文本");</a:t>
            </a:r>
            <a:endParaRPr lang="zh-CN" altLang="en-US"/>
          </a:p>
          <a:p>
            <a:r>
              <a:rPr lang="zh-CN" altLang="en-US"/>
              <a:t>        TextArea ta = new TextArea();</a:t>
            </a:r>
            <a:endParaRPr lang="zh-CN" altLang="en-US"/>
          </a:p>
          <a:p>
            <a:r>
              <a:rPr lang="zh-CN" altLang="en-US"/>
              <a:t>        JMenuBar mb = new JMenuBar();</a:t>
            </a:r>
            <a:endParaRPr lang="zh-CN" altLang="en-US"/>
          </a:p>
          <a:p>
            <a:r>
              <a:rPr lang="zh-CN" altLang="en-US"/>
              <a:t>        JMenu m1 = new JMenu("文件(F)");</a:t>
            </a:r>
            <a:endParaRPr lang="zh-CN" altLang="en-US"/>
          </a:p>
          <a:p>
            <a:r>
              <a:rPr lang="zh-CN" altLang="en-US"/>
              <a:t>        m1.setMnemonic('F'); //设置快速访问符</a:t>
            </a:r>
            <a:endParaRPr lang="zh-CN" altLang="en-US"/>
          </a:p>
          <a:p>
            <a:r>
              <a:rPr lang="zh-CN" altLang="en-US"/>
              <a:t>        JMenu m2 = new JMenu("编辑(E)");</a:t>
            </a:r>
            <a:endParaRPr lang="zh-CN" altLang="en-US"/>
          </a:p>
          <a:p>
            <a:r>
              <a:rPr lang="zh-CN" altLang="en-US"/>
              <a:t>        m2.setMnemonic('E');</a:t>
            </a:r>
            <a:endParaRPr lang="zh-CN" altLang="en-US"/>
          </a:p>
          <a:p>
            <a:r>
              <a:rPr lang="zh-CN" altLang="en-US"/>
              <a:t>        JMenu m3 = new JMenu("帮助");</a:t>
            </a:r>
            <a:endParaRPr lang="zh-CN" altLang="en-US"/>
          </a:p>
          <a:p>
            <a:r>
              <a:rPr lang="zh-CN" altLang="en-US"/>
              <a:t>        JMenuItem mi1 =new JMenuItem("保存(S)",'S');</a:t>
            </a:r>
            <a:endParaRPr lang="zh-CN" altLang="en-US"/>
          </a:p>
          <a:p>
            <a:r>
              <a:rPr lang="zh-CN" altLang="en-US"/>
              <a:t>        mi1.setAccelerator(KeyStroke.getKeyStroke('S',ActionEvent.CTRL_MASK));</a:t>
            </a:r>
            <a:endParaRPr lang="zh-CN" altLang="en-US"/>
          </a:p>
          <a:p>
            <a:r>
              <a:rPr lang="zh-CN" altLang="en-US"/>
              <a:t>        JMenuItem mi2 = new JMenuItem("新建(N)",'N');</a:t>
            </a:r>
            <a:endParaRPr lang="zh-CN" altLang="en-US"/>
          </a:p>
          <a:p>
            <a:r>
              <a:rPr lang="zh-CN" altLang="en-US"/>
              <a:t>        mi2.setAccelerator(KeyStroke.getKeyStroke('N', ActionEvent.CTRL_MASK));</a:t>
            </a:r>
            <a:endParaRPr lang="zh-CN" altLang="en-US"/>
          </a:p>
          <a:p>
            <a:r>
              <a:rPr lang="zh-CN" altLang="en-US"/>
              <a:t>        JMenuItem mi3=new JMenuItem("退出(E)",'E');</a:t>
            </a:r>
            <a:endParaRPr lang="zh-CN" altLang="en-US"/>
          </a:p>
          <a:p>
            <a:r>
              <a:rPr lang="zh-CN" altLang="en-US"/>
              <a:t>        mi3.setAccelerator(KeyStroke.getKeyStroke('E',ActionEvent.CTRL_MASK));</a:t>
            </a:r>
            <a:endParaRPr lang="zh-CN" altLang="en-US"/>
          </a:p>
          <a:p>
            <a:r>
              <a:rPr lang="zh-CN" altLang="en-US"/>
              <a:t>        JMenuItem mi4 = new JMenuItem("展示帮助文档");</a:t>
            </a:r>
            <a:endParaRPr lang="zh-CN" altLang="en-US"/>
          </a:p>
          <a:p>
            <a:r>
              <a:rPr lang="zh-CN" altLang="en-US"/>
              <a:t>        JMenuItem mi5=new JMenuItem("打开(O)",'O');</a:t>
            </a:r>
            <a:endParaRPr lang="zh-CN" altLang="en-US"/>
          </a:p>
          <a:p>
            <a:r>
              <a:rPr lang="zh-CN" altLang="en-US"/>
              <a:t>        mi5.setAccelerator(KeyStroke.getKeyStroke('O',ActionEvent.CTRL_MASK));</a:t>
            </a:r>
            <a:endParaRPr lang="zh-CN" altLang="en-US"/>
          </a:p>
          <a:p>
            <a:r>
              <a:rPr lang="zh-CN" altLang="en-US"/>
              <a:t>        JMenuItem mi8 = new JMenuItem("复制(C)", 'C');</a:t>
            </a:r>
            <a:endParaRPr lang="zh-CN" altLang="en-US"/>
          </a:p>
          <a:p>
            <a:r>
              <a:rPr lang="zh-CN" altLang="en-US"/>
              <a:t>        JMenuItem mi9 = new JMenuItem("粘贴(V)",'V');</a:t>
            </a:r>
            <a:endParaRPr lang="zh-CN" altLang="en-US"/>
          </a:p>
          <a:p>
            <a:r>
              <a:rPr lang="zh-CN" altLang="en-US"/>
              <a:t>        JMenuItem mi10 = new JMenuItem("剪贴(T)",'T');</a:t>
            </a:r>
            <a:endParaRPr lang="zh-CN" altLang="en-US"/>
          </a:p>
          <a:p>
            <a:r>
              <a:rPr lang="zh-CN" altLang="en-US"/>
              <a:t>        JMenuItem mi11 = new JMenuItem("撤销(U)", 'E');</a:t>
            </a:r>
            <a:endParaRPr lang="zh-CN" altLang="en-US"/>
          </a:p>
          <a:p>
            <a:r>
              <a:rPr lang="zh-CN" altLang="en-US"/>
              <a:t>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9608" y="104651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界面设置</a:t>
            </a:r>
            <a:endParaRPr lang="zh-CN" altLang="en-US" sz="5400" b="1" i="1" spc="300" dirty="0">
              <a:solidFill>
                <a:srgbClr val="0A2A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ncvmmw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gradFill>
            <a:gsLst>
              <a:gs pos="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3467</Words>
  <Application>WPS 演示</Application>
  <PresentationFormat>自定义</PresentationFormat>
  <Paragraphs>164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Franklin Gothic Book</vt:lpstr>
      <vt:lpstr>微软雅黑</vt:lpstr>
      <vt:lpstr>Arial Unicode MS</vt:lpstr>
      <vt:lpstr>等线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</dc:title>
  <dc:creator>第一PPT</dc:creator>
  <cp:keywords>www.1ppt.com</cp:keywords>
  <dc:description>www.1ppt.com</dc:description>
  <cp:lastModifiedBy>蒲海博</cp:lastModifiedBy>
  <cp:revision>56</cp:revision>
  <dcterms:created xsi:type="dcterms:W3CDTF">2021-06-02T16:47:00Z</dcterms:created>
  <dcterms:modified xsi:type="dcterms:W3CDTF">2023-02-11T10:50:47Z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E9BEA7C530F54401B8ED4E61CC30360D</vt:lpwstr>
  </property>
  <property fmtid="{D5CDD505-2E9C-101B-9397-08002B2CF9AE}" pid="3" name="KSOProductBuildVer">
    <vt:lpwstr>2052-11.8.2.10912</vt:lpwstr>
  </property>
</Properties>
</file>