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7" r:id="rId3"/>
    <p:sldId id="259" r:id="rId4"/>
    <p:sldId id="260" r:id="rId5"/>
    <p:sldId id="272" r:id="rId6"/>
    <p:sldId id="273"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90696-6FC8-4192-9FA4-B13777290C4D}"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553A117-EC54-481C-B0B3-629187DC49AE}">
      <dgm:prSet phldrT="[Text]"/>
      <dgm:spPr/>
      <dgm:t>
        <a:bodyPr/>
        <a:lstStyle/>
        <a:p>
          <a:r>
            <a:rPr lang="en-US" dirty="0"/>
            <a:t>.</a:t>
          </a:r>
          <a:endParaRPr lang="en-IN" dirty="0"/>
        </a:p>
      </dgm:t>
    </dgm:pt>
    <dgm:pt modelId="{B9C5F6FB-7FB6-4F26-886E-DF39856610B7}" type="parTrans" cxnId="{9EDB1410-AD1D-4A05-BA73-81F1A0A3371B}">
      <dgm:prSet/>
      <dgm:spPr/>
      <dgm:t>
        <a:bodyPr/>
        <a:lstStyle/>
        <a:p>
          <a:endParaRPr lang="en-IN"/>
        </a:p>
      </dgm:t>
    </dgm:pt>
    <dgm:pt modelId="{38B83834-9735-4485-A9EC-FE218ED6CA21}" type="sibTrans" cxnId="{9EDB1410-AD1D-4A05-BA73-81F1A0A3371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en-IN"/>
        </a:p>
      </dgm:t>
    </dgm:pt>
    <dgm:pt modelId="{1E309BEF-F371-406E-BFD9-194D27576AA6}" type="pres">
      <dgm:prSet presAssocID="{ED890696-6FC8-4192-9FA4-B13777290C4D}" presName="Name0" presStyleCnt="0">
        <dgm:presLayoutVars>
          <dgm:chMax val="7"/>
          <dgm:chPref val="7"/>
          <dgm:dir/>
        </dgm:presLayoutVars>
      </dgm:prSet>
      <dgm:spPr/>
    </dgm:pt>
    <dgm:pt modelId="{3EFCA89B-5D3D-4541-B8B8-FDB6BF522E13}" type="pres">
      <dgm:prSet presAssocID="{ED890696-6FC8-4192-9FA4-B13777290C4D}" presName="Name1" presStyleCnt="0"/>
      <dgm:spPr/>
    </dgm:pt>
    <dgm:pt modelId="{EEDE2F9E-06B8-43A5-8F11-FC7EBF097216}" type="pres">
      <dgm:prSet presAssocID="{38B83834-9735-4485-A9EC-FE218ED6CA21}" presName="picture_1" presStyleCnt="0"/>
      <dgm:spPr/>
    </dgm:pt>
    <dgm:pt modelId="{188FB6BE-BDD8-47FF-87F8-E102DB91E314}" type="pres">
      <dgm:prSet presAssocID="{38B83834-9735-4485-A9EC-FE218ED6CA21}" presName="pictureRepeatNode" presStyleLbl="alignImgPlace1" presStyleIdx="0" presStyleCnt="1" custLinFactNeighborX="1012" custLinFactNeighborY="672"/>
      <dgm:spPr/>
    </dgm:pt>
    <dgm:pt modelId="{4763F96F-D812-40B7-AC4B-6F952234B3CB}" type="pres">
      <dgm:prSet presAssocID="{9553A117-EC54-481C-B0B3-629187DC49AE}" presName="text_1" presStyleLbl="node1" presStyleIdx="0" presStyleCnt="0" custFlipVert="1" custScaleX="42590" custScaleY="10585">
        <dgm:presLayoutVars>
          <dgm:bulletEnabled val="1"/>
        </dgm:presLayoutVars>
      </dgm:prSet>
      <dgm:spPr/>
    </dgm:pt>
  </dgm:ptLst>
  <dgm:cxnLst>
    <dgm:cxn modelId="{155F540E-FF03-430C-A0F6-75D91D052EA1}" type="presOf" srcId="{ED890696-6FC8-4192-9FA4-B13777290C4D}" destId="{1E309BEF-F371-406E-BFD9-194D27576AA6}" srcOrd="0" destOrd="0" presId="urn:microsoft.com/office/officeart/2008/layout/CircularPictureCallout"/>
    <dgm:cxn modelId="{9EDB1410-AD1D-4A05-BA73-81F1A0A3371B}" srcId="{ED890696-6FC8-4192-9FA4-B13777290C4D}" destId="{9553A117-EC54-481C-B0B3-629187DC49AE}" srcOrd="0" destOrd="0" parTransId="{B9C5F6FB-7FB6-4F26-886E-DF39856610B7}" sibTransId="{38B83834-9735-4485-A9EC-FE218ED6CA21}"/>
    <dgm:cxn modelId="{CA7F083C-811D-4111-990C-362674B4A167}" type="presOf" srcId="{38B83834-9735-4485-A9EC-FE218ED6CA21}" destId="{188FB6BE-BDD8-47FF-87F8-E102DB91E314}" srcOrd="0" destOrd="0" presId="urn:microsoft.com/office/officeart/2008/layout/CircularPictureCallout"/>
    <dgm:cxn modelId="{277CF99E-2585-49CC-9D9F-3FF146E7581A}" type="presOf" srcId="{9553A117-EC54-481C-B0B3-629187DC49AE}" destId="{4763F96F-D812-40B7-AC4B-6F952234B3CB}" srcOrd="0" destOrd="0" presId="urn:microsoft.com/office/officeart/2008/layout/CircularPictureCallout"/>
    <dgm:cxn modelId="{C891DE37-C06D-4E72-93F9-231B40BFF02E}" type="presParOf" srcId="{1E309BEF-F371-406E-BFD9-194D27576AA6}" destId="{3EFCA89B-5D3D-4541-B8B8-FDB6BF522E13}" srcOrd="0" destOrd="0" presId="urn:microsoft.com/office/officeart/2008/layout/CircularPictureCallout"/>
    <dgm:cxn modelId="{184B3E77-E25C-4C05-AFE1-0B3360D3B8F5}" type="presParOf" srcId="{3EFCA89B-5D3D-4541-B8B8-FDB6BF522E13}" destId="{EEDE2F9E-06B8-43A5-8F11-FC7EBF097216}" srcOrd="0" destOrd="0" presId="urn:microsoft.com/office/officeart/2008/layout/CircularPictureCallout"/>
    <dgm:cxn modelId="{04EE220F-4852-41E6-A72E-AA4FC7254B74}" type="presParOf" srcId="{EEDE2F9E-06B8-43A5-8F11-FC7EBF097216}" destId="{188FB6BE-BDD8-47FF-87F8-E102DB91E314}" srcOrd="0" destOrd="0" presId="urn:microsoft.com/office/officeart/2008/layout/CircularPictureCallout"/>
    <dgm:cxn modelId="{CDBFA381-538E-4816-8964-2950A8C3AD4E}" type="presParOf" srcId="{3EFCA89B-5D3D-4541-B8B8-FDB6BF522E13}" destId="{4763F96F-D812-40B7-AC4B-6F952234B3CB}"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FB6BE-BDD8-47FF-87F8-E102DB91E314}">
      <dsp:nvSpPr>
        <dsp:cNvPr id="0" name=""/>
        <dsp:cNvSpPr/>
      </dsp:nvSpPr>
      <dsp:spPr>
        <a:xfrm>
          <a:off x="1527259" y="2092266"/>
          <a:ext cx="2993922" cy="299392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63F96F-D812-40B7-AC4B-6F952234B3CB}">
      <dsp:nvSpPr>
        <dsp:cNvPr id="0" name=""/>
        <dsp:cNvSpPr/>
      </dsp:nvSpPr>
      <dsp:spPr>
        <a:xfrm flipV="1">
          <a:off x="2585886" y="4103628"/>
          <a:ext cx="816071" cy="1045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en-US" sz="700" kern="1200" dirty="0"/>
            <a:t>.</a:t>
          </a:r>
          <a:endParaRPr lang="en-IN" sz="700" kern="1200" dirty="0"/>
        </a:p>
      </dsp:txBody>
      <dsp:txXfrm rot="10800000">
        <a:off x="2585886" y="4103628"/>
        <a:ext cx="816071" cy="104579"/>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BA721-FF5C-49D4-B8B2-241A9F6BB74A}"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CF86-1A0C-4C94-97C8-A398847E6F40}" type="slidenum">
              <a:rPr lang="en-IN" smtClean="0"/>
              <a:t>‹#›</a:t>
            </a:fld>
            <a:endParaRPr lang="en-IN"/>
          </a:p>
        </p:txBody>
      </p:sp>
    </p:spTree>
    <p:extLst>
      <p:ext uri="{BB962C8B-B14F-4D97-AF65-F5344CB8AC3E}">
        <p14:creationId xmlns:p14="http://schemas.microsoft.com/office/powerpoint/2010/main" val="200141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9DCF86-1A0C-4C94-97C8-A398847E6F40}" type="slidenum">
              <a:rPr lang="en-IN" smtClean="0"/>
              <a:t>2</a:t>
            </a:fld>
            <a:endParaRPr lang="en-IN"/>
          </a:p>
        </p:txBody>
      </p:sp>
    </p:spTree>
    <p:extLst>
      <p:ext uri="{BB962C8B-B14F-4D97-AF65-F5344CB8AC3E}">
        <p14:creationId xmlns:p14="http://schemas.microsoft.com/office/powerpoint/2010/main" val="296984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7689-2D04-6656-7D92-7DDD93FB3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4E6644-7027-DD79-F95E-3AF3F0CC7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30635-03D4-719F-FEC6-DFB2F661B370}"/>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09FF8305-32DB-CBC9-A953-AE6596321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A87E2-282C-FBCB-B496-E91B5F298087}"/>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425056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256B-DB48-EE87-0BFD-235972AFA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15809-772C-38A2-3A79-61CADFEE8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64EC9-5977-E184-0EDD-B9E75A91E8FA}"/>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CD7BE7C1-A10C-7F0D-4FA3-B4EACA1FC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7B48B-C430-043E-5133-8AC7B28C3F83}"/>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136381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5F8E2-23D5-31F9-D8FB-89304AEA08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E60B4-62A9-ADF0-553F-7D33EB323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0EE76-8F71-3E8C-7AE1-B84C6379A931}"/>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A930F4C9-BE44-5182-D114-4F88AC3B9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55996-CCEA-3888-ED07-3963C7370725}"/>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106726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9D37-1131-C023-4147-3FCD8E678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7CBD7E-5ED8-22C7-4830-5957BA598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8E51E-5C11-7FD4-4E3F-4A054C92E504}"/>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1DEAC913-0D66-400C-A785-807B12893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69962-29E2-7534-C612-624FE8C2C3A7}"/>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65414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9AD0-58ED-6A8B-7232-4C4C07998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E755BB-0E27-3F3C-5AAE-1B1FF87B9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A2ED8-D61A-3844-B91A-57B22FEA9401}"/>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8CEF135D-12E6-C4CD-D1C3-54813E43E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6DC94-3DC7-32FF-8CCA-B863E6F87A58}"/>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150358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64F0-FE0C-6C41-7BC5-D04C6DBAE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E24C0C-6FE1-8F25-163F-CEB9738C6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F0E1EA-1CDE-F73C-6D19-8DDE8BE34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BAC916-2BCE-AD4E-4C50-13E4A746B521}"/>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6" name="Footer Placeholder 5">
            <a:extLst>
              <a:ext uri="{FF2B5EF4-FFF2-40B4-BE49-F238E27FC236}">
                <a16:creationId xmlns:a16="http://schemas.microsoft.com/office/drawing/2014/main" id="{355F8C66-37C0-447F-9408-4A6F7417F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0CA27-890D-DA91-0427-5172404C8B8C}"/>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55274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84D5-B359-AE92-1E85-76A029A0D2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6C6292-425F-AC5C-53F0-3530F66909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340EE-0227-B7B5-546B-9F26D290A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EE1D88-2A86-6896-5C6C-609877C5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E316B-8FE2-2165-E7F9-994B90454D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D2568F-F253-AEE9-B815-BF324F392E2F}"/>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8" name="Footer Placeholder 7">
            <a:extLst>
              <a:ext uri="{FF2B5EF4-FFF2-40B4-BE49-F238E27FC236}">
                <a16:creationId xmlns:a16="http://schemas.microsoft.com/office/drawing/2014/main" id="{1C29A582-4663-E5C9-0002-03606B1A6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33B2F6-096E-DBE0-CB0A-CF4D500164AF}"/>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298643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5CEB-15B1-5CD0-32B3-0D2CCE393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82B473-FBA0-6ACD-91AB-A7F966EE293D}"/>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4" name="Footer Placeholder 3">
            <a:extLst>
              <a:ext uri="{FF2B5EF4-FFF2-40B4-BE49-F238E27FC236}">
                <a16:creationId xmlns:a16="http://schemas.microsoft.com/office/drawing/2014/main" id="{98590D68-6EF7-12D1-3395-0A0D758A47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264A88-768F-6D9E-7E5F-ADD2E2D8FA45}"/>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73582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B1338-1B26-2683-B852-6C74FBAA7104}"/>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3" name="Footer Placeholder 2">
            <a:extLst>
              <a:ext uri="{FF2B5EF4-FFF2-40B4-BE49-F238E27FC236}">
                <a16:creationId xmlns:a16="http://schemas.microsoft.com/office/drawing/2014/main" id="{98C8EE4A-7088-8C50-61F6-393081A07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34042-DDDC-3218-9044-92EFCFE95850}"/>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5243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1C35-E7A6-7C82-462A-28344382D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B1DBA3-54A3-1F0B-5722-A774FCA80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CBE9CB-54A8-3FD0-A64A-99202472F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BF969-D189-0546-DF26-9E249FBB1603}"/>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6" name="Footer Placeholder 5">
            <a:extLst>
              <a:ext uri="{FF2B5EF4-FFF2-40B4-BE49-F238E27FC236}">
                <a16:creationId xmlns:a16="http://schemas.microsoft.com/office/drawing/2014/main" id="{FE5361A7-E047-69F1-8208-FD28910E0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6A99E-1C0F-7789-172F-65BA4B4AA9DD}"/>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356329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1FD0-FC21-F876-83F9-4C40E6873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EEE7EA-12D0-C497-2B43-78798CF9A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FD992-551D-FD67-196B-26F992581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D8201-D010-1469-4BB5-025D71E6C190}"/>
              </a:ext>
            </a:extLst>
          </p:cNvPr>
          <p:cNvSpPr>
            <a:spLocks noGrp="1"/>
          </p:cNvSpPr>
          <p:nvPr>
            <p:ph type="dt" sz="half" idx="10"/>
          </p:nvPr>
        </p:nvSpPr>
        <p:spPr/>
        <p:txBody>
          <a:bodyPr/>
          <a:lstStyle/>
          <a:p>
            <a:fld id="{8B34B02F-BAE1-4C46-9C73-E950BDBC0893}" type="datetimeFigureOut">
              <a:rPr lang="en-IN" smtClean="0"/>
              <a:t>26-10-2024</a:t>
            </a:fld>
            <a:endParaRPr lang="en-IN"/>
          </a:p>
        </p:txBody>
      </p:sp>
      <p:sp>
        <p:nvSpPr>
          <p:cNvPr id="6" name="Footer Placeholder 5">
            <a:extLst>
              <a:ext uri="{FF2B5EF4-FFF2-40B4-BE49-F238E27FC236}">
                <a16:creationId xmlns:a16="http://schemas.microsoft.com/office/drawing/2014/main" id="{7F4A44B4-D705-98C5-DFC3-6618A2887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F61465-CF72-CA29-53F8-949E40F48152}"/>
              </a:ext>
            </a:extLst>
          </p:cNvPr>
          <p:cNvSpPr>
            <a:spLocks noGrp="1"/>
          </p:cNvSpPr>
          <p:nvPr>
            <p:ph type="sldNum" sz="quarter" idx="12"/>
          </p:nvPr>
        </p:nvSpPr>
        <p:spPr/>
        <p:txBody>
          <a:bodyPr/>
          <a:lstStyle/>
          <a:p>
            <a:fld id="{819D3F7D-2465-44FC-BCB1-8E210378DB75}" type="slidenum">
              <a:rPr lang="en-IN" smtClean="0"/>
              <a:t>‹#›</a:t>
            </a:fld>
            <a:endParaRPr lang="en-IN"/>
          </a:p>
        </p:txBody>
      </p:sp>
    </p:spTree>
    <p:extLst>
      <p:ext uri="{BB962C8B-B14F-4D97-AF65-F5344CB8AC3E}">
        <p14:creationId xmlns:p14="http://schemas.microsoft.com/office/powerpoint/2010/main" val="150043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78FF2-75F6-74D0-F895-E04E93192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880B19-F4BB-9E9B-A822-AE9F17647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2AB08-16AE-0B13-072B-9536469AA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4B02F-BAE1-4C46-9C73-E950BDBC0893}" type="datetimeFigureOut">
              <a:rPr lang="en-IN" smtClean="0"/>
              <a:t>26-10-2024</a:t>
            </a:fld>
            <a:endParaRPr lang="en-IN"/>
          </a:p>
        </p:txBody>
      </p:sp>
      <p:sp>
        <p:nvSpPr>
          <p:cNvPr id="5" name="Footer Placeholder 4">
            <a:extLst>
              <a:ext uri="{FF2B5EF4-FFF2-40B4-BE49-F238E27FC236}">
                <a16:creationId xmlns:a16="http://schemas.microsoft.com/office/drawing/2014/main" id="{9F874B7C-21AD-F929-306E-0737AFB7D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A5E286-547F-F9FF-115A-4FB005C49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D3F7D-2465-44FC-BCB1-8E210378DB75}" type="slidenum">
              <a:rPr lang="en-IN" smtClean="0"/>
              <a:t>‹#›</a:t>
            </a:fld>
            <a:endParaRPr lang="en-IN"/>
          </a:p>
        </p:txBody>
      </p:sp>
    </p:spTree>
    <p:extLst>
      <p:ext uri="{BB962C8B-B14F-4D97-AF65-F5344CB8AC3E}">
        <p14:creationId xmlns:p14="http://schemas.microsoft.com/office/powerpoint/2010/main" val="145656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mailto:pujajana8509@gmail.com" TargetMode="External"/><Relationship Id="rId7" Type="http://schemas.openxmlformats.org/officeDocument/2006/relationships/image" Target="../media/image30.svg"/><Relationship Id="rId2" Type="http://schemas.openxmlformats.org/officeDocument/2006/relationships/image" Target="../media/image26.jp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409124-F033-132A-FC23-B04A43E15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sp>
        <p:nvSpPr>
          <p:cNvPr id="4" name="TextBox 3">
            <a:extLst>
              <a:ext uri="{FF2B5EF4-FFF2-40B4-BE49-F238E27FC236}">
                <a16:creationId xmlns:a16="http://schemas.microsoft.com/office/drawing/2014/main" id="{81FF5603-6787-1A25-AE62-CBE61A76959F}"/>
              </a:ext>
            </a:extLst>
          </p:cNvPr>
          <p:cNvSpPr txBox="1"/>
          <p:nvPr/>
        </p:nvSpPr>
        <p:spPr>
          <a:xfrm>
            <a:off x="1976284" y="2497393"/>
            <a:ext cx="7816645" cy="1569660"/>
          </a:xfrm>
          <a:prstGeom prst="rect">
            <a:avLst/>
          </a:prstGeom>
          <a:noFill/>
        </p:spPr>
        <p:txBody>
          <a:bodyPr wrap="square" rtlCol="0">
            <a:spAutoFit/>
          </a:bodyPr>
          <a:lstStyle/>
          <a:p>
            <a:pPr algn="ctr"/>
            <a:r>
              <a:rPr lang="en-US" sz="4800" dirty="0">
                <a:latin typeface="Algerian" panose="04020705040A02060702" pitchFamily="82" charset="0"/>
              </a:rPr>
              <a:t>ATLIQ HARDWARE CONSUMER GOODS DOMAIN</a:t>
            </a:r>
            <a:endParaRPr lang="en-IN" sz="4800" dirty="0">
              <a:latin typeface="Algerian" panose="04020705040A02060702" pitchFamily="82" charset="0"/>
            </a:endParaRPr>
          </a:p>
        </p:txBody>
      </p:sp>
      <p:pic>
        <p:nvPicPr>
          <p:cNvPr id="6" name="Picture 5">
            <a:extLst>
              <a:ext uri="{FF2B5EF4-FFF2-40B4-BE49-F238E27FC236}">
                <a16:creationId xmlns:a16="http://schemas.microsoft.com/office/drawing/2014/main" id="{78DDBE89-00AD-F0CE-92C9-04F274A38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Tree>
    <p:extLst>
      <p:ext uri="{BB962C8B-B14F-4D97-AF65-F5344CB8AC3E}">
        <p14:creationId xmlns:p14="http://schemas.microsoft.com/office/powerpoint/2010/main" val="279434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A4698-7592-07DA-5727-CC88BC743BDB}"/>
              </a:ext>
            </a:extLst>
          </p:cNvPr>
          <p:cNvSpPr txBox="1"/>
          <p:nvPr/>
        </p:nvSpPr>
        <p:spPr>
          <a:xfrm>
            <a:off x="1140542" y="228740"/>
            <a:ext cx="9163665" cy="646331"/>
          </a:xfrm>
          <a:prstGeom prst="rect">
            <a:avLst/>
          </a:prstGeom>
          <a:noFill/>
        </p:spPr>
        <p:txBody>
          <a:bodyPr wrap="square" rtlCol="0">
            <a:spAutoFit/>
          </a:bodyPr>
          <a:lstStyle/>
          <a:p>
            <a:r>
              <a:rPr lang="en-US" dirty="0"/>
              <a:t>Which segment has the most increase in unique product 2020 vs. 2021. </a:t>
            </a:r>
          </a:p>
          <a:p>
            <a:r>
              <a:rPr lang="en-US" dirty="0"/>
              <a:t>The final output contain these field - segment, product_count_2020, product_count_2021</a:t>
            </a:r>
            <a:endParaRPr lang="en-IN" dirty="0"/>
          </a:p>
        </p:txBody>
      </p:sp>
      <p:sp>
        <p:nvSpPr>
          <p:cNvPr id="3" name="Oval 2">
            <a:extLst>
              <a:ext uri="{FF2B5EF4-FFF2-40B4-BE49-F238E27FC236}">
                <a16:creationId xmlns:a16="http://schemas.microsoft.com/office/drawing/2014/main" id="{FB215E16-E9A5-6785-31DF-5455F5A3DE5D}"/>
              </a:ext>
            </a:extLst>
          </p:cNvPr>
          <p:cNvSpPr/>
          <p:nvPr/>
        </p:nvSpPr>
        <p:spPr>
          <a:xfrm>
            <a:off x="555523" y="204333"/>
            <a:ext cx="540774" cy="57027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3702D45-BC94-2225-14CA-106E4CBB8B00}"/>
              </a:ext>
            </a:extLst>
          </p:cNvPr>
          <p:cNvSpPr txBox="1"/>
          <p:nvPr/>
        </p:nvSpPr>
        <p:spPr>
          <a:xfrm>
            <a:off x="604684" y="304802"/>
            <a:ext cx="452284" cy="369332"/>
          </a:xfrm>
          <a:prstGeom prst="rect">
            <a:avLst/>
          </a:prstGeom>
          <a:noFill/>
        </p:spPr>
        <p:txBody>
          <a:bodyPr wrap="square" rtlCol="0">
            <a:spAutoFit/>
          </a:bodyPr>
          <a:lstStyle/>
          <a:p>
            <a:r>
              <a:rPr lang="en-US" dirty="0"/>
              <a:t>04</a:t>
            </a:r>
            <a:endParaRPr lang="en-IN" dirty="0"/>
          </a:p>
        </p:txBody>
      </p:sp>
      <p:pic>
        <p:nvPicPr>
          <p:cNvPr id="6" name="Picture 5">
            <a:extLst>
              <a:ext uri="{FF2B5EF4-FFF2-40B4-BE49-F238E27FC236}">
                <a16:creationId xmlns:a16="http://schemas.microsoft.com/office/drawing/2014/main" id="{EFFD85B9-2D88-159F-46AB-2BE18B592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2" y="1119940"/>
            <a:ext cx="8937523" cy="5064550"/>
          </a:xfrm>
          <a:prstGeom prst="rect">
            <a:avLst/>
          </a:prstGeom>
        </p:spPr>
      </p:pic>
      <p:pic>
        <p:nvPicPr>
          <p:cNvPr id="8" name="Picture 7">
            <a:extLst>
              <a:ext uri="{FF2B5EF4-FFF2-40B4-BE49-F238E27FC236}">
                <a16:creationId xmlns:a16="http://schemas.microsoft.com/office/drawing/2014/main" id="{6A184BD1-6428-6259-E11B-7F3401C04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874" y="2553521"/>
            <a:ext cx="4623955" cy="2047976"/>
          </a:xfrm>
          <a:prstGeom prst="rect">
            <a:avLst/>
          </a:prstGeom>
        </p:spPr>
      </p:pic>
    </p:spTree>
    <p:extLst>
      <p:ext uri="{BB962C8B-B14F-4D97-AF65-F5344CB8AC3E}">
        <p14:creationId xmlns:p14="http://schemas.microsoft.com/office/powerpoint/2010/main" val="416335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22B0E-E7ED-DA5F-5353-F62CF9A539FC}"/>
              </a:ext>
            </a:extLst>
          </p:cNvPr>
          <p:cNvSpPr txBox="1"/>
          <p:nvPr/>
        </p:nvSpPr>
        <p:spPr>
          <a:xfrm>
            <a:off x="1170038" y="206477"/>
            <a:ext cx="9851923" cy="668594"/>
          </a:xfrm>
          <a:prstGeom prst="rect">
            <a:avLst/>
          </a:prstGeom>
          <a:noFill/>
        </p:spPr>
        <p:txBody>
          <a:bodyPr wrap="square" rtlCol="0">
            <a:spAutoFit/>
          </a:bodyPr>
          <a:lstStyle/>
          <a:p>
            <a:r>
              <a:rPr lang="en-US" dirty="0"/>
              <a:t>Get the products that have the highest and lowest </a:t>
            </a:r>
            <a:r>
              <a:rPr lang="en-US" dirty="0" err="1"/>
              <a:t>manufacturing_cost</a:t>
            </a:r>
            <a:r>
              <a:rPr lang="en-US" dirty="0"/>
              <a:t>.   </a:t>
            </a:r>
          </a:p>
          <a:p>
            <a:r>
              <a:rPr lang="en-US" dirty="0"/>
              <a:t>The output should contain these field: </a:t>
            </a:r>
            <a:r>
              <a:rPr lang="en-US" dirty="0" err="1"/>
              <a:t>Product_code</a:t>
            </a:r>
            <a:r>
              <a:rPr lang="en-US" dirty="0"/>
              <a:t>, Product, </a:t>
            </a:r>
            <a:r>
              <a:rPr lang="en-US" dirty="0" err="1"/>
              <a:t>manufacturing_cost</a:t>
            </a:r>
            <a:r>
              <a:rPr lang="en-US" dirty="0"/>
              <a:t>.</a:t>
            </a:r>
            <a:endParaRPr lang="en-IN" dirty="0"/>
          </a:p>
        </p:txBody>
      </p:sp>
      <p:sp>
        <p:nvSpPr>
          <p:cNvPr id="3" name="Oval 2">
            <a:extLst>
              <a:ext uri="{FF2B5EF4-FFF2-40B4-BE49-F238E27FC236}">
                <a16:creationId xmlns:a16="http://schemas.microsoft.com/office/drawing/2014/main" id="{021E1CDA-1694-D5EE-F99A-3B81CC02D04A}"/>
              </a:ext>
            </a:extLst>
          </p:cNvPr>
          <p:cNvSpPr/>
          <p:nvPr/>
        </p:nvSpPr>
        <p:spPr>
          <a:xfrm>
            <a:off x="516193" y="206477"/>
            <a:ext cx="511277" cy="50144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AC6326D-0D5C-4B21-4D1B-6ADD01816D5E}"/>
              </a:ext>
            </a:extLst>
          </p:cNvPr>
          <p:cNvSpPr txBox="1"/>
          <p:nvPr/>
        </p:nvSpPr>
        <p:spPr>
          <a:xfrm>
            <a:off x="570269" y="272533"/>
            <a:ext cx="511277" cy="369332"/>
          </a:xfrm>
          <a:prstGeom prst="rect">
            <a:avLst/>
          </a:prstGeom>
          <a:noFill/>
        </p:spPr>
        <p:txBody>
          <a:bodyPr wrap="square" rtlCol="0">
            <a:spAutoFit/>
          </a:bodyPr>
          <a:lstStyle/>
          <a:p>
            <a:r>
              <a:rPr lang="en-US" dirty="0"/>
              <a:t>05</a:t>
            </a:r>
            <a:endParaRPr lang="en-IN" dirty="0"/>
          </a:p>
        </p:txBody>
      </p:sp>
      <p:pic>
        <p:nvPicPr>
          <p:cNvPr id="8" name="Picture 7">
            <a:extLst>
              <a:ext uri="{FF2B5EF4-FFF2-40B4-BE49-F238E27FC236}">
                <a16:creationId xmlns:a16="http://schemas.microsoft.com/office/drawing/2014/main" id="{4BC9618C-147B-5D79-BA67-5BCD6E4CF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38" y="1073362"/>
            <a:ext cx="7905136" cy="5470683"/>
          </a:xfrm>
          <a:prstGeom prst="rect">
            <a:avLst/>
          </a:prstGeom>
        </p:spPr>
      </p:pic>
      <p:pic>
        <p:nvPicPr>
          <p:cNvPr id="10" name="Picture 9">
            <a:extLst>
              <a:ext uri="{FF2B5EF4-FFF2-40B4-BE49-F238E27FC236}">
                <a16:creationId xmlns:a16="http://schemas.microsoft.com/office/drawing/2014/main" id="{A410810C-3485-8C96-100D-636B7DD81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070" y="4573779"/>
            <a:ext cx="5082481" cy="2077744"/>
          </a:xfrm>
          <a:prstGeom prst="rect">
            <a:avLst/>
          </a:prstGeom>
        </p:spPr>
      </p:pic>
    </p:spTree>
    <p:extLst>
      <p:ext uri="{BB962C8B-B14F-4D97-AF65-F5344CB8AC3E}">
        <p14:creationId xmlns:p14="http://schemas.microsoft.com/office/powerpoint/2010/main" val="7636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92CC5-DFBC-FD1D-206D-625F176F4792}"/>
              </a:ext>
            </a:extLst>
          </p:cNvPr>
          <p:cNvSpPr txBox="1"/>
          <p:nvPr/>
        </p:nvSpPr>
        <p:spPr>
          <a:xfrm>
            <a:off x="1435510" y="226142"/>
            <a:ext cx="9576619" cy="923330"/>
          </a:xfrm>
          <a:prstGeom prst="rect">
            <a:avLst/>
          </a:prstGeom>
          <a:noFill/>
        </p:spPr>
        <p:txBody>
          <a:bodyPr wrap="square" rtlCol="0">
            <a:spAutoFit/>
          </a:bodyPr>
          <a:lstStyle/>
          <a:p>
            <a:r>
              <a:rPr lang="en-US" dirty="0"/>
              <a:t>Generate a report which contain the top 5 customer who received an average high </a:t>
            </a:r>
            <a:r>
              <a:rPr lang="en-US" dirty="0" err="1"/>
              <a:t>pre_invoice_discount_pct</a:t>
            </a:r>
            <a:r>
              <a:rPr lang="en-US" dirty="0"/>
              <a:t> for the year 2021 and in the Indian market.       </a:t>
            </a:r>
          </a:p>
          <a:p>
            <a:r>
              <a:rPr lang="en-US" dirty="0"/>
              <a:t>The final output contains these field: Customer, Customer code, </a:t>
            </a:r>
            <a:r>
              <a:rPr lang="en-US" dirty="0" err="1"/>
              <a:t>average_discount_pct</a:t>
            </a:r>
            <a:r>
              <a:rPr lang="en-US" dirty="0"/>
              <a:t>. </a:t>
            </a:r>
            <a:endParaRPr lang="en-IN" dirty="0"/>
          </a:p>
        </p:txBody>
      </p:sp>
      <p:sp>
        <p:nvSpPr>
          <p:cNvPr id="3" name="Oval 2">
            <a:extLst>
              <a:ext uri="{FF2B5EF4-FFF2-40B4-BE49-F238E27FC236}">
                <a16:creationId xmlns:a16="http://schemas.microsoft.com/office/drawing/2014/main" id="{0E7D9888-2914-92E9-58CA-1C45B1044076}"/>
              </a:ext>
            </a:extLst>
          </p:cNvPr>
          <p:cNvSpPr/>
          <p:nvPr/>
        </p:nvSpPr>
        <p:spPr>
          <a:xfrm>
            <a:off x="614516" y="344129"/>
            <a:ext cx="521110" cy="511277"/>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DB669B2-16BD-26F2-FDC3-5912D8BCD812}"/>
              </a:ext>
            </a:extLst>
          </p:cNvPr>
          <p:cNvSpPr txBox="1"/>
          <p:nvPr/>
        </p:nvSpPr>
        <p:spPr>
          <a:xfrm>
            <a:off x="658761" y="415101"/>
            <a:ext cx="565355" cy="369332"/>
          </a:xfrm>
          <a:prstGeom prst="rect">
            <a:avLst/>
          </a:prstGeom>
          <a:noFill/>
        </p:spPr>
        <p:txBody>
          <a:bodyPr wrap="square" rtlCol="0">
            <a:spAutoFit/>
          </a:bodyPr>
          <a:lstStyle/>
          <a:p>
            <a:r>
              <a:rPr lang="en-US" dirty="0"/>
              <a:t>06</a:t>
            </a:r>
            <a:endParaRPr lang="en-IN" dirty="0"/>
          </a:p>
        </p:txBody>
      </p:sp>
      <p:pic>
        <p:nvPicPr>
          <p:cNvPr id="6" name="Picture 5">
            <a:extLst>
              <a:ext uri="{FF2B5EF4-FFF2-40B4-BE49-F238E27FC236}">
                <a16:creationId xmlns:a16="http://schemas.microsoft.com/office/drawing/2014/main" id="{6D7459D6-659F-9EEF-FCAB-071AB8BA7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09" y="1422847"/>
            <a:ext cx="8225745" cy="4368353"/>
          </a:xfrm>
          <a:prstGeom prst="rect">
            <a:avLst/>
          </a:prstGeom>
        </p:spPr>
      </p:pic>
      <p:pic>
        <p:nvPicPr>
          <p:cNvPr id="8" name="Picture 7">
            <a:extLst>
              <a:ext uri="{FF2B5EF4-FFF2-40B4-BE49-F238E27FC236}">
                <a16:creationId xmlns:a16="http://schemas.microsoft.com/office/drawing/2014/main" id="{D69DA0E8-0C60-1586-3FE8-611993EE4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355" y="4954707"/>
            <a:ext cx="4579797" cy="1903293"/>
          </a:xfrm>
          <a:prstGeom prst="rect">
            <a:avLst/>
          </a:prstGeom>
        </p:spPr>
      </p:pic>
    </p:spTree>
    <p:extLst>
      <p:ext uri="{BB962C8B-B14F-4D97-AF65-F5344CB8AC3E}">
        <p14:creationId xmlns:p14="http://schemas.microsoft.com/office/powerpoint/2010/main" val="215156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ABE261D-A9D1-F746-A0FB-D43FA1EE4FD4}"/>
              </a:ext>
            </a:extLst>
          </p:cNvPr>
          <p:cNvSpPr/>
          <p:nvPr/>
        </p:nvSpPr>
        <p:spPr>
          <a:xfrm>
            <a:off x="501445" y="344129"/>
            <a:ext cx="521110" cy="52111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8723F66-56EF-E526-463F-F16DD758A6AC}"/>
              </a:ext>
            </a:extLst>
          </p:cNvPr>
          <p:cNvSpPr txBox="1"/>
          <p:nvPr/>
        </p:nvSpPr>
        <p:spPr>
          <a:xfrm>
            <a:off x="545690" y="420018"/>
            <a:ext cx="521110" cy="369332"/>
          </a:xfrm>
          <a:prstGeom prst="rect">
            <a:avLst/>
          </a:prstGeom>
          <a:noFill/>
        </p:spPr>
        <p:txBody>
          <a:bodyPr wrap="square" rtlCol="0">
            <a:spAutoFit/>
          </a:bodyPr>
          <a:lstStyle/>
          <a:p>
            <a:r>
              <a:rPr lang="en-US" dirty="0"/>
              <a:t>07</a:t>
            </a:r>
            <a:endParaRPr lang="en-IN" dirty="0"/>
          </a:p>
        </p:txBody>
      </p:sp>
      <p:sp>
        <p:nvSpPr>
          <p:cNvPr id="4" name="TextBox 3">
            <a:extLst>
              <a:ext uri="{FF2B5EF4-FFF2-40B4-BE49-F238E27FC236}">
                <a16:creationId xmlns:a16="http://schemas.microsoft.com/office/drawing/2014/main" id="{AD67B455-FE9A-350C-A296-5F5C7973B8F9}"/>
              </a:ext>
            </a:extLst>
          </p:cNvPr>
          <p:cNvSpPr txBox="1"/>
          <p:nvPr/>
        </p:nvSpPr>
        <p:spPr>
          <a:xfrm>
            <a:off x="1140541" y="167148"/>
            <a:ext cx="9704439" cy="923330"/>
          </a:xfrm>
          <a:prstGeom prst="rect">
            <a:avLst/>
          </a:prstGeom>
          <a:noFill/>
        </p:spPr>
        <p:txBody>
          <a:bodyPr wrap="square" rtlCol="0">
            <a:spAutoFit/>
          </a:bodyPr>
          <a:lstStyle/>
          <a:p>
            <a:r>
              <a:rPr lang="en-US" dirty="0"/>
              <a:t>Get the complete report of the gross sales amount for the customer "</a:t>
            </a:r>
            <a:r>
              <a:rPr lang="en-US" dirty="0" err="1"/>
              <a:t>Atliq</a:t>
            </a:r>
            <a:r>
              <a:rPr lang="en-US" dirty="0"/>
              <a:t> Exclusive" for each month.    This analysis helps to get an idea of low and high performing months and take strategic decision.    </a:t>
            </a:r>
          </a:p>
          <a:p>
            <a:r>
              <a:rPr lang="en-US" dirty="0"/>
              <a:t>The final output contains: Month, year, </a:t>
            </a:r>
            <a:r>
              <a:rPr lang="en-US" dirty="0" err="1"/>
              <a:t>gross_sales_month</a:t>
            </a:r>
            <a:r>
              <a:rPr lang="en-US" dirty="0"/>
              <a:t>.</a:t>
            </a:r>
            <a:endParaRPr lang="en-IN" dirty="0"/>
          </a:p>
        </p:txBody>
      </p:sp>
      <p:pic>
        <p:nvPicPr>
          <p:cNvPr id="6" name="Picture 5">
            <a:extLst>
              <a:ext uri="{FF2B5EF4-FFF2-40B4-BE49-F238E27FC236}">
                <a16:creationId xmlns:a16="http://schemas.microsoft.com/office/drawing/2014/main" id="{71E62127-381B-DBDA-443D-4799F5B9B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325" y="1163345"/>
            <a:ext cx="6120540" cy="5377757"/>
          </a:xfrm>
          <a:prstGeom prst="rect">
            <a:avLst/>
          </a:prstGeom>
        </p:spPr>
      </p:pic>
      <p:pic>
        <p:nvPicPr>
          <p:cNvPr id="8" name="Picture 7">
            <a:extLst>
              <a:ext uri="{FF2B5EF4-FFF2-40B4-BE49-F238E27FC236}">
                <a16:creationId xmlns:a16="http://schemas.microsoft.com/office/drawing/2014/main" id="{99E6805C-D4DF-87FB-F0E4-785C1AA34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17" y="1090478"/>
            <a:ext cx="3500151" cy="5685157"/>
          </a:xfrm>
          <a:prstGeom prst="rect">
            <a:avLst/>
          </a:prstGeom>
        </p:spPr>
      </p:pic>
    </p:spTree>
    <p:extLst>
      <p:ext uri="{BB962C8B-B14F-4D97-AF65-F5344CB8AC3E}">
        <p14:creationId xmlns:p14="http://schemas.microsoft.com/office/powerpoint/2010/main" val="189689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5AF8414-896D-EC52-794F-5FA23F5516D8}"/>
              </a:ext>
            </a:extLst>
          </p:cNvPr>
          <p:cNvSpPr/>
          <p:nvPr/>
        </p:nvSpPr>
        <p:spPr>
          <a:xfrm>
            <a:off x="511276" y="272534"/>
            <a:ext cx="511277" cy="501446"/>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50E75BA-F485-77D4-FE33-911718DECFC8}"/>
              </a:ext>
            </a:extLst>
          </p:cNvPr>
          <p:cNvSpPr txBox="1"/>
          <p:nvPr/>
        </p:nvSpPr>
        <p:spPr>
          <a:xfrm>
            <a:off x="540773" y="338591"/>
            <a:ext cx="589935" cy="369332"/>
          </a:xfrm>
          <a:prstGeom prst="rect">
            <a:avLst/>
          </a:prstGeom>
          <a:noFill/>
        </p:spPr>
        <p:txBody>
          <a:bodyPr wrap="square" rtlCol="0">
            <a:spAutoFit/>
          </a:bodyPr>
          <a:lstStyle/>
          <a:p>
            <a:r>
              <a:rPr lang="en-US" dirty="0"/>
              <a:t>08</a:t>
            </a:r>
            <a:endParaRPr lang="en-IN" dirty="0"/>
          </a:p>
        </p:txBody>
      </p:sp>
      <p:sp>
        <p:nvSpPr>
          <p:cNvPr id="4" name="TextBox 3">
            <a:extLst>
              <a:ext uri="{FF2B5EF4-FFF2-40B4-BE49-F238E27FC236}">
                <a16:creationId xmlns:a16="http://schemas.microsoft.com/office/drawing/2014/main" id="{A8898856-322E-7622-7668-439B4C16BECA}"/>
              </a:ext>
            </a:extLst>
          </p:cNvPr>
          <p:cNvSpPr txBox="1"/>
          <p:nvPr/>
        </p:nvSpPr>
        <p:spPr>
          <a:xfrm>
            <a:off x="1160205" y="231680"/>
            <a:ext cx="8878529" cy="658761"/>
          </a:xfrm>
          <a:prstGeom prst="rect">
            <a:avLst/>
          </a:prstGeom>
          <a:noFill/>
        </p:spPr>
        <p:txBody>
          <a:bodyPr wrap="square" rtlCol="0">
            <a:spAutoFit/>
          </a:bodyPr>
          <a:lstStyle/>
          <a:p>
            <a:r>
              <a:rPr lang="en-US" dirty="0"/>
              <a:t>In which quarter of 2020, got the maximum </a:t>
            </a:r>
            <a:r>
              <a:rPr lang="en-US" dirty="0" err="1"/>
              <a:t>told_sold_quntity</a:t>
            </a:r>
            <a:r>
              <a:rPr lang="en-US" dirty="0"/>
              <a:t>?       </a:t>
            </a:r>
          </a:p>
          <a:p>
            <a:r>
              <a:rPr lang="en-US" dirty="0"/>
              <a:t>The final output contain these field sorted by the </a:t>
            </a:r>
            <a:r>
              <a:rPr lang="en-US" dirty="0" err="1"/>
              <a:t>total_sold_quantity</a:t>
            </a:r>
            <a:r>
              <a:rPr lang="en-US" dirty="0"/>
              <a:t>.</a:t>
            </a:r>
            <a:endParaRPr lang="en-IN" dirty="0"/>
          </a:p>
        </p:txBody>
      </p:sp>
      <p:pic>
        <p:nvPicPr>
          <p:cNvPr id="6" name="Picture 5">
            <a:extLst>
              <a:ext uri="{FF2B5EF4-FFF2-40B4-BE49-F238E27FC236}">
                <a16:creationId xmlns:a16="http://schemas.microsoft.com/office/drawing/2014/main" id="{57D42B55-A111-B014-6C6C-254B7A051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04" y="1185248"/>
            <a:ext cx="5535563" cy="5158390"/>
          </a:xfrm>
          <a:prstGeom prst="rect">
            <a:avLst/>
          </a:prstGeom>
        </p:spPr>
      </p:pic>
      <p:pic>
        <p:nvPicPr>
          <p:cNvPr id="8" name="Picture 7">
            <a:extLst>
              <a:ext uri="{FF2B5EF4-FFF2-40B4-BE49-F238E27FC236}">
                <a16:creationId xmlns:a16="http://schemas.microsoft.com/office/drawing/2014/main" id="{3CC357CD-7A7E-A6CC-A0D0-3671D0498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166" y="815141"/>
            <a:ext cx="3710439" cy="5965160"/>
          </a:xfrm>
          <a:prstGeom prst="rect">
            <a:avLst/>
          </a:prstGeom>
        </p:spPr>
      </p:pic>
      <p:pic>
        <p:nvPicPr>
          <p:cNvPr id="9" name="Picture 8">
            <a:extLst>
              <a:ext uri="{FF2B5EF4-FFF2-40B4-BE49-F238E27FC236}">
                <a16:creationId xmlns:a16="http://schemas.microsoft.com/office/drawing/2014/main" id="{72E5AAAD-FAA4-98AA-5C2A-3A963182D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Tree>
    <p:extLst>
      <p:ext uri="{BB962C8B-B14F-4D97-AF65-F5344CB8AC3E}">
        <p14:creationId xmlns:p14="http://schemas.microsoft.com/office/powerpoint/2010/main" val="268747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5AC85C-945D-4D25-441D-56BDD6084C8E}"/>
              </a:ext>
            </a:extLst>
          </p:cNvPr>
          <p:cNvSpPr/>
          <p:nvPr/>
        </p:nvSpPr>
        <p:spPr>
          <a:xfrm>
            <a:off x="442452" y="344129"/>
            <a:ext cx="491613" cy="50144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5757288-8204-6A0E-F402-2AE7C7E2BEB7}"/>
              </a:ext>
            </a:extLst>
          </p:cNvPr>
          <p:cNvSpPr txBox="1"/>
          <p:nvPr/>
        </p:nvSpPr>
        <p:spPr>
          <a:xfrm>
            <a:off x="511278" y="398829"/>
            <a:ext cx="491613" cy="369332"/>
          </a:xfrm>
          <a:prstGeom prst="rect">
            <a:avLst/>
          </a:prstGeom>
          <a:noFill/>
        </p:spPr>
        <p:txBody>
          <a:bodyPr wrap="square" rtlCol="0">
            <a:spAutoFit/>
          </a:bodyPr>
          <a:lstStyle/>
          <a:p>
            <a:r>
              <a:rPr lang="en-US" dirty="0"/>
              <a:t>09</a:t>
            </a:r>
            <a:endParaRPr lang="en-IN" dirty="0"/>
          </a:p>
        </p:txBody>
      </p:sp>
      <p:sp>
        <p:nvSpPr>
          <p:cNvPr id="4" name="TextBox 3">
            <a:extLst>
              <a:ext uri="{FF2B5EF4-FFF2-40B4-BE49-F238E27FC236}">
                <a16:creationId xmlns:a16="http://schemas.microsoft.com/office/drawing/2014/main" id="{5D5F9340-BFB3-B0F8-4926-E5C3930DED73}"/>
              </a:ext>
            </a:extLst>
          </p:cNvPr>
          <p:cNvSpPr txBox="1"/>
          <p:nvPr/>
        </p:nvSpPr>
        <p:spPr>
          <a:xfrm>
            <a:off x="1130709" y="306496"/>
            <a:ext cx="9104671" cy="923330"/>
          </a:xfrm>
          <a:prstGeom prst="rect">
            <a:avLst/>
          </a:prstGeom>
          <a:noFill/>
        </p:spPr>
        <p:txBody>
          <a:bodyPr wrap="square" rtlCol="0">
            <a:spAutoFit/>
          </a:bodyPr>
          <a:lstStyle/>
          <a:p>
            <a:r>
              <a:rPr lang="en-US" dirty="0"/>
              <a:t>Which channel helped to bring more gross sales in the fiscal year 2021 and the percentage of contribution?    </a:t>
            </a:r>
          </a:p>
          <a:p>
            <a:r>
              <a:rPr lang="en-US" dirty="0"/>
              <a:t>The final output contains: Channel, </a:t>
            </a:r>
            <a:r>
              <a:rPr lang="en-US" dirty="0" err="1"/>
              <a:t>gross_sales_min_percentage</a:t>
            </a:r>
            <a:r>
              <a:rPr lang="en-US" dirty="0"/>
              <a:t>.</a:t>
            </a:r>
            <a:endParaRPr lang="en-IN" dirty="0"/>
          </a:p>
        </p:txBody>
      </p:sp>
      <p:pic>
        <p:nvPicPr>
          <p:cNvPr id="6" name="Picture 5">
            <a:extLst>
              <a:ext uri="{FF2B5EF4-FFF2-40B4-BE49-F238E27FC236}">
                <a16:creationId xmlns:a16="http://schemas.microsoft.com/office/drawing/2014/main" id="{37C6DC3C-AC79-C87B-0F95-A71DAD7DF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709" y="1582508"/>
            <a:ext cx="9992258" cy="3756408"/>
          </a:xfrm>
          <a:prstGeom prst="rect">
            <a:avLst/>
          </a:prstGeom>
        </p:spPr>
      </p:pic>
      <p:pic>
        <p:nvPicPr>
          <p:cNvPr id="8" name="Picture 7">
            <a:extLst>
              <a:ext uri="{FF2B5EF4-FFF2-40B4-BE49-F238E27FC236}">
                <a16:creationId xmlns:a16="http://schemas.microsoft.com/office/drawing/2014/main" id="{1DB99EB1-1A8B-203C-E97D-DCF45FF4D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1853" y="4931299"/>
            <a:ext cx="3728768" cy="1520598"/>
          </a:xfrm>
          <a:prstGeom prst="rect">
            <a:avLst/>
          </a:prstGeom>
        </p:spPr>
      </p:pic>
    </p:spTree>
    <p:extLst>
      <p:ext uri="{BB962C8B-B14F-4D97-AF65-F5344CB8AC3E}">
        <p14:creationId xmlns:p14="http://schemas.microsoft.com/office/powerpoint/2010/main" val="294483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2C7F788-C1FD-9062-E782-8FDCB99CF552}"/>
              </a:ext>
            </a:extLst>
          </p:cNvPr>
          <p:cNvSpPr/>
          <p:nvPr/>
        </p:nvSpPr>
        <p:spPr>
          <a:xfrm>
            <a:off x="363794" y="344129"/>
            <a:ext cx="521109" cy="491613"/>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75D6810-E6D8-6906-6360-0DBFD5829270}"/>
              </a:ext>
            </a:extLst>
          </p:cNvPr>
          <p:cNvSpPr txBox="1"/>
          <p:nvPr/>
        </p:nvSpPr>
        <p:spPr>
          <a:xfrm>
            <a:off x="442452" y="393290"/>
            <a:ext cx="521109" cy="369332"/>
          </a:xfrm>
          <a:prstGeom prst="rect">
            <a:avLst/>
          </a:prstGeom>
          <a:noFill/>
        </p:spPr>
        <p:txBody>
          <a:bodyPr wrap="square" rtlCol="0">
            <a:spAutoFit/>
          </a:bodyPr>
          <a:lstStyle/>
          <a:p>
            <a:r>
              <a:rPr lang="en-US" dirty="0"/>
              <a:t>10</a:t>
            </a:r>
            <a:endParaRPr lang="en-IN" dirty="0"/>
          </a:p>
        </p:txBody>
      </p:sp>
      <p:sp>
        <p:nvSpPr>
          <p:cNvPr id="4" name="TextBox 3">
            <a:extLst>
              <a:ext uri="{FF2B5EF4-FFF2-40B4-BE49-F238E27FC236}">
                <a16:creationId xmlns:a16="http://schemas.microsoft.com/office/drawing/2014/main" id="{AD193CDA-48BE-8E7D-5D13-505BF13018FA}"/>
              </a:ext>
            </a:extLst>
          </p:cNvPr>
          <p:cNvSpPr txBox="1"/>
          <p:nvPr/>
        </p:nvSpPr>
        <p:spPr>
          <a:xfrm>
            <a:off x="1199535" y="162457"/>
            <a:ext cx="7875639" cy="1200329"/>
          </a:xfrm>
          <a:prstGeom prst="rect">
            <a:avLst/>
          </a:prstGeom>
          <a:noFill/>
        </p:spPr>
        <p:txBody>
          <a:bodyPr wrap="square" rtlCol="0">
            <a:spAutoFit/>
          </a:bodyPr>
          <a:lstStyle/>
          <a:p>
            <a:r>
              <a:rPr lang="en-US" dirty="0"/>
              <a:t>Get the top 3 products in each division that have a high </a:t>
            </a:r>
            <a:r>
              <a:rPr lang="en-US" dirty="0" err="1"/>
              <a:t>total_sold_quantity</a:t>
            </a:r>
            <a:r>
              <a:rPr lang="en-US" dirty="0"/>
              <a:t> in the fiscal_year_2021?   </a:t>
            </a:r>
          </a:p>
          <a:p>
            <a:r>
              <a:rPr lang="en-US" dirty="0"/>
              <a:t>The final output contains these field: Division, </a:t>
            </a:r>
            <a:r>
              <a:rPr lang="en-US" dirty="0" err="1"/>
              <a:t>Product_code</a:t>
            </a:r>
            <a:r>
              <a:rPr lang="en-US" dirty="0"/>
              <a:t>, Product, </a:t>
            </a:r>
            <a:r>
              <a:rPr lang="en-US" dirty="0" err="1"/>
              <a:t>Total_sold_qty</a:t>
            </a:r>
            <a:r>
              <a:rPr lang="en-US" dirty="0"/>
              <a:t>, </a:t>
            </a:r>
            <a:r>
              <a:rPr lang="en-US" dirty="0" err="1"/>
              <a:t>rank_order</a:t>
            </a:r>
            <a:r>
              <a:rPr lang="en-US" dirty="0"/>
              <a:t>.</a:t>
            </a:r>
            <a:endParaRPr lang="en-IN" dirty="0"/>
          </a:p>
        </p:txBody>
      </p:sp>
      <p:pic>
        <p:nvPicPr>
          <p:cNvPr id="6" name="Picture 5">
            <a:extLst>
              <a:ext uri="{FF2B5EF4-FFF2-40B4-BE49-F238E27FC236}">
                <a16:creationId xmlns:a16="http://schemas.microsoft.com/office/drawing/2014/main" id="{DD5EB3EB-E2D9-A75B-15B3-8B3EC519F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34" y="1545017"/>
            <a:ext cx="9320981" cy="3629758"/>
          </a:xfrm>
          <a:prstGeom prst="rect">
            <a:avLst/>
          </a:prstGeom>
        </p:spPr>
      </p:pic>
      <p:pic>
        <p:nvPicPr>
          <p:cNvPr id="8" name="Picture 7">
            <a:extLst>
              <a:ext uri="{FF2B5EF4-FFF2-40B4-BE49-F238E27FC236}">
                <a16:creationId xmlns:a16="http://schemas.microsoft.com/office/drawing/2014/main" id="{9495C284-6A05-A129-78E3-35F4F427C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345" y="4398591"/>
            <a:ext cx="5101022" cy="2296952"/>
          </a:xfrm>
          <a:prstGeom prst="rect">
            <a:avLst/>
          </a:prstGeom>
        </p:spPr>
      </p:pic>
    </p:spTree>
    <p:extLst>
      <p:ext uri="{BB962C8B-B14F-4D97-AF65-F5344CB8AC3E}">
        <p14:creationId xmlns:p14="http://schemas.microsoft.com/office/powerpoint/2010/main" val="388740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00D2B-273B-BE5A-7291-5745E1241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93FDC81-45D8-4B08-D205-4388FAAD3FFB}"/>
              </a:ext>
            </a:extLst>
          </p:cNvPr>
          <p:cNvSpPr txBox="1"/>
          <p:nvPr/>
        </p:nvSpPr>
        <p:spPr>
          <a:xfrm>
            <a:off x="5685504" y="4756665"/>
            <a:ext cx="2615380" cy="369332"/>
          </a:xfrm>
          <a:prstGeom prst="rect">
            <a:avLst/>
          </a:prstGeom>
          <a:noFill/>
        </p:spPr>
        <p:txBody>
          <a:bodyPr wrap="squar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pujajana8509@gmail.com</a:t>
            </a:r>
            <a:r>
              <a:rPr lang="en-US" dirty="0">
                <a:solidFill>
                  <a:schemeClr val="bg1"/>
                </a:solidFill>
              </a:rPr>
              <a:t>     </a:t>
            </a:r>
            <a:endParaRPr lang="en-IN" dirty="0">
              <a:solidFill>
                <a:schemeClr val="bg1"/>
              </a:solidFill>
            </a:endParaRPr>
          </a:p>
        </p:txBody>
      </p:sp>
      <p:pic>
        <p:nvPicPr>
          <p:cNvPr id="5" name="Graphic 4" descr="Email with solid fill">
            <a:extLst>
              <a:ext uri="{FF2B5EF4-FFF2-40B4-BE49-F238E27FC236}">
                <a16:creationId xmlns:a16="http://schemas.microsoft.com/office/drawing/2014/main" id="{442F6936-0EDD-5259-1061-D807B26966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7130" y="4756665"/>
            <a:ext cx="388374" cy="388374"/>
          </a:xfrm>
          <a:prstGeom prst="rect">
            <a:avLst/>
          </a:prstGeom>
        </p:spPr>
      </p:pic>
      <p:sp>
        <p:nvSpPr>
          <p:cNvPr id="6" name="TextBox 5">
            <a:extLst>
              <a:ext uri="{FF2B5EF4-FFF2-40B4-BE49-F238E27FC236}">
                <a16:creationId xmlns:a16="http://schemas.microsoft.com/office/drawing/2014/main" id="{92DA6703-6779-18E0-73E8-B035AFDFB66A}"/>
              </a:ext>
            </a:extLst>
          </p:cNvPr>
          <p:cNvSpPr txBox="1"/>
          <p:nvPr/>
        </p:nvSpPr>
        <p:spPr>
          <a:xfrm>
            <a:off x="9029084" y="4756665"/>
            <a:ext cx="3405649" cy="523220"/>
          </a:xfrm>
          <a:prstGeom prst="rect">
            <a:avLst/>
          </a:prstGeom>
          <a:noFill/>
        </p:spPr>
        <p:txBody>
          <a:bodyPr wrap="square" rtlCol="0">
            <a:spAutoFit/>
          </a:bodyPr>
          <a:lstStyle/>
          <a:p>
            <a:r>
              <a:rPr lang="en-IN" sz="1400" dirty="0">
                <a:solidFill>
                  <a:schemeClr val="bg1">
                    <a:lumMod val="95000"/>
                  </a:schemeClr>
                </a:solidFill>
              </a:rPr>
              <a:t>https://www.linkedin.com/in/puja-jana-682267285/</a:t>
            </a:r>
          </a:p>
        </p:txBody>
      </p:sp>
      <p:pic>
        <p:nvPicPr>
          <p:cNvPr id="8" name="Graphic 7" descr="Handshake with solid fill">
            <a:extLst>
              <a:ext uri="{FF2B5EF4-FFF2-40B4-BE49-F238E27FC236}">
                <a16:creationId xmlns:a16="http://schemas.microsoft.com/office/drawing/2014/main" id="{6D7F740F-EC9E-5B05-40FC-E732E418A9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09519" y="4756665"/>
            <a:ext cx="510929" cy="514083"/>
          </a:xfrm>
          <a:prstGeom prst="rect">
            <a:avLst/>
          </a:prstGeom>
        </p:spPr>
      </p:pic>
    </p:spTree>
    <p:extLst>
      <p:ext uri="{BB962C8B-B14F-4D97-AF65-F5344CB8AC3E}">
        <p14:creationId xmlns:p14="http://schemas.microsoft.com/office/powerpoint/2010/main" val="207686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F337285-AF28-F911-4AB9-FF0E71353CCB}"/>
              </a:ext>
            </a:extLst>
          </p:cNvPr>
          <p:cNvSpPr/>
          <p:nvPr/>
        </p:nvSpPr>
        <p:spPr>
          <a:xfrm>
            <a:off x="0" y="-24563"/>
            <a:ext cx="12192000" cy="69120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BE0F28D-F53E-DD41-B523-5D526D344005}"/>
              </a:ext>
            </a:extLst>
          </p:cNvPr>
          <p:cNvSpPr txBox="1"/>
          <p:nvPr/>
        </p:nvSpPr>
        <p:spPr>
          <a:xfrm>
            <a:off x="3834709" y="137645"/>
            <a:ext cx="4463845" cy="707886"/>
          </a:xfrm>
          <a:prstGeom prst="rect">
            <a:avLst/>
          </a:prstGeom>
          <a:noFill/>
        </p:spPr>
        <p:txBody>
          <a:bodyPr wrap="square" rtlCol="0">
            <a:spAutoFit/>
          </a:bodyPr>
          <a:lstStyle/>
          <a:p>
            <a:pPr algn="ctr"/>
            <a:r>
              <a:rPr lang="en-US" sz="4000" dirty="0">
                <a:latin typeface="Britannic Bold" panose="020B0903060703020204" pitchFamily="34" charset="0"/>
              </a:rPr>
              <a:t>CONTENTS</a:t>
            </a:r>
            <a:endParaRPr lang="en-IN" sz="4000" dirty="0">
              <a:latin typeface="Britannic Bold" panose="020B0903060703020204" pitchFamily="34" charset="0"/>
            </a:endParaRPr>
          </a:p>
        </p:txBody>
      </p:sp>
      <p:cxnSp>
        <p:nvCxnSpPr>
          <p:cNvPr id="3" name="Straight Connector 2">
            <a:extLst>
              <a:ext uri="{FF2B5EF4-FFF2-40B4-BE49-F238E27FC236}">
                <a16:creationId xmlns:a16="http://schemas.microsoft.com/office/drawing/2014/main" id="{12BC3481-2A0C-4EC0-3B9F-3B0FD15568F2}"/>
              </a:ext>
            </a:extLst>
          </p:cNvPr>
          <p:cNvCxnSpPr/>
          <p:nvPr/>
        </p:nvCxnSpPr>
        <p:spPr>
          <a:xfrm>
            <a:off x="4658039" y="845531"/>
            <a:ext cx="2900516"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Arrow: Right 12">
            <a:extLst>
              <a:ext uri="{FF2B5EF4-FFF2-40B4-BE49-F238E27FC236}">
                <a16:creationId xmlns:a16="http://schemas.microsoft.com/office/drawing/2014/main" id="{EE1E5FFA-F49A-796E-E57F-3833E5E84B1A}"/>
              </a:ext>
            </a:extLst>
          </p:cNvPr>
          <p:cNvSpPr/>
          <p:nvPr/>
        </p:nvSpPr>
        <p:spPr>
          <a:xfrm>
            <a:off x="619432" y="3757580"/>
            <a:ext cx="585881" cy="165140"/>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9AE762FF-095A-1032-AFBA-E5C6AF818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
        <p:nvSpPr>
          <p:cNvPr id="18" name="Arrow: Right 17">
            <a:extLst>
              <a:ext uri="{FF2B5EF4-FFF2-40B4-BE49-F238E27FC236}">
                <a16:creationId xmlns:a16="http://schemas.microsoft.com/office/drawing/2014/main" id="{6838E50E-9BD1-0EDE-E384-7D28B46F3E6C}"/>
              </a:ext>
            </a:extLst>
          </p:cNvPr>
          <p:cNvSpPr/>
          <p:nvPr/>
        </p:nvSpPr>
        <p:spPr>
          <a:xfrm>
            <a:off x="619432" y="2899510"/>
            <a:ext cx="672021" cy="165140"/>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64937C30-D881-BAEA-CA3A-5FAB17641D9A}"/>
              </a:ext>
            </a:extLst>
          </p:cNvPr>
          <p:cNvSpPr/>
          <p:nvPr/>
        </p:nvSpPr>
        <p:spPr>
          <a:xfrm>
            <a:off x="405263" y="1559435"/>
            <a:ext cx="4252776" cy="419726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0A03B197-75B6-0406-5C7B-0D5EFCBB8C14}"/>
              </a:ext>
            </a:extLst>
          </p:cNvPr>
          <p:cNvSpPr/>
          <p:nvPr/>
        </p:nvSpPr>
        <p:spPr>
          <a:xfrm>
            <a:off x="546360" y="1719485"/>
            <a:ext cx="3847146" cy="387715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Pentagon 32">
            <a:extLst>
              <a:ext uri="{FF2B5EF4-FFF2-40B4-BE49-F238E27FC236}">
                <a16:creationId xmlns:a16="http://schemas.microsoft.com/office/drawing/2014/main" id="{EF5F42B5-4D6C-E108-5925-FFE7E1568918}"/>
              </a:ext>
            </a:extLst>
          </p:cNvPr>
          <p:cNvSpPr/>
          <p:nvPr/>
        </p:nvSpPr>
        <p:spPr>
          <a:xfrm>
            <a:off x="4396742" y="1379508"/>
            <a:ext cx="3339778" cy="63358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Diagonal Corners Rounded 15">
            <a:extLst>
              <a:ext uri="{FF2B5EF4-FFF2-40B4-BE49-F238E27FC236}">
                <a16:creationId xmlns:a16="http://schemas.microsoft.com/office/drawing/2014/main" id="{F46EB44C-1B14-2A28-6CC5-DCACA59CE8B7}"/>
              </a:ext>
            </a:extLst>
          </p:cNvPr>
          <p:cNvSpPr/>
          <p:nvPr/>
        </p:nvSpPr>
        <p:spPr>
          <a:xfrm>
            <a:off x="4583623" y="1421848"/>
            <a:ext cx="2616210" cy="540812"/>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8573C76-0E0D-D42D-042D-FC4839DF5994}"/>
              </a:ext>
            </a:extLst>
          </p:cNvPr>
          <p:cNvSpPr txBox="1"/>
          <p:nvPr/>
        </p:nvSpPr>
        <p:spPr>
          <a:xfrm>
            <a:off x="4651883" y="1435943"/>
            <a:ext cx="2467897" cy="461665"/>
          </a:xfrm>
          <a:prstGeom prst="rect">
            <a:avLst/>
          </a:prstGeom>
          <a:noFill/>
        </p:spPr>
        <p:txBody>
          <a:bodyPr wrap="square" rtlCol="0">
            <a:spAutoFit/>
          </a:bodyPr>
          <a:lstStyle/>
          <a:p>
            <a:r>
              <a:rPr lang="en-US" sz="2400" dirty="0">
                <a:latin typeface="Bodoni MT" panose="02070603080606020203" pitchFamily="18" charset="0"/>
              </a:rPr>
              <a:t>Project Objective</a:t>
            </a:r>
            <a:endParaRPr lang="en-IN" sz="2400" dirty="0">
              <a:latin typeface="Bodoni MT" panose="02070603080606020203" pitchFamily="18" charset="0"/>
            </a:endParaRPr>
          </a:p>
        </p:txBody>
      </p:sp>
      <p:sp>
        <p:nvSpPr>
          <p:cNvPr id="34" name="Arrow: Pentagon 33">
            <a:extLst>
              <a:ext uri="{FF2B5EF4-FFF2-40B4-BE49-F238E27FC236}">
                <a16:creationId xmlns:a16="http://schemas.microsoft.com/office/drawing/2014/main" id="{A41F0A7F-007F-2A80-FB12-B594533CF3FB}"/>
              </a:ext>
            </a:extLst>
          </p:cNvPr>
          <p:cNvSpPr/>
          <p:nvPr/>
        </p:nvSpPr>
        <p:spPr>
          <a:xfrm>
            <a:off x="4904784" y="2159719"/>
            <a:ext cx="3191984" cy="63358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Diagonal Corners Rounded 18">
            <a:extLst>
              <a:ext uri="{FF2B5EF4-FFF2-40B4-BE49-F238E27FC236}">
                <a16:creationId xmlns:a16="http://schemas.microsoft.com/office/drawing/2014/main" id="{6C2375D3-B561-8542-7ED0-D2C5C5E480C1}"/>
              </a:ext>
            </a:extLst>
          </p:cNvPr>
          <p:cNvSpPr/>
          <p:nvPr/>
        </p:nvSpPr>
        <p:spPr>
          <a:xfrm>
            <a:off x="5126871" y="2231853"/>
            <a:ext cx="2612833" cy="507766"/>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DD31CE3A-C20A-B667-314F-D46B1078EF27}"/>
              </a:ext>
            </a:extLst>
          </p:cNvPr>
          <p:cNvSpPr txBox="1"/>
          <p:nvPr/>
        </p:nvSpPr>
        <p:spPr>
          <a:xfrm>
            <a:off x="5075680" y="2237525"/>
            <a:ext cx="2684637" cy="461665"/>
          </a:xfrm>
          <a:prstGeom prst="rect">
            <a:avLst/>
          </a:prstGeom>
          <a:noFill/>
        </p:spPr>
        <p:txBody>
          <a:bodyPr wrap="square" rtlCol="0">
            <a:spAutoFit/>
          </a:bodyPr>
          <a:lstStyle/>
          <a:p>
            <a:r>
              <a:rPr lang="en-US" sz="2400" dirty="0">
                <a:solidFill>
                  <a:sysClr val="windowText" lastClr="000000"/>
                </a:solidFill>
                <a:latin typeface="Bodoni MT" panose="02070603080606020203" pitchFamily="18" charset="0"/>
              </a:rPr>
              <a:t>Problem Statement</a:t>
            </a:r>
            <a:endParaRPr lang="en-IN" sz="2400" dirty="0">
              <a:solidFill>
                <a:sysClr val="windowText" lastClr="000000"/>
              </a:solidFill>
              <a:latin typeface="Bodoni MT" panose="02070603080606020203" pitchFamily="18" charset="0"/>
            </a:endParaRPr>
          </a:p>
        </p:txBody>
      </p:sp>
      <p:sp>
        <p:nvSpPr>
          <p:cNvPr id="35" name="Arrow: Pentagon 34">
            <a:extLst>
              <a:ext uri="{FF2B5EF4-FFF2-40B4-BE49-F238E27FC236}">
                <a16:creationId xmlns:a16="http://schemas.microsoft.com/office/drawing/2014/main" id="{C3A8DBBA-7201-777B-86A4-DFC187E39A40}"/>
              </a:ext>
            </a:extLst>
          </p:cNvPr>
          <p:cNvSpPr/>
          <p:nvPr/>
        </p:nvSpPr>
        <p:spPr>
          <a:xfrm>
            <a:off x="5251822" y="2926019"/>
            <a:ext cx="3191984" cy="63358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Diagonal Corners Rounded 1">
            <a:extLst>
              <a:ext uri="{FF2B5EF4-FFF2-40B4-BE49-F238E27FC236}">
                <a16:creationId xmlns:a16="http://schemas.microsoft.com/office/drawing/2014/main" id="{CDD92726-665A-8A15-0A59-0DF3E1766D39}"/>
              </a:ext>
            </a:extLst>
          </p:cNvPr>
          <p:cNvSpPr/>
          <p:nvPr/>
        </p:nvSpPr>
        <p:spPr>
          <a:xfrm>
            <a:off x="5358375" y="3006636"/>
            <a:ext cx="2639172" cy="507839"/>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AE6FEBB-D516-B135-EB75-2EBA003DED7E}"/>
              </a:ext>
            </a:extLst>
          </p:cNvPr>
          <p:cNvSpPr txBox="1"/>
          <p:nvPr/>
        </p:nvSpPr>
        <p:spPr>
          <a:xfrm>
            <a:off x="5353496" y="3026339"/>
            <a:ext cx="2615381" cy="400110"/>
          </a:xfrm>
          <a:prstGeom prst="rect">
            <a:avLst/>
          </a:prstGeom>
          <a:noFill/>
        </p:spPr>
        <p:txBody>
          <a:bodyPr wrap="square" rtlCol="0">
            <a:spAutoFit/>
          </a:bodyPr>
          <a:lstStyle/>
          <a:p>
            <a:r>
              <a:rPr lang="en-US" sz="2000" dirty="0">
                <a:latin typeface="Calisto MT" panose="02040603050505030304" pitchFamily="18" charset="0"/>
              </a:rPr>
              <a:t>Connect Data Model</a:t>
            </a:r>
            <a:endParaRPr lang="en-IN" sz="2000" dirty="0">
              <a:latin typeface="Calisto MT" panose="02040603050505030304" pitchFamily="18" charset="0"/>
            </a:endParaRPr>
          </a:p>
        </p:txBody>
      </p:sp>
      <p:sp>
        <p:nvSpPr>
          <p:cNvPr id="36" name="Arrow: Pentagon 35">
            <a:extLst>
              <a:ext uri="{FF2B5EF4-FFF2-40B4-BE49-F238E27FC236}">
                <a16:creationId xmlns:a16="http://schemas.microsoft.com/office/drawing/2014/main" id="{089E07FD-2B5E-C529-8316-4B414F84596E}"/>
              </a:ext>
            </a:extLst>
          </p:cNvPr>
          <p:cNvSpPr/>
          <p:nvPr/>
        </p:nvSpPr>
        <p:spPr>
          <a:xfrm>
            <a:off x="5063302" y="3786436"/>
            <a:ext cx="3774909" cy="77225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Diagonal Corners Rounded 3">
            <a:extLst>
              <a:ext uri="{FF2B5EF4-FFF2-40B4-BE49-F238E27FC236}">
                <a16:creationId xmlns:a16="http://schemas.microsoft.com/office/drawing/2014/main" id="{4EACA58E-1EAC-DFAD-F037-A201853C8D04}"/>
              </a:ext>
            </a:extLst>
          </p:cNvPr>
          <p:cNvSpPr/>
          <p:nvPr/>
        </p:nvSpPr>
        <p:spPr>
          <a:xfrm>
            <a:off x="5187283" y="3840150"/>
            <a:ext cx="3217250" cy="665016"/>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FFB6E39C-9D69-BF18-6051-9A4DB62B3233}"/>
              </a:ext>
            </a:extLst>
          </p:cNvPr>
          <p:cNvSpPr txBox="1"/>
          <p:nvPr/>
        </p:nvSpPr>
        <p:spPr>
          <a:xfrm>
            <a:off x="5194652" y="3818622"/>
            <a:ext cx="3258978" cy="707886"/>
          </a:xfrm>
          <a:prstGeom prst="rect">
            <a:avLst/>
          </a:prstGeom>
          <a:noFill/>
        </p:spPr>
        <p:txBody>
          <a:bodyPr wrap="square" rtlCol="0">
            <a:spAutoFit/>
          </a:bodyPr>
          <a:lstStyle/>
          <a:p>
            <a:r>
              <a:rPr lang="en-US" sz="2000" dirty="0">
                <a:latin typeface="Bodoni MT" panose="02070603080606020203" pitchFamily="18" charset="0"/>
              </a:rPr>
              <a:t>Export SQL database to csv file &amp; create Visualization</a:t>
            </a:r>
            <a:endParaRPr lang="en-IN" sz="2000" dirty="0">
              <a:latin typeface="Bodoni MT" panose="02070603080606020203" pitchFamily="18" charset="0"/>
            </a:endParaRPr>
          </a:p>
        </p:txBody>
      </p:sp>
      <p:sp>
        <p:nvSpPr>
          <p:cNvPr id="37" name="Arrow: Pentagon 36">
            <a:extLst>
              <a:ext uri="{FF2B5EF4-FFF2-40B4-BE49-F238E27FC236}">
                <a16:creationId xmlns:a16="http://schemas.microsoft.com/office/drawing/2014/main" id="{931A4DEF-D1C3-0FA5-D4FD-20EE5CFE317D}"/>
              </a:ext>
            </a:extLst>
          </p:cNvPr>
          <p:cNvSpPr/>
          <p:nvPr/>
        </p:nvSpPr>
        <p:spPr>
          <a:xfrm>
            <a:off x="4718754" y="4739415"/>
            <a:ext cx="3191984" cy="63358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Diagonal Corners Rounded 19">
            <a:extLst>
              <a:ext uri="{FF2B5EF4-FFF2-40B4-BE49-F238E27FC236}">
                <a16:creationId xmlns:a16="http://schemas.microsoft.com/office/drawing/2014/main" id="{974AFF78-3072-86A0-7D2A-2E27DDD83E10}"/>
              </a:ext>
            </a:extLst>
          </p:cNvPr>
          <p:cNvSpPr/>
          <p:nvPr/>
        </p:nvSpPr>
        <p:spPr>
          <a:xfrm>
            <a:off x="4822039" y="4811626"/>
            <a:ext cx="2607643" cy="489163"/>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EAFCF7D-828B-8F09-B6FB-65ABA8D01908}"/>
              </a:ext>
            </a:extLst>
          </p:cNvPr>
          <p:cNvSpPr txBox="1"/>
          <p:nvPr/>
        </p:nvSpPr>
        <p:spPr>
          <a:xfrm>
            <a:off x="4881729" y="4825376"/>
            <a:ext cx="2674375" cy="461665"/>
          </a:xfrm>
          <a:prstGeom prst="rect">
            <a:avLst/>
          </a:prstGeom>
          <a:noFill/>
        </p:spPr>
        <p:txBody>
          <a:bodyPr wrap="square" rtlCol="0">
            <a:spAutoFit/>
          </a:bodyPr>
          <a:lstStyle/>
          <a:p>
            <a:r>
              <a:rPr lang="en-US" sz="2400" dirty="0">
                <a:latin typeface="Bodoni MT" panose="02070603080606020203" pitchFamily="18" charset="0"/>
              </a:rPr>
              <a:t>10 Ad hoc Queries </a:t>
            </a:r>
            <a:endParaRPr lang="en-IN" sz="2400" dirty="0">
              <a:latin typeface="Bodoni MT" panose="02070603080606020203" pitchFamily="18" charset="0"/>
            </a:endParaRPr>
          </a:p>
        </p:txBody>
      </p:sp>
      <p:sp>
        <p:nvSpPr>
          <p:cNvPr id="38" name="Arrow: Pentagon 37">
            <a:extLst>
              <a:ext uri="{FF2B5EF4-FFF2-40B4-BE49-F238E27FC236}">
                <a16:creationId xmlns:a16="http://schemas.microsoft.com/office/drawing/2014/main" id="{4FB20FFD-1530-EDC4-FB0D-410363076F4D}"/>
              </a:ext>
            </a:extLst>
          </p:cNvPr>
          <p:cNvSpPr/>
          <p:nvPr/>
        </p:nvSpPr>
        <p:spPr>
          <a:xfrm>
            <a:off x="4207476" y="5596209"/>
            <a:ext cx="3191984" cy="633588"/>
          </a:xfrm>
          <a:prstGeom prst="homePlat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Diagonal Corners Rounded 20">
            <a:extLst>
              <a:ext uri="{FF2B5EF4-FFF2-40B4-BE49-F238E27FC236}">
                <a16:creationId xmlns:a16="http://schemas.microsoft.com/office/drawing/2014/main" id="{6AEF0C5D-B0EF-DFA5-4825-AB976E527779}"/>
              </a:ext>
            </a:extLst>
          </p:cNvPr>
          <p:cNvSpPr/>
          <p:nvPr/>
        </p:nvSpPr>
        <p:spPr>
          <a:xfrm>
            <a:off x="4345859" y="5671153"/>
            <a:ext cx="2713703" cy="507379"/>
          </a:xfrm>
          <a:prstGeom prst="round2Diag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4D514421-B86A-C54D-1756-574874A8C48D}"/>
              </a:ext>
            </a:extLst>
          </p:cNvPr>
          <p:cNvSpPr txBox="1"/>
          <p:nvPr/>
        </p:nvSpPr>
        <p:spPr>
          <a:xfrm>
            <a:off x="4413283" y="5666094"/>
            <a:ext cx="2434531" cy="523220"/>
          </a:xfrm>
          <a:prstGeom prst="rect">
            <a:avLst/>
          </a:prstGeom>
          <a:noFill/>
        </p:spPr>
        <p:txBody>
          <a:bodyPr wrap="square" rtlCol="0">
            <a:spAutoFit/>
          </a:bodyPr>
          <a:lstStyle/>
          <a:p>
            <a:pPr algn="ctr"/>
            <a:r>
              <a:rPr lang="en-US" sz="2800" dirty="0">
                <a:latin typeface="Bodoni MT" panose="02070603080606020203" pitchFamily="18" charset="0"/>
              </a:rPr>
              <a:t>Thank You</a:t>
            </a:r>
            <a:endParaRPr lang="en-IN" sz="2800" dirty="0">
              <a:latin typeface="Bodoni MT" panose="02070603080606020203" pitchFamily="18" charset="0"/>
            </a:endParaRPr>
          </a:p>
        </p:txBody>
      </p:sp>
      <p:sp>
        <p:nvSpPr>
          <p:cNvPr id="44" name="Oval 43">
            <a:extLst>
              <a:ext uri="{FF2B5EF4-FFF2-40B4-BE49-F238E27FC236}">
                <a16:creationId xmlns:a16="http://schemas.microsoft.com/office/drawing/2014/main" id="{0F3255A5-1B5B-39E5-5689-0CFFB7BCA348}"/>
              </a:ext>
            </a:extLst>
          </p:cNvPr>
          <p:cNvSpPr/>
          <p:nvPr/>
        </p:nvSpPr>
        <p:spPr>
          <a:xfrm>
            <a:off x="718726" y="1926741"/>
            <a:ext cx="3488750" cy="3462642"/>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6" name="Diagram 55">
            <a:extLst>
              <a:ext uri="{FF2B5EF4-FFF2-40B4-BE49-F238E27FC236}">
                <a16:creationId xmlns:a16="http://schemas.microsoft.com/office/drawing/2014/main" id="{E907145B-42A0-031B-50DD-DCAA21EC8380}"/>
              </a:ext>
            </a:extLst>
          </p:cNvPr>
          <p:cNvGraphicFramePr/>
          <p:nvPr>
            <p:extLst>
              <p:ext uri="{D42A27DB-BD31-4B8C-83A1-F6EECF244321}">
                <p14:modId xmlns:p14="http://schemas.microsoft.com/office/powerpoint/2010/main" val="1763540843"/>
              </p:ext>
            </p:extLst>
          </p:nvPr>
        </p:nvGraphicFramePr>
        <p:xfrm>
          <a:off x="-511278" y="68827"/>
          <a:ext cx="5987845" cy="71382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4568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85E90-6B1D-9765-A49A-4245510A36C9}"/>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Rounded 6">
            <a:extLst>
              <a:ext uri="{FF2B5EF4-FFF2-40B4-BE49-F238E27FC236}">
                <a16:creationId xmlns:a16="http://schemas.microsoft.com/office/drawing/2014/main" id="{E3F9E6C1-84C2-C3E3-F9DF-D48D5FB843FA}"/>
              </a:ext>
            </a:extLst>
          </p:cNvPr>
          <p:cNvSpPr/>
          <p:nvPr/>
        </p:nvSpPr>
        <p:spPr>
          <a:xfrm>
            <a:off x="2059858" y="1728020"/>
            <a:ext cx="8072283" cy="3581397"/>
          </a:xfrm>
          <a:prstGeom prst="round2Diag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FBFD6A2-BE9C-114C-3C44-B0492A479E9C}"/>
              </a:ext>
            </a:extLst>
          </p:cNvPr>
          <p:cNvSpPr txBox="1"/>
          <p:nvPr/>
        </p:nvSpPr>
        <p:spPr>
          <a:xfrm>
            <a:off x="2477728" y="309102"/>
            <a:ext cx="7236542" cy="707886"/>
          </a:xfrm>
          <a:prstGeom prst="rect">
            <a:avLst/>
          </a:prstGeom>
          <a:noFill/>
        </p:spPr>
        <p:txBody>
          <a:bodyPr wrap="square" rtlCol="0">
            <a:spAutoFit/>
          </a:bodyPr>
          <a:lstStyle/>
          <a:p>
            <a:pPr algn="ctr"/>
            <a:r>
              <a:rPr lang="en-US" sz="4000" dirty="0">
                <a:latin typeface="Baskerville Old Face" panose="02020602080505020303" pitchFamily="18" charset="0"/>
              </a:rPr>
              <a:t>About </a:t>
            </a:r>
            <a:r>
              <a:rPr lang="en-US" sz="4000" dirty="0" err="1">
                <a:latin typeface="Baskerville Old Face" panose="02020602080505020303" pitchFamily="18" charset="0"/>
              </a:rPr>
              <a:t>Atliq</a:t>
            </a:r>
            <a:r>
              <a:rPr lang="en-US" sz="4000" dirty="0">
                <a:latin typeface="Baskerville Old Face" panose="02020602080505020303" pitchFamily="18" charset="0"/>
              </a:rPr>
              <a:t> Hardware Company</a:t>
            </a:r>
            <a:endParaRPr lang="en-IN" sz="4000" dirty="0">
              <a:latin typeface="Baskerville Old Face" panose="02020602080505020303" pitchFamily="18" charset="0"/>
            </a:endParaRPr>
          </a:p>
        </p:txBody>
      </p:sp>
      <p:sp>
        <p:nvSpPr>
          <p:cNvPr id="3" name="TextBox 2">
            <a:extLst>
              <a:ext uri="{FF2B5EF4-FFF2-40B4-BE49-F238E27FC236}">
                <a16:creationId xmlns:a16="http://schemas.microsoft.com/office/drawing/2014/main" id="{BA38DA69-F625-BC48-2558-540BF8EBF2AD}"/>
              </a:ext>
            </a:extLst>
          </p:cNvPr>
          <p:cNvSpPr txBox="1"/>
          <p:nvPr/>
        </p:nvSpPr>
        <p:spPr>
          <a:xfrm>
            <a:off x="2271252" y="1997839"/>
            <a:ext cx="7649496" cy="2862322"/>
          </a:xfrm>
          <a:prstGeom prst="rect">
            <a:avLst/>
          </a:prstGeom>
          <a:noFill/>
          <a:ln>
            <a:noFill/>
          </a:ln>
        </p:spPr>
        <p:txBody>
          <a:bodyPr wrap="square" rtlCol="0">
            <a:spAutoFit/>
          </a:bodyPr>
          <a:lstStyle/>
          <a:p>
            <a:r>
              <a:rPr lang="en-US" sz="2000" dirty="0" err="1">
                <a:solidFill>
                  <a:schemeClr val="bg1"/>
                </a:solidFill>
                <a:latin typeface="Bell MT" panose="02020503060305020303" pitchFamily="18" charset="0"/>
              </a:rPr>
              <a:t>Atliq</a:t>
            </a:r>
            <a:r>
              <a:rPr lang="en-US" sz="2000" dirty="0">
                <a:solidFill>
                  <a:schemeClr val="bg1"/>
                </a:solidFill>
                <a:latin typeface="Bell MT" panose="02020503060305020303" pitchFamily="18" charset="0"/>
              </a:rPr>
              <a:t> Hardware imaginary companies is one of the prominent computer hardware producer based in India,  holding a leading positions not only in the Indian market.</a:t>
            </a:r>
          </a:p>
          <a:p>
            <a:r>
              <a:rPr lang="en-US" sz="2000" b="0" i="0" dirty="0">
                <a:solidFill>
                  <a:schemeClr val="bg1"/>
                </a:solidFill>
                <a:effectLst/>
                <a:latin typeface="Bell MT" panose="02020503060305020303" pitchFamily="18" charset="0"/>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endParaRPr lang="en-IN" sz="2000" dirty="0">
              <a:solidFill>
                <a:schemeClr val="bg1"/>
              </a:solidFill>
              <a:latin typeface="Bell MT" panose="02020503060305020303" pitchFamily="18" charset="0"/>
            </a:endParaRPr>
          </a:p>
        </p:txBody>
      </p:sp>
      <p:cxnSp>
        <p:nvCxnSpPr>
          <p:cNvPr id="6" name="Straight Connector 5">
            <a:extLst>
              <a:ext uri="{FF2B5EF4-FFF2-40B4-BE49-F238E27FC236}">
                <a16:creationId xmlns:a16="http://schemas.microsoft.com/office/drawing/2014/main" id="{B7991C11-1078-6BB8-D037-ABBC16EDB4F7}"/>
              </a:ext>
            </a:extLst>
          </p:cNvPr>
          <p:cNvCxnSpPr>
            <a:cxnSpLocks/>
          </p:cNvCxnSpPr>
          <p:nvPr/>
        </p:nvCxnSpPr>
        <p:spPr>
          <a:xfrm>
            <a:off x="2576052" y="1016988"/>
            <a:ext cx="7138218" cy="0"/>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3B29EF71-515E-FB85-B4BC-5B0197BB6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Tree>
    <p:extLst>
      <p:ext uri="{BB962C8B-B14F-4D97-AF65-F5344CB8AC3E}">
        <p14:creationId xmlns:p14="http://schemas.microsoft.com/office/powerpoint/2010/main" val="16196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CADC92-851D-0F0A-738D-F99D77BC96CC}"/>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F0E116E-1F5F-F0CE-F873-45F58530A774}"/>
              </a:ext>
            </a:extLst>
          </p:cNvPr>
          <p:cNvSpPr txBox="1"/>
          <p:nvPr/>
        </p:nvSpPr>
        <p:spPr>
          <a:xfrm>
            <a:off x="3352799" y="353961"/>
            <a:ext cx="5683045" cy="646331"/>
          </a:xfrm>
          <a:prstGeom prst="rect">
            <a:avLst/>
          </a:prstGeom>
          <a:solidFill>
            <a:schemeClr val="bg1">
              <a:lumMod val="85000"/>
            </a:schemeClr>
          </a:solidFill>
        </p:spPr>
        <p:txBody>
          <a:bodyPr wrap="square" rtlCol="0">
            <a:spAutoFit/>
          </a:bodyPr>
          <a:lstStyle/>
          <a:p>
            <a:r>
              <a:rPr lang="en-US" sz="3600" dirty="0">
                <a:latin typeface="Bell MT" panose="02020503060305020303" pitchFamily="18" charset="0"/>
              </a:rPr>
              <a:t>PROBLEM  STATEMENT</a:t>
            </a:r>
            <a:endParaRPr lang="en-IN" sz="3600" dirty="0">
              <a:latin typeface="Bell MT" panose="02020503060305020303" pitchFamily="18" charset="0"/>
            </a:endParaRPr>
          </a:p>
        </p:txBody>
      </p:sp>
      <p:sp>
        <p:nvSpPr>
          <p:cNvPr id="12" name="Rectangle: Rounded Corners 11">
            <a:extLst>
              <a:ext uri="{FF2B5EF4-FFF2-40B4-BE49-F238E27FC236}">
                <a16:creationId xmlns:a16="http://schemas.microsoft.com/office/drawing/2014/main" id="{52A2B845-DD38-D69A-1C65-0CD400391FC5}"/>
              </a:ext>
            </a:extLst>
          </p:cNvPr>
          <p:cNvSpPr/>
          <p:nvPr/>
        </p:nvSpPr>
        <p:spPr>
          <a:xfrm>
            <a:off x="2062317" y="2153263"/>
            <a:ext cx="8431162" cy="321023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2C913BA-4DFC-B538-CAA6-6C8A70063CD1}"/>
              </a:ext>
            </a:extLst>
          </p:cNvPr>
          <p:cNvSpPr txBox="1"/>
          <p:nvPr/>
        </p:nvSpPr>
        <p:spPr>
          <a:xfrm>
            <a:off x="2359743" y="2496495"/>
            <a:ext cx="7836310" cy="2523768"/>
          </a:xfrm>
          <a:prstGeom prst="rect">
            <a:avLst/>
          </a:prstGeom>
          <a:noFill/>
        </p:spPr>
        <p:txBody>
          <a:bodyPr wrap="square" rtlCol="0">
            <a:spAutoFit/>
          </a:bodyPr>
          <a:lstStyle/>
          <a:p>
            <a:r>
              <a:rPr lang="en-US" sz="2000" dirty="0">
                <a:latin typeface="Bodoni MT" panose="02070603080606020203" pitchFamily="18" charset="0"/>
              </a:rPr>
              <a:t>The management team at </a:t>
            </a:r>
            <a:r>
              <a:rPr lang="en-US" sz="2000" dirty="0" err="1">
                <a:latin typeface="Bodoni MT" panose="02070603080606020203" pitchFamily="18" charset="0"/>
              </a:rPr>
              <a:t>Atliq</a:t>
            </a:r>
            <a:r>
              <a:rPr lang="en-US" sz="2000" dirty="0">
                <a:latin typeface="Bodoni MT" panose="02070603080606020203" pitchFamily="18" charset="0"/>
              </a:rPr>
              <a:t> Hardware has observed a significant gap in their ability to make timely, data driven decision. Despite having access to vast amounts of data, the insights generated are not sufficiently actionable, hindering the organization’s responsive and strategic agility. The issue is exacerbated by the current team’s limited capacity to analyze and interpret data effectively, leading to slower decision – making processes and missed opportunities for optimization.</a:t>
            </a:r>
          </a:p>
          <a:p>
            <a:endParaRPr lang="en-US" dirty="0"/>
          </a:p>
        </p:txBody>
      </p:sp>
      <p:cxnSp>
        <p:nvCxnSpPr>
          <p:cNvPr id="6" name="Straight Connector 5">
            <a:extLst>
              <a:ext uri="{FF2B5EF4-FFF2-40B4-BE49-F238E27FC236}">
                <a16:creationId xmlns:a16="http://schemas.microsoft.com/office/drawing/2014/main" id="{A5FAA69D-9DC0-6E79-F4EF-1B57B87C6C34}"/>
              </a:ext>
            </a:extLst>
          </p:cNvPr>
          <p:cNvCxnSpPr/>
          <p:nvPr/>
        </p:nvCxnSpPr>
        <p:spPr>
          <a:xfrm>
            <a:off x="3352798" y="1000292"/>
            <a:ext cx="5683046"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BDB08B68-8496-C356-BF5F-C54A26651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60" y="78659"/>
            <a:ext cx="731188" cy="648930"/>
          </a:xfrm>
          <a:prstGeom prst="rect">
            <a:avLst/>
          </a:prstGeom>
        </p:spPr>
      </p:pic>
    </p:spTree>
    <p:extLst>
      <p:ext uri="{BB962C8B-B14F-4D97-AF65-F5344CB8AC3E}">
        <p14:creationId xmlns:p14="http://schemas.microsoft.com/office/powerpoint/2010/main" val="355488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24B125-B74C-844C-F9FD-79BCD35031AF}"/>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65BC534-DD63-2F6D-ABAE-2C8C439CC839}"/>
              </a:ext>
            </a:extLst>
          </p:cNvPr>
          <p:cNvSpPr txBox="1"/>
          <p:nvPr/>
        </p:nvSpPr>
        <p:spPr>
          <a:xfrm>
            <a:off x="3335593" y="132735"/>
            <a:ext cx="5520814" cy="646331"/>
          </a:xfrm>
          <a:prstGeom prst="rect">
            <a:avLst/>
          </a:prstGeom>
          <a:solidFill>
            <a:schemeClr val="bg1">
              <a:lumMod val="75000"/>
            </a:schemeClr>
          </a:solidFill>
          <a:ln>
            <a:noFill/>
          </a:ln>
        </p:spPr>
        <p:txBody>
          <a:bodyPr wrap="square" rtlCol="0">
            <a:spAutoFit/>
          </a:bodyPr>
          <a:lstStyle/>
          <a:p>
            <a:r>
              <a:rPr lang="en-US" sz="3600" dirty="0">
                <a:latin typeface="Bodoni MT" panose="02070603080606020203" pitchFamily="18" charset="0"/>
              </a:rPr>
              <a:t>CONNECT DATA MODEL</a:t>
            </a:r>
            <a:endParaRPr lang="en-IN" sz="3600" dirty="0">
              <a:latin typeface="Bodoni MT" panose="02070603080606020203" pitchFamily="18" charset="0"/>
            </a:endParaRPr>
          </a:p>
        </p:txBody>
      </p:sp>
      <p:pic>
        <p:nvPicPr>
          <p:cNvPr id="5" name="Picture 4">
            <a:extLst>
              <a:ext uri="{FF2B5EF4-FFF2-40B4-BE49-F238E27FC236}">
                <a16:creationId xmlns:a16="http://schemas.microsoft.com/office/drawing/2014/main" id="{A2F8A14F-B506-8D3D-B43C-7AF75A448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23" y="1590228"/>
            <a:ext cx="11933954" cy="4977721"/>
          </a:xfrm>
          <a:prstGeom prst="rect">
            <a:avLst/>
          </a:prstGeom>
        </p:spPr>
      </p:pic>
      <p:sp>
        <p:nvSpPr>
          <p:cNvPr id="6" name="TextBox 5">
            <a:extLst>
              <a:ext uri="{FF2B5EF4-FFF2-40B4-BE49-F238E27FC236}">
                <a16:creationId xmlns:a16="http://schemas.microsoft.com/office/drawing/2014/main" id="{6EA42F0F-D4DA-FC5C-E537-6AE627605120}"/>
              </a:ext>
            </a:extLst>
          </p:cNvPr>
          <p:cNvSpPr txBox="1"/>
          <p:nvPr/>
        </p:nvSpPr>
        <p:spPr>
          <a:xfrm>
            <a:off x="658760" y="1078639"/>
            <a:ext cx="11139949" cy="369332"/>
          </a:xfrm>
          <a:prstGeom prst="rect">
            <a:avLst/>
          </a:prstGeom>
          <a:noFill/>
        </p:spPr>
        <p:txBody>
          <a:bodyPr wrap="square" rtlCol="0">
            <a:spAutoFit/>
          </a:bodyPr>
          <a:lstStyle/>
          <a:p>
            <a:r>
              <a:rPr lang="en-US" dirty="0">
                <a:latin typeface="Bookman Old Style" panose="02050604050505020204" pitchFamily="18" charset="0"/>
              </a:rPr>
              <a:t>Import from Self – Contained file. Select the SQL/dumb file and import. </a:t>
            </a:r>
            <a:endParaRPr lang="en-IN" dirty="0">
              <a:latin typeface="Bookman Old Style" panose="02050604050505020204" pitchFamily="18" charset="0"/>
            </a:endParaRPr>
          </a:p>
        </p:txBody>
      </p:sp>
      <p:sp>
        <p:nvSpPr>
          <p:cNvPr id="7" name="Arrow: Pentagon 6">
            <a:extLst>
              <a:ext uri="{FF2B5EF4-FFF2-40B4-BE49-F238E27FC236}">
                <a16:creationId xmlns:a16="http://schemas.microsoft.com/office/drawing/2014/main" id="{6751A4EC-8103-C6D8-4A77-4227617DF5D8}"/>
              </a:ext>
            </a:extLst>
          </p:cNvPr>
          <p:cNvSpPr/>
          <p:nvPr/>
        </p:nvSpPr>
        <p:spPr>
          <a:xfrm>
            <a:off x="202765" y="1195483"/>
            <a:ext cx="382254" cy="209387"/>
          </a:xfrm>
          <a:prstGeom prst="homePlat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D5142E8-F800-8394-6211-7D7791C6C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Tree>
    <p:extLst>
      <p:ext uri="{BB962C8B-B14F-4D97-AF65-F5344CB8AC3E}">
        <p14:creationId xmlns:p14="http://schemas.microsoft.com/office/powerpoint/2010/main" val="96936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B387E-0639-5E3F-94F0-93A2BF15301E}"/>
              </a:ext>
            </a:extLst>
          </p:cNvPr>
          <p:cNvSpPr txBox="1"/>
          <p:nvPr/>
        </p:nvSpPr>
        <p:spPr>
          <a:xfrm>
            <a:off x="2625213" y="255638"/>
            <a:ext cx="6331974" cy="523220"/>
          </a:xfrm>
          <a:prstGeom prst="rect">
            <a:avLst/>
          </a:prstGeom>
          <a:solidFill>
            <a:schemeClr val="bg1">
              <a:lumMod val="75000"/>
            </a:schemeClr>
          </a:solidFill>
        </p:spPr>
        <p:txBody>
          <a:bodyPr wrap="square" rtlCol="0">
            <a:spAutoFit/>
          </a:bodyPr>
          <a:lstStyle/>
          <a:p>
            <a:pPr algn="ctr"/>
            <a:r>
              <a:rPr lang="en-US" sz="2800" dirty="0">
                <a:latin typeface="Bodoni MT" panose="02070603080606020203" pitchFamily="18" charset="0"/>
              </a:rPr>
              <a:t>Export SQL database to csv file &amp; create</a:t>
            </a:r>
            <a:endParaRPr lang="en-IN" dirty="0"/>
          </a:p>
        </p:txBody>
      </p:sp>
      <p:pic>
        <p:nvPicPr>
          <p:cNvPr id="4" name="Picture 3">
            <a:extLst>
              <a:ext uri="{FF2B5EF4-FFF2-40B4-BE49-F238E27FC236}">
                <a16:creationId xmlns:a16="http://schemas.microsoft.com/office/drawing/2014/main" id="{B6385AA0-31D0-BCB4-21A5-1D5F19B1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79" y="2988174"/>
            <a:ext cx="5616427" cy="2179509"/>
          </a:xfrm>
          <a:prstGeom prst="rect">
            <a:avLst/>
          </a:prstGeom>
        </p:spPr>
      </p:pic>
      <p:sp>
        <p:nvSpPr>
          <p:cNvPr id="5" name="Arrow: Curved Down 4">
            <a:extLst>
              <a:ext uri="{FF2B5EF4-FFF2-40B4-BE49-F238E27FC236}">
                <a16:creationId xmlns:a16="http://schemas.microsoft.com/office/drawing/2014/main" id="{C5602F3C-A3A0-68AB-5351-5CFF25CF0311}"/>
              </a:ext>
            </a:extLst>
          </p:cNvPr>
          <p:cNvSpPr/>
          <p:nvPr/>
        </p:nvSpPr>
        <p:spPr>
          <a:xfrm>
            <a:off x="3411792" y="2045110"/>
            <a:ext cx="2979176" cy="1082790"/>
          </a:xfrm>
          <a:prstGeom prst="curvedDown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AAAADBC1-F7BA-7568-3454-8B03684E6487}"/>
              </a:ext>
            </a:extLst>
          </p:cNvPr>
          <p:cNvSpPr txBox="1"/>
          <p:nvPr/>
        </p:nvSpPr>
        <p:spPr>
          <a:xfrm>
            <a:off x="5938683" y="3127900"/>
            <a:ext cx="5165749" cy="2031325"/>
          </a:xfrm>
          <a:prstGeom prst="rect">
            <a:avLst/>
          </a:prstGeom>
          <a:noFill/>
        </p:spPr>
        <p:txBody>
          <a:bodyPr wrap="square" rtlCol="0">
            <a:spAutoFit/>
          </a:bodyPr>
          <a:lstStyle/>
          <a:p>
            <a:r>
              <a:rPr lang="en-US" dirty="0">
                <a:latin typeface="Bell MT" panose="02020503060305020303" pitchFamily="18" charset="0"/>
              </a:rPr>
              <a:t>Here I export all the csv file from SQL database.</a:t>
            </a:r>
          </a:p>
          <a:p>
            <a:r>
              <a:rPr lang="en-US" b="0" i="0" dirty="0">
                <a:effectLst/>
                <a:latin typeface="Bell MT" panose="02020503060305020303" pitchFamily="18" charset="0"/>
              </a:rPr>
              <a:t>SQL allows you to create and edit tables, perform queries, and add or delete records. It is designed to be robust, reliable, scalable and to handle large amounts of data. You can run SQL Server on many platforms, including Windows, Linux, and cloud services.</a:t>
            </a:r>
            <a:endParaRPr lang="en-IN" dirty="0">
              <a:latin typeface="Bell MT" panose="02020503060305020303" pitchFamily="18" charset="0"/>
            </a:endParaRPr>
          </a:p>
        </p:txBody>
      </p:sp>
      <p:pic>
        <p:nvPicPr>
          <p:cNvPr id="7" name="Picture 6">
            <a:extLst>
              <a:ext uri="{FF2B5EF4-FFF2-40B4-BE49-F238E27FC236}">
                <a16:creationId xmlns:a16="http://schemas.microsoft.com/office/drawing/2014/main" id="{4038577B-5528-8016-8872-C087AFD18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6260" y="68827"/>
            <a:ext cx="731188" cy="648930"/>
          </a:xfrm>
          <a:prstGeom prst="rect">
            <a:avLst/>
          </a:prstGeom>
        </p:spPr>
      </p:pic>
    </p:spTree>
    <p:extLst>
      <p:ext uri="{BB962C8B-B14F-4D97-AF65-F5344CB8AC3E}">
        <p14:creationId xmlns:p14="http://schemas.microsoft.com/office/powerpoint/2010/main" val="407800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E7007-9CF4-0BBC-33DD-9A8DF03B322D}"/>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A18DB1D-9151-5D96-A05D-97F0B118CBB3}"/>
              </a:ext>
            </a:extLst>
          </p:cNvPr>
          <p:cNvSpPr txBox="1"/>
          <p:nvPr/>
        </p:nvSpPr>
        <p:spPr>
          <a:xfrm>
            <a:off x="942779" y="314632"/>
            <a:ext cx="10176387" cy="369332"/>
          </a:xfrm>
          <a:prstGeom prst="rect">
            <a:avLst/>
          </a:prstGeom>
          <a:noFill/>
        </p:spPr>
        <p:txBody>
          <a:bodyPr wrap="square" rtlCol="0">
            <a:spAutoFit/>
          </a:bodyPr>
          <a:lstStyle/>
          <a:p>
            <a:r>
              <a:rPr lang="en-US" dirty="0"/>
              <a:t>Provide a list of markets in which customer "</a:t>
            </a:r>
            <a:r>
              <a:rPr lang="en-US" dirty="0" err="1"/>
              <a:t>Atliq</a:t>
            </a:r>
            <a:r>
              <a:rPr lang="en-US" dirty="0"/>
              <a:t> Exclusive" operates its business in the APAC region.</a:t>
            </a:r>
            <a:endParaRPr lang="en-IN" dirty="0"/>
          </a:p>
        </p:txBody>
      </p:sp>
      <p:pic>
        <p:nvPicPr>
          <p:cNvPr id="7" name="Picture 6">
            <a:extLst>
              <a:ext uri="{FF2B5EF4-FFF2-40B4-BE49-F238E27FC236}">
                <a16:creationId xmlns:a16="http://schemas.microsoft.com/office/drawing/2014/main" id="{D78B8397-59A1-4809-B322-97F8F5973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355" y="3047375"/>
            <a:ext cx="2386413" cy="2469148"/>
          </a:xfrm>
          <a:prstGeom prst="rect">
            <a:avLst/>
          </a:prstGeom>
        </p:spPr>
      </p:pic>
      <p:pic>
        <p:nvPicPr>
          <p:cNvPr id="10" name="Picture 9">
            <a:extLst>
              <a:ext uri="{FF2B5EF4-FFF2-40B4-BE49-F238E27FC236}">
                <a16:creationId xmlns:a16="http://schemas.microsoft.com/office/drawing/2014/main" id="{B69E6674-AD4B-7F7A-CFA9-DF1E1828C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79" y="1217717"/>
            <a:ext cx="5827388" cy="2970825"/>
          </a:xfrm>
          <a:prstGeom prst="rect">
            <a:avLst/>
          </a:prstGeom>
        </p:spPr>
      </p:pic>
      <p:sp>
        <p:nvSpPr>
          <p:cNvPr id="11" name="Oval 10">
            <a:extLst>
              <a:ext uri="{FF2B5EF4-FFF2-40B4-BE49-F238E27FC236}">
                <a16:creationId xmlns:a16="http://schemas.microsoft.com/office/drawing/2014/main" id="{B1690DF8-F440-57E5-A194-B79E93F4BD25}"/>
              </a:ext>
            </a:extLst>
          </p:cNvPr>
          <p:cNvSpPr/>
          <p:nvPr/>
        </p:nvSpPr>
        <p:spPr>
          <a:xfrm>
            <a:off x="255638" y="220603"/>
            <a:ext cx="550607" cy="550607"/>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E42B37F-0453-8C65-24C1-D2F70C1E02FC}"/>
              </a:ext>
            </a:extLst>
          </p:cNvPr>
          <p:cNvSpPr txBox="1"/>
          <p:nvPr/>
        </p:nvSpPr>
        <p:spPr>
          <a:xfrm>
            <a:off x="324465" y="314632"/>
            <a:ext cx="481780" cy="369332"/>
          </a:xfrm>
          <a:prstGeom prst="rect">
            <a:avLst/>
          </a:prstGeom>
          <a:noFill/>
        </p:spPr>
        <p:txBody>
          <a:bodyPr wrap="square" rtlCol="0">
            <a:spAutoFit/>
          </a:bodyPr>
          <a:lstStyle/>
          <a:p>
            <a:r>
              <a:rPr lang="en-US" dirty="0"/>
              <a:t>01</a:t>
            </a:r>
            <a:endParaRPr lang="en-IN" dirty="0"/>
          </a:p>
        </p:txBody>
      </p:sp>
    </p:spTree>
    <p:extLst>
      <p:ext uri="{BB962C8B-B14F-4D97-AF65-F5344CB8AC3E}">
        <p14:creationId xmlns:p14="http://schemas.microsoft.com/office/powerpoint/2010/main" val="10511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CB15D-1124-2D38-096A-DD732F1C2AA6}"/>
              </a:ext>
            </a:extLst>
          </p:cNvPr>
          <p:cNvSpPr txBox="1"/>
          <p:nvPr/>
        </p:nvSpPr>
        <p:spPr>
          <a:xfrm>
            <a:off x="884903" y="295751"/>
            <a:ext cx="9743768" cy="646331"/>
          </a:xfrm>
          <a:prstGeom prst="rect">
            <a:avLst/>
          </a:prstGeom>
          <a:noFill/>
        </p:spPr>
        <p:txBody>
          <a:bodyPr wrap="square" rtlCol="0">
            <a:spAutoFit/>
          </a:bodyPr>
          <a:lstStyle/>
          <a:p>
            <a:r>
              <a:rPr lang="en-US" dirty="0"/>
              <a:t> What is the percentage of unique product increase in 2020 vs 2021? </a:t>
            </a:r>
          </a:p>
          <a:p>
            <a:r>
              <a:rPr lang="en-US" dirty="0"/>
              <a:t>The final output contain these:  unique_product_2020, unique_product_2021, percentage.</a:t>
            </a:r>
            <a:endParaRPr lang="en-IN" dirty="0"/>
          </a:p>
        </p:txBody>
      </p:sp>
      <p:pic>
        <p:nvPicPr>
          <p:cNvPr id="5" name="Picture 4">
            <a:extLst>
              <a:ext uri="{FF2B5EF4-FFF2-40B4-BE49-F238E27FC236}">
                <a16:creationId xmlns:a16="http://schemas.microsoft.com/office/drawing/2014/main" id="{8F20C6E6-96AD-BEA9-E9C9-3E5097C20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3" y="1372726"/>
            <a:ext cx="7698658" cy="2805984"/>
          </a:xfrm>
          <a:prstGeom prst="rect">
            <a:avLst/>
          </a:prstGeom>
        </p:spPr>
      </p:pic>
      <p:pic>
        <p:nvPicPr>
          <p:cNvPr id="7" name="Picture 6">
            <a:extLst>
              <a:ext uri="{FF2B5EF4-FFF2-40B4-BE49-F238E27FC236}">
                <a16:creationId xmlns:a16="http://schemas.microsoft.com/office/drawing/2014/main" id="{8B325EAF-9B69-80F0-B436-B6DD79056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3667"/>
            <a:ext cx="4693296" cy="1318875"/>
          </a:xfrm>
          <a:prstGeom prst="rect">
            <a:avLst/>
          </a:prstGeom>
        </p:spPr>
      </p:pic>
      <p:sp>
        <p:nvSpPr>
          <p:cNvPr id="8" name="Oval 7">
            <a:extLst>
              <a:ext uri="{FF2B5EF4-FFF2-40B4-BE49-F238E27FC236}">
                <a16:creationId xmlns:a16="http://schemas.microsoft.com/office/drawing/2014/main" id="{E3ECC545-9B37-EE28-3419-67542E33B7D0}"/>
              </a:ext>
            </a:extLst>
          </p:cNvPr>
          <p:cNvSpPr/>
          <p:nvPr/>
        </p:nvSpPr>
        <p:spPr>
          <a:xfrm>
            <a:off x="216310" y="295751"/>
            <a:ext cx="511277" cy="520326"/>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747A1E8-D191-AB44-6F60-C6048B31217D}"/>
              </a:ext>
            </a:extLst>
          </p:cNvPr>
          <p:cNvSpPr txBox="1"/>
          <p:nvPr/>
        </p:nvSpPr>
        <p:spPr>
          <a:xfrm>
            <a:off x="260555" y="371248"/>
            <a:ext cx="580103" cy="369332"/>
          </a:xfrm>
          <a:prstGeom prst="rect">
            <a:avLst/>
          </a:prstGeom>
          <a:noFill/>
        </p:spPr>
        <p:txBody>
          <a:bodyPr wrap="square" rtlCol="0">
            <a:spAutoFit/>
          </a:bodyPr>
          <a:lstStyle/>
          <a:p>
            <a:r>
              <a:rPr lang="en-US" dirty="0"/>
              <a:t>02</a:t>
            </a:r>
            <a:endParaRPr lang="en-IN" dirty="0"/>
          </a:p>
        </p:txBody>
      </p:sp>
    </p:spTree>
    <p:extLst>
      <p:ext uri="{BB962C8B-B14F-4D97-AF65-F5344CB8AC3E}">
        <p14:creationId xmlns:p14="http://schemas.microsoft.com/office/powerpoint/2010/main" val="191628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35C6B-11AB-B95B-3DB0-2518DD186CFE}"/>
              </a:ext>
            </a:extLst>
          </p:cNvPr>
          <p:cNvSpPr txBox="1"/>
          <p:nvPr/>
        </p:nvSpPr>
        <p:spPr>
          <a:xfrm>
            <a:off x="1061884" y="312539"/>
            <a:ext cx="9724104" cy="646331"/>
          </a:xfrm>
          <a:prstGeom prst="rect">
            <a:avLst/>
          </a:prstGeom>
          <a:noFill/>
        </p:spPr>
        <p:txBody>
          <a:bodyPr wrap="square" rtlCol="0">
            <a:spAutoFit/>
          </a:bodyPr>
          <a:lstStyle/>
          <a:p>
            <a:r>
              <a:rPr lang="en-US" dirty="0"/>
              <a:t>Provide a report with all the unique product counts for each segment and sort them in desc order of product counts. The final output contains two files- Segment, unique product count.</a:t>
            </a:r>
            <a:endParaRPr lang="en-IN" dirty="0"/>
          </a:p>
        </p:txBody>
      </p:sp>
      <p:sp>
        <p:nvSpPr>
          <p:cNvPr id="3" name="Oval 2">
            <a:extLst>
              <a:ext uri="{FF2B5EF4-FFF2-40B4-BE49-F238E27FC236}">
                <a16:creationId xmlns:a16="http://schemas.microsoft.com/office/drawing/2014/main" id="{815E42C9-349C-C36F-A8DC-3EA252E5B391}"/>
              </a:ext>
            </a:extLst>
          </p:cNvPr>
          <p:cNvSpPr/>
          <p:nvPr/>
        </p:nvSpPr>
        <p:spPr>
          <a:xfrm>
            <a:off x="432620" y="363794"/>
            <a:ext cx="511277" cy="595076"/>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6054E7F-A071-569D-4707-127FE4C04EC4}"/>
              </a:ext>
            </a:extLst>
          </p:cNvPr>
          <p:cNvSpPr txBox="1"/>
          <p:nvPr/>
        </p:nvSpPr>
        <p:spPr>
          <a:xfrm>
            <a:off x="491613" y="451039"/>
            <a:ext cx="452284" cy="369332"/>
          </a:xfrm>
          <a:prstGeom prst="rect">
            <a:avLst/>
          </a:prstGeom>
          <a:noFill/>
        </p:spPr>
        <p:txBody>
          <a:bodyPr wrap="square" rtlCol="0">
            <a:spAutoFit/>
          </a:bodyPr>
          <a:lstStyle/>
          <a:p>
            <a:r>
              <a:rPr lang="en-US" dirty="0"/>
              <a:t>03</a:t>
            </a:r>
            <a:endParaRPr lang="en-IN" dirty="0"/>
          </a:p>
        </p:txBody>
      </p:sp>
      <p:pic>
        <p:nvPicPr>
          <p:cNvPr id="6" name="Picture 5">
            <a:extLst>
              <a:ext uri="{FF2B5EF4-FFF2-40B4-BE49-F238E27FC236}">
                <a16:creationId xmlns:a16="http://schemas.microsoft.com/office/drawing/2014/main" id="{DA9AF8DB-62A3-0066-3F67-1A4CB8039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84" y="1373498"/>
            <a:ext cx="7219326" cy="2500412"/>
          </a:xfrm>
          <a:prstGeom prst="rect">
            <a:avLst/>
          </a:prstGeom>
        </p:spPr>
      </p:pic>
      <p:pic>
        <p:nvPicPr>
          <p:cNvPr id="8" name="Picture 7">
            <a:extLst>
              <a:ext uri="{FF2B5EF4-FFF2-40B4-BE49-F238E27FC236}">
                <a16:creationId xmlns:a16="http://schemas.microsoft.com/office/drawing/2014/main" id="{BFE72EB0-8597-8B8C-3D86-B58437E54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2" y="3429000"/>
            <a:ext cx="3981810" cy="2401529"/>
          </a:xfrm>
          <a:prstGeom prst="rect">
            <a:avLst/>
          </a:prstGeom>
        </p:spPr>
      </p:pic>
    </p:spTree>
    <p:extLst>
      <p:ext uri="{BB962C8B-B14F-4D97-AF65-F5344CB8AC3E}">
        <p14:creationId xmlns:p14="http://schemas.microsoft.com/office/powerpoint/2010/main" val="3924459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701</Words>
  <Application>Microsoft Office PowerPoint</Application>
  <PresentationFormat>Widescreen</PresentationFormat>
  <Paragraphs>50</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Baskerville Old Face</vt:lpstr>
      <vt:lpstr>Bell MT</vt:lpstr>
      <vt:lpstr>Bodoni MT</vt:lpstr>
      <vt:lpstr>Bookman Old Style</vt:lpstr>
      <vt:lpstr>Britannic Bold</vt:lpstr>
      <vt:lpstr>Calibri</vt:lpstr>
      <vt:lpstr>Calibri Light</vt:lpstr>
      <vt:lpstr>Calisto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GIRI</dc:creator>
  <cp:lastModifiedBy>KRISHNA GIRI</cp:lastModifiedBy>
  <cp:revision>6</cp:revision>
  <dcterms:created xsi:type="dcterms:W3CDTF">2024-10-25T12:16:33Z</dcterms:created>
  <dcterms:modified xsi:type="dcterms:W3CDTF">2024-10-26T06:23:40Z</dcterms:modified>
</cp:coreProperties>
</file>