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DCEE89-3CA7-4B75-B816-C8B1BDDC0DCA}">
  <a:tblStyle styleId="{4EDCEE89-3CA7-4B75-B816-C8B1BDDC0DC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2.jpg"/><Relationship Id="rId6" Type="http://schemas.openxmlformats.org/officeDocument/2006/relationships/image" Target="../media/image7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rategyzer.com/" TargetMode="External"/><Relationship Id="rId4" Type="http://schemas.openxmlformats.org/officeDocument/2006/relationships/hyperlink" Target="https://google.com/images" TargetMode="External"/><Relationship Id="rId5" Type="http://schemas.openxmlformats.org/officeDocument/2006/relationships/hyperlink" Target="http://www.businessmodelgeneratio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8" y="460875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BikeTrip</a:t>
            </a:r>
            <a:br>
              <a:rPr lang="en" sz="4800"/>
            </a:br>
            <a:r>
              <a:rPr lang="en" sz="2400"/>
              <a:t>By: RMC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691000" y="3145300"/>
            <a:ext cx="37620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/>
              <a:t>María Camila Beltrán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/>
              <a:t>David Ricardo Bernal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/>
              <a:t>Cristian Lozano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/>
              <a:t>Magda Mejía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/>
              <a:t>Carlos Andrés Torres</a:t>
            </a:r>
          </a:p>
        </p:txBody>
      </p:sp>
      <p:pic>
        <p:nvPicPr>
          <p:cNvPr descr="Bike, Riding - Free vector graphics on Pixabay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00" y="2429899"/>
            <a:ext cx="2205499" cy="127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250" y="565524"/>
            <a:ext cx="3090400" cy="238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Componente 1: Puntos de interés </a:t>
            </a:r>
          </a:p>
        </p:txBody>
      </p:sp>
      <p:pic>
        <p:nvPicPr>
          <p:cNvPr descr="1.png"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272875"/>
            <a:ext cx="1982349" cy="198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5700" y="3802675"/>
            <a:ext cx="928725" cy="928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jpg" id="288" name="Shape 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3971" y="1161650"/>
            <a:ext cx="4361650" cy="22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jpg" id="289" name="Shape 2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2100" y="3255225"/>
            <a:ext cx="2338475" cy="169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Ventajas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303800" y="177460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Personalización de lugares preferidos para el usuario.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Facilidad para ir a un lugar favorito con mayor facilidad.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Facilidad para seleccionar punto de encuentro con amigos.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Menor pérdida de tiempo al buscar el destino.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Sugerir los lugares de interés dependiendo de la ubicación.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Calificar los puntos de interés.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Publicidad a puntos de </a:t>
            </a:r>
            <a:r>
              <a:rPr lang="en"/>
              <a:t>interés</a:t>
            </a:r>
            <a:r>
              <a:rPr lang="en"/>
              <a:t>: Promociones.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Componente 2: Estado de vías</a:t>
            </a:r>
          </a:p>
        </p:txBody>
      </p:sp>
      <p:pic>
        <p:nvPicPr>
          <p:cNvPr descr="6.png"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662" y="3540200"/>
            <a:ext cx="2628625" cy="13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 b="8383" l="0" r="38864" t="6248"/>
          <a:stretch/>
        </p:blipFill>
        <p:spPr>
          <a:xfrm>
            <a:off x="4404400" y="1359699"/>
            <a:ext cx="2034699" cy="16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jpg"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125" y="3137950"/>
            <a:ext cx="24669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575" y="1359700"/>
            <a:ext cx="3198800" cy="18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7">
            <a:alphaModFix/>
          </a:blip>
          <a:srcRect b="0" l="26280" r="21895" t="0"/>
          <a:stretch/>
        </p:blipFill>
        <p:spPr>
          <a:xfrm>
            <a:off x="6821025" y="1672450"/>
            <a:ext cx="2034699" cy="29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Ventajas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Selección de rutas en mejor estado.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Permite cuidar la bicicleta.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Mayor </a:t>
            </a:r>
            <a:r>
              <a:rPr lang="en"/>
              <a:t>rapidez</a:t>
            </a:r>
            <a:r>
              <a:rPr lang="en"/>
              <a:t> y fluidez en el recorrido.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Mayor comodidad para el ciclista.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Más seguridad para el ciclista.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Retroalimentación por parte de los usuarios.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Shape 316"/>
          <p:cNvGraphicFramePr/>
          <p:nvPr/>
        </p:nvGraphicFramePr>
        <p:xfrm>
          <a:off x="129187" y="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{4EDCEE89-3CA7-4B75-B816-C8B1BDDC0DCA}</a:tableStyleId>
              </a:tblPr>
              <a:tblGrid>
                <a:gridCol w="1603175"/>
                <a:gridCol w="1892175"/>
                <a:gridCol w="2123875"/>
                <a:gridCol w="1263550"/>
                <a:gridCol w="2009825"/>
              </a:tblGrid>
              <a:tr h="1796550">
                <a:tc row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Key Partners: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Grupo de desarrollo (RMC)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Dueños de bicicletas.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Establecimientos de reparación, mantenimiento y venta de bicicletas.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Proveedor del mapa.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Empresas de turismo que quieran promocionar destinos.</a:t>
                      </a:r>
                    </a:p>
                    <a:p>
                      <a:pPr indent="-2984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Inversionistas (En caso dado)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Key Activities: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Creación de la aplicación (soporte y desarrollo con continuas mejoras).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Selección de empresas a promocionar.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Mercadeo.</a:t>
                      </a:r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Value Propositions: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Visibilidad de una ruta óptima.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Visibilidad de las vías con mejores condiciones.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Selección de los sitios de interés.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Herramienta para la optimización de rutas en bicicleta.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Oportunidad de crecimiento en las empresas.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Incremento del turismo en sitios de la ciudad.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Mejora del sistema haciendo uso de las reseñas y recomendaciones por parte de usuarios y empresas.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Customer Relationship: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Redes sociales.</a:t>
                      </a:r>
                    </a:p>
                    <a:p>
                      <a:pPr indent="-2984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Soporte a ciclistas y empresas.</a:t>
                      </a:r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Customer Segments:</a:t>
                      </a:r>
                      <a:r>
                        <a:rPr lang="en" sz="1100"/>
                        <a:t>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Usuarios que: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Cuentan con una bicicleta.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Transportarse al lugar de trabajo, estudio, etc.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Desean cuidar su salud.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Quieren ayudar al medio ambiente.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Ahorrar dinero y tiempo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Compartir tiempo con familiares, amigos.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Participar en eventos.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Empresas que: 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Promocionar lugares o destinos.</a:t>
                      </a:r>
                    </a:p>
                    <a:p>
                      <a:pPr indent="-2984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Publicar recorridos planeados.</a:t>
                      </a:r>
                    </a:p>
                  </a:txBody>
                  <a:tcPr marT="91425" marB="91425" marR="91425" marL="91425"/>
                </a:tc>
              </a:tr>
              <a:tr h="19248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Key Resources: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Bases de datos.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Backend: servicios GPS, generación de rutas.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Servidores de soporte a la aplicación.</a:t>
                      </a:r>
                    </a:p>
                    <a:p>
                      <a:pPr indent="-2984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Dispositivos mobiles.</a:t>
                      </a: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Channels: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Android.</a:t>
                      </a:r>
                    </a:p>
                    <a:p>
                      <a:pPr indent="-2984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Sitios web.</a:t>
                      </a:r>
                    </a:p>
                  </a:txBody>
                  <a:tcPr marT="91425" marB="91425" marR="91425" marL="91425"/>
                </a:tc>
                <a:tc vMerge="1"/>
              </a:tr>
              <a:tr h="1031600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Cost Structure: 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Salario de los empleados.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Estrategias de mercadeo y publicidad.</a:t>
                      </a:r>
                    </a:p>
                    <a:p>
                      <a:pPr indent="-2984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Infraestructura tecnológica (Servidores, Inmobiliarios, Equipos).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Revenue Streams: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100"/>
                        <a:t>Cobro a las empresas por servicio de publicidad.</a:t>
                      </a: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Diagrama de clases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575" y="1500024"/>
            <a:ext cx="7097724" cy="36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Casos de uso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sosdeUso-BikeTrip.jpg"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75" y="1771325"/>
            <a:ext cx="7079125" cy="314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Referencias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https://strategyzer.com/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https://google.com/images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Lienzo de Modelo de Negocios </a:t>
            </a:r>
            <a:r>
              <a:rPr lang="en" u="sng">
                <a:solidFill>
                  <a:schemeClr val="hlink"/>
                </a:solidFill>
                <a:hlinkClick r:id="rId5"/>
              </a:rPr>
              <a:t>www.businessmodelgeneration.com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