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tags" Target="../tags/tag4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9.png"/><Relationship Id="rId7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tags" Target="../tags/tag7.xml"/><Relationship Id="rId4" Type="http://schemas.openxmlformats.org/officeDocument/2006/relationships/image" Target="../media/image7.png"/><Relationship Id="rId3" Type="http://schemas.openxmlformats.org/officeDocument/2006/relationships/tags" Target="../tags/tag6.xml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25" y="1020445"/>
            <a:ext cx="10993755" cy="1015365"/>
          </a:xfrm>
        </p:spPr>
        <p:txBody>
          <a:bodyPr>
            <a:normAutofit/>
          </a:bodyPr>
          <a:lstStyle/>
          <a:p>
            <a:r>
              <a:rPr lang="en-GB" sz="3600"/>
              <a:t>Student </a:t>
            </a:r>
            <a:r>
              <a:rPr lang="en-GB"/>
              <a:t>Details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25" y="2035810"/>
            <a:ext cx="10993755" cy="2748280"/>
          </a:xfrm>
        </p:spPr>
        <p:txBody>
          <a:bodyPr>
            <a:normAutofit/>
          </a:bodyPr>
          <a:lstStyle/>
          <a:p>
            <a:r>
              <a:rPr lang="en-IN" altLang="en-GB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NAME:PUJITHA POTLURI</a:t>
            </a:r>
            <a:endParaRPr lang="en-IN" altLang="en-GB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GB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SkiLLSBUILD EMAIL-ID:Pujitha_POTLURI@srmap.edu.in</a:t>
            </a:r>
            <a:endParaRPr lang="en-IN" altLang="en-GB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GB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 NAME: SRM UNIVERSITY-AP</a:t>
            </a:r>
            <a:endParaRPr lang="en-IN" altLang="en-GB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GB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 STATE:GUNTUR,ANDHRA PRADESH</a:t>
            </a:r>
            <a:endParaRPr lang="en-IN" altLang="en-GB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GB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INTERNSHIP-DOMAIN: DATA ANALYTICS JUNE 3RD-JULY 31ST</a:t>
            </a:r>
            <a:endParaRPr lang="en-IN" altLang="en-GB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altLang="en-GB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altLang="en-GB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altLang="en-GB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55" y="3925570"/>
            <a:ext cx="12119610" cy="2932430"/>
          </a:xfrm>
          <a:prstGeom prst="rect">
            <a:avLst/>
          </a:prstGeom>
        </p:spPr>
      </p:pic>
      <p:pic>
        <p:nvPicPr>
          <p:cNvPr id="4" name="Picture 3" descr="Pujitha Potlur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930" y="178308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IN" altLang="en-US" b="1"/>
              <a:t>CarDekho Dataset from Kaggle</a:t>
            </a:r>
            <a:r>
              <a:rPr lang="en-IN" altLang="en-US"/>
              <a:t>:https://www.kaggle.com/datasets/sukritchatterjee/used-cars-dataset-cardekho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</a:t>
            </a:r>
            <a:r>
              <a:rPr lang="en-IN" altLang="en-US" b="1"/>
              <a:t>Some valuable information</a:t>
            </a:r>
            <a:r>
              <a:rPr lang="en-IN" altLang="en-US"/>
              <a:t>: Chatgpt</a:t>
            </a:r>
            <a:endParaRPr lang="en-IN" altLang="en-US"/>
          </a:p>
          <a:p>
            <a:pPr marL="0" indent="0">
              <a:buNone/>
            </a:pPr>
            <a:r>
              <a:rPr lang="en-IN" altLang="en-US" b="1"/>
              <a:t>Project-Github link</a:t>
            </a:r>
            <a:r>
              <a:rPr lang="en-IN" altLang="en-US"/>
              <a:t>:https://github.com/PUJITHAPOTLURI/CarDekho-dataset-DA-Project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PROJECT TITLE/Problem Statement</a:t>
            </a:r>
            <a:br>
              <a:rPr lang="en-GB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altLang="en-US" sz="4400" b="1"/>
          </a:p>
          <a:p>
            <a:pPr marL="0" indent="0">
              <a:buNone/>
            </a:pPr>
            <a:r>
              <a:rPr lang="en-IN" altLang="en-US" sz="4400" b="1"/>
              <a:t>Insights into the Pre-Owned Vehicle Market: Trends and Depreciation Analysis using CarDekho DataSet</a:t>
            </a:r>
            <a:endParaRPr lang="en-IN" altLang="en-US" sz="4400" b="1"/>
          </a:p>
          <a:p>
            <a:pPr marL="0" indent="0">
              <a:buNone/>
            </a:pPr>
            <a:endParaRPr lang="en-IN" altLang="en-US" sz="4400" b="1"/>
          </a:p>
          <a:p>
            <a:pPr marL="0" indent="0">
              <a:buNone/>
            </a:pPr>
            <a:endParaRPr lang="en-IN" altLang="en-US" sz="4400" b="1"/>
          </a:p>
          <a:p>
            <a:pPr marL="0" indent="0">
              <a:buNone/>
            </a:pPr>
            <a:endParaRPr lang="en-IN" altLang="en-US" sz="4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460" y="1701800"/>
            <a:ext cx="11104880" cy="4273550"/>
          </a:xfrm>
        </p:spPr>
        <p:txBody>
          <a:bodyPr>
            <a:normAutofit fontScale="40000"/>
          </a:bodyPr>
          <a:lstStyle/>
          <a:p>
            <a:pPr marL="0" indent="0">
              <a:buNone/>
            </a:pPr>
            <a:endParaRPr lang="en-IN" altLang="en-US" sz="2400"/>
          </a:p>
          <a:p>
            <a:r>
              <a:rPr lang="en-IN" altLang="en-US" sz="5500"/>
              <a:t>Project Overview</a:t>
            </a:r>
            <a:endParaRPr lang="en-IN" altLang="en-US" sz="5500"/>
          </a:p>
          <a:p>
            <a:r>
              <a:rPr lang="en-IN" altLang="en-US" sz="5500"/>
              <a:t>Who are the end users of this Project?</a:t>
            </a:r>
            <a:endParaRPr lang="en-IN" altLang="en-US" sz="5500"/>
          </a:p>
          <a:p>
            <a:r>
              <a:rPr lang="en-IN" altLang="en-US" sz="5500"/>
              <a:t>Your Solution and its value proposition</a:t>
            </a:r>
            <a:endParaRPr lang="en-IN" altLang="en-US" sz="5500"/>
          </a:p>
          <a:p>
            <a:r>
              <a:rPr lang="en-US" sz="5500">
                <a:sym typeface="+mn-ea"/>
              </a:rPr>
              <a:t>How did you customize the project and make it your own</a:t>
            </a:r>
            <a:endParaRPr lang="en-US" sz="5500">
              <a:sym typeface="+mn-ea"/>
            </a:endParaRPr>
          </a:p>
          <a:p>
            <a:r>
              <a:rPr lang="en-GB" sz="5500">
                <a:sym typeface="+mn-ea"/>
              </a:rPr>
              <a:t>M</a:t>
            </a:r>
            <a:r>
              <a:rPr lang="en-IN" altLang="en-GB" sz="5500">
                <a:sym typeface="+mn-ea"/>
              </a:rPr>
              <a:t>odelling</a:t>
            </a:r>
            <a:endParaRPr lang="en-IN" altLang="en-GB" sz="5500">
              <a:sym typeface="+mn-ea"/>
            </a:endParaRPr>
          </a:p>
          <a:p>
            <a:r>
              <a:rPr lang="en-IN" altLang="en-GB" sz="5500">
                <a:sym typeface="+mn-ea"/>
              </a:rPr>
              <a:t>Results</a:t>
            </a:r>
            <a:endParaRPr lang="en-IN" altLang="en-GB" sz="5500">
              <a:sym typeface="+mn-ea"/>
            </a:endParaRPr>
          </a:p>
          <a:p>
            <a:r>
              <a:rPr lang="en-IN" altLang="en-GB" sz="5500">
                <a:sym typeface="+mn-ea"/>
              </a:rPr>
              <a:t>Links</a:t>
            </a:r>
            <a:endParaRPr lang="en-US" sz="5500"/>
          </a:p>
          <a:p>
            <a:pPr marL="0" indent="0">
              <a:buNone/>
            </a:pPr>
            <a:endParaRPr lang="en-IN" altLang="en-US" sz="5500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PROJECT 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711960"/>
            <a:ext cx="11029315" cy="4263390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The second-hand vehicle market is expanding due to the demand for affordable transportation. This project uses data analytics to provide insights into trends, pricing, and depreciation. </a:t>
            </a:r>
            <a:r>
              <a:rPr lang="en-US" sz="2400" b="1"/>
              <a:t>Key objectives include analyzing vehicle manufacturing years, price ranges, popular models, fuel type impact, and cost depreciation factors</a:t>
            </a:r>
            <a:r>
              <a:rPr lang="en-US" sz="2400"/>
              <a:t>. Using</a:t>
            </a:r>
            <a:r>
              <a:rPr lang="en-US" sz="2400" b="1"/>
              <a:t> Python's pandas library </a:t>
            </a:r>
            <a:r>
              <a:rPr lang="en-US" sz="2400"/>
              <a:t>for data cleaning and analysis, the project aims to help dealerships optimize inventory, individuals make informed decisions, and businesses develop targeted marketing strategies. Understanding these market trends can </a:t>
            </a:r>
            <a:r>
              <a:rPr lang="en-US" sz="2400" b="1"/>
              <a:t>enhance customer satisfaction and improve business performance </a:t>
            </a:r>
            <a:r>
              <a:rPr lang="en-US" sz="2400"/>
              <a:t>in the pre-owned vehicle sector.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891665"/>
            <a:ext cx="11029315" cy="408368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charset="0"/>
              <a:buNone/>
            </a:pPr>
            <a:endParaRPr lang="en-US" b="1" u="sng"/>
          </a:p>
          <a:p>
            <a:pPr marL="0" indent="0">
              <a:buFont typeface="Wingdings" panose="05000000000000000000" charset="0"/>
              <a:buNone/>
            </a:pPr>
            <a:r>
              <a:rPr lang="en-IN" altLang="en-US" b="1"/>
              <a:t>Some of the end users of this project are:</a:t>
            </a:r>
            <a:endParaRPr lang="en-IN" altLang="en-US" b="1"/>
          </a:p>
          <a:p>
            <a:r>
              <a:rPr lang="en-IN" altLang="en-US" b="1"/>
              <a:t>Cars 24</a:t>
            </a:r>
            <a:endParaRPr lang="en-IN" altLang="en-US" b="1"/>
          </a:p>
          <a:p>
            <a:r>
              <a:rPr lang="en-IN" altLang="en-US" b="1"/>
              <a:t>Cars Dekho</a:t>
            </a:r>
            <a:endParaRPr lang="en-IN" altLang="en-US" b="1"/>
          </a:p>
          <a:p>
            <a:r>
              <a:rPr lang="en-IN" altLang="en-US" b="1"/>
              <a:t>Maruti Suzuki TrueValue</a:t>
            </a:r>
            <a:endParaRPr lang="en-US" b="1"/>
          </a:p>
          <a:p>
            <a:pPr marL="0" indent="0">
              <a:buFont typeface="Wingdings" panose="05000000000000000000" charset="0"/>
              <a:buNone/>
            </a:pPr>
            <a:r>
              <a:rPr lang="en-IN" altLang="en-US">
                <a:sym typeface="+mn-ea"/>
              </a:rPr>
              <a:t>This Project is helpful in o</a:t>
            </a:r>
            <a:r>
              <a:rPr lang="en-US">
                <a:sym typeface="+mn-ea"/>
              </a:rPr>
              <a:t>ptimiz</a:t>
            </a:r>
            <a:r>
              <a:rPr lang="en-IN" altLang="en-US">
                <a:sym typeface="+mn-ea"/>
              </a:rPr>
              <a:t>ing</a:t>
            </a:r>
            <a:r>
              <a:rPr lang="en-US">
                <a:sym typeface="+mn-ea"/>
              </a:rPr>
              <a:t> inventory and pricing strategies</a:t>
            </a:r>
            <a:r>
              <a:rPr lang="en-IN" altLang="en-US">
                <a:sym typeface="+mn-ea"/>
              </a:rPr>
              <a:t> of the above companies.</a:t>
            </a:r>
            <a:endParaRPr lang="en-US"/>
          </a:p>
          <a:p>
            <a:pPr marL="0" indent="0">
              <a:buFont typeface="Wingdings" panose="05000000000000000000" charset="0"/>
              <a:buChar char="Ø"/>
            </a:pPr>
            <a:endParaRPr lang="en-US" b="1"/>
          </a:p>
          <a:p>
            <a:pPr marL="0" indent="0">
              <a:buFont typeface="Wingdings" panose="05000000000000000000" charset="0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2074545"/>
            <a:ext cx="11029315" cy="4478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altLang="en-US" sz="1500"/>
              <a:t>  On analyzing the dataset,we have identified the following trends:</a:t>
            </a:r>
            <a:endParaRPr lang="en-US" sz="1500"/>
          </a:p>
          <a:p>
            <a:pPr>
              <a:buFont typeface="Wingdings" panose="05000000000000000000" charset="0"/>
              <a:buChar char="Ø"/>
            </a:pPr>
            <a:r>
              <a:rPr lang="en-US" sz="1500"/>
              <a:t>Analyze the distribution and trends of vehicle manufacturing years.</a:t>
            </a:r>
            <a:endParaRPr lang="en-US" sz="1500"/>
          </a:p>
          <a:p>
            <a:pPr>
              <a:buFont typeface="Wingdings" panose="05000000000000000000" charset="0"/>
              <a:buChar char="Ø"/>
            </a:pPr>
            <a:r>
              <a:rPr lang="en-US" sz="1500"/>
              <a:t>Determine the lowest and highest selling prices of vehicles.</a:t>
            </a:r>
            <a:endParaRPr lang="en-US" sz="1500"/>
          </a:p>
          <a:p>
            <a:pPr>
              <a:buFont typeface="Wingdings" panose="05000000000000000000" charset="0"/>
              <a:buChar char="Ø"/>
            </a:pPr>
            <a:r>
              <a:rPr lang="en-US" sz="1500"/>
              <a:t>Evaluate the overall volume and completeness of the dataset.</a:t>
            </a:r>
            <a:endParaRPr lang="en-US" sz="1500"/>
          </a:p>
          <a:p>
            <a:pPr>
              <a:buFont typeface="Wingdings" panose="05000000000000000000" charset="0"/>
              <a:buChar char="Ø"/>
            </a:pPr>
            <a:r>
              <a:rPr lang="en-US" sz="1500"/>
              <a:t>Identify the diversity and popularity of different vehicle models.</a:t>
            </a:r>
            <a:endParaRPr lang="en-US" sz="1500"/>
          </a:p>
          <a:p>
            <a:pPr>
              <a:buFont typeface="Wingdings" panose="05000000000000000000" charset="0"/>
              <a:buChar char="Ø"/>
            </a:pPr>
            <a:r>
              <a:rPr lang="en-US" sz="1500"/>
              <a:t>Assess the presence and impact of various fuel types, such as CNG.</a:t>
            </a:r>
            <a:endParaRPr lang="en-US" sz="1500"/>
          </a:p>
          <a:p>
            <a:pPr>
              <a:buFont typeface="Wingdings" panose="05000000000000000000" charset="0"/>
              <a:buChar char="Ø"/>
            </a:pPr>
            <a:r>
              <a:rPr lang="en-US" sz="1500"/>
              <a:t>Examine the sale sources, particularly focusing on individual sellers versus dealers.</a:t>
            </a:r>
            <a:endParaRPr lang="en-US" sz="1500"/>
          </a:p>
          <a:p>
            <a:pPr>
              <a:buFont typeface="Wingdings" panose="05000000000000000000" charset="0"/>
              <a:buChar char="Ø"/>
            </a:pPr>
            <a:r>
              <a:rPr lang="en-US" sz="1500"/>
              <a:t>Investigate the prevalence of automatic transmission vehicles.</a:t>
            </a:r>
            <a:endParaRPr lang="en-US" sz="1500"/>
          </a:p>
          <a:p>
            <a:pPr>
              <a:buFont typeface="Wingdings" panose="05000000000000000000" charset="0"/>
              <a:buChar char="Ø"/>
            </a:pPr>
            <a:r>
              <a:rPr lang="en-US" sz="1500"/>
              <a:t>Quantify single-owner vehicles and their market characteristics.</a:t>
            </a:r>
            <a:endParaRPr lang="en-US" sz="1500"/>
          </a:p>
          <a:p>
            <a:pPr>
              <a:buFont typeface="Wingdings" panose="05000000000000000000" charset="0"/>
              <a:buChar char="Ø"/>
            </a:pPr>
            <a:r>
              <a:rPr lang="en-US" sz="1500"/>
              <a:t>Analyze vehicle cost depreciation and identify factors influencing it.</a:t>
            </a:r>
            <a:endParaRPr lang="en-US" sz="1500"/>
          </a:p>
          <a:p>
            <a:pPr>
              <a:buFont typeface="Wingdings" panose="05000000000000000000" charset="0"/>
              <a:buChar char="Ø"/>
            </a:pPr>
            <a:r>
              <a:rPr lang="en-US" sz="1500"/>
              <a:t>Explore correlations between vehicle age, distance driven, and selling prices.</a:t>
            </a:r>
            <a:endParaRPr lang="en-US" sz="1500"/>
          </a:p>
          <a:p>
            <a:pPr>
              <a:buFont typeface="Wingdings" panose="05000000000000000000" charset="0"/>
              <a:buChar char="Ø"/>
            </a:pPr>
            <a:r>
              <a:rPr lang="en-US" sz="1500"/>
              <a:t>Highlight insights on newer vehicles (post-2014) and exceptional deals in both the two-wheeler and four-wheeler segments</a:t>
            </a:r>
            <a:endParaRPr lang="en-US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How did you customize the project and make it your 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" y="917575"/>
            <a:ext cx="11819255" cy="6009640"/>
          </a:xfrm>
        </p:spPr>
        <p:txBody>
          <a:bodyPr/>
          <a:lstStyle/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Tried to do on my own:</a:t>
            </a:r>
            <a:endParaRPr lang="en-IN" altLang="en-US"/>
          </a:p>
          <a:p>
            <a:pPr marL="0" indent="0">
              <a:buNone/>
            </a:pPr>
            <a:r>
              <a:rPr lang="en-US"/>
              <a:t>In general selling price is affected by age of vehicle </a:t>
            </a:r>
            <a:endParaRPr lang="en-US"/>
          </a:p>
          <a:p>
            <a:pPr marL="0" indent="0">
              <a:buNone/>
            </a:pPr>
            <a:r>
              <a:rPr lang="en-US"/>
              <a:t>and distance driven by vehicle , is it observable from data 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47510" y="1430020"/>
            <a:ext cx="4863465" cy="2160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1535" y="2957830"/>
            <a:ext cx="4321175" cy="3655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03645" y="3820795"/>
            <a:ext cx="3524250" cy="2927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329690"/>
            <a:ext cx="11029315" cy="529526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endParaRPr lang="en-IN" altLang="en-US" b="1"/>
          </a:p>
          <a:p>
            <a:pPr marL="0" indent="0">
              <a:buNone/>
            </a:pPr>
            <a:r>
              <a:rPr lang="en-IN" altLang="en-US" b="1"/>
              <a:t>To Understand the data following process is used:</a:t>
            </a:r>
            <a:endParaRPr lang="en-IN" altLang="en-US" b="1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Firstly,import pandas as pd to further use it in the project along with functions and upload it in Google Colab.</a:t>
            </a:r>
            <a:endParaRPr lang="en-IN" alt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Read the data from the csv file using read_csv()</a:t>
            </a:r>
            <a:endParaRPr lang="en-IN" alt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To get top 5 and bottom 5 data by default use head() and tail() respectively</a:t>
            </a:r>
            <a:endParaRPr lang="en-IN" alt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 b="1"/>
              <a:t>describe()</a:t>
            </a:r>
            <a:r>
              <a:rPr lang="en-IN" altLang="en-US"/>
              <a:t> to get the statistical analysis,</a:t>
            </a:r>
            <a:endParaRPr lang="en-IN" alt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 b="1">
                <a:sym typeface="+mn-ea"/>
              </a:rPr>
              <a:t>unique()</a:t>
            </a:r>
            <a:r>
              <a:rPr lang="en-IN" altLang="en-US">
                <a:sym typeface="+mn-ea"/>
              </a:rPr>
              <a:t> to get unique values from the dataset based on a particular column and nunique() to get number of unique values. and nunique() to get the number of unique values.</a:t>
            </a:r>
            <a:endParaRPr lang="en-IN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>
                <a:sym typeface="+mn-ea"/>
              </a:rPr>
              <a:t>Example:nunique() is used to get different number of vehicles and unique is used for knowing what are the different vehicles in datasets.</a:t>
            </a:r>
            <a:endParaRPr lang="en-IN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b="1">
                <a:sym typeface="+mn-ea"/>
              </a:rPr>
              <a:t>value_counts()</a:t>
            </a:r>
            <a:r>
              <a:rPr lang="en-IN" altLang="en-US">
                <a:sym typeface="+mn-ea"/>
              </a:rPr>
              <a:t> is used to count the repeated values in a column.</a:t>
            </a:r>
            <a:endParaRPr lang="en-IN" alt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>
                <a:sym typeface="+mn-ea"/>
              </a:rPr>
              <a:t>Example:To get different Seller_Types</a:t>
            </a:r>
            <a:endParaRPr lang="en-IN" alt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 b="1"/>
              <a:t>max() and min()</a:t>
            </a:r>
            <a:r>
              <a:rPr lang="en-IN" altLang="en-US"/>
              <a:t> is used to find the maximum and minimum value of a column.</a:t>
            </a:r>
            <a:endParaRPr lang="en-IN" alt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Example:To get maximum and minimum selling_price</a:t>
            </a:r>
            <a:endParaRPr lang="en-IN" altLang="en-US"/>
          </a:p>
          <a:p>
            <a:pPr marL="0" indent="0">
              <a:buFont typeface="Wingdings" panose="05000000000000000000" charset="0"/>
              <a:buNone/>
            </a:pPr>
            <a:r>
              <a:rPr lang="en-IN" altLang="en-US" b="1"/>
              <a:t>Cleaning of data:</a:t>
            </a:r>
            <a:endParaRPr lang="en-IN" altLang="en-US" b="1"/>
          </a:p>
          <a:p>
            <a:pPr marL="0" indent="0">
              <a:buFont typeface="Wingdings" panose="05000000000000000000" charset="0"/>
              <a:buNone/>
            </a:pPr>
            <a:r>
              <a:rPr lang="en-IN" altLang="en-US"/>
              <a:t>The isnull() function is used to check if there are any null values in the given dataset.</a:t>
            </a:r>
            <a:endParaRPr lang="en-IN" altLang="en-US"/>
          </a:p>
          <a:p>
            <a:pPr marL="0" indent="0">
              <a:buFont typeface="Wingdings" panose="05000000000000000000" charset="0"/>
              <a:buNone/>
            </a:pPr>
            <a:r>
              <a:rPr lang="en-IN" altLang="en-US" b="1"/>
              <a:t>To Visualize the data:</a:t>
            </a:r>
            <a:endParaRPr lang="en-IN" altLang="en-US" b="1"/>
          </a:p>
          <a:p>
            <a:pPr marL="0" indent="0">
              <a:buFont typeface="Wingdings" panose="05000000000000000000" charset="0"/>
              <a:buNone/>
            </a:pPr>
            <a:r>
              <a:rPr lang="en-IN" altLang="en-US"/>
              <a:t>Matplotlib in pandas is used to draw bar graphs ,pie charts,scatter plot relationship between two different values,boxplot to find outliers</a:t>
            </a:r>
            <a:endParaRPr lang="en-IN" altLang="en-US"/>
          </a:p>
          <a:p>
            <a:pPr marL="0" indent="0">
              <a:buFont typeface="Wingdings" panose="05000000000000000000" charset="0"/>
              <a:buNone/>
            </a:pPr>
            <a:r>
              <a:rPr lang="en-IN" altLang="en-US"/>
              <a:t>Example: Scatter plot is used to find relationship between Selling_Price and Age of vehicle also Selling_Price and Kms_Driven</a:t>
            </a:r>
            <a:endParaRPr lang="en-IN" altLang="en-US"/>
          </a:p>
          <a:p>
            <a:pPr marL="0" indent="0">
              <a:buFont typeface="Wingdings" panose="05000000000000000000" charset="0"/>
              <a:buNone/>
            </a:pPr>
            <a:r>
              <a:rPr lang="en-IN" altLang="en-US"/>
              <a:t>Example:To represent a boxplot for four-wheelers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</p:blipFill>
        <p:spPr>
          <a:xfrm>
            <a:off x="330835" y="1717675"/>
            <a:ext cx="2669540" cy="19075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</p:blipFill>
        <p:spPr>
          <a:xfrm>
            <a:off x="3896995" y="648970"/>
            <a:ext cx="3004185" cy="2232025"/>
          </a:xfrm>
          <a:prstGeom prst="rect">
            <a:avLst/>
          </a:prstGeom>
        </p:spPr>
      </p:pic>
      <p:pic>
        <p:nvPicPr>
          <p:cNvPr id="6" name="Picture 5"/>
          <p:cNvPicPr/>
          <p:nvPr>
            <p:custDataLst>
              <p:tags r:id="rId5"/>
            </p:custDataLst>
          </p:nvPr>
        </p:nvPicPr>
        <p:blipFill>
          <a:blip r:embed="rId6"/>
        </p:blipFill>
        <p:spPr>
          <a:xfrm>
            <a:off x="255905" y="4567555"/>
            <a:ext cx="3385820" cy="2169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02270" y="2847975"/>
            <a:ext cx="3743960" cy="19411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137525" y="729615"/>
            <a:ext cx="3473450" cy="10922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81025" y="3625215"/>
            <a:ext cx="2529840" cy="942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Relation between Selling Price and Kmsdriven</a:t>
            </a:r>
            <a:endParaRPr lang="en-I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963670" y="2639695"/>
            <a:ext cx="3366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Boxplot for the Selling Price of two wheelers</a:t>
            </a:r>
            <a:endParaRPr lang="en-I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195945" y="1983105"/>
            <a:ext cx="3689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Different type of vehicles present in dataset</a:t>
            </a:r>
            <a:endParaRPr lang="en-I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869055" y="4739005"/>
            <a:ext cx="10953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Boxplot for the Selling Price of four wheelers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8101330" y="5034915"/>
            <a:ext cx="366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Statistical information about the dataset</a:t>
            </a:r>
            <a:endParaRPr lang="en-I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t a t u s   x m l n s = " 7 1 a f 3 2 4 3 - 3 d d 4 - 4 a 8 d - 8 c 0 d - d d 7 6 d a 1 f 0 2 a 5 " > N o t   s t a r t e d < / S t a t u s > < M e d i a S e r v i c e K e y P o i n t s   x m l n s = " 7 1 a f 3 2 4 3 - 3 d d 4 - 4 a 8 d - 8 c 0 d - d d 7 6 d a 1 f 0 2 a 5 "   x s i : n i l = " t r u e " /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2 "   m a : c o n t e n t T y p e D e s c r i p t i o n = " C r e a t e   a   n e w   d o c u m e n t . "   m a : c o n t e n t T y p e S c o p e = " "   m a : v e r s i o n I D = " a 4 1 0 d d 7 f 9 3 c 9 5 3 3 3 f f a 1 b 6 0 e d 6 a d e d d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a 9 3 6 d 9 b a b a 7 6 a a 3 8 6 6 4 9 3 f e f f 1 6 0 f a a b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a f 3 2 4 3 - 3 d d 4 - 4 a 8 d - 8 c 0 d - d d 7 6 d a 1 f 0 2 a 5 "   x m l n s : n s 3 = " 1 6 c 0 5 7 2 7 - a a 7 5 - 4 e 4 a - 9 b 5 f - 8 a 8 0 a 1 1 6 5 8 9 1 " >  
 < x s d : i m p o r t   n a m e s p a c e = " 7 1 a f 3 2 4 3 - 3 d d 4 - 4 a 8 d - 8 c 0 d - d d 7 6 d a 1 f 0 2 a 5 " / >  
 < x s d : i m p o r t   n a m e s p a c e = " 1 6 c 0 5 7 2 7 - a a 7 5 - 4 e 4 a - 9 b 5 f - 8 a 8 0 a 1 1 6 5 8 9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0.xml><?xml version="1.0" encoding="utf-8"?>
<ds:datastoreItem xmlns:ds="http://schemas.openxmlformats.org/officeDocument/2006/customXml" ds:itemID="{8D289AE2-D2AE-49D1-AFAC-3A79F6794255}">
  <ds:schemaRefs/>
</ds:datastoreItem>
</file>

<file path=customXml/itemProps11.xml><?xml version="1.0" encoding="utf-8"?>
<ds:datastoreItem xmlns:ds="http://schemas.openxmlformats.org/officeDocument/2006/customXml" ds:itemID="{927BD4C1-B6B1-4715-ABF9-E660A51A4EA0}">
  <ds:schemaRefs/>
</ds:datastoreItem>
</file>

<file path=customXml/itemProps12.xml><?xml version="1.0" encoding="utf-8"?>
<ds:datastoreItem xmlns:ds="http://schemas.openxmlformats.org/officeDocument/2006/customXml" ds:itemID="{41E7CA09-9778-4414-AE97-8064B12DA30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4272</Words>
  <Application>WPS Presentation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Wingdings 2</vt:lpstr>
      <vt:lpstr>Wingdings</vt:lpstr>
      <vt:lpstr>Franklin Gothic Book</vt:lpstr>
      <vt:lpstr>Franklin Gothic Demi</vt:lpstr>
      <vt:lpstr>Microsoft YaHei</vt:lpstr>
      <vt:lpstr>Arial Unicode MS</vt:lpstr>
      <vt:lpstr>Calibri</vt:lpstr>
      <vt:lpstr>DividendVTI</vt:lpstr>
      <vt:lpstr>Student Details</vt:lpstr>
      <vt:lpstr>PROJECT TITLE/Problem Statement </vt:lpstr>
      <vt:lpstr>AGENDA </vt:lpstr>
      <vt:lpstr>PROJECT 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pujit</cp:lastModifiedBy>
  <cp:revision>11</cp:revision>
  <dcterms:created xsi:type="dcterms:W3CDTF">2021-05-26T16:50:00Z</dcterms:created>
  <dcterms:modified xsi:type="dcterms:W3CDTF">2024-07-13T12:29:44Z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5B92A6E742154F3CAF04ECE6B0B8A1BA_13</vt:lpwstr>
  </property>
  <property fmtid="{D5CDD505-2E9C-101B-9397-08002B2CF9AE}" pid="4" name="KSOProductBuildVer">
    <vt:lpwstr>1033-12.2.0.17153</vt:lpwstr>
  </property>
</Properties>
</file>