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3" r:id="rId8"/>
    <p:sldId id="262" r:id="rId9"/>
  </p:sldIdLst>
  <p:sldSz cx="12192000" cy="6858000"/>
  <p:notesSz cx="6858000" cy="9144000"/>
  <p:defaultTextStyle>
    <a:defPPr>
      <a:defRPr lang="ru-R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89" autoAdjust="0"/>
    <p:restoredTop sz="94660"/>
  </p:normalViewPr>
  <p:slideViewPr>
    <p:cSldViewPr snapToGrid="0">
      <p:cViewPr varScale="1">
        <p:scale>
          <a:sx n="88" d="100"/>
          <a:sy n="88" d="100"/>
        </p:scale>
        <p:origin x="494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ru-RU" smtClean="0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46C-BF10-4EB0-A87B-C6DAC677B4A6}" type="datetimeFigureOut">
              <a:rPr lang="ru-RU" smtClean="0"/>
              <a:t>23.08.2025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91A522DB-8C9C-4EB0-A13A-222A2C98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1516816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Заголовок и подпис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46C-BF10-4EB0-A87B-C6DAC677B4A6}" type="datetimeFigureOut">
              <a:rPr lang="ru-RU" smtClean="0"/>
              <a:t>23.08.2025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A522DB-8C9C-4EB0-A13A-222A2C98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5633361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46C-BF10-4EB0-A87B-C6DAC677B4A6}" type="datetimeFigureOut">
              <a:rPr lang="ru-RU" smtClean="0"/>
              <a:t>23.08.2025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A522DB-8C9C-4EB0-A13A-222A2C98D873}" type="slidenum">
              <a:rPr lang="ru-RU" smtClean="0"/>
              <a:t>‹#›</a:t>
            </a:fld>
            <a:endParaRPr lang="ru-RU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3742239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Карточка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46C-BF10-4EB0-A87B-C6DAC677B4A6}" type="datetimeFigureOut">
              <a:rPr lang="ru-RU" smtClean="0"/>
              <a:t>23.08.2025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A522DB-8C9C-4EB0-A13A-222A2C98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6625509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Цитата карточки имен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46C-BF10-4EB0-A87B-C6DAC677B4A6}" type="datetimeFigureOut">
              <a:rPr lang="ru-RU" smtClean="0"/>
              <a:t>23.08.2025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A522DB-8C9C-4EB0-A13A-222A2C98D873}" type="slidenum">
              <a:rPr lang="ru-RU" smtClean="0"/>
              <a:t>‹#›</a:t>
            </a:fld>
            <a:endParaRPr lang="ru-RU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35359719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Истина или лож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46C-BF10-4EB0-A87B-C6DAC677B4A6}" type="datetimeFigureOut">
              <a:rPr lang="ru-RU" smtClean="0"/>
              <a:t>23.08.2025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A522DB-8C9C-4EB0-A13A-222A2C98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7442139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46C-BF10-4EB0-A87B-C6DAC677B4A6}" type="datetimeFigureOut">
              <a:rPr lang="ru-RU" smtClean="0"/>
              <a:t>23.08.2025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2DB-8C9C-4EB0-A13A-222A2C98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5024760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46C-BF10-4EB0-A87B-C6DAC677B4A6}" type="datetimeFigureOut">
              <a:rPr lang="ru-RU" smtClean="0"/>
              <a:t>23.08.2025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2DB-8C9C-4EB0-A13A-222A2C98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1235602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46C-BF10-4EB0-A87B-C6DAC677B4A6}" type="datetimeFigureOut">
              <a:rPr lang="ru-RU" smtClean="0"/>
              <a:t>23.08.2025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2DB-8C9C-4EB0-A13A-222A2C98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5277460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46C-BF10-4EB0-A87B-C6DAC677B4A6}" type="datetimeFigureOut">
              <a:rPr lang="ru-RU" smtClean="0"/>
              <a:t>23.08.2025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91A522DB-8C9C-4EB0-A13A-222A2C98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4917261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46C-BF10-4EB0-A87B-C6DAC677B4A6}" type="datetimeFigureOut">
              <a:rPr lang="ru-RU" smtClean="0"/>
              <a:t>23.08.2025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A522DB-8C9C-4EB0-A13A-222A2C98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5603351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46C-BF10-4EB0-A87B-C6DAC677B4A6}" type="datetimeFigureOut">
              <a:rPr lang="ru-RU" smtClean="0"/>
              <a:t>23.08.2025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91A522DB-8C9C-4EB0-A13A-222A2C98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4381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46C-BF10-4EB0-A87B-C6DAC677B4A6}" type="datetimeFigureOut">
              <a:rPr lang="ru-RU" smtClean="0"/>
              <a:t>23.08.2025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2DB-8C9C-4EB0-A13A-222A2C98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8542006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46C-BF10-4EB0-A87B-C6DAC677B4A6}" type="datetimeFigureOut">
              <a:rPr lang="ru-RU" smtClean="0"/>
              <a:t>23.08.2025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2DB-8C9C-4EB0-A13A-222A2C98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7370772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46C-BF10-4EB0-A87B-C6DAC677B4A6}" type="datetimeFigureOut">
              <a:rPr lang="ru-RU" smtClean="0"/>
              <a:t>23.08.2025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1A522DB-8C9C-4EB0-A13A-222A2C98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989198429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ru-RU" smtClean="0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ru-RU" smtClean="0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AB8E46C-BF10-4EB0-A87B-C6DAC677B4A6}" type="datetimeFigureOut">
              <a:rPr lang="ru-RU" smtClean="0"/>
              <a:t>23.08.2025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91A522DB-8C9C-4EB0-A13A-222A2C98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747387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ru-RU" smtClean="0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ru-RU" smtClean="0"/>
              <a:t>Образец текста</a:t>
            </a:r>
          </a:p>
          <a:p>
            <a:pPr lvl="1"/>
            <a:r>
              <a:rPr lang="ru-RU" smtClean="0"/>
              <a:t>Второй уровень</a:t>
            </a:r>
          </a:p>
          <a:p>
            <a:pPr lvl="2"/>
            <a:r>
              <a:rPr lang="ru-RU" smtClean="0"/>
              <a:t>Третий уровень</a:t>
            </a:r>
          </a:p>
          <a:p>
            <a:pPr lvl="3"/>
            <a:r>
              <a:rPr lang="ru-RU" smtClean="0"/>
              <a:t>Четвертый уровень</a:t>
            </a:r>
          </a:p>
          <a:p>
            <a:pPr lvl="4"/>
            <a:r>
              <a:rPr lang="ru-RU" smtClean="0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AB8E46C-BF10-4EB0-A87B-C6DAC677B4A6}" type="datetimeFigureOut">
              <a:rPr lang="ru-RU" smtClean="0"/>
              <a:t>23.08.2025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91A522DB-8C9C-4EB0-A13A-222A2C98D873}" type="slidenum">
              <a:rPr lang="ru-RU" smtClean="0"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09638871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rg.ru/2025/02/04/itogi-goda-onlajn-bronirovaniia-otelej-v-rossii-ustanovilsia-novyj-lider.html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ctrTitle"/>
          </p:nvPr>
        </p:nvSpPr>
        <p:spPr>
          <a:xfrm>
            <a:off x="1802674" y="592183"/>
            <a:ext cx="9144000" cy="2978739"/>
          </a:xfrm>
        </p:spPr>
        <p:txBody>
          <a:bodyPr>
            <a:normAutofit fontScale="90000"/>
          </a:bodyPr>
          <a:lstStyle/>
          <a:p>
            <a:pPr algn="ctr"/>
            <a:r>
              <a:rPr lang="ru-RU" dirty="0" smtClean="0"/>
              <a:t>Кейс для продуктовых аналитиков (осень </a:t>
            </a:r>
            <a:r>
              <a:rPr lang="ru-RU" dirty="0"/>
              <a:t>2025</a:t>
            </a:r>
            <a:r>
              <a:rPr lang="ru-RU" dirty="0" smtClean="0"/>
              <a:t>)</a:t>
            </a:r>
            <a:br>
              <a:rPr lang="ru-RU" dirty="0" smtClean="0"/>
            </a:br>
            <a:r>
              <a:rPr lang="ru-RU" dirty="0"/>
              <a:t/>
            </a:r>
            <a:br>
              <a:rPr lang="ru-RU" dirty="0"/>
            </a:br>
            <a:r>
              <a:rPr lang="ru-RU" dirty="0"/>
              <a:t>Т-Банк: отели и авиабилеты</a:t>
            </a:r>
          </a:p>
        </p:txBody>
      </p:sp>
      <p:sp>
        <p:nvSpPr>
          <p:cNvPr id="3" name="Подзаголовок 2"/>
          <p:cNvSpPr>
            <a:spLocks noGrp="1"/>
          </p:cNvSpPr>
          <p:nvPr>
            <p:ph type="subTitle" idx="1"/>
          </p:nvPr>
        </p:nvSpPr>
        <p:spPr>
          <a:xfrm>
            <a:off x="5477690" y="6122126"/>
            <a:ext cx="6714309" cy="735874"/>
          </a:xfrm>
        </p:spPr>
        <p:txBody>
          <a:bodyPr>
            <a:normAutofit/>
          </a:bodyPr>
          <a:lstStyle/>
          <a:p>
            <a:r>
              <a:rPr lang="ru-RU" sz="1200" dirty="0" smtClean="0"/>
              <a:t>Работу выполнил Шуваев Ярослав Ильич, студент 5 курса Московского Физико-Технического Института</a:t>
            </a:r>
            <a:endParaRPr lang="ru-RU" sz="1200" dirty="0"/>
          </a:p>
        </p:txBody>
      </p:sp>
    </p:spTree>
    <p:extLst>
      <p:ext uri="{BB962C8B-B14F-4D97-AF65-F5344CB8AC3E}">
        <p14:creationId xmlns:p14="http://schemas.microsoft.com/office/powerpoint/2010/main" val="289100312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Разведочный анализ данных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В ходе первичного анализа была выявлена низкая конверсия использования </a:t>
            </a:r>
            <a:r>
              <a:rPr lang="ru-RU" dirty="0" err="1" smtClean="0"/>
              <a:t>промокодов</a:t>
            </a:r>
            <a:r>
              <a:rPr lang="ru-RU" dirty="0" smtClean="0"/>
              <a:t> и скидок при бронировании перелетов или отелей через систему Т-Банка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Также, был проведен анализ топ мест, куда предпочтительно летали или бронировали отели, из этого буду сделаны выводы на следующих слайдах</a:t>
            </a:r>
            <a:r>
              <a:rPr lang="en-US" dirty="0" smtClean="0"/>
              <a:t>;</a:t>
            </a:r>
            <a:endParaRPr lang="ru-RU" dirty="0" smtClean="0"/>
          </a:p>
          <a:p>
            <a:r>
              <a:rPr lang="ru-RU" dirty="0" smtClean="0"/>
              <a:t>Также была оценена динамика заказов за каждый месяц, на основании чего можно сделать вывод о сезонности перелетов и бронировании отелей, предложения будут описаны далее  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24994716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418753" y="0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Разведочный анализ данных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02399" y="1631027"/>
            <a:ext cx="6796354" cy="4543350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503260" y="1631027"/>
            <a:ext cx="4284026" cy="4543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776299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>
          <a:xfrm>
            <a:off x="2253291" y="0"/>
            <a:ext cx="8911687" cy="1280890"/>
          </a:xfrm>
        </p:spPr>
        <p:txBody>
          <a:bodyPr/>
          <a:lstStyle/>
          <a:p>
            <a:pPr algn="ctr"/>
            <a:r>
              <a:rPr lang="ru-RU" dirty="0"/>
              <a:t>Разведочный анализ данных</a:t>
            </a:r>
          </a:p>
        </p:txBody>
      </p:sp>
      <p:pic>
        <p:nvPicPr>
          <p:cNvPr id="4" name="Объект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5978" y="2025107"/>
            <a:ext cx="5258170" cy="3148791"/>
          </a:xfrm>
          <a:prstGeom prst="rect">
            <a:avLst/>
          </a:prstGeom>
        </p:spPr>
      </p:pic>
      <p:pic>
        <p:nvPicPr>
          <p:cNvPr id="5" name="Рисунок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34148" y="2025107"/>
            <a:ext cx="6679475" cy="31487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95356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Промежуточные выводы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92925" y="1480457"/>
            <a:ext cx="8915400" cy="3777622"/>
          </a:xfrm>
        </p:spPr>
        <p:txBody>
          <a:bodyPr>
            <a:noAutofit/>
          </a:bodyPr>
          <a:lstStyle/>
          <a:p>
            <a:r>
              <a:rPr lang="ru-RU" sz="1600" dirty="0" smtClean="0"/>
              <a:t>Большинство </a:t>
            </a:r>
            <a:r>
              <a:rPr lang="ru-RU" sz="1600" dirty="0"/>
              <a:t>клиентов делают только 1 заказ → низкий </a:t>
            </a:r>
            <a:r>
              <a:rPr lang="ru-RU" sz="1600" dirty="0" err="1"/>
              <a:t>repeat</a:t>
            </a:r>
            <a:r>
              <a:rPr lang="ru-RU" sz="1600" dirty="0"/>
              <a:t> </a:t>
            </a:r>
            <a:r>
              <a:rPr lang="ru-RU" sz="1600" dirty="0" err="1" smtClean="0"/>
              <a:t>rate</a:t>
            </a:r>
            <a:r>
              <a:rPr lang="ru-RU" sz="1600" dirty="0" smtClean="0"/>
              <a:t>. Следует </a:t>
            </a:r>
            <a:r>
              <a:rPr lang="ru-RU" sz="1600" dirty="0"/>
              <a:t>поменять </a:t>
            </a:r>
            <a:r>
              <a:rPr lang="ru-RU" sz="1600" dirty="0" err="1"/>
              <a:t>приоритезацию</a:t>
            </a:r>
            <a:r>
              <a:rPr lang="ru-RU" sz="1600" dirty="0"/>
              <a:t> присвоения купонов и различных скидок, чтобы тем самым стимулировать клиентов на повторные </a:t>
            </a:r>
            <a:r>
              <a:rPr lang="ru-RU" sz="1600" dirty="0" smtClean="0"/>
              <a:t>путешествия </a:t>
            </a:r>
            <a:r>
              <a:rPr lang="ru-RU" sz="1600" dirty="0"/>
              <a:t>и бронирования через наш </a:t>
            </a:r>
            <a:r>
              <a:rPr lang="ru-RU" sz="1600" dirty="0" smtClean="0"/>
              <a:t>сервис. Также </a:t>
            </a:r>
            <a:r>
              <a:rPr lang="ru-RU" sz="1600" dirty="0"/>
              <a:t>можно ввести новую систему лояльности, что увеличить повторные </a:t>
            </a:r>
            <a:r>
              <a:rPr lang="ru-RU" sz="1600" dirty="0" smtClean="0"/>
              <a:t>заказы и </a:t>
            </a:r>
            <a:r>
              <a:rPr lang="en-US" sz="1600" dirty="0" smtClean="0"/>
              <a:t>LTV;</a:t>
            </a:r>
            <a:endParaRPr lang="ru-RU" sz="1600" dirty="0" smtClean="0"/>
          </a:p>
          <a:p>
            <a:r>
              <a:rPr lang="ru-RU" sz="1600" dirty="0" err="1" smtClean="0"/>
              <a:t>Промокодами</a:t>
            </a:r>
            <a:r>
              <a:rPr lang="ru-RU" sz="1600" dirty="0" smtClean="0"/>
              <a:t> пользуется менее 2% заказов → они практически не работают. Это делает использование </a:t>
            </a:r>
            <a:r>
              <a:rPr lang="ru-RU" sz="1600" dirty="0" err="1" smtClean="0"/>
              <a:t>промокодов</a:t>
            </a:r>
            <a:r>
              <a:rPr lang="ru-RU" sz="1600" dirty="0" smtClean="0"/>
              <a:t> бесполезным</a:t>
            </a:r>
            <a:r>
              <a:rPr lang="en-US" sz="1600" dirty="0" smtClean="0"/>
              <a:t>/</a:t>
            </a:r>
            <a:r>
              <a:rPr lang="ru-RU" sz="1600" dirty="0" smtClean="0"/>
              <a:t>не прибыльным. Можно попробовать ввести </a:t>
            </a:r>
            <a:r>
              <a:rPr lang="ru-RU" sz="1600" dirty="0" err="1" smtClean="0"/>
              <a:t>автоиспользование</a:t>
            </a:r>
            <a:r>
              <a:rPr lang="ru-RU" sz="1600" dirty="0" smtClean="0"/>
              <a:t> </a:t>
            </a:r>
            <a:r>
              <a:rPr lang="ru-RU" sz="1600" dirty="0" err="1" smtClean="0"/>
              <a:t>промокодов</a:t>
            </a:r>
            <a:r>
              <a:rPr lang="ru-RU" sz="1600" dirty="0" smtClean="0"/>
              <a:t> в зависимости от места нахождения клиента, его возраста, пола, (то есть всех его идентификационных данных) тем самым сделав более привлекательные предложения для их использования именно через наш сервис. А Также повысится </a:t>
            </a:r>
            <a:r>
              <a:rPr lang="ru-RU" sz="1600" dirty="0" err="1" smtClean="0"/>
              <a:t>конвесрия</a:t>
            </a:r>
            <a:r>
              <a:rPr lang="ru-RU" sz="1600" dirty="0" smtClean="0"/>
              <a:t> использования </a:t>
            </a:r>
            <a:r>
              <a:rPr lang="ru-RU" sz="1600" dirty="0" err="1" smtClean="0"/>
              <a:t>прмокодов</a:t>
            </a:r>
            <a:r>
              <a:rPr lang="ru-RU" sz="1600" dirty="0" smtClean="0"/>
              <a:t> (по крайней мере стоит проводить </a:t>
            </a:r>
            <a:r>
              <a:rPr lang="en-US" sz="1600" dirty="0" smtClean="0"/>
              <a:t>A/B </a:t>
            </a:r>
            <a:r>
              <a:rPr lang="ru-RU" sz="1600" dirty="0" smtClean="0"/>
              <a:t>тестирование)</a:t>
            </a:r>
            <a:r>
              <a:rPr lang="en-US" sz="1600" dirty="0" smtClean="0"/>
              <a:t>;</a:t>
            </a:r>
            <a:endParaRPr lang="ru-RU" sz="1600" dirty="0" smtClean="0"/>
          </a:p>
          <a:p>
            <a:r>
              <a:rPr lang="ru-RU" sz="1600" dirty="0" smtClean="0"/>
              <a:t>Ну и также на графиках было показано использование системы для бронирования отелей и перелетов в определенные месяцы, что говорит о сезонности данного продукта. Можно было бы ввести повышенные скидки и более выгодные предложения за пару месяцев до этим самых сезонных пиков, чтобы увеличить клиентскую конверсию </a:t>
            </a:r>
            <a:r>
              <a:rPr lang="en-US" sz="1600" dirty="0" smtClean="0"/>
              <a:t>(</a:t>
            </a:r>
            <a:r>
              <a:rPr lang="ru-RU" sz="1600" dirty="0" smtClean="0"/>
              <a:t>а также </a:t>
            </a:r>
            <a:r>
              <a:rPr lang="en-US" sz="1600" dirty="0" smtClean="0"/>
              <a:t>MAU)</a:t>
            </a:r>
            <a:r>
              <a:rPr lang="ru-RU" sz="1600" dirty="0" smtClean="0"/>
              <a:t> </a:t>
            </a:r>
            <a:endParaRPr lang="ru-RU" sz="1600" dirty="0"/>
          </a:p>
        </p:txBody>
      </p:sp>
    </p:spTree>
    <p:extLst>
      <p:ext uri="{BB962C8B-B14F-4D97-AF65-F5344CB8AC3E}">
        <p14:creationId xmlns:p14="http://schemas.microsoft.com/office/powerpoint/2010/main" val="159724713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Рост </a:t>
            </a:r>
            <a:r>
              <a:rPr lang="ru-RU" dirty="0"/>
              <a:t>повторных заказов </a:t>
            </a:r>
            <a:r>
              <a:rPr lang="ru-RU" dirty="0" smtClean="0"/>
              <a:t>через систему лояльности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>
            <a:normAutofit fontScale="70000" lnSpcReduction="20000"/>
          </a:bodyPr>
          <a:lstStyle/>
          <a:p>
            <a:pPr marL="0" indent="0">
              <a:lnSpc>
                <a:spcPct val="150000"/>
              </a:lnSpc>
              <a:buNone/>
            </a:pPr>
            <a:r>
              <a:rPr lang="ru-RU" dirty="0" smtClean="0"/>
              <a:t>Большинство клиентов ограничивается одной покупкой. Это значит, что основной поток пользователей</a:t>
            </a:r>
            <a:r>
              <a:rPr lang="en-US" dirty="0" smtClean="0"/>
              <a:t>“</a:t>
            </a:r>
            <a:r>
              <a:rPr lang="ru-RU" dirty="0" smtClean="0"/>
              <a:t>уходят</a:t>
            </a:r>
            <a:r>
              <a:rPr lang="en-US" dirty="0" smtClean="0"/>
              <a:t>” </a:t>
            </a:r>
            <a:r>
              <a:rPr lang="ru-RU" dirty="0" smtClean="0"/>
              <a:t>после первого заказа. Именно поэтому данная проблема является ключевой в удержании клиентов (</a:t>
            </a:r>
            <a:r>
              <a:rPr lang="en-US" dirty="0" smtClean="0"/>
              <a:t>retention</a:t>
            </a:r>
            <a:r>
              <a:rPr lang="ru-RU" dirty="0" smtClean="0"/>
              <a:t>) а также увеличении показателей </a:t>
            </a:r>
            <a:r>
              <a:rPr lang="en-US" dirty="0" smtClean="0"/>
              <a:t>LTV</a:t>
            </a:r>
            <a:r>
              <a:rPr lang="ru-RU" dirty="0" smtClean="0"/>
              <a:t>, что в свою очередь увеличит доход. А также не требуется менять продукт, а только дополнить систему лояльности и скидок при путешествиях (как например со второго заказа через нашу систему, скидка для </a:t>
            </a:r>
            <a:r>
              <a:rPr lang="en-US" dirty="0" smtClean="0"/>
              <a:t>*</a:t>
            </a:r>
            <a:r>
              <a:rPr lang="ru-RU" dirty="0" smtClean="0"/>
              <a:t>определенный пользователь</a:t>
            </a:r>
            <a:r>
              <a:rPr lang="en-US" dirty="0" smtClean="0"/>
              <a:t>* </a:t>
            </a:r>
            <a:r>
              <a:rPr lang="ru-RU" dirty="0" smtClean="0"/>
              <a:t>в </a:t>
            </a:r>
            <a:r>
              <a:rPr lang="en-US" dirty="0" smtClean="0"/>
              <a:t>*</a:t>
            </a:r>
            <a:r>
              <a:rPr lang="ru-RU" dirty="0" smtClean="0"/>
              <a:t>место куда он уже ездил или можно подтянуть данные с других сервисов</a:t>
            </a:r>
            <a:r>
              <a:rPr lang="en-US" dirty="0" smtClean="0"/>
              <a:t> </a:t>
            </a:r>
            <a:r>
              <a:rPr lang="ru-RU" dirty="0" smtClean="0"/>
              <a:t>так</a:t>
            </a:r>
            <a:r>
              <a:rPr lang="ru-RU" dirty="0"/>
              <a:t>и</a:t>
            </a:r>
            <a:r>
              <a:rPr lang="ru-RU" dirty="0" smtClean="0"/>
              <a:t>х как пульс, вдруг он там делился чем то</a:t>
            </a:r>
            <a:r>
              <a:rPr lang="en-US" dirty="0" smtClean="0"/>
              <a:t>*</a:t>
            </a:r>
            <a:r>
              <a:rPr lang="ru-RU" dirty="0" smtClean="0"/>
              <a:t>.</a:t>
            </a:r>
          </a:p>
          <a:p>
            <a:pPr marL="0" indent="0">
              <a:lnSpc>
                <a:spcPct val="150000"/>
              </a:lnSpc>
              <a:buNone/>
            </a:pPr>
            <a:endParaRPr lang="ru-RU" dirty="0" smtClean="0"/>
          </a:p>
          <a:p>
            <a:r>
              <a:rPr lang="ru-RU" dirty="0" smtClean="0"/>
              <a:t>Большинство </a:t>
            </a:r>
            <a:r>
              <a:rPr lang="ru-RU" dirty="0"/>
              <a:t>клиентов делают только 1 заказ → низкий </a:t>
            </a:r>
            <a:r>
              <a:rPr lang="ru-RU" dirty="0" err="1"/>
              <a:t>repeat</a:t>
            </a:r>
            <a:r>
              <a:rPr lang="ru-RU" dirty="0"/>
              <a:t> </a:t>
            </a:r>
            <a:r>
              <a:rPr lang="ru-RU" dirty="0" err="1" smtClean="0"/>
              <a:t>rate</a:t>
            </a:r>
            <a:r>
              <a:rPr lang="en-US" dirty="0" smtClean="0"/>
              <a:t>, LTV, MAU</a:t>
            </a:r>
            <a:r>
              <a:rPr lang="ru-RU" dirty="0" smtClean="0"/>
              <a:t>.</a:t>
            </a:r>
            <a:endParaRPr lang="ru-RU" dirty="0"/>
          </a:p>
          <a:p>
            <a:r>
              <a:rPr lang="ru-RU" dirty="0"/>
              <a:t>Решение: </a:t>
            </a:r>
            <a:r>
              <a:rPr lang="ru-RU" dirty="0" err="1"/>
              <a:t>приоритизация</a:t>
            </a:r>
            <a:r>
              <a:rPr lang="ru-RU" dirty="0"/>
              <a:t> купонов и скидок для повторных заказов, запуск системы лояльности.</a:t>
            </a:r>
          </a:p>
          <a:p>
            <a:r>
              <a:rPr lang="ru-RU" dirty="0"/>
              <a:t>Эффект: рост </a:t>
            </a:r>
            <a:r>
              <a:rPr lang="ru-RU" dirty="0" err="1"/>
              <a:t>repeat</a:t>
            </a:r>
            <a:r>
              <a:rPr lang="ru-RU" dirty="0"/>
              <a:t> </a:t>
            </a:r>
            <a:r>
              <a:rPr lang="ru-RU" dirty="0" err="1"/>
              <a:t>rate</a:t>
            </a:r>
            <a:r>
              <a:rPr lang="ru-RU" dirty="0"/>
              <a:t>, увеличение числа заказов на клиента и LTV.</a:t>
            </a:r>
          </a:p>
          <a:p>
            <a:r>
              <a:rPr lang="ru-RU" dirty="0"/>
              <a:t>Приоритет: быстро реализуется, влияет на </a:t>
            </a:r>
            <a:r>
              <a:rPr lang="en-US" dirty="0" smtClean="0"/>
              <a:t>retention</a:t>
            </a:r>
            <a:r>
              <a:rPr lang="ru-RU" dirty="0" smtClean="0"/>
              <a:t> </a:t>
            </a:r>
            <a:r>
              <a:rPr lang="ru-RU" dirty="0"/>
              <a:t>и долгосрочную выручку.</a:t>
            </a:r>
          </a:p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61581501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Доля на рынке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>
          <a:xfrm>
            <a:off x="2589212" y="1584960"/>
            <a:ext cx="8915400" cy="4326262"/>
          </a:xfrm>
        </p:spPr>
        <p:txBody>
          <a:bodyPr/>
          <a:lstStyle/>
          <a:p>
            <a:r>
              <a:rPr lang="ru-RU" dirty="0" smtClean="0"/>
              <a:t>По </a:t>
            </a:r>
            <a:r>
              <a:rPr lang="ru-RU" dirty="0"/>
              <a:t>итогам 2024 года «Отели в Т-Банке» входят в топ-10 онлайн-сервисов бронирования отелей в РФ с ориентировочной долей ~1,85%. Это существенно меньше долей лидеров, но отражает быстрое наращивание присутствия сервиса, который запустился относительно </a:t>
            </a:r>
            <a:r>
              <a:rPr lang="ru-RU" dirty="0" smtClean="0"/>
              <a:t>недавно.</a:t>
            </a:r>
          </a:p>
          <a:p>
            <a:r>
              <a:rPr lang="en-US" dirty="0">
                <a:hlinkClick r:id="rId2"/>
              </a:rPr>
              <a:t>https://</a:t>
            </a:r>
            <a:r>
              <a:rPr lang="en-US" dirty="0" smtClean="0">
                <a:hlinkClick r:id="rId2"/>
              </a:rPr>
              <a:t>rg.ru/2025/02/04/itogi-goda-onlajn-bronirovaniia-otelej-v-rossii-ustanovilsia-novyj-lider.html</a:t>
            </a:r>
            <a:endParaRPr lang="ru-RU" dirty="0" smtClean="0"/>
          </a:p>
          <a:p>
            <a:r>
              <a:rPr lang="ru-RU" dirty="0"/>
              <a:t>В 2024 году «Т-Банк Путешествия» также зафиксированы как новичок в топ-10 по отелям; развитие </a:t>
            </a:r>
            <a:r>
              <a:rPr lang="ru-RU" dirty="0" err="1"/>
              <a:t>Hotels</a:t>
            </a:r>
            <a:r>
              <a:rPr lang="ru-RU" dirty="0"/>
              <a:t> заявлено как приоритет на 2025 год (синергия с аудиторией банка и программой лояльности).</a:t>
            </a:r>
            <a:endParaRPr lang="ru-RU" dirty="0" smtClean="0"/>
          </a:p>
          <a:p>
            <a:r>
              <a:rPr lang="en-US" dirty="0"/>
              <a:t>https://</a:t>
            </a:r>
            <a:r>
              <a:rPr lang="en-US" dirty="0" smtClean="0"/>
              <a:t>en.iz.ru/en/1833759/olesa-ternopolskaa/place-booked-russias-online-hotel-booking-market-leader-has-been-replaced</a:t>
            </a: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6271021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/>
            <a:r>
              <a:rPr lang="ru-RU" dirty="0" smtClean="0"/>
              <a:t>Использовании ИИ</a:t>
            </a:r>
            <a:endParaRPr lang="ru-RU" dirty="0"/>
          </a:p>
        </p:txBody>
      </p:sp>
      <p:sp>
        <p:nvSpPr>
          <p:cNvPr id="3" name="Объект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 smtClean="0"/>
              <a:t>Использовал ИИ для написания кода, чтобы </a:t>
            </a:r>
            <a:r>
              <a:rPr lang="ru-RU" dirty="0" err="1" smtClean="0"/>
              <a:t>распарсить</a:t>
            </a:r>
            <a:r>
              <a:rPr lang="ru-RU" dirty="0" smtClean="0"/>
              <a:t> данные и построить на основе их графики.</a:t>
            </a:r>
          </a:p>
          <a:p>
            <a:r>
              <a:rPr lang="ru-RU" dirty="0" smtClean="0"/>
              <a:t>Тезисы, гипотезы, метрики и оценку с выводами проводил самостоятельно, без использования ИИ, только код.</a:t>
            </a:r>
          </a:p>
          <a:p>
            <a:pPr marL="0" indent="0">
              <a:buNone/>
            </a:pPr>
            <a:r>
              <a:rPr lang="ru-RU" dirty="0" smtClean="0"/>
              <a:t>Вообще очень удобный сейчас стал </a:t>
            </a:r>
            <a:r>
              <a:rPr lang="en-US" dirty="0" smtClean="0"/>
              <a:t>Chat-GPT</a:t>
            </a:r>
            <a:r>
              <a:rPr lang="ru-RU" dirty="0" smtClean="0"/>
              <a:t>, так как реже ошибается в такого рода задачах, где не нужно ничего вычислять и анализировать, поэтому я считаю его отличным инструментом для написания такого рода кодов.</a:t>
            </a:r>
          </a:p>
          <a:p>
            <a:r>
              <a:rPr lang="ru-RU" dirty="0" smtClean="0"/>
              <a:t>А, ну еще для получения сводки </a:t>
            </a:r>
            <a:r>
              <a:rPr lang="en-US" dirty="0" smtClean="0"/>
              <a:t>“</a:t>
            </a:r>
            <a:r>
              <a:rPr lang="ru-RU" dirty="0" smtClean="0"/>
              <a:t>вхождение Т-Банка в долю сервисов на рынке</a:t>
            </a:r>
            <a:r>
              <a:rPr lang="en-US" dirty="0" smtClean="0"/>
              <a:t>”</a:t>
            </a:r>
            <a:r>
              <a:rPr lang="ru-RU" dirty="0" smtClean="0"/>
              <a:t>, чисто проценты и место получить, интересно все же</a:t>
            </a:r>
          </a:p>
        </p:txBody>
      </p:sp>
    </p:spTree>
    <p:extLst>
      <p:ext uri="{BB962C8B-B14F-4D97-AF65-F5344CB8AC3E}">
        <p14:creationId xmlns:p14="http://schemas.microsoft.com/office/powerpoint/2010/main" val="303558118"/>
      </p:ext>
    </p:extLst>
  </p:cSld>
  <p:clrMapOvr>
    <a:masterClrMapping/>
  </p:clrMapOvr>
</p:sld>
</file>

<file path=ppt/theme/theme1.xml><?xml version="1.0" encoding="utf-8"?>
<a:theme xmlns:a="http://schemas.openxmlformats.org/drawingml/2006/main" name="Легкий дым">
  <a:themeElements>
    <a:clrScheme name="Легкий дым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Легкий дым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Легкий дым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47</TotalTime>
  <Words>625</Words>
  <Application>Microsoft Office PowerPoint</Application>
  <PresentationFormat>Широкоэкранный</PresentationFormat>
  <Paragraphs>29</Paragraphs>
  <Slides>8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8</vt:i4>
      </vt:variant>
    </vt:vector>
  </HeadingPairs>
  <TitlesOfParts>
    <vt:vector size="12" baseType="lpstr">
      <vt:lpstr>Arial</vt:lpstr>
      <vt:lpstr>Century Gothic</vt:lpstr>
      <vt:lpstr>Wingdings 3</vt:lpstr>
      <vt:lpstr>Легкий дым</vt:lpstr>
      <vt:lpstr>Кейс для продуктовых аналитиков (осень 2025)  Т-Банк: отели и авиабилеты</vt:lpstr>
      <vt:lpstr>Разведочный анализ данных</vt:lpstr>
      <vt:lpstr>Разведочный анализ данных</vt:lpstr>
      <vt:lpstr>Разведочный анализ данных</vt:lpstr>
      <vt:lpstr>Промежуточные выводы</vt:lpstr>
      <vt:lpstr>Рост повторных заказов через систему лояльности</vt:lpstr>
      <vt:lpstr>Доля на рынке</vt:lpstr>
      <vt:lpstr>Использовании ИИ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Кейс для продуктовых аналитиков (осень 2025)</dc:title>
  <dc:creator>User</dc:creator>
  <cp:lastModifiedBy>User</cp:lastModifiedBy>
  <cp:revision>6</cp:revision>
  <dcterms:created xsi:type="dcterms:W3CDTF">2025-08-23T13:46:07Z</dcterms:created>
  <dcterms:modified xsi:type="dcterms:W3CDTF">2025-08-23T14:33:42Z</dcterms:modified>
</cp:coreProperties>
</file>