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C09"/>
    <a:srgbClr val="F0EB0A"/>
    <a:srgbClr val="F6F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DA13-AB9F-41D4-A22C-E3F1EC703E9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A823D-B8B3-4F28-A464-5B0ACF8677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C83B9-535D-4305-ADF4-2F094273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74FD63-0684-4D8C-AB87-E951291A6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A2481-F3BC-4602-8AF1-3DD04B9A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6EC77B-3DD8-452B-BEB4-D4A69820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35464-CC95-40D0-A3A8-4FF3D334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5A709-DEB5-410B-888B-E51113C2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BFC83C-8515-477D-8E7D-06A02E7C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3FA2C-1222-4B70-8BE9-1CA9585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11E11-C696-4E69-9F11-96AC3B4B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91C0C-D7A1-4E08-94CC-30C4FAA3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16F129-BAB0-40B4-B4BC-C1E75B747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FF4DB6-9BE4-49A7-9E80-EFF8C01D0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6D9C72-4CD2-4654-8D8B-EFEA5028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65362-874A-4DF5-A2F5-6D017972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C5C448-C87F-40E6-803C-CAD4D24A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1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DAC56-FF28-4EBB-A24F-97353FF8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7FABA-4999-48E1-B241-2D553429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A13373-8CF7-4B6A-8CF0-46ED9EE0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DE3C1-19A8-495B-9DD4-CB0D226F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D4FA6-4208-4E60-A535-20C8177E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C9211-74C4-4483-8BDF-DE2E741E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81FD6F-5743-442B-AF3F-AB1460982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18096F-ED52-44BB-8856-EE2EEED3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DC4C7-8F52-4886-BF09-D5F3386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E7295-D508-4009-993B-9127B523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6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D8DAB-A7E8-46B7-ACA1-04863882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48F6E-BD9E-4399-8F76-45BCE072A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0E92-42BF-4C34-BCD8-6A8F93102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B7E1B-7A44-4305-A1BB-C2F5CCE8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3AE84C-F432-48B0-9A21-FB7A0287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62FDE8-DC9E-4C84-B337-6943F00B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2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9C635-D0EC-4D90-8BBF-06F72C51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C4B38-D92B-4BBF-BD18-0E9ECEF9E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BFEC6F-7A49-4667-B862-4D7E8BBC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C16815-A79C-4AE5-AF18-5EFAFF80B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34FF39-991D-4250-B458-C7376115F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6ADAA4-340E-4F4B-9AC9-A21625A9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3E01B9-32DC-4B0E-A082-ADC9984A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AB3B4F-4AC3-4366-B242-5023FE62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2D25D-0490-4343-936A-0AE140A5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5C39B1-6926-4BCD-9D36-DD3C03D0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294AB5-4B1C-4F88-BFFF-7C6A7ECB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C6EB22-D3FB-4C65-B331-462CBDDC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526702-CA2E-440B-BACB-2D2B4725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91583B-6629-43D5-A878-4C6AC055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5839F2-F916-4B7E-AF01-E0BD24C7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EAF01-FE18-41D0-A20A-9F95FAD6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034968-7535-4802-940F-2F6618FF4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C44F44-94D5-4B8D-BF72-F60C95DCA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4ECA92-9B9F-49D4-B1CE-78EB551F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07BA54-1BE6-4CC4-8C6D-E0E88C47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DA8AF1-3793-43BE-980D-8EE71E3E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10723-39B6-477D-B4F2-0E9720C7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197130-BFCD-49C8-8E83-F81915025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432466-F39E-404A-A53B-925467A2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7806DA-4A78-4EA0-8647-217FD0A9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C440D8-4FF1-440A-9D52-FB825136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08B3D1-7856-4A0F-B448-39975E60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8F798C-33EE-4959-AA4F-2C6C21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2F6765-4CA6-45F9-AE64-70F83FF8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81BFDD-BB7F-42BB-89AD-74E01186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E785-74B7-4B70-A60D-BC6A86A3CB49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899FC7-09CE-46C2-BB38-79D618591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33223D-05D3-4C40-BFAA-7595C9ABD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468AEB00-2393-4864-BB0B-8BF2E4D17710}"/>
              </a:ext>
            </a:extLst>
          </p:cNvPr>
          <p:cNvSpPr/>
          <p:nvPr/>
        </p:nvSpPr>
        <p:spPr>
          <a:xfrm>
            <a:off x="6590073" y="3722487"/>
            <a:ext cx="5364179" cy="3056795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7EB6742-BEFF-4359-BBD9-A4CC482B6D6C}"/>
              </a:ext>
            </a:extLst>
          </p:cNvPr>
          <p:cNvSpPr/>
          <p:nvPr/>
        </p:nvSpPr>
        <p:spPr>
          <a:xfrm>
            <a:off x="6736602" y="3656428"/>
            <a:ext cx="5210445" cy="3139332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3BEF844-32A1-4F7A-BEB9-3BD19EDEF894}"/>
              </a:ext>
            </a:extLst>
          </p:cNvPr>
          <p:cNvSpPr/>
          <p:nvPr/>
        </p:nvSpPr>
        <p:spPr>
          <a:xfrm>
            <a:off x="6505044" y="422535"/>
            <a:ext cx="5364179" cy="312040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BD220A4-9C23-4D79-8B03-7BD895EF9EF0}"/>
              </a:ext>
            </a:extLst>
          </p:cNvPr>
          <p:cNvSpPr/>
          <p:nvPr/>
        </p:nvSpPr>
        <p:spPr>
          <a:xfrm>
            <a:off x="6718469" y="343908"/>
            <a:ext cx="5210445" cy="3085092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BD4FB01-B5AF-44D9-BD32-7606A80D2F72}"/>
              </a:ext>
            </a:extLst>
          </p:cNvPr>
          <p:cNvSpPr/>
          <p:nvPr/>
        </p:nvSpPr>
        <p:spPr>
          <a:xfrm>
            <a:off x="842386" y="3706072"/>
            <a:ext cx="5253613" cy="2981132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9AE0C4B-065E-4B40-9EC7-A5A48A0AE2DB}"/>
              </a:ext>
            </a:extLst>
          </p:cNvPr>
          <p:cNvSpPr/>
          <p:nvPr/>
        </p:nvSpPr>
        <p:spPr>
          <a:xfrm>
            <a:off x="972598" y="3649280"/>
            <a:ext cx="5228630" cy="3163205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C83C598-3D54-40C3-89C1-8B0A1C9B3B42}"/>
              </a:ext>
            </a:extLst>
          </p:cNvPr>
          <p:cNvSpPr/>
          <p:nvPr/>
        </p:nvSpPr>
        <p:spPr>
          <a:xfrm>
            <a:off x="842386" y="372205"/>
            <a:ext cx="5253613" cy="3056795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FFD7D9B-1A98-476E-B6E9-55FA74945A40}"/>
              </a:ext>
            </a:extLst>
          </p:cNvPr>
          <p:cNvSpPr/>
          <p:nvPr/>
        </p:nvSpPr>
        <p:spPr>
          <a:xfrm>
            <a:off x="956134" y="346428"/>
            <a:ext cx="5210445" cy="3099827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59DB79F-1E67-4898-AF37-7E674E591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239" y="1349388"/>
            <a:ext cx="1357128" cy="54490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33B896-209C-418E-B028-D8C5093B9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2723" y="783696"/>
            <a:ext cx="1145545" cy="122736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247C629-D391-4031-ADB2-CBB988595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8913" y="5189432"/>
            <a:ext cx="954730" cy="176974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230890B-93C0-4FCC-B20C-111132F02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32967">
            <a:off x="11649373" y="2217840"/>
            <a:ext cx="885451" cy="94869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E668882-C1C4-4FB0-B915-8F4C00FB0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9940">
            <a:off x="10802724" y="2698781"/>
            <a:ext cx="879537" cy="94236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FF59F95-AE81-407A-8609-86AAB1057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888" y="4425972"/>
            <a:ext cx="599306" cy="642113"/>
          </a:xfrm>
          <a:prstGeom prst="rect">
            <a:avLst/>
          </a:prstGeom>
        </p:spPr>
      </p:pic>
      <p:sp>
        <p:nvSpPr>
          <p:cNvPr id="42" name="Elipse 41">
            <a:extLst>
              <a:ext uri="{FF2B5EF4-FFF2-40B4-BE49-F238E27FC236}">
                <a16:creationId xmlns:a16="http://schemas.microsoft.com/office/drawing/2014/main" id="{CABF3C60-946A-420A-84F2-026FC84CF29B}"/>
              </a:ext>
            </a:extLst>
          </p:cNvPr>
          <p:cNvSpPr/>
          <p:nvPr/>
        </p:nvSpPr>
        <p:spPr>
          <a:xfrm>
            <a:off x="5301643" y="2239122"/>
            <a:ext cx="2240377" cy="2170814"/>
          </a:xfrm>
          <a:prstGeom prst="ellipse">
            <a:avLst/>
          </a:prstGeom>
          <a:solidFill>
            <a:srgbClr val="C00000">
              <a:alpha val="94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E611A865-0745-4CA2-8EE9-F90C61433EB7}"/>
              </a:ext>
            </a:extLst>
          </p:cNvPr>
          <p:cNvSpPr/>
          <p:nvPr/>
        </p:nvSpPr>
        <p:spPr>
          <a:xfrm>
            <a:off x="676942" y="130023"/>
            <a:ext cx="3616218" cy="484363"/>
          </a:xfrm>
          <a:prstGeom prst="rect">
            <a:avLst/>
          </a:prstGeom>
          <a:solidFill>
            <a:srgbClr val="C00000">
              <a:alpha val="82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68A3287C-E7CF-4C3A-BFE9-2AB819B44605}"/>
              </a:ext>
            </a:extLst>
          </p:cNvPr>
          <p:cNvSpPr txBox="1"/>
          <p:nvPr/>
        </p:nvSpPr>
        <p:spPr>
          <a:xfrm>
            <a:off x="804469" y="45515"/>
            <a:ext cx="3366137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s-MX" sz="320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¿Qué se hizo mal?</a:t>
            </a:r>
            <a:endParaRPr lang="en-US" sz="320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124A6BA3-D98C-4700-BF17-60C89C402741}"/>
              </a:ext>
            </a:extLst>
          </p:cNvPr>
          <p:cNvSpPr/>
          <p:nvPr/>
        </p:nvSpPr>
        <p:spPr>
          <a:xfrm>
            <a:off x="8546313" y="113831"/>
            <a:ext cx="3616218" cy="484363"/>
          </a:xfrm>
          <a:prstGeom prst="rect">
            <a:avLst/>
          </a:prstGeom>
          <a:solidFill>
            <a:srgbClr val="C00000">
              <a:alpha val="82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AE223969-FABB-4ACB-B9E6-6FB272B97438}"/>
              </a:ext>
            </a:extLst>
          </p:cNvPr>
          <p:cNvSpPr/>
          <p:nvPr/>
        </p:nvSpPr>
        <p:spPr>
          <a:xfrm>
            <a:off x="8112043" y="3511397"/>
            <a:ext cx="4050487" cy="484363"/>
          </a:xfrm>
          <a:prstGeom prst="rect">
            <a:avLst/>
          </a:prstGeom>
          <a:solidFill>
            <a:srgbClr val="C00000">
              <a:alpha val="82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3BF0A5ED-49B4-47AD-82BA-BFAC2D9B8A94}"/>
              </a:ext>
            </a:extLst>
          </p:cNvPr>
          <p:cNvSpPr/>
          <p:nvPr/>
        </p:nvSpPr>
        <p:spPr>
          <a:xfrm>
            <a:off x="676941" y="3508539"/>
            <a:ext cx="3672407" cy="499801"/>
          </a:xfrm>
          <a:prstGeom prst="rect">
            <a:avLst/>
          </a:prstGeom>
          <a:solidFill>
            <a:srgbClr val="C00000">
              <a:alpha val="82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97E317E-44DB-4E05-A67A-90BECE4156D7}"/>
              </a:ext>
            </a:extLst>
          </p:cNvPr>
          <p:cNvSpPr txBox="1"/>
          <p:nvPr/>
        </p:nvSpPr>
        <p:spPr>
          <a:xfrm>
            <a:off x="915732" y="3423565"/>
            <a:ext cx="3276507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s-MX" sz="320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¿Cómo mejorarlo?</a:t>
            </a:r>
            <a:endParaRPr lang="en-US" sz="320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F20B8021-2BDB-4533-9EEE-650CF06D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34310">
            <a:off x="11641487" y="3775402"/>
            <a:ext cx="746496" cy="799816"/>
          </a:xfrm>
          <a:prstGeom prst="rect">
            <a:avLst/>
          </a:prstGeom>
        </p:spPr>
      </p:pic>
      <p:sp>
        <p:nvSpPr>
          <p:cNvPr id="85" name="CuadroTexto 84">
            <a:extLst>
              <a:ext uri="{FF2B5EF4-FFF2-40B4-BE49-F238E27FC236}">
                <a16:creationId xmlns:a16="http://schemas.microsoft.com/office/drawing/2014/main" id="{F4C80930-E0A8-48CE-B9FD-1BB1AD005314}"/>
              </a:ext>
            </a:extLst>
          </p:cNvPr>
          <p:cNvSpPr txBox="1"/>
          <p:nvPr/>
        </p:nvSpPr>
        <p:spPr>
          <a:xfrm>
            <a:off x="8789437" y="19650"/>
            <a:ext cx="3488831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s-MX" sz="320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¿ Qué se hizo bien?</a:t>
            </a:r>
            <a:endParaRPr lang="en-US" sz="320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50F22F8-57BD-44F2-9037-71B1025BCE19}"/>
              </a:ext>
            </a:extLst>
          </p:cNvPr>
          <p:cNvSpPr txBox="1"/>
          <p:nvPr/>
        </p:nvSpPr>
        <p:spPr>
          <a:xfrm>
            <a:off x="8249873" y="3423565"/>
            <a:ext cx="407808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s-MX" sz="320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¿Qué seguir haciendo?</a:t>
            </a:r>
            <a:endParaRPr lang="en-US" sz="320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B3AE49A3-495D-4167-94B6-0A691D36E773}"/>
              </a:ext>
            </a:extLst>
          </p:cNvPr>
          <p:cNvSpPr txBox="1"/>
          <p:nvPr/>
        </p:nvSpPr>
        <p:spPr>
          <a:xfrm>
            <a:off x="5208297" y="2818101"/>
            <a:ext cx="2521841" cy="86177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5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Sprint</a:t>
            </a:r>
            <a:br>
              <a:rPr lang="es-MX" sz="25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MX" sz="25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Restrospective</a:t>
            </a:r>
            <a:endParaRPr lang="en-US" sz="250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29920B-2B82-4894-AF11-1A6AB8E6B718}"/>
              </a:ext>
            </a:extLst>
          </p:cNvPr>
          <p:cNvSpPr txBox="1"/>
          <p:nvPr/>
        </p:nvSpPr>
        <p:spPr>
          <a:xfrm>
            <a:off x="1177003" y="4989276"/>
            <a:ext cx="4944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/>
              <a:t>Asignar la cantidad correcta de requerimientos según el tiempo y esfuerzo establecido en el tiempo lectivo</a:t>
            </a:r>
            <a:endParaRPr lang="en-US" sz="16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C59B11-BEF8-486C-8CCF-3CD83A66B7C2}"/>
              </a:ext>
            </a:extLst>
          </p:cNvPr>
          <p:cNvSpPr txBox="1"/>
          <p:nvPr/>
        </p:nvSpPr>
        <p:spPr>
          <a:xfrm>
            <a:off x="1256624" y="1275815"/>
            <a:ext cx="350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/>
              <a:t>Errores ortográficos y de redacción</a:t>
            </a:r>
            <a:endParaRPr lang="en-U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C14BB56-A2CA-4E15-A3B7-7953F6071EDB}"/>
              </a:ext>
            </a:extLst>
          </p:cNvPr>
          <p:cNvSpPr txBox="1"/>
          <p:nvPr/>
        </p:nvSpPr>
        <p:spPr>
          <a:xfrm>
            <a:off x="1177003" y="5567246"/>
            <a:ext cx="4953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/>
              <a:t>Regular la velocidad con la que se presentan los requerimientos a los usuarios finales del sistema</a:t>
            </a:r>
            <a:endParaRPr lang="en-US" sz="160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3712AAB-AD8A-4D73-8F60-56439EE2BB9A}"/>
              </a:ext>
            </a:extLst>
          </p:cNvPr>
          <p:cNvSpPr txBox="1"/>
          <p:nvPr/>
        </p:nvSpPr>
        <p:spPr>
          <a:xfrm>
            <a:off x="1177672" y="4465346"/>
            <a:ext cx="464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/>
              <a:t>Adaptar las reuniones reuniones a una resolución correcta para los usuarios</a:t>
            </a:r>
            <a:endParaRPr lang="en-US" sz="160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D2FCAFB-2BDF-4772-A644-426A847D9ED1}"/>
              </a:ext>
            </a:extLst>
          </p:cNvPr>
          <p:cNvSpPr txBox="1"/>
          <p:nvPr/>
        </p:nvSpPr>
        <p:spPr>
          <a:xfrm>
            <a:off x="1189465" y="3918614"/>
            <a:ext cx="432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/>
              <a:t>Control de correos que se han mandado con aterioridad</a:t>
            </a:r>
            <a:endParaRPr lang="en-US" sz="16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9CE0C1-C560-4CD7-892D-FED6C7774EAF}"/>
              </a:ext>
            </a:extLst>
          </p:cNvPr>
          <p:cNvSpPr txBox="1"/>
          <p:nvPr/>
        </p:nvSpPr>
        <p:spPr>
          <a:xfrm>
            <a:off x="1251407" y="634270"/>
            <a:ext cx="474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No se pudieron cubrir todos los requerimientos en el Sprint planificado</a:t>
            </a:r>
            <a:endParaRPr lang="en-U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0F3315D-4CFF-4169-99B8-255E8B523274}"/>
              </a:ext>
            </a:extLst>
          </p:cNvPr>
          <p:cNvSpPr txBox="1"/>
          <p:nvPr/>
        </p:nvSpPr>
        <p:spPr>
          <a:xfrm>
            <a:off x="1269593" y="1613404"/>
            <a:ext cx="477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Mostrar el funcionamiento del sistema se hace muy rápido y sin prestar atención a detalles</a:t>
            </a:r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2FBCAB-3C1D-4B35-9294-2F5829E9A44A}"/>
              </a:ext>
            </a:extLst>
          </p:cNvPr>
          <p:cNvSpPr txBox="1"/>
          <p:nvPr/>
        </p:nvSpPr>
        <p:spPr>
          <a:xfrm>
            <a:off x="1265252" y="2192183"/>
            <a:ext cx="407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Resolución de la pantalla es muy pequeña para los usuarios</a:t>
            </a:r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58D350-3E36-44FE-904E-07048819233D}"/>
              </a:ext>
            </a:extLst>
          </p:cNvPr>
          <p:cNvSpPr txBox="1"/>
          <p:nvPr/>
        </p:nvSpPr>
        <p:spPr>
          <a:xfrm>
            <a:off x="1268657" y="2880499"/>
            <a:ext cx="277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/>
              <a:t>Control histórico de correos</a:t>
            </a:r>
            <a:endParaRPr lang="en-U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547C1B8-F8F3-4A32-BA26-DF6AE2331699}"/>
              </a:ext>
            </a:extLst>
          </p:cNvPr>
          <p:cNvSpPr txBox="1"/>
          <p:nvPr/>
        </p:nvSpPr>
        <p:spPr>
          <a:xfrm>
            <a:off x="1212900" y="6159542"/>
            <a:ext cx="495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/>
              <a:t>Mejorar la ortografía y redacción</a:t>
            </a:r>
            <a:endParaRPr lang="en-US" sz="16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EA9436-FBA1-4EAA-8F5A-ADDE03612950}"/>
              </a:ext>
            </a:extLst>
          </p:cNvPr>
          <p:cNvSpPr txBox="1"/>
          <p:nvPr/>
        </p:nvSpPr>
        <p:spPr>
          <a:xfrm>
            <a:off x="7535128" y="524341"/>
            <a:ext cx="47671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/>
              <a:t>Comunicación</a:t>
            </a:r>
          </a:p>
          <a:p>
            <a:r>
              <a:rPr lang="es-MX" sz="1600"/>
              <a:t>Negociación</a:t>
            </a:r>
          </a:p>
          <a:p>
            <a:r>
              <a:rPr lang="es-MX" sz="1600"/>
              <a:t>Compromiso</a:t>
            </a:r>
          </a:p>
          <a:p>
            <a:r>
              <a:rPr lang="es-MX" sz="1600"/>
              <a:t>Interpretación del problema</a:t>
            </a:r>
          </a:p>
          <a:p>
            <a:r>
              <a:rPr lang="es-MX" sz="1600"/>
              <a:t>Reuniones constantes</a:t>
            </a:r>
          </a:p>
          <a:p>
            <a:r>
              <a:rPr lang="es-MX" sz="1600"/>
              <a:t>Segmentación de las pruebas</a:t>
            </a:r>
          </a:p>
          <a:p>
            <a:r>
              <a:rPr lang="es-MX" sz="1600"/>
              <a:t>Se cumple con las expectativas de los usuarios</a:t>
            </a:r>
          </a:p>
          <a:p>
            <a:r>
              <a:rPr lang="es-MX" sz="1600"/>
              <a:t>Atención a las sugerencias de los usuarios expertos</a:t>
            </a:r>
            <a:br>
              <a:rPr lang="es-MX" sz="1600"/>
            </a:br>
            <a:r>
              <a:rPr lang="es-MX" sz="1600"/>
              <a:t>Utilización de elementos gráficos que facilita el ingreso de los datos y que hacen más intuitivo al sistema</a:t>
            </a:r>
          </a:p>
          <a:p>
            <a:r>
              <a:rPr lang="es-MX" sz="1600"/>
              <a:t>Respeto a las opiniones del equipo</a:t>
            </a:r>
            <a:br>
              <a:rPr lang="es-MX"/>
            </a:br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48E2E9B-AA37-441A-B608-DAE80CE5FDF3}"/>
              </a:ext>
            </a:extLst>
          </p:cNvPr>
          <p:cNvSpPr txBox="1"/>
          <p:nvPr/>
        </p:nvSpPr>
        <p:spPr>
          <a:xfrm>
            <a:off x="7011805" y="4019304"/>
            <a:ext cx="4755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/>
              <a:t>Utilización de elementos gráficos </a:t>
            </a:r>
            <a:br>
              <a:rPr lang="es-CR" sz="1600"/>
            </a:br>
            <a:r>
              <a:rPr lang="es-CR" sz="1600"/>
              <a:t>Planificación clara y a tiempo de las etapas y actividades del proceso de la creación del sistema</a:t>
            </a:r>
            <a:br>
              <a:rPr lang="es-CR" sz="1600"/>
            </a:br>
            <a:r>
              <a:rPr lang="es-CR" sz="1600"/>
              <a:t>Definición clara y concisa de los acuerdos en las minutas</a:t>
            </a:r>
          </a:p>
          <a:p>
            <a:r>
              <a:rPr lang="es-CR" sz="1600"/>
              <a:t>Evaluación, revisión y confirmación de documentos, requerimientos y entrega de acuerdos a tiempo.</a:t>
            </a:r>
          </a:p>
          <a:p>
            <a:r>
              <a:rPr lang="es-CR" sz="1600"/>
              <a:t>Disponibilidad para resolver consultas a los usuarios del sistema</a:t>
            </a:r>
          </a:p>
          <a:p>
            <a:r>
              <a:rPr lang="es-CR" sz="1600"/>
              <a:t>Brindar control y acceso a los usuarios finales para la elaboración las pruebas y comprobar funcionalidades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03057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255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aguilar rojas</dc:creator>
  <cp:lastModifiedBy>david aguilar rojas</cp:lastModifiedBy>
  <cp:revision>19</cp:revision>
  <dcterms:created xsi:type="dcterms:W3CDTF">2020-10-19T21:19:13Z</dcterms:created>
  <dcterms:modified xsi:type="dcterms:W3CDTF">2021-03-25T21:28:35Z</dcterms:modified>
</cp:coreProperties>
</file>