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98">
          <p15:clr>
            <a:srgbClr val="000000"/>
          </p15:clr>
        </p15:guide>
      </p15:sldGuideLst>
    </p:ext>
    <p:ext uri="http://customooxmlschemas.google.com/">
      <go:slidesCustomData xmlns:go="http://customooxmlschemas.google.com/" r:id="rId40" roundtripDataSignature="AMtx7mjqVT9Ukb4VbLcWbQQ+4BMjuiTG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98"/>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190300" y="2563712"/>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300">
                <a:solidFill>
                  <a:schemeClr val="lt1"/>
                </a:solidFill>
                <a:latin typeface="Montserrat"/>
                <a:ea typeface="Montserrat"/>
                <a:cs typeface="Montserrat"/>
                <a:sym typeface="Montserrat"/>
              </a:rPr>
              <a:t>Puneet Subhanji</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NYC Taxi Trip Time Prediction Analysis</a:t>
            </a:r>
            <a:br>
              <a:rPr b="1" lang="en-US" sz="3600">
                <a:solidFill>
                  <a:schemeClr val="lt1"/>
                </a:solidFill>
                <a:latin typeface="Montserrat"/>
                <a:ea typeface="Montserrat"/>
                <a:cs typeface="Montserrat"/>
                <a:sym typeface="Montserrat"/>
              </a:rPr>
            </a:br>
            <a:br>
              <a:rPr b="1" lang="en-US" sz="3600" u="sng">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idx="1" type="body"/>
          </p:nvPr>
        </p:nvSpPr>
        <p:spPr>
          <a:xfrm>
            <a:off x="1924535" y="7"/>
            <a:ext cx="4578600" cy="523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Analysis of passenger count</a:t>
            </a:r>
            <a:endParaRPr b="0" i="0" sz="1800" u="none" cap="none" strike="noStrike">
              <a:solidFill>
                <a:srgbClr val="000000"/>
              </a:solidFill>
              <a:latin typeface="Arial"/>
              <a:ea typeface="Arial"/>
              <a:cs typeface="Arial"/>
              <a:sym typeface="Arial"/>
            </a:endParaRPr>
          </a:p>
        </p:txBody>
      </p:sp>
      <p:pic>
        <p:nvPicPr>
          <p:cNvPr id="114" name="Google Shape;114;p10"/>
          <p:cNvPicPr preferRelativeResize="0"/>
          <p:nvPr/>
        </p:nvPicPr>
        <p:blipFill>
          <a:blip r:embed="rId3">
            <a:alphaModFix/>
          </a:blip>
          <a:stretch>
            <a:fillRect/>
          </a:stretch>
        </p:blipFill>
        <p:spPr>
          <a:xfrm>
            <a:off x="677225" y="441100"/>
            <a:ext cx="7789550" cy="459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p:nvPr/>
        </p:nvSpPr>
        <p:spPr>
          <a:xfrm>
            <a:off x="110025" y="0"/>
            <a:ext cx="8326800" cy="523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Store &amp; forward flag</a:t>
            </a:r>
            <a:endParaRPr b="0" i="0" sz="1800" u="none" cap="none" strike="noStrike">
              <a:solidFill>
                <a:srgbClr val="134F5C"/>
              </a:solidFill>
              <a:latin typeface="Arial"/>
              <a:ea typeface="Arial"/>
              <a:cs typeface="Arial"/>
              <a:sym typeface="Arial"/>
            </a:endParaRPr>
          </a:p>
        </p:txBody>
      </p:sp>
      <p:pic>
        <p:nvPicPr>
          <p:cNvPr id="120" name="Google Shape;120;p11"/>
          <p:cNvPicPr preferRelativeResize="0"/>
          <p:nvPr/>
        </p:nvPicPr>
        <p:blipFill rotWithShape="1">
          <a:blip r:embed="rId3">
            <a:alphaModFix/>
          </a:blip>
          <a:srcRect b="0" l="0" r="0" t="0"/>
          <a:stretch/>
        </p:blipFill>
        <p:spPr>
          <a:xfrm>
            <a:off x="-12" y="675600"/>
            <a:ext cx="4931429" cy="4467900"/>
          </a:xfrm>
          <a:prstGeom prst="rect">
            <a:avLst/>
          </a:prstGeom>
          <a:noFill/>
          <a:ln>
            <a:noFill/>
          </a:ln>
        </p:spPr>
      </p:pic>
      <p:pic>
        <p:nvPicPr>
          <p:cNvPr id="121" name="Google Shape;121;p11"/>
          <p:cNvPicPr preferRelativeResize="0"/>
          <p:nvPr/>
        </p:nvPicPr>
        <p:blipFill rotWithShape="1">
          <a:blip r:embed="rId4">
            <a:alphaModFix/>
          </a:blip>
          <a:srcRect b="0" l="0" r="0" t="0"/>
          <a:stretch/>
        </p:blipFill>
        <p:spPr>
          <a:xfrm>
            <a:off x="4694675" y="848100"/>
            <a:ext cx="4449325" cy="42008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p:nvPr/>
        </p:nvSpPr>
        <p:spPr>
          <a:xfrm>
            <a:off x="562825" y="0"/>
            <a:ext cx="5643900" cy="75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vendor id            </a:t>
            </a:r>
            <a:endParaRPr b="0" i="0" sz="1800" u="none" cap="none" strike="noStrike">
              <a:solidFill>
                <a:srgbClr val="134F5C"/>
              </a:solidFill>
              <a:latin typeface="Arial"/>
              <a:ea typeface="Arial"/>
              <a:cs typeface="Arial"/>
              <a:sym typeface="Arial"/>
            </a:endParaRPr>
          </a:p>
        </p:txBody>
      </p:sp>
      <p:pic>
        <p:nvPicPr>
          <p:cNvPr id="127" name="Google Shape;127;p12"/>
          <p:cNvPicPr preferRelativeResize="0"/>
          <p:nvPr/>
        </p:nvPicPr>
        <p:blipFill rotWithShape="1">
          <a:blip r:embed="rId3">
            <a:alphaModFix/>
          </a:blip>
          <a:srcRect b="0" l="0" r="0" t="0"/>
          <a:stretch/>
        </p:blipFill>
        <p:spPr>
          <a:xfrm>
            <a:off x="1186775" y="1028700"/>
            <a:ext cx="6817700" cy="369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p:nvPr/>
        </p:nvSpPr>
        <p:spPr>
          <a:xfrm>
            <a:off x="0" y="0"/>
            <a:ext cx="5606022"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distance</a:t>
            </a:r>
            <a:endParaRPr b="0" i="0" sz="1800" u="none" cap="none" strike="noStrike">
              <a:solidFill>
                <a:srgbClr val="134F5C"/>
              </a:solidFill>
              <a:latin typeface="Arial"/>
              <a:ea typeface="Arial"/>
              <a:cs typeface="Arial"/>
              <a:sym typeface="Arial"/>
            </a:endParaRPr>
          </a:p>
        </p:txBody>
      </p:sp>
      <p:pic>
        <p:nvPicPr>
          <p:cNvPr id="133" name="Google Shape;133;p13"/>
          <p:cNvPicPr preferRelativeResize="0"/>
          <p:nvPr/>
        </p:nvPicPr>
        <p:blipFill>
          <a:blip r:embed="rId3">
            <a:alphaModFix/>
          </a:blip>
          <a:stretch>
            <a:fillRect/>
          </a:stretch>
        </p:blipFill>
        <p:spPr>
          <a:xfrm>
            <a:off x="780825" y="780825"/>
            <a:ext cx="7758625" cy="446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4"/>
          <p:cNvPicPr preferRelativeResize="0"/>
          <p:nvPr/>
        </p:nvPicPr>
        <p:blipFill>
          <a:blip r:embed="rId3">
            <a:alphaModFix/>
          </a:blip>
          <a:stretch>
            <a:fillRect/>
          </a:stretch>
        </p:blipFill>
        <p:spPr>
          <a:xfrm>
            <a:off x="152400" y="152400"/>
            <a:ext cx="8473800" cy="50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5"/>
          <p:cNvPicPr preferRelativeResize="0"/>
          <p:nvPr/>
        </p:nvPicPr>
        <p:blipFill>
          <a:blip r:embed="rId3">
            <a:alphaModFix/>
          </a:blip>
          <a:stretch>
            <a:fillRect/>
          </a:stretch>
        </p:blipFill>
        <p:spPr>
          <a:xfrm>
            <a:off x="152400" y="152400"/>
            <a:ext cx="8363832" cy="499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3">
            <a:alphaModFix/>
          </a:blip>
          <a:stretch>
            <a:fillRect/>
          </a:stretch>
        </p:blipFill>
        <p:spPr>
          <a:xfrm>
            <a:off x="152400" y="152400"/>
            <a:ext cx="8449025" cy="486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p:nvPr/>
        </p:nvSpPr>
        <p:spPr>
          <a:xfrm>
            <a:off x="0" y="0"/>
            <a:ext cx="5517857"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speed</a:t>
            </a:r>
            <a:endParaRPr b="0" i="0" sz="1800" u="none" cap="none" strike="noStrike">
              <a:solidFill>
                <a:srgbClr val="134F5C"/>
              </a:solidFill>
              <a:latin typeface="Arial"/>
              <a:ea typeface="Arial"/>
              <a:cs typeface="Arial"/>
              <a:sym typeface="Arial"/>
            </a:endParaRPr>
          </a:p>
        </p:txBody>
      </p:sp>
      <p:pic>
        <p:nvPicPr>
          <p:cNvPr id="154" name="Google Shape;154;p17"/>
          <p:cNvPicPr preferRelativeResize="0"/>
          <p:nvPr/>
        </p:nvPicPr>
        <p:blipFill>
          <a:blip r:embed="rId3">
            <a:alphaModFix/>
          </a:blip>
          <a:stretch>
            <a:fillRect/>
          </a:stretch>
        </p:blipFill>
        <p:spPr>
          <a:xfrm>
            <a:off x="152400" y="523225"/>
            <a:ext cx="8706946" cy="449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8"/>
          <p:cNvPicPr preferRelativeResize="0"/>
          <p:nvPr/>
        </p:nvPicPr>
        <p:blipFill>
          <a:blip r:embed="rId3">
            <a:alphaModFix/>
          </a:blip>
          <a:stretch>
            <a:fillRect/>
          </a:stretch>
        </p:blipFill>
        <p:spPr>
          <a:xfrm>
            <a:off x="152400" y="152400"/>
            <a:ext cx="8473800" cy="445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0" y="0"/>
            <a:ext cx="693651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Trip count with average speed</a:t>
            </a:r>
            <a:endParaRPr b="0" i="0" sz="1800" u="none" cap="none" strike="noStrike">
              <a:solidFill>
                <a:srgbClr val="134F5C"/>
              </a:solidFill>
              <a:latin typeface="Arial"/>
              <a:ea typeface="Arial"/>
              <a:cs typeface="Arial"/>
              <a:sym typeface="Arial"/>
            </a:endParaRPr>
          </a:p>
        </p:txBody>
      </p:sp>
      <p:pic>
        <p:nvPicPr>
          <p:cNvPr id="165" name="Google Shape;165;p19"/>
          <p:cNvPicPr preferRelativeResize="0"/>
          <p:nvPr/>
        </p:nvPicPr>
        <p:blipFill>
          <a:blip r:embed="rId3">
            <a:alphaModFix/>
          </a:blip>
          <a:stretch>
            <a:fillRect/>
          </a:stretch>
        </p:blipFill>
        <p:spPr>
          <a:xfrm>
            <a:off x="152400" y="458575"/>
            <a:ext cx="8449026" cy="446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30390" y="342980"/>
            <a:ext cx="8512500" cy="62818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flipH="1">
            <a:off x="248527" y="342980"/>
            <a:ext cx="703477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                       Content </a:t>
            </a:r>
            <a:endParaRPr b="0" i="0" sz="3600" u="none" cap="none" strike="noStrike">
              <a:solidFill>
                <a:schemeClr val="dk1"/>
              </a:solidFill>
              <a:latin typeface="Times New Roman"/>
              <a:ea typeface="Times New Roman"/>
              <a:cs typeface="Times New Roman"/>
              <a:sym typeface="Times New Roman"/>
            </a:endParaRPr>
          </a:p>
        </p:txBody>
      </p:sp>
      <p:sp>
        <p:nvSpPr>
          <p:cNvPr id="62" name="Google Shape;62;p2"/>
          <p:cNvSpPr txBox="1"/>
          <p:nvPr/>
        </p:nvSpPr>
        <p:spPr>
          <a:xfrm flipH="1">
            <a:off x="365458" y="1172262"/>
            <a:ext cx="7034776" cy="156966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Data Summary</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Analysis Of Data</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Challenges</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Conclusion</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a:off x="0" y="0"/>
            <a:ext cx="5977919"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pickup hour</a:t>
            </a:r>
            <a:endParaRPr b="0" i="0" sz="1800" u="none" cap="none" strike="noStrike">
              <a:solidFill>
                <a:srgbClr val="134F5C"/>
              </a:solidFill>
              <a:latin typeface="Arial"/>
              <a:ea typeface="Arial"/>
              <a:cs typeface="Arial"/>
              <a:sym typeface="Arial"/>
            </a:endParaRPr>
          </a:p>
        </p:txBody>
      </p:sp>
      <p:pic>
        <p:nvPicPr>
          <p:cNvPr id="171" name="Google Shape;171;p20"/>
          <p:cNvPicPr preferRelativeResize="0"/>
          <p:nvPr/>
        </p:nvPicPr>
        <p:blipFill>
          <a:blip r:embed="rId3">
            <a:alphaModFix/>
          </a:blip>
          <a:stretch>
            <a:fillRect/>
          </a:stretch>
        </p:blipFill>
        <p:spPr>
          <a:xfrm>
            <a:off x="74375" y="569600"/>
            <a:ext cx="8861676" cy="457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p:nvPr/>
        </p:nvSpPr>
        <p:spPr>
          <a:xfrm>
            <a:off x="0" y="0"/>
            <a:ext cx="606608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weekday </a:t>
            </a:r>
            <a:endParaRPr b="0" i="0" sz="1800" u="none" cap="none" strike="noStrike">
              <a:solidFill>
                <a:srgbClr val="134F5C"/>
              </a:solidFill>
              <a:latin typeface="Arial"/>
              <a:ea typeface="Arial"/>
              <a:cs typeface="Arial"/>
              <a:sym typeface="Arial"/>
            </a:endParaRPr>
          </a:p>
        </p:txBody>
      </p:sp>
      <p:pic>
        <p:nvPicPr>
          <p:cNvPr id="177" name="Google Shape;177;p21"/>
          <p:cNvPicPr preferRelativeResize="0"/>
          <p:nvPr/>
        </p:nvPicPr>
        <p:blipFill>
          <a:blip r:embed="rId3">
            <a:alphaModFix/>
          </a:blip>
          <a:stretch>
            <a:fillRect/>
          </a:stretch>
        </p:blipFill>
        <p:spPr>
          <a:xfrm>
            <a:off x="152400" y="523225"/>
            <a:ext cx="8597751" cy="438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0" y="0"/>
            <a:ext cx="570861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month </a:t>
            </a:r>
            <a:endParaRPr b="0" i="0" sz="1800" u="none" cap="none" strike="noStrike">
              <a:solidFill>
                <a:srgbClr val="134F5C"/>
              </a:solidFill>
              <a:latin typeface="Arial"/>
              <a:ea typeface="Arial"/>
              <a:cs typeface="Arial"/>
              <a:sym typeface="Arial"/>
            </a:endParaRPr>
          </a:p>
        </p:txBody>
      </p:sp>
      <p:pic>
        <p:nvPicPr>
          <p:cNvPr id="183" name="Google Shape;183;p22"/>
          <p:cNvPicPr preferRelativeResize="0"/>
          <p:nvPr/>
        </p:nvPicPr>
        <p:blipFill>
          <a:blip r:embed="rId3">
            <a:alphaModFix/>
          </a:blip>
          <a:stretch>
            <a:fillRect/>
          </a:stretch>
        </p:blipFill>
        <p:spPr>
          <a:xfrm>
            <a:off x="185900" y="638425"/>
            <a:ext cx="8527050" cy="426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p:nvPr/>
        </p:nvSpPr>
        <p:spPr>
          <a:xfrm>
            <a:off x="0" y="0"/>
            <a:ext cx="7322838"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month with trip duration </a:t>
            </a:r>
            <a:endParaRPr b="0" i="0" sz="1800" u="none" cap="none" strike="noStrike">
              <a:solidFill>
                <a:srgbClr val="134F5C"/>
              </a:solidFill>
              <a:latin typeface="Arial"/>
              <a:ea typeface="Arial"/>
              <a:cs typeface="Arial"/>
              <a:sym typeface="Arial"/>
            </a:endParaRPr>
          </a:p>
        </p:txBody>
      </p:sp>
      <p:pic>
        <p:nvPicPr>
          <p:cNvPr id="189" name="Google Shape;189;p23"/>
          <p:cNvPicPr preferRelativeResize="0"/>
          <p:nvPr/>
        </p:nvPicPr>
        <p:blipFill>
          <a:blip r:embed="rId3">
            <a:alphaModFix/>
          </a:blip>
          <a:stretch>
            <a:fillRect/>
          </a:stretch>
        </p:blipFill>
        <p:spPr>
          <a:xfrm>
            <a:off x="152400" y="523225"/>
            <a:ext cx="8349874" cy="462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p:nvPr/>
        </p:nvSpPr>
        <p:spPr>
          <a:xfrm>
            <a:off x="1212000" y="0"/>
            <a:ext cx="6872400" cy="954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weekday with trip duration</a:t>
            </a:r>
            <a:endParaRPr b="0" i="0" sz="2800" u="none" cap="none" strike="noStrike">
              <a:solidFill>
                <a:srgbClr val="134F5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34F5C"/>
              </a:solidFill>
              <a:latin typeface="Times New Roman"/>
              <a:ea typeface="Times New Roman"/>
              <a:cs typeface="Times New Roman"/>
              <a:sym typeface="Times New Roman"/>
            </a:endParaRPr>
          </a:p>
        </p:txBody>
      </p:sp>
      <p:pic>
        <p:nvPicPr>
          <p:cNvPr id="195" name="Google Shape;195;p24"/>
          <p:cNvPicPr preferRelativeResize="0"/>
          <p:nvPr/>
        </p:nvPicPr>
        <p:blipFill>
          <a:blip r:embed="rId3">
            <a:alphaModFix/>
          </a:blip>
          <a:stretch>
            <a:fillRect/>
          </a:stretch>
        </p:blipFill>
        <p:spPr>
          <a:xfrm>
            <a:off x="152400" y="570125"/>
            <a:ext cx="8802100" cy="4213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p:nvPr/>
        </p:nvSpPr>
        <p:spPr>
          <a:xfrm>
            <a:off x="0" y="0"/>
            <a:ext cx="5293437" cy="584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                                Challenges</a:t>
            </a:r>
            <a:endParaRPr b="0" i="0" sz="3200" u="none" cap="none" strike="noStrike">
              <a:solidFill>
                <a:schemeClr val="dk1"/>
              </a:solidFill>
              <a:latin typeface="Arial"/>
              <a:ea typeface="Arial"/>
              <a:cs typeface="Arial"/>
              <a:sym typeface="Arial"/>
            </a:endParaRPr>
          </a:p>
        </p:txBody>
      </p:sp>
      <p:sp>
        <p:nvSpPr>
          <p:cNvPr id="201" name="Google Shape;201;p25"/>
          <p:cNvSpPr/>
          <p:nvPr/>
        </p:nvSpPr>
        <p:spPr>
          <a:xfrm>
            <a:off x="0" y="1400783"/>
            <a:ext cx="9144000" cy="1938992"/>
          </a:xfrm>
          <a:prstGeom prst="rect">
            <a:avLst/>
          </a:prstGeom>
          <a:noFill/>
          <a:ln>
            <a:noFill/>
          </a:ln>
        </p:spPr>
        <p:txBody>
          <a:bodyPr anchorCtr="0" anchor="ctr" bIns="45700" lIns="91425" spcFirstLastPara="1" rIns="91425" wrap="square" tIns="45700">
            <a:noAutofit/>
          </a:bodyPr>
          <a:lstStyle/>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Data set is huge with around 1.5million data details.</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Challenging to identify and fit the right model for th</a:t>
            </a:r>
            <a:r>
              <a:rPr lang="en-US" sz="2400">
                <a:latin typeface="Times New Roman"/>
                <a:ea typeface="Times New Roman"/>
                <a:cs typeface="Times New Roman"/>
                <a:sym typeface="Times New Roman"/>
              </a:rPr>
              <a:t>e</a:t>
            </a:r>
            <a:r>
              <a:rPr b="0" i="0" lang="en-US" sz="2400" u="none" cap="none" strike="noStrike">
                <a:solidFill>
                  <a:srgbClr val="000000"/>
                </a:solidFill>
                <a:latin typeface="Times New Roman"/>
                <a:ea typeface="Times New Roman"/>
                <a:cs typeface="Times New Roman"/>
                <a:sym typeface="Times New Roman"/>
              </a:rPr>
              <a:t> data</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I</a:t>
            </a:r>
            <a:r>
              <a:rPr b="0" i="0" lang="en-US" sz="2400" u="none" cap="none" strike="noStrike">
                <a:solidFill>
                  <a:srgbClr val="000000"/>
                </a:solidFill>
                <a:latin typeface="Times New Roman"/>
                <a:ea typeface="Times New Roman"/>
                <a:cs typeface="Times New Roman"/>
                <a:sym typeface="Times New Roman"/>
              </a:rPr>
              <a:t> w</a:t>
            </a:r>
            <a:r>
              <a:rPr lang="en-US" sz="2400">
                <a:latin typeface="Times New Roman"/>
                <a:ea typeface="Times New Roman"/>
                <a:cs typeface="Times New Roman"/>
                <a:sym typeface="Times New Roman"/>
              </a:rPr>
              <a:t>as</a:t>
            </a:r>
            <a:r>
              <a:rPr b="0" i="0" lang="en-US" sz="2400" u="none" cap="none" strike="noStrike">
                <a:solidFill>
                  <a:srgbClr val="000000"/>
                </a:solidFill>
                <a:latin typeface="Times New Roman"/>
                <a:ea typeface="Times New Roman"/>
                <a:cs typeface="Times New Roman"/>
                <a:sym typeface="Times New Roman"/>
              </a:rPr>
              <a:t> unable to do visualisation easily due to bulk and running models were taking lot of time.</a:t>
            </a:r>
            <a:endParaRPr b="0" i="0" sz="2400" u="none" cap="none" strike="noStrik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Some geo point locations were not easy to observe.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nvSpPr>
        <p:spPr>
          <a:xfrm>
            <a:off x="3465875" y="236350"/>
            <a:ext cx="1975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CONCLUSION</a:t>
            </a:r>
            <a:endParaRPr b="1" i="0" sz="2200" u="none" cap="none" strike="noStrike">
              <a:solidFill>
                <a:schemeClr val="dk1"/>
              </a:solidFill>
              <a:latin typeface="Arial"/>
              <a:ea typeface="Arial"/>
              <a:cs typeface="Arial"/>
              <a:sym typeface="Arial"/>
            </a:endParaRPr>
          </a:p>
        </p:txBody>
      </p:sp>
      <p:sp>
        <p:nvSpPr>
          <p:cNvPr id="207" name="Google Shape;207;p26"/>
          <p:cNvSpPr txBox="1"/>
          <p:nvPr/>
        </p:nvSpPr>
        <p:spPr>
          <a:xfrm>
            <a:off x="266850" y="628375"/>
            <a:ext cx="8877300" cy="48378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15000"/>
              </a:lnSpc>
              <a:spcBef>
                <a:spcPts val="120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Most of the trips durations took 10-30 mins to complete.</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l">
              <a:lnSpc>
                <a:spcPct val="115000"/>
              </a:lnSpc>
              <a:spcBef>
                <a:spcPts val="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Trip duration on thursday is longest among all days.</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l">
              <a:lnSpc>
                <a:spcPct val="115000"/>
              </a:lnSpc>
              <a:spcBef>
                <a:spcPts val="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Highest amount of trips were taken by a single passenger and large group of people travelling together is rare compared to single passenger.</a:t>
            </a:r>
            <a:endParaRPr b="0" i="0" sz="2200" u="none" cap="none" strike="noStrike">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Evenings are the busiest and top among the all.</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From February, we can see trip duration rising every month. There might be some seasonal parameters like wind/rain which can be a factor of this gradual increase in trip duration over a period.</a:t>
            </a:r>
            <a:endParaRPr sz="2200">
              <a:latin typeface="Times New Roman"/>
              <a:ea typeface="Times New Roman"/>
              <a:cs typeface="Times New Roman"/>
              <a:sym typeface="Times New Roman"/>
            </a:endParaRPr>
          </a:p>
          <a:p>
            <a:pPr indent="-368300" lvl="0" marL="457200" marR="0" rtl="0" algn="l">
              <a:lnSpc>
                <a:spcPct val="115000"/>
              </a:lnSpc>
              <a:spcBef>
                <a:spcPts val="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Most of the trips are completed at a speed range of 10-20 km/h.</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l">
              <a:lnSpc>
                <a:spcPct val="115000"/>
              </a:lnSpc>
              <a:spcBef>
                <a:spcPts val="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Trips taken by both vendors not have much difference.</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l">
              <a:lnSpc>
                <a:spcPct val="115000"/>
              </a:lnSpc>
              <a:spcBef>
                <a:spcPts val="0"/>
              </a:spcBef>
              <a:spcAft>
                <a:spcPts val="0"/>
              </a:spcAft>
              <a:buClr>
                <a:srgbClr val="00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XG booster is the best performing model amongst all.</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p:nvPr/>
        </p:nvSpPr>
        <p:spPr>
          <a:xfrm>
            <a:off x="28575" y="705674"/>
            <a:ext cx="9144000" cy="2800800"/>
          </a:xfrm>
          <a:prstGeom prst="rect">
            <a:avLst/>
          </a:prstGeom>
          <a:noFill/>
          <a:ln>
            <a:noFill/>
          </a:ln>
        </p:spPr>
        <p:txBody>
          <a:bodyPr anchorCtr="0" anchor="ctr" bIns="45700" lIns="91425" spcFirstLastPara="1" rIns="91425" wrap="square" tIns="45700">
            <a:noAutofit/>
          </a:bodyPr>
          <a:lstStyle/>
          <a:p>
            <a:pPr indent="-514350" lvl="0" marL="51435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     Problem statement </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Task is to build a model that predicts the total ride duration of taxi trips in New York City. Your primary dataset is one released by the NYC Taxi and Limousine Commission, which includes pickup time, geo-coordinates, number of passengers, and several other variables.We analysis which month has more trip</a:t>
            </a:r>
            <a:endParaRPr b="0" i="0" sz="1800" u="none" cap="none" strike="noStrike">
              <a:solidFill>
                <a:srgbClr val="134F5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39517" y="538169"/>
            <a:ext cx="9144000" cy="5530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Let us begin our analysis by loading the above mentioned Python Modules/Packages/Libraries.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99152" y="138059"/>
            <a:ext cx="4583016" cy="370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Python Modules/Packages/Libraries.</a:t>
            </a:r>
            <a:endParaRPr b="0" i="0" sz="2000" u="none" cap="none" strike="noStrike">
              <a:solidFill>
                <a:schemeClr val="dk1"/>
              </a:solidFill>
              <a:latin typeface="Arial"/>
              <a:ea typeface="Arial"/>
              <a:cs typeface="Arial"/>
              <a:sym typeface="Arial"/>
            </a:endParaRPr>
          </a:p>
        </p:txBody>
      </p:sp>
      <p:pic>
        <p:nvPicPr>
          <p:cNvPr id="74" name="Google Shape;74;p4"/>
          <p:cNvPicPr preferRelativeResize="0"/>
          <p:nvPr/>
        </p:nvPicPr>
        <p:blipFill rotWithShape="1">
          <a:blip r:embed="rId3">
            <a:alphaModFix/>
          </a:blip>
          <a:srcRect b="0" l="0" r="0" t="0"/>
          <a:stretch/>
        </p:blipFill>
        <p:spPr>
          <a:xfrm>
            <a:off x="99150" y="945698"/>
            <a:ext cx="7107576" cy="389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flipH="1">
            <a:off x="373043" y="310417"/>
            <a:ext cx="7034776" cy="421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Data Summary</a:t>
            </a:r>
            <a:endParaRPr b="0" i="0" sz="2400" u="none" cap="none" strike="noStrike">
              <a:solidFill>
                <a:schemeClr val="dk1"/>
              </a:solidFill>
              <a:latin typeface="Arial"/>
              <a:ea typeface="Arial"/>
              <a:cs typeface="Arial"/>
              <a:sym typeface="Arial"/>
            </a:endParaRPr>
          </a:p>
        </p:txBody>
      </p:sp>
      <p:sp>
        <p:nvSpPr>
          <p:cNvPr id="80" name="Google Shape;80;p5"/>
          <p:cNvSpPr txBox="1"/>
          <p:nvPr/>
        </p:nvSpPr>
        <p:spPr>
          <a:xfrm>
            <a:off x="0" y="1005700"/>
            <a:ext cx="74079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Data set name</a:t>
            </a:r>
            <a:r>
              <a:rPr b="0" i="0" lang="en-US" sz="1600" u="none" cap="none" strike="noStrike">
                <a:solidFill>
                  <a:srgbClr val="3A484F"/>
                </a:solidFill>
                <a:latin typeface="Arial"/>
                <a:ea typeface="Arial"/>
                <a:cs typeface="Arial"/>
                <a:sym typeface="Arial"/>
              </a:rPr>
              <a:t>:-</a:t>
            </a:r>
            <a:r>
              <a:rPr b="1" i="0" lang="en-US" sz="1800" u="none" cap="none" strike="noStrike">
                <a:solidFill>
                  <a:srgbClr val="212121"/>
                </a:solidFill>
                <a:latin typeface="Roboto"/>
                <a:ea typeface="Roboto"/>
                <a:cs typeface="Roboto"/>
                <a:sym typeface="Roboto"/>
              </a:rPr>
              <a:t> </a:t>
            </a:r>
            <a:r>
              <a:rPr b="1" lang="en-US" sz="1800">
                <a:solidFill>
                  <a:srgbClr val="212121"/>
                </a:solidFill>
                <a:latin typeface="Roboto"/>
                <a:ea typeface="Roboto"/>
                <a:cs typeface="Roboto"/>
                <a:sym typeface="Roboto"/>
              </a:rPr>
              <a:t>t</a:t>
            </a:r>
            <a:r>
              <a:rPr b="1" i="0" lang="en-US" sz="1800" u="none" cap="none" strike="noStrike">
                <a:solidFill>
                  <a:srgbClr val="212121"/>
                </a:solidFill>
                <a:latin typeface="Roboto"/>
                <a:ea typeface="Roboto"/>
                <a:cs typeface="Roboto"/>
                <a:sym typeface="Roboto"/>
              </a:rPr>
              <a:t>axi</a:t>
            </a:r>
            <a:r>
              <a:rPr b="1" lang="en-US" sz="1800">
                <a:solidFill>
                  <a:srgbClr val="212121"/>
                </a:solidFill>
                <a:latin typeface="Roboto"/>
                <a:ea typeface="Roboto"/>
                <a:cs typeface="Roboto"/>
                <a:sym typeface="Roboto"/>
              </a:rPr>
              <a:t>_d</a:t>
            </a:r>
            <a:r>
              <a:rPr b="1" i="0" lang="en-US" sz="1800" u="none" cap="none" strike="noStrike">
                <a:solidFill>
                  <a:srgbClr val="212121"/>
                </a:solidFill>
                <a:latin typeface="Roboto"/>
                <a:ea typeface="Roboto"/>
                <a:cs typeface="Roboto"/>
                <a:sym typeface="Roboto"/>
              </a:rPr>
              <a:t>ata.csv</a:t>
            </a:r>
            <a:r>
              <a:rPr b="0" i="0" lang="en-US" sz="1800" u="none" cap="none" strike="noStrike">
                <a:solidFill>
                  <a:srgbClr val="212121"/>
                </a:solidFill>
                <a:latin typeface="Roboto"/>
                <a:ea typeface="Roboto"/>
                <a:cs typeface="Roboto"/>
                <a:sym typeface="Roboto"/>
              </a:rPr>
              <a:t> - the training set (contains 1458644 trip records)</a:t>
            </a:r>
            <a:endParaRPr b="0" i="0" sz="180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12121"/>
                </a:solidFill>
                <a:latin typeface="Roboto"/>
                <a:ea typeface="Roboto"/>
                <a:cs typeface="Roboto"/>
                <a:sym typeface="Roboto"/>
              </a:rPr>
              <a:t>The dataset is based on the 2016 NYC Yellow Cab trip record data made available in Big Query on Google Cloud Platform. </a:t>
            </a:r>
            <a:endParaRPr b="0" i="0" sz="200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Shape</a:t>
            </a:r>
            <a:r>
              <a:rPr b="0" i="0" lang="en-US" sz="1600" u="none" cap="none" strike="noStrike">
                <a:solidFill>
                  <a:srgbClr val="3A484F"/>
                </a:solidFill>
                <a:latin typeface="Arial"/>
                <a:ea typeface="Arial"/>
                <a:cs typeface="Arial"/>
                <a:sym typeface="Arial"/>
              </a:rPr>
              <a:t> :</a:t>
            </a:r>
            <a:endParaRPr b="0" i="0" sz="1600" u="none" cap="none" strike="noStrike">
              <a:solidFill>
                <a:srgbClr val="3A484F"/>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Noto Sans"/>
              <a:buChar char="▪"/>
            </a:pPr>
            <a:r>
              <a:rPr b="0" i="0" lang="en-US" sz="1600" u="none" cap="none" strike="noStrike">
                <a:solidFill>
                  <a:srgbClr val="3A484F"/>
                </a:solidFill>
                <a:latin typeface="Arial"/>
                <a:ea typeface="Arial"/>
                <a:cs typeface="Arial"/>
                <a:sym typeface="Arial"/>
              </a:rPr>
              <a:t>Rows: 1458644</a:t>
            </a:r>
            <a:endParaRPr b="0" i="0" sz="1600" u="none" cap="none" strike="noStrike">
              <a:solidFill>
                <a:srgbClr val="3A484F"/>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Noto Sans"/>
              <a:buChar char="▪"/>
            </a:pPr>
            <a:r>
              <a:rPr b="0" i="0" lang="en-US" sz="1600" u="none" cap="none" strike="noStrike">
                <a:solidFill>
                  <a:srgbClr val="3A484F"/>
                </a:solidFill>
                <a:latin typeface="Arial"/>
                <a:ea typeface="Arial"/>
                <a:cs typeface="Arial"/>
                <a:sym typeface="Arial"/>
              </a:rPr>
              <a:t>Columns: 11</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Important Columns</a:t>
            </a:r>
            <a:r>
              <a:rPr b="0" i="0" lang="en-US" sz="1600" u="none" cap="none" strike="noStrike">
                <a:solidFill>
                  <a:srgbClr val="3A484F"/>
                </a:solidFill>
                <a:latin typeface="Arial"/>
                <a:ea typeface="Arial"/>
                <a:cs typeface="Arial"/>
                <a:sym typeface="Arial"/>
              </a:rPr>
              <a:t>: 	[‘ </a:t>
            </a:r>
            <a:r>
              <a:rPr b="0" i="0" lang="en-US" sz="1400" u="none" cap="none" strike="noStrike">
                <a:solidFill>
                  <a:srgbClr val="212121"/>
                </a:solidFill>
                <a:latin typeface="Cambria"/>
                <a:ea typeface="Cambria"/>
                <a:cs typeface="Cambria"/>
                <a:sym typeface="Cambria"/>
              </a:rPr>
              <a:t>id	vendor_id	pickup_datetime	dropoff_datetime	passenger_count	pickup_longitude	pickup_latitude	dropoff_longitude	dropoff_latitude	store_and_fwd_flag	trip_duration </a:t>
            </a:r>
            <a:r>
              <a:rPr b="0" i="0" lang="en-US" sz="2000" u="none" cap="none" strike="noStrike">
                <a:solidFill>
                  <a:srgbClr val="212121"/>
                </a:solidFill>
                <a:latin typeface="Courier New"/>
                <a:ea typeface="Courier New"/>
                <a:cs typeface="Courier New"/>
                <a:sym typeface="Courier New"/>
              </a:rPr>
              <a:t>] </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3A484F"/>
                </a:solidFill>
                <a:latin typeface="Arial"/>
                <a:ea typeface="Arial"/>
                <a:cs typeface="Arial"/>
                <a:sym typeface="Arial"/>
              </a:rPr>
            </a:br>
            <a:endParaRPr b="0" i="0" sz="1600" u="none" cap="none" strike="noStrike">
              <a:solidFill>
                <a:srgbClr val="3A484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0" y="3098198"/>
            <a:ext cx="892366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6" name="Google Shape;86;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7" name="Google Shape;8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8" name="Google Shape;88;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9" name="Google Shape;89;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90" name="Google Shape;9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txBox="1"/>
          <p:nvPr/>
        </p:nvSpPr>
        <p:spPr>
          <a:xfrm>
            <a:off x="329575" y="207650"/>
            <a:ext cx="8154300" cy="50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DATA Description:</a:t>
            </a:r>
            <a:endParaRPr b="1" i="0" sz="1700" u="none" cap="none" strike="noStrike">
              <a:solidFill>
                <a:srgbClr val="000000"/>
              </a:solidFill>
              <a:latin typeface="Arial"/>
              <a:ea typeface="Arial"/>
              <a:cs typeface="Arial"/>
              <a:sym typeface="Arial"/>
            </a:endParaRPr>
          </a:p>
          <a:p>
            <a:pPr indent="-336550" lvl="0" marL="457200" marR="0" rtl="0" algn="l">
              <a:lnSpc>
                <a:spcPct val="115000"/>
              </a:lnSpc>
              <a:spcBef>
                <a:spcPts val="60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id - A unique id for each trip.</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vendor_id - A code specifying the provider associated with the trip record.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pickup_datetime - </a:t>
            </a:r>
            <a:r>
              <a:rPr lang="en-US" sz="1650">
                <a:highlight>
                  <a:srgbClr val="FFFFFE"/>
                </a:highlight>
                <a:latin typeface="Roboto"/>
                <a:ea typeface="Roboto"/>
                <a:cs typeface="Roboto"/>
                <a:sym typeface="Roboto"/>
              </a:rPr>
              <a:t>Time when the meter started or the date and time of pickup.</a:t>
            </a:r>
            <a:endParaRPr sz="1650">
              <a:highlight>
                <a:srgbClr val="FFFFFE"/>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dropoff_datetime - </a:t>
            </a:r>
            <a:r>
              <a:rPr lang="en-US" sz="1700">
                <a:highlight>
                  <a:srgbClr val="FFFFFE"/>
                </a:highlight>
                <a:latin typeface="Roboto"/>
                <a:ea typeface="Roboto"/>
                <a:cs typeface="Roboto"/>
                <a:sym typeface="Roboto"/>
              </a:rPr>
              <a:t>Time and date that the metre  turned off or dropped off.</a:t>
            </a:r>
            <a:endParaRPr sz="1700">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passenger_count - </a:t>
            </a:r>
            <a:r>
              <a:rPr lang="en-US" sz="1700">
                <a:highlight>
                  <a:srgbClr val="FFFFFE"/>
                </a:highlight>
                <a:latin typeface="Roboto"/>
                <a:ea typeface="Roboto"/>
                <a:cs typeface="Roboto"/>
                <a:sym typeface="Roboto"/>
              </a:rPr>
              <a:t>Number of passengers as reported by the driver.</a:t>
            </a:r>
            <a:endParaRPr sz="1700">
              <a:highlight>
                <a:srgbClr val="FFFFFE"/>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pickup_longitude - Longitude details of Pick up or when the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pickup_latitude - latitude details of Pick up or when the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dropoff_longitude - Longitude details of dropoff or when the meter turned off.</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dropoff_latitude - latitude details of dropoff or when the meter turned of</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store_and_fwd_flag -</a:t>
            </a:r>
            <a:r>
              <a:rPr i="0" lang="en-US" sz="1700" u="none" cap="none" strike="noStrike">
                <a:solidFill>
                  <a:schemeClr val="accent2"/>
                </a:solidFill>
                <a:highlight>
                  <a:srgbClr val="FFFFFF"/>
                </a:highlight>
                <a:latin typeface="Roboto"/>
                <a:ea typeface="Roboto"/>
                <a:cs typeface="Roboto"/>
                <a:sym typeface="Roboto"/>
              </a:rPr>
              <a:t> </a:t>
            </a:r>
            <a:r>
              <a:rPr lang="en-US" sz="1700">
                <a:highlight>
                  <a:srgbClr val="FFFFFE"/>
                </a:highlight>
                <a:latin typeface="Roboto"/>
                <a:ea typeface="Roboto"/>
                <a:cs typeface="Roboto"/>
                <a:sym typeface="Roboto"/>
              </a:rPr>
              <a:t>This flag indicates us, whether the trip record was stored in vehicle memory before sending to the vendor because the vehicle did not have a connection to the server - Y=store and forward; N=not a store and forward trip.</a:t>
            </a:r>
            <a:endParaRPr sz="1700">
              <a:highlight>
                <a:srgbClr val="FFFFFE"/>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trip_duration - It</a:t>
            </a:r>
            <a:r>
              <a:rPr lang="en-US" sz="1700">
                <a:solidFill>
                  <a:schemeClr val="accent2"/>
                </a:solidFill>
                <a:highlight>
                  <a:srgbClr val="FFFFFF"/>
                </a:highlight>
                <a:latin typeface="Roboto"/>
                <a:ea typeface="Roboto"/>
                <a:cs typeface="Roboto"/>
                <a:sym typeface="Roboto"/>
              </a:rPr>
              <a:t>’</a:t>
            </a:r>
            <a:r>
              <a:rPr b="0" i="0" lang="en-US" sz="1700" u="none" cap="none" strike="noStrike">
                <a:solidFill>
                  <a:schemeClr val="accent2"/>
                </a:solidFill>
                <a:highlight>
                  <a:srgbClr val="FFFFFF"/>
                </a:highlight>
                <a:latin typeface="Roboto"/>
                <a:ea typeface="Roboto"/>
                <a:cs typeface="Roboto"/>
                <a:sym typeface="Roboto"/>
              </a:rPr>
              <a:t>s our target variable and it is duration of the trip in seconds.</a:t>
            </a:r>
            <a:endParaRPr b="0" i="0" sz="17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141400" y="393050"/>
            <a:ext cx="8342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We will analyze each column label of the dataframe with respect to different variable and trip duration and try find the relation between them.</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p:nvPr/>
        </p:nvSpPr>
        <p:spPr>
          <a:xfrm>
            <a:off x="0" y="0"/>
            <a:ext cx="6396303"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trip duration </a:t>
            </a:r>
            <a:endParaRPr b="0" i="0" sz="1800" u="none" cap="none" strike="noStrike">
              <a:solidFill>
                <a:srgbClr val="134F5C"/>
              </a:solidFill>
              <a:latin typeface="Arial"/>
              <a:ea typeface="Arial"/>
              <a:cs typeface="Arial"/>
              <a:sym typeface="Arial"/>
            </a:endParaRPr>
          </a:p>
        </p:txBody>
      </p:sp>
      <p:pic>
        <p:nvPicPr>
          <p:cNvPr id="102" name="Google Shape;102;p8"/>
          <p:cNvPicPr preferRelativeResize="0"/>
          <p:nvPr/>
        </p:nvPicPr>
        <p:blipFill rotWithShape="1">
          <a:blip r:embed="rId3">
            <a:alphaModFix/>
          </a:blip>
          <a:srcRect b="0" l="0" r="0" t="0"/>
          <a:stretch/>
        </p:blipFill>
        <p:spPr>
          <a:xfrm>
            <a:off x="606125" y="523225"/>
            <a:ext cx="7767999" cy="483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p:nvPr/>
        </p:nvSpPr>
        <p:spPr>
          <a:xfrm>
            <a:off x="0" y="0"/>
            <a:ext cx="7301999"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trip duration with trip counts </a:t>
            </a:r>
            <a:endParaRPr b="0" i="0" sz="1800" u="none" cap="none" strike="noStrike">
              <a:solidFill>
                <a:srgbClr val="134F5C"/>
              </a:solidFill>
              <a:latin typeface="Arial"/>
              <a:ea typeface="Arial"/>
              <a:cs typeface="Arial"/>
              <a:sym typeface="Arial"/>
            </a:endParaRPr>
          </a:p>
        </p:txBody>
      </p:sp>
      <p:pic>
        <p:nvPicPr>
          <p:cNvPr id="108" name="Google Shape;108;p9"/>
          <p:cNvPicPr preferRelativeResize="0"/>
          <p:nvPr/>
        </p:nvPicPr>
        <p:blipFill>
          <a:blip r:embed="rId3">
            <a:alphaModFix/>
          </a:blip>
          <a:stretch>
            <a:fillRect/>
          </a:stretch>
        </p:blipFill>
        <p:spPr>
          <a:xfrm>
            <a:off x="152400" y="675627"/>
            <a:ext cx="8281224" cy="467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