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3">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3"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6" name="Shape 16"/>
        <p:cNvGrpSpPr/>
        <p:nvPr/>
      </p:nvGrpSpPr>
      <p:grpSpPr>
        <a:xfrm>
          <a:off x="0" y="0"/>
          <a:ext cx="0" cy="0"/>
          <a:chOff x="0" y="0"/>
          <a:chExt cx="0" cy="0"/>
        </a:xfrm>
      </p:grpSpPr>
      <p:sp>
        <p:nvSpPr>
          <p:cNvPr id="17" name="Google Shape;17;p2"/>
          <p:cNvSpPr txBox="1"/>
          <p:nvPr>
            <p:ph type="ctrTitle"/>
          </p:nvPr>
        </p:nvSpPr>
        <p:spPr>
          <a:xfrm>
            <a:off x="1368679" y="1010234"/>
            <a:ext cx="6406641" cy="18548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000">
                <a:solidFill>
                  <a:srgbClr val="124F5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 name="Shape 22"/>
        <p:cNvGrpSpPr/>
        <p:nvPr/>
      </p:nvGrpSpPr>
      <p:grpSpPr>
        <a:xfrm>
          <a:off x="0" y="0"/>
          <a:ext cx="0" cy="0"/>
          <a:chOff x="0" y="0"/>
          <a:chExt cx="0" cy="0"/>
        </a:xfrm>
      </p:grpSpPr>
      <p:sp>
        <p:nvSpPr>
          <p:cNvPr id="23" name="Google Shape;23;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4"/>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rgbClr val="202020"/>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0000"/>
              </a:buClr>
              <a:buSzPts val="5200"/>
              <a:buFont typeface="Arial"/>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1" name="Google Shape;4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02020"/>
              </a:buClr>
              <a:buSzPts val="2800"/>
              <a:buFont typeface="Times New Roman"/>
              <a:buNone/>
              <a:defRPr sz="2800"/>
            </a:lvl1pPr>
            <a:lvl2pPr lvl="1" algn="ctr">
              <a:lnSpc>
                <a:spcPct val="100000"/>
              </a:lnSpc>
              <a:spcBef>
                <a:spcPts val="0"/>
              </a:spcBef>
              <a:spcAft>
                <a:spcPts val="0"/>
              </a:spcAft>
              <a:buSzPts val="2800"/>
              <a:buFont typeface="Calibri"/>
              <a:buNone/>
              <a:defRPr sz="2800"/>
            </a:lvl2pPr>
            <a:lvl3pPr lvl="2" algn="ctr">
              <a:lnSpc>
                <a:spcPct val="100000"/>
              </a:lnSpc>
              <a:spcBef>
                <a:spcPts val="0"/>
              </a:spcBef>
              <a:spcAft>
                <a:spcPts val="0"/>
              </a:spcAft>
              <a:buSzPts val="2800"/>
              <a:buFont typeface="Calibri"/>
              <a:buNone/>
              <a:defRPr sz="2800"/>
            </a:lvl3pPr>
            <a:lvl4pPr lvl="3" algn="ctr">
              <a:lnSpc>
                <a:spcPct val="100000"/>
              </a:lnSpc>
              <a:spcBef>
                <a:spcPts val="0"/>
              </a:spcBef>
              <a:spcAft>
                <a:spcPts val="0"/>
              </a:spcAft>
              <a:buSzPts val="2800"/>
              <a:buFont typeface="Calibri"/>
              <a:buNone/>
              <a:defRPr sz="2800"/>
            </a:lvl4pPr>
            <a:lvl5pPr lvl="4" algn="ctr">
              <a:lnSpc>
                <a:spcPct val="100000"/>
              </a:lnSpc>
              <a:spcBef>
                <a:spcPts val="0"/>
              </a:spcBef>
              <a:spcAft>
                <a:spcPts val="0"/>
              </a:spcAft>
              <a:buSzPts val="2800"/>
              <a:buFont typeface="Calibri"/>
              <a:buNone/>
              <a:defRPr sz="2800"/>
            </a:lvl5pPr>
            <a:lvl6pPr lvl="5" algn="ctr">
              <a:lnSpc>
                <a:spcPct val="100000"/>
              </a:lnSpc>
              <a:spcBef>
                <a:spcPts val="0"/>
              </a:spcBef>
              <a:spcAft>
                <a:spcPts val="0"/>
              </a:spcAft>
              <a:buSzPts val="2800"/>
              <a:buFont typeface="Calibri"/>
              <a:buNone/>
              <a:defRPr sz="2800"/>
            </a:lvl6pPr>
            <a:lvl7pPr lvl="6" algn="ctr">
              <a:lnSpc>
                <a:spcPct val="100000"/>
              </a:lnSpc>
              <a:spcBef>
                <a:spcPts val="0"/>
              </a:spcBef>
              <a:spcAft>
                <a:spcPts val="0"/>
              </a:spcAft>
              <a:buSzPts val="2800"/>
              <a:buFont typeface="Calibri"/>
              <a:buNone/>
              <a:defRPr sz="2800"/>
            </a:lvl7pPr>
            <a:lvl8pPr lvl="7" algn="ctr">
              <a:lnSpc>
                <a:spcPct val="100000"/>
              </a:lnSpc>
              <a:spcBef>
                <a:spcPts val="0"/>
              </a:spcBef>
              <a:spcAft>
                <a:spcPts val="0"/>
              </a:spcAft>
              <a:buSzPts val="2800"/>
              <a:buFont typeface="Calibri"/>
              <a:buNone/>
              <a:defRPr sz="2800"/>
            </a:lvl8pPr>
            <a:lvl9pPr lvl="8" algn="ctr">
              <a:lnSpc>
                <a:spcPct val="100000"/>
              </a:lnSpc>
              <a:spcBef>
                <a:spcPts val="0"/>
              </a:spcBef>
              <a:spcAft>
                <a:spcPts val="0"/>
              </a:spcAft>
              <a:buSzPts val="2800"/>
              <a:buFont typeface="Calibri"/>
              <a:buNone/>
              <a:defRPr sz="2800"/>
            </a:lvl9pPr>
          </a:lstStyle>
          <a:p/>
        </p:txBody>
      </p:sp>
      <p:sp>
        <p:nvSpPr>
          <p:cNvPr id="42" name="Google Shape;4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7"/>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400">
                <a:solidFill>
                  <a:srgbClr val="CC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602980" y="67056"/>
            <a:ext cx="348996" cy="358139"/>
          </a:xfrm>
          <a:prstGeom prst="rect">
            <a:avLst/>
          </a:prstGeom>
          <a:noFill/>
          <a:ln>
            <a:noFill/>
          </a:ln>
        </p:spPr>
      </p:pic>
      <p:sp>
        <p:nvSpPr>
          <p:cNvPr id="11" name="Google Shape;11;p1"/>
          <p:cNvSpPr txBox="1"/>
          <p:nvPr>
            <p:ph type="title"/>
          </p:nvPr>
        </p:nvSpPr>
        <p:spPr>
          <a:xfrm>
            <a:off x="2653919" y="2152269"/>
            <a:ext cx="3836161" cy="8483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4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426694" y="1201399"/>
            <a:ext cx="8290610" cy="31115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rgbClr val="20202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ctrTitle"/>
          </p:nvPr>
        </p:nvSpPr>
        <p:spPr>
          <a:xfrm>
            <a:off x="0" y="285750"/>
            <a:ext cx="8976900" cy="3583200"/>
          </a:xfrm>
          <a:prstGeom prst="rect">
            <a:avLst/>
          </a:prstGeom>
          <a:noFill/>
          <a:ln>
            <a:noFill/>
          </a:ln>
        </p:spPr>
        <p:txBody>
          <a:bodyPr anchorCtr="0" anchor="t" bIns="0" lIns="0" spcFirstLastPara="1" rIns="0" wrap="square" tIns="12050">
            <a:spAutoFit/>
          </a:bodyPr>
          <a:lstStyle/>
          <a:p>
            <a:pPr indent="457200" lvl="0" marL="1828800" marR="5080" rtl="0" algn="l">
              <a:lnSpc>
                <a:spcPct val="100000"/>
              </a:lnSpc>
              <a:spcBef>
                <a:spcPts val="0"/>
              </a:spcBef>
              <a:spcAft>
                <a:spcPts val="0"/>
              </a:spcAft>
              <a:buSzPts val="1400"/>
              <a:buNone/>
            </a:pPr>
            <a:r>
              <a:rPr lang="en-US">
                <a:solidFill>
                  <a:srgbClr val="CC0000"/>
                </a:solidFill>
                <a:latin typeface="Times New Roman"/>
                <a:ea typeface="Times New Roman"/>
                <a:cs typeface="Times New Roman"/>
                <a:sym typeface="Times New Roman"/>
              </a:rPr>
              <a:t>Capstone Project</a:t>
            </a:r>
            <a:endParaRPr sz="3600">
              <a:solidFill>
                <a:srgbClr val="CC0000"/>
              </a:solidFill>
              <a:latin typeface="Times New Roman"/>
              <a:ea typeface="Times New Roman"/>
              <a:cs typeface="Times New Roman"/>
              <a:sym typeface="Times New Roman"/>
            </a:endParaRPr>
          </a:p>
          <a:p>
            <a:pPr indent="457200" lvl="0" marL="1371600" marR="5080" rtl="0" algn="l">
              <a:lnSpc>
                <a:spcPct val="100000"/>
              </a:lnSpc>
              <a:spcBef>
                <a:spcPts val="0"/>
              </a:spcBef>
              <a:spcAft>
                <a:spcPts val="0"/>
              </a:spcAft>
              <a:buSzPts val="1400"/>
              <a:buNone/>
            </a:pPr>
            <a:r>
              <a:rPr lang="en-US" sz="3600">
                <a:solidFill>
                  <a:srgbClr val="CC0000"/>
                </a:solidFill>
                <a:latin typeface="Times New Roman"/>
                <a:ea typeface="Times New Roman"/>
                <a:cs typeface="Times New Roman"/>
                <a:sym typeface="Times New Roman"/>
              </a:rPr>
              <a:t>           </a:t>
            </a:r>
            <a:endParaRPr sz="3600">
              <a:solidFill>
                <a:srgbClr val="CC0000"/>
              </a:solidFill>
              <a:latin typeface="Times New Roman"/>
              <a:ea typeface="Times New Roman"/>
              <a:cs typeface="Times New Roman"/>
              <a:sym typeface="Times New Roman"/>
            </a:endParaRPr>
          </a:p>
          <a:p>
            <a:pPr indent="0" lvl="0" marL="457200" marR="5080" rtl="0" algn="l">
              <a:lnSpc>
                <a:spcPct val="100000"/>
              </a:lnSpc>
              <a:spcBef>
                <a:spcPts val="0"/>
              </a:spcBef>
              <a:spcAft>
                <a:spcPts val="0"/>
              </a:spcAft>
              <a:buSzPts val="1400"/>
              <a:buNone/>
            </a:pPr>
            <a:r>
              <a:rPr lang="en-US" sz="3600">
                <a:solidFill>
                  <a:srgbClr val="CC0000"/>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Project</a:t>
            </a:r>
            <a:r>
              <a:rPr lang="en-US" u="sng">
                <a:solidFill>
                  <a:schemeClr val="lt1"/>
                </a:solidFill>
                <a:latin typeface="Times New Roman"/>
                <a:ea typeface="Times New Roman"/>
                <a:cs typeface="Times New Roman"/>
                <a:sym typeface="Times New Roman"/>
              </a:rPr>
              <a:t> </a:t>
            </a:r>
            <a:r>
              <a:rPr lang="en-US" u="sng">
                <a:latin typeface="Times New Roman"/>
                <a:ea typeface="Times New Roman"/>
                <a:cs typeface="Times New Roman"/>
                <a:sym typeface="Times New Roman"/>
              </a:rPr>
              <a:t>Title</a:t>
            </a:r>
            <a:endParaRPr u="sng">
              <a:latin typeface="Times New Roman"/>
              <a:ea typeface="Times New Roman"/>
              <a:cs typeface="Times New Roman"/>
              <a:sym typeface="Times New Roman"/>
            </a:endParaRPr>
          </a:p>
          <a:p>
            <a:pPr indent="457200" lvl="0" marL="0" marR="5080" rtl="0" algn="l">
              <a:lnSpc>
                <a:spcPct val="100000"/>
              </a:lnSpc>
              <a:spcBef>
                <a:spcPts val="0"/>
              </a:spcBef>
              <a:spcAft>
                <a:spcPts val="0"/>
              </a:spcAft>
              <a:buSzPts val="1400"/>
              <a:buNone/>
            </a:pPr>
            <a:r>
              <a:rPr lang="en-US" sz="2800">
                <a:latin typeface="Times New Roman"/>
                <a:ea typeface="Times New Roman"/>
                <a:cs typeface="Times New Roman"/>
                <a:sym typeface="Times New Roman"/>
              </a:rPr>
              <a:t>NETFLIX MOVIES &amp; TV SHOWS CLUSTERING</a:t>
            </a:r>
            <a:endParaRPr sz="2800">
              <a:latin typeface="Times New Roman"/>
              <a:ea typeface="Times New Roman"/>
              <a:cs typeface="Times New Roman"/>
              <a:sym typeface="Times New Roman"/>
            </a:endParaRPr>
          </a:p>
          <a:p>
            <a:pPr indent="0" lvl="0" marL="17145" marR="5080" rtl="0" algn="l">
              <a:lnSpc>
                <a:spcPct val="100000"/>
              </a:lnSpc>
              <a:spcBef>
                <a:spcPts val="0"/>
              </a:spcBef>
              <a:spcAft>
                <a:spcPts val="0"/>
              </a:spcAft>
              <a:buSzPts val="1400"/>
              <a:buNone/>
            </a:pP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r>
              <a:rPr lang="en-US" sz="3200" u="sng">
                <a:latin typeface="Times New Roman"/>
                <a:ea typeface="Times New Roman"/>
                <a:cs typeface="Times New Roman"/>
                <a:sym typeface="Times New Roman"/>
              </a:rPr>
              <a:t>			</a:t>
            </a:r>
            <a:r>
              <a:rPr lang="en-US" sz="3200" u="sng">
                <a:latin typeface="Times New Roman"/>
                <a:ea typeface="Times New Roman"/>
                <a:cs typeface="Times New Roman"/>
                <a:sym typeface="Times New Roman"/>
              </a:rPr>
              <a:t>By</a:t>
            </a:r>
            <a:endParaRPr sz="3200" u="sng">
              <a:latin typeface="Times New Roman"/>
              <a:ea typeface="Times New Roman"/>
              <a:cs typeface="Times New Roman"/>
              <a:sym typeface="Times New Roman"/>
            </a:endParaRPr>
          </a:p>
          <a:p>
            <a:pPr indent="1365250" lvl="0" marL="17145" marR="5080" rtl="0" algn="l">
              <a:lnSpc>
                <a:spcPct val="100000"/>
              </a:lnSpc>
              <a:spcBef>
                <a:spcPts val="0"/>
              </a:spcBef>
              <a:spcAft>
                <a:spcPts val="0"/>
              </a:spcAft>
              <a:buSzPts val="1400"/>
              <a:buNone/>
            </a:pPr>
            <a:r>
              <a:t/>
            </a:r>
            <a:endParaRPr sz="3200" u="sng">
              <a:latin typeface="Times New Roman"/>
              <a:ea typeface="Times New Roman"/>
              <a:cs typeface="Times New Roman"/>
              <a:sym typeface="Times New Roman"/>
            </a:endParaRPr>
          </a:p>
        </p:txBody>
      </p:sp>
      <p:sp>
        <p:nvSpPr>
          <p:cNvPr id="53" name="Google Shape;53;p8"/>
          <p:cNvSpPr txBox="1"/>
          <p:nvPr/>
        </p:nvSpPr>
        <p:spPr>
          <a:xfrm>
            <a:off x="3058575" y="3517951"/>
            <a:ext cx="2721000" cy="1146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800"/>
              <a:buFont typeface="Arial"/>
              <a:buNone/>
            </a:pPr>
            <a:r>
              <a:rPr b="1" lang="en-US" sz="2800">
                <a:solidFill>
                  <a:schemeClr val="dk2"/>
                </a:solidFill>
                <a:latin typeface="Times New Roman"/>
                <a:ea typeface="Times New Roman"/>
                <a:cs typeface="Times New Roman"/>
                <a:sym typeface="Times New Roman"/>
              </a:rPr>
              <a:t>Puneet</a:t>
            </a:r>
            <a:r>
              <a:rPr b="1" i="0" lang="en-US" sz="2800" u="none" cap="none" strike="noStrike">
                <a:solidFill>
                  <a:schemeClr val="dk2"/>
                </a:solidFill>
                <a:latin typeface="Times New Roman"/>
                <a:ea typeface="Times New Roman"/>
                <a:cs typeface="Times New Roman"/>
                <a:sym typeface="Times New Roman"/>
              </a:rPr>
              <a:t> Subhanji</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30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1" y="0"/>
            <a:ext cx="5437250" cy="259686"/>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Times New Roman"/>
                <a:ea typeface="Times New Roman"/>
                <a:cs typeface="Times New Roman"/>
                <a:sym typeface="Times New Roman"/>
              </a:rPr>
              <a:t>EDA cont.</a:t>
            </a:r>
            <a:endParaRPr b="1" i="0" sz="1600" u="sng" cap="none" strike="noStrike">
              <a:solidFill>
                <a:schemeClr val="dk1"/>
              </a:solidFill>
              <a:latin typeface="Times New Roman"/>
              <a:ea typeface="Times New Roman"/>
              <a:cs typeface="Times New Roman"/>
              <a:sym typeface="Times New Roman"/>
            </a:endParaRPr>
          </a:p>
        </p:txBody>
      </p:sp>
      <p:pic>
        <p:nvPicPr>
          <p:cNvPr descr="5" id="115" name="Google Shape;115;p17"/>
          <p:cNvPicPr preferRelativeResize="0"/>
          <p:nvPr>
            <p:ph idx="1" type="body"/>
          </p:nvPr>
        </p:nvPicPr>
        <p:blipFill rotWithShape="1">
          <a:blip r:embed="rId3">
            <a:alphaModFix/>
          </a:blip>
          <a:srcRect b="0" l="0" r="0" t="0"/>
          <a:stretch/>
        </p:blipFill>
        <p:spPr>
          <a:xfrm>
            <a:off x="990600" y="895350"/>
            <a:ext cx="6679250" cy="3048000"/>
          </a:xfrm>
          <a:prstGeom prst="rect">
            <a:avLst/>
          </a:prstGeom>
          <a:noFill/>
          <a:ln>
            <a:noFill/>
          </a:ln>
        </p:spPr>
      </p:pic>
      <p:sp>
        <p:nvSpPr>
          <p:cNvPr id="116" name="Google Shape;116;p17"/>
          <p:cNvSpPr txBox="1"/>
          <p:nvPr/>
        </p:nvSpPr>
        <p:spPr>
          <a:xfrm>
            <a:off x="762000" y="361950"/>
            <a:ext cx="77857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Analysis of type of shows launched and  highest rating of movie in December 2020?</a:t>
            </a:r>
            <a:endParaRPr b="0" i="0" sz="1600" u="none" cap="none" strike="noStrike">
              <a:solidFill>
                <a:schemeClr val="dk1"/>
              </a:solidFill>
              <a:latin typeface="Times New Roman"/>
              <a:ea typeface="Times New Roman"/>
              <a:cs typeface="Times New Roman"/>
              <a:sym typeface="Times New Roman"/>
            </a:endParaRPr>
          </a:p>
        </p:txBody>
      </p:sp>
      <p:sp>
        <p:nvSpPr>
          <p:cNvPr id="117" name="Google Shape;117;p17"/>
          <p:cNvSpPr txBox="1"/>
          <p:nvPr/>
        </p:nvSpPr>
        <p:spPr>
          <a:xfrm>
            <a:off x="1" y="4290597"/>
            <a:ext cx="9143999"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As shown in the plot above, TV-MA ratings in December 2020 are the highest in movies and TV shows, with TV-MA standing for Mature Audience Only. Because this programme is intended for adults, it may not be appropriate for children under the age of 17.</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0" y="57150"/>
            <a:ext cx="914400" cy="2584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Times New Roman"/>
                <a:ea typeface="Times New Roman"/>
                <a:cs typeface="Times New Roman"/>
                <a:sym typeface="Times New Roman"/>
              </a:rPr>
              <a:t>EDA cont.</a:t>
            </a:r>
            <a:endParaRPr b="1" i="0" sz="1600" u="sng" cap="none" strike="noStrike">
              <a:solidFill>
                <a:schemeClr val="dk1"/>
              </a:solidFill>
              <a:latin typeface="Times New Roman"/>
              <a:ea typeface="Times New Roman"/>
              <a:cs typeface="Times New Roman"/>
              <a:sym typeface="Times New Roman"/>
            </a:endParaRPr>
          </a:p>
        </p:txBody>
      </p:sp>
      <p:pic>
        <p:nvPicPr>
          <p:cNvPr descr="6" id="123" name="Google Shape;123;p18"/>
          <p:cNvPicPr preferRelativeResize="0"/>
          <p:nvPr>
            <p:ph idx="1" type="body"/>
          </p:nvPr>
        </p:nvPicPr>
        <p:blipFill rotWithShape="1">
          <a:blip r:embed="rId3">
            <a:alphaModFix/>
          </a:blip>
          <a:srcRect b="0" l="0" r="0" t="0"/>
          <a:stretch/>
        </p:blipFill>
        <p:spPr>
          <a:xfrm>
            <a:off x="914400" y="666750"/>
            <a:ext cx="6858000" cy="3276600"/>
          </a:xfrm>
          <a:prstGeom prst="rect">
            <a:avLst/>
          </a:prstGeom>
          <a:noFill/>
          <a:ln>
            <a:noFill/>
          </a:ln>
        </p:spPr>
      </p:pic>
      <p:sp>
        <p:nvSpPr>
          <p:cNvPr id="124" name="Google Shape;124;p18"/>
          <p:cNvSpPr txBox="1"/>
          <p:nvPr/>
        </p:nvSpPr>
        <p:spPr>
          <a:xfrm>
            <a:off x="1066800" y="209550"/>
            <a:ext cx="70078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Analysis of type of content available in different countries?</a:t>
            </a:r>
            <a:endParaRPr b="0" i="0" sz="1800" u="none" cap="none" strike="noStrike">
              <a:solidFill>
                <a:schemeClr val="dk1"/>
              </a:solidFill>
              <a:latin typeface="Times New Roman"/>
              <a:ea typeface="Times New Roman"/>
              <a:cs typeface="Times New Roman"/>
              <a:sym typeface="Times New Roman"/>
            </a:endParaRPr>
          </a:p>
        </p:txBody>
      </p:sp>
      <p:sp>
        <p:nvSpPr>
          <p:cNvPr id="125" name="Google Shape;125;p18"/>
          <p:cNvSpPr txBox="1"/>
          <p:nvPr/>
        </p:nvSpPr>
        <p:spPr>
          <a:xfrm>
            <a:off x="0" y="4066563"/>
            <a:ext cx="9143999" cy="984885"/>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chemeClr val="dk1"/>
              </a:buClr>
              <a:buSzPts val="1400"/>
              <a:buFont typeface="Noto Sans Symbols"/>
              <a:buChar char="⮚"/>
            </a:pPr>
            <a:r>
              <a:rPr b="1" i="0" lang="en-US" sz="1400" u="none" cap="none" strike="noStrike">
                <a:solidFill>
                  <a:schemeClr val="dk1"/>
                </a:solidFill>
                <a:latin typeface="Times New Roman"/>
                <a:ea typeface="Times New Roman"/>
                <a:cs typeface="Times New Roman"/>
                <a:sym typeface="Times New Roman"/>
              </a:rPr>
              <a:t>As we can see from the plot above, there are various types of content available, but in most countries, TV-MA content is available, and the TV-MA rating you see on many Netflix TV series signifies that the programme is only suitable for mature viewers. A TV show with a TV-MA rating features graphic violence or a combination of brutal violence. So that could be the reason for it, because the Netflix audience enjoys this type of content</a:t>
            </a:r>
            <a:r>
              <a:rPr b="1" i="0" lang="en-US" sz="1600" u="none" cap="none" strike="noStrike">
                <a:solidFill>
                  <a:schemeClr val="dk1"/>
                </a:solidFill>
                <a:latin typeface="Times New Roman"/>
                <a:ea typeface="Times New Roman"/>
                <a:cs typeface="Times New Roman"/>
                <a:sym typeface="Times New Roman"/>
              </a:rPr>
              <a:t>.</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0" y="0"/>
            <a:ext cx="1219200" cy="2584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Times New Roman"/>
                <a:ea typeface="Times New Roman"/>
                <a:cs typeface="Times New Roman"/>
                <a:sym typeface="Times New Roman"/>
              </a:rPr>
              <a:t>EDA cont.</a:t>
            </a:r>
            <a:endParaRPr b="1" i="0" sz="1600" u="sng" cap="none" strike="noStrike">
              <a:solidFill>
                <a:schemeClr val="dk1"/>
              </a:solidFill>
              <a:latin typeface="Times New Roman"/>
              <a:ea typeface="Times New Roman"/>
              <a:cs typeface="Times New Roman"/>
              <a:sym typeface="Times New Roman"/>
            </a:endParaRPr>
          </a:p>
        </p:txBody>
      </p:sp>
      <p:sp>
        <p:nvSpPr>
          <p:cNvPr id="131" name="Google Shape;131;p19"/>
          <p:cNvSpPr txBox="1"/>
          <p:nvPr/>
        </p:nvSpPr>
        <p:spPr>
          <a:xfrm>
            <a:off x="1069340" y="227330"/>
            <a:ext cx="700532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Analysis of Netflix, whether it is focusing on Movies or TV Shows?</a:t>
            </a:r>
            <a:endParaRPr b="0" i="0" sz="1800" u="none" cap="none" strike="noStrike">
              <a:solidFill>
                <a:schemeClr val="dk1"/>
              </a:solidFill>
              <a:latin typeface="Times New Roman"/>
              <a:ea typeface="Times New Roman"/>
              <a:cs typeface="Times New Roman"/>
              <a:sym typeface="Times New Roman"/>
            </a:endParaRPr>
          </a:p>
        </p:txBody>
      </p:sp>
      <p:pic>
        <p:nvPicPr>
          <p:cNvPr descr="7" id="132" name="Google Shape;132;p19"/>
          <p:cNvPicPr preferRelativeResize="0"/>
          <p:nvPr>
            <p:ph idx="1" type="body"/>
          </p:nvPr>
        </p:nvPicPr>
        <p:blipFill rotWithShape="1">
          <a:blip r:embed="rId3">
            <a:alphaModFix/>
          </a:blip>
          <a:srcRect b="0" l="0" r="0" t="0"/>
          <a:stretch/>
        </p:blipFill>
        <p:spPr>
          <a:xfrm>
            <a:off x="838200" y="822960"/>
            <a:ext cx="6858000" cy="3348990"/>
          </a:xfrm>
          <a:prstGeom prst="rect">
            <a:avLst/>
          </a:prstGeom>
          <a:noFill/>
          <a:ln>
            <a:noFill/>
          </a:ln>
        </p:spPr>
      </p:pic>
      <p:sp>
        <p:nvSpPr>
          <p:cNvPr id="133" name="Google Shape;133;p19"/>
          <p:cNvSpPr txBox="1"/>
          <p:nvPr/>
        </p:nvSpPr>
        <p:spPr>
          <a:xfrm>
            <a:off x="0" y="4226445"/>
            <a:ext cx="9067800"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In the plot above, we can see that Netflix has been increasingly focusing on movies rather than TV shows in recent years, as evidenced by the fact that after 2014, Netflix has relied more on movies than TV shows.</a:t>
            </a:r>
            <a:endParaRPr b="1"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nvSpPr>
        <p:spPr>
          <a:xfrm>
            <a:off x="152400" y="133350"/>
            <a:ext cx="5867400" cy="763671"/>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sng" cap="none" strike="noStrike">
                <a:solidFill>
                  <a:srgbClr val="002060"/>
                </a:solidFill>
                <a:latin typeface="Times New Roman"/>
                <a:ea typeface="Times New Roman"/>
                <a:cs typeface="Times New Roman"/>
                <a:sym typeface="Times New Roman"/>
              </a:rPr>
              <a:t>Hypothesis testing</a:t>
            </a:r>
            <a:endParaRPr b="1" i="0" sz="2400" u="sng" cap="none" strike="noStrike">
              <a:solidFill>
                <a:srgbClr val="002060"/>
              </a:solidFill>
              <a:latin typeface="Times New Roman"/>
              <a:ea typeface="Times New Roman"/>
              <a:cs typeface="Times New Roman"/>
              <a:sym typeface="Times New Roman"/>
            </a:endParaRPr>
          </a:p>
          <a:p>
            <a:pPr indent="0" lvl="0" marL="12700" marR="0" rtl="0" algn="l">
              <a:lnSpc>
                <a:spcPct val="100000"/>
              </a:lnSpc>
              <a:spcBef>
                <a:spcPts val="95"/>
              </a:spcBef>
              <a:spcAft>
                <a:spcPts val="0"/>
              </a:spcAft>
              <a:buClr>
                <a:srgbClr val="000000"/>
              </a:buClr>
              <a:buSzPts val="2400"/>
              <a:buFont typeface="Arial"/>
              <a:buNone/>
            </a:pPr>
            <a:r>
              <a:t/>
            </a:r>
            <a:endParaRPr b="1" i="0" sz="2400" u="sng" cap="none" strike="noStrike">
              <a:solidFill>
                <a:srgbClr val="002060"/>
              </a:solidFill>
              <a:latin typeface="Times New Roman"/>
              <a:ea typeface="Times New Roman"/>
              <a:cs typeface="Times New Roman"/>
              <a:sym typeface="Times New Roman"/>
            </a:endParaRPr>
          </a:p>
        </p:txBody>
      </p:sp>
      <p:sp>
        <p:nvSpPr>
          <p:cNvPr id="139" name="Google Shape;139;p20"/>
          <p:cNvSpPr txBox="1"/>
          <p:nvPr/>
        </p:nvSpPr>
        <p:spPr>
          <a:xfrm>
            <a:off x="304800" y="897021"/>
            <a:ext cx="8305800" cy="4190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the d</a:t>
            </a:r>
            <a:r>
              <a:rPr lang="en-US" sz="1800">
                <a:solidFill>
                  <a:schemeClr val="dk1"/>
                </a:solidFill>
                <a:latin typeface="Times New Roman"/>
                <a:ea typeface="Times New Roman"/>
                <a:cs typeface="Times New Roman"/>
                <a:sym typeface="Times New Roman"/>
              </a:rPr>
              <a:t>ata</a:t>
            </a:r>
            <a:r>
              <a:rPr b="0" i="0" lang="en-US" sz="1800" u="none" cap="none" strike="noStrike">
                <a:solidFill>
                  <a:schemeClr val="dk1"/>
                </a:solidFill>
                <a:latin typeface="Times New Roman"/>
                <a:ea typeface="Times New Roman"/>
                <a:cs typeface="Times New Roman"/>
                <a:sym typeface="Times New Roman"/>
              </a:rPr>
              <a:t>_hypothesis variable, we copied the data frame from the d</a:t>
            </a:r>
            <a:r>
              <a:rPr lang="en-US" sz="1800">
                <a:solidFill>
                  <a:schemeClr val="dk1"/>
                </a:solidFill>
                <a:latin typeface="Times New Roman"/>
                <a:ea typeface="Times New Roman"/>
                <a:cs typeface="Times New Roman"/>
                <a:sym typeface="Times New Roman"/>
              </a:rPr>
              <a:t>ata</a:t>
            </a:r>
            <a:r>
              <a:rPr b="0" i="0" lang="en-US" sz="1800" u="none" cap="none" strike="noStrike">
                <a:solidFill>
                  <a:schemeClr val="dk1"/>
                </a:solidFill>
                <a:latin typeface="Times New Roman"/>
                <a:ea typeface="Times New Roman"/>
                <a:cs typeface="Times New Roman"/>
                <a:sym typeface="Times New Roman"/>
              </a:rPr>
              <a:t>_clean_frame variable.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Then </a:t>
            </a:r>
            <a:r>
              <a:rPr lang="en-US" sz="1800">
                <a:solidFill>
                  <a:schemeClr val="dk1"/>
                </a:solidFill>
                <a:latin typeface="Times New Roman"/>
                <a:ea typeface="Times New Roman"/>
                <a:cs typeface="Times New Roman"/>
                <a:sym typeface="Times New Roman"/>
              </a:rPr>
              <a:t>we performed some data augmentation, such as labeling the ratings</a:t>
            </a:r>
            <a:r>
              <a:rPr b="0" i="0" lang="en-US" sz="1800" u="none" cap="none" strike="noStrike">
                <a:solidFill>
                  <a:schemeClr val="dk1"/>
                </a:solidFill>
                <a:latin typeface="Times New Roman"/>
                <a:ea typeface="Times New Roman"/>
                <a:cs typeface="Times New Roman"/>
                <a:sym typeface="Times New Roman"/>
              </a:rPr>
              <a:t> into grouped categories—</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ratings_ages = {</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'TV-PG': 'Older Kids',   'TV-MA': 'Adults',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'TV-Y7-FV': 'Older Kids', TV-Y7': 'Older Kids',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'TV-14': 'Teens', 'R': 'Adults',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'TV-Y': 'Kids',    'NR': 'Adults',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'PG-13': 'Teens',    'TV-G': 'Kids',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'PG': 'Older Kids',    'G': 'Kids',</a:t>
            </a:r>
            <a:endParaRPr b="0" i="0" sz="1400" u="none" cap="none" strike="noStrike">
              <a:solidFill>
                <a:srgbClr val="000000"/>
              </a:solidFill>
              <a:latin typeface="Arial"/>
              <a:ea typeface="Arial"/>
              <a:cs typeface="Arial"/>
              <a:sym typeface="Arial"/>
            </a:endParaRPr>
          </a:p>
          <a:p>
            <a:pPr indent="-584200" lvl="0" marL="596265" marR="0" rtl="0" algn="l">
              <a:lnSpc>
                <a:spcPct val="100000"/>
              </a:lnSpc>
              <a:spcBef>
                <a:spcPts val="95"/>
              </a:spcBef>
              <a:spcAft>
                <a:spcPts val="0"/>
              </a:spcAft>
              <a:buClr>
                <a:srgbClr val="F5FCFF"/>
              </a:buClr>
              <a:buSzPts val="1908"/>
              <a:buFont typeface="Arial"/>
              <a:buChar char="•"/>
            </a:pPr>
            <a:r>
              <a:rPr b="0" i="0" lang="en-US" sz="1800" u="none" cap="none" strike="noStrike">
                <a:solidFill>
                  <a:schemeClr val="dk1"/>
                </a:solidFill>
                <a:latin typeface="Times New Roman"/>
                <a:ea typeface="Times New Roman"/>
                <a:cs typeface="Times New Roman"/>
                <a:sym typeface="Times New Roman"/>
              </a:rPr>
              <a:t>    'UR': 'Adults',     'NC-17': 'Adults'’}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0" y="57150"/>
            <a:ext cx="3581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dk1"/>
                </a:solidFill>
                <a:latin typeface="Times New Roman"/>
                <a:ea typeface="Times New Roman"/>
                <a:cs typeface="Times New Roman"/>
                <a:sym typeface="Times New Roman"/>
              </a:rPr>
              <a:t>Hypothesis testing cont.</a:t>
            </a:r>
            <a:endParaRPr b="1" i="0" sz="1400" u="sng" cap="none" strike="noStrike">
              <a:solidFill>
                <a:schemeClr val="dk1"/>
              </a:solidFill>
              <a:latin typeface="Times New Roman"/>
              <a:ea typeface="Times New Roman"/>
              <a:cs typeface="Times New Roman"/>
              <a:sym typeface="Times New Roman"/>
            </a:endParaRPr>
          </a:p>
        </p:txBody>
      </p:sp>
      <p:sp>
        <p:nvSpPr>
          <p:cNvPr id="145" name="Google Shape;145;p21"/>
          <p:cNvSpPr txBox="1"/>
          <p:nvPr/>
        </p:nvSpPr>
        <p:spPr>
          <a:xfrm>
            <a:off x="0" y="3638550"/>
            <a:ext cx="9144000" cy="1569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As shown in the graph above, teens have the longest average duration of time for movies, while kids have the lowest.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Then </a:t>
            </a:r>
            <a:r>
              <a:rPr lang="en-US" sz="1600">
                <a:solidFill>
                  <a:schemeClr val="dk1"/>
                </a:solidFill>
                <a:latin typeface="Times New Roman"/>
                <a:ea typeface="Times New Roman"/>
                <a:cs typeface="Times New Roman"/>
                <a:sym typeface="Times New Roman"/>
              </a:rPr>
              <a:t>we formed one hypothesis since kids and older kids rated movies are at least 2 hours long.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Then </a:t>
            </a:r>
            <a:r>
              <a:rPr lang="en-US" sz="1600">
                <a:solidFill>
                  <a:schemeClr val="dk1"/>
                </a:solidFill>
                <a:latin typeface="Times New Roman"/>
                <a:ea typeface="Times New Roman"/>
                <a:cs typeface="Times New Roman"/>
                <a:sym typeface="Times New Roman"/>
              </a:rPr>
              <a:t>we must reject the null hypothesis since the t-value was not within the range.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As a result, movies rated for kids and older kids are not at least two hours long.</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pic>
        <p:nvPicPr>
          <p:cNvPr id="146" name="Google Shape;146;p21"/>
          <p:cNvPicPr preferRelativeResize="0"/>
          <p:nvPr/>
        </p:nvPicPr>
        <p:blipFill>
          <a:blip r:embed="rId3">
            <a:alphaModFix/>
          </a:blip>
          <a:stretch>
            <a:fillRect/>
          </a:stretch>
        </p:blipFill>
        <p:spPr>
          <a:xfrm>
            <a:off x="1009650" y="364925"/>
            <a:ext cx="6270950" cy="332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nvSpPr>
        <p:spPr>
          <a:xfrm>
            <a:off x="0" y="133350"/>
            <a:ext cx="54102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2060"/>
                </a:solidFill>
                <a:latin typeface="Times New Roman"/>
                <a:ea typeface="Times New Roman"/>
                <a:cs typeface="Times New Roman"/>
                <a:sym typeface="Times New Roman"/>
              </a:rPr>
              <a:t>Finding Number of Clusters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2" name="Google Shape;152;p22"/>
          <p:cNvPicPr preferRelativeResize="0"/>
          <p:nvPr/>
        </p:nvPicPr>
        <p:blipFill rotWithShape="1">
          <a:blip r:embed="rId3">
            <a:alphaModFix/>
          </a:blip>
          <a:srcRect b="0" l="0" r="0" t="0"/>
          <a:stretch/>
        </p:blipFill>
        <p:spPr>
          <a:xfrm>
            <a:off x="533400" y="742950"/>
            <a:ext cx="8153400" cy="42643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152400" y="57150"/>
            <a:ext cx="5029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dk1"/>
                </a:solidFill>
                <a:latin typeface="Times New Roman"/>
                <a:ea typeface="Times New Roman"/>
                <a:cs typeface="Times New Roman"/>
                <a:sym typeface="Times New Roman"/>
              </a:rPr>
              <a:t>Finding Number of Clusters cont.</a:t>
            </a:r>
            <a:endParaRPr b="1" i="0" sz="18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23"/>
          <p:cNvSpPr txBox="1"/>
          <p:nvPr/>
        </p:nvSpPr>
        <p:spPr>
          <a:xfrm>
            <a:off x="381000" y="666750"/>
            <a:ext cx="8305800" cy="3263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600"/>
              <a:buFont typeface="Arial"/>
              <a:buChar char="•"/>
            </a:pPr>
            <a:r>
              <a:rPr lang="en-US" sz="2600">
                <a:solidFill>
                  <a:schemeClr val="dk1"/>
                </a:solidFill>
                <a:latin typeface="Times New Roman"/>
                <a:ea typeface="Times New Roman"/>
                <a:cs typeface="Times New Roman"/>
                <a:sym typeface="Times New Roman"/>
              </a:rPr>
              <a:t>Clustering is the process of grouping a population or set of data points so that data points in the same group are more similar than data points in other groups. To put it another way, the idea is to distinguish comparable groups and allocate them to clusters.</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Times New Roman"/>
                <a:ea typeface="Times New Roman"/>
                <a:cs typeface="Times New Roman"/>
                <a:sym typeface="Times New Roman"/>
              </a:rPr>
              <a:t>We used the Elbow method and the Silhouette score to do so, and we chose the 28 clusters based on the results.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nvSpPr>
        <p:spPr>
          <a:xfrm>
            <a:off x="152400" y="28055"/>
            <a:ext cx="16764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2060"/>
                </a:solidFill>
                <a:latin typeface="Times New Roman"/>
                <a:ea typeface="Times New Roman"/>
                <a:cs typeface="Times New Roman"/>
                <a:sym typeface="Times New Roman"/>
              </a:rPr>
              <a:t>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24"/>
          <p:cNvSpPr txBox="1"/>
          <p:nvPr/>
        </p:nvSpPr>
        <p:spPr>
          <a:xfrm>
            <a:off x="0" y="895350"/>
            <a:ext cx="89154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sng" cap="none" strike="noStrike">
                <a:solidFill>
                  <a:schemeClr val="dk1"/>
                </a:solidFill>
                <a:latin typeface="Times New Roman"/>
                <a:ea typeface="Times New Roman"/>
                <a:cs typeface="Times New Roman"/>
                <a:sym typeface="Times New Roman"/>
              </a:rPr>
              <a:t>Implementation of Kmeans clustering-</a:t>
            </a:r>
            <a:endParaRPr b="1" i="0" sz="26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Calibri"/>
              <a:ea typeface="Calibri"/>
              <a:cs typeface="Calibri"/>
              <a:sym typeface="Calibri"/>
            </a:endParaRPr>
          </a:p>
        </p:txBody>
      </p:sp>
      <p:sp>
        <p:nvSpPr>
          <p:cNvPr id="165" name="Google Shape;165;p24"/>
          <p:cNvSpPr txBox="1"/>
          <p:nvPr/>
        </p:nvSpPr>
        <p:spPr>
          <a:xfrm>
            <a:off x="685800" y="1809750"/>
            <a:ext cx="8229600" cy="3232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Times New Roman"/>
                <a:ea typeface="Times New Roman"/>
                <a:cs typeface="Times New Roman"/>
                <a:sym typeface="Times New Roman"/>
              </a:rPr>
              <a:t>After deciding to use 28 clusters, we used the KMEANS clustering algorithm and then we created another column where each row is assigned to its separate clusters.</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Times New Roman"/>
                <a:ea typeface="Times New Roman"/>
                <a:cs typeface="Times New Roman"/>
                <a:sym typeface="Times New Roman"/>
              </a:rPr>
              <a:t>After assigning clusters, most of the points were assigned to cluster number 9, and </a:t>
            </a:r>
            <a:r>
              <a:rPr lang="en-US" sz="2600">
                <a:solidFill>
                  <a:schemeClr val="dk1"/>
                </a:solidFill>
                <a:latin typeface="Times New Roman"/>
                <a:ea typeface="Times New Roman"/>
                <a:cs typeface="Times New Roman"/>
                <a:sym typeface="Times New Roman"/>
              </a:rPr>
              <a:t>the remaining points were not evenly allocated among all clusters.</a:t>
            </a:r>
            <a:endParaRPr b="0" i="0" sz="20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p:nvPr/>
        </p:nvSpPr>
        <p:spPr>
          <a:xfrm>
            <a:off x="685800" y="4220170"/>
            <a:ext cx="7391400" cy="5847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212121"/>
              </a:buClr>
              <a:buSzPts val="1600"/>
              <a:buFont typeface="Arial"/>
              <a:buChar char="•"/>
            </a:pPr>
            <a:r>
              <a:rPr b="0" i="0" lang="en-US" sz="1600" u="none" cap="none" strike="noStrike">
                <a:solidFill>
                  <a:srgbClr val="212121"/>
                </a:solidFill>
                <a:latin typeface="Times New Roman"/>
                <a:ea typeface="Times New Roman"/>
                <a:cs typeface="Times New Roman"/>
                <a:sym typeface="Times New Roman"/>
              </a:rPr>
              <a:t>We can observe in the above plot that cluster 9 has the most clusters 2354, while cluster 1 has the second most clusters 569.</a:t>
            </a:r>
            <a:endParaRPr b="0" i="0" sz="1600" u="none" cap="none" strike="noStrike">
              <a:solidFill>
                <a:schemeClr val="dk1"/>
              </a:solidFill>
              <a:latin typeface="Times New Roman"/>
              <a:ea typeface="Times New Roman"/>
              <a:cs typeface="Times New Roman"/>
              <a:sym typeface="Times New Roman"/>
            </a:endParaRPr>
          </a:p>
        </p:txBody>
      </p:sp>
      <p:pic>
        <p:nvPicPr>
          <p:cNvPr id="171" name="Google Shape;171;p25"/>
          <p:cNvPicPr preferRelativeResize="0"/>
          <p:nvPr/>
        </p:nvPicPr>
        <p:blipFill>
          <a:blip r:embed="rId3">
            <a:alphaModFix/>
          </a:blip>
          <a:stretch>
            <a:fillRect/>
          </a:stretch>
        </p:blipFill>
        <p:spPr>
          <a:xfrm>
            <a:off x="152400" y="152400"/>
            <a:ext cx="8839201" cy="406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152400" y="226305"/>
            <a:ext cx="28194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2060"/>
                </a:solidFill>
                <a:latin typeface="Times New Roman"/>
                <a:ea typeface="Times New Roman"/>
                <a:cs typeface="Times New Roman"/>
                <a:sym typeface="Times New Roman"/>
              </a:rPr>
              <a:t>Model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26"/>
          <p:cNvSpPr txBox="1"/>
          <p:nvPr/>
        </p:nvSpPr>
        <p:spPr>
          <a:xfrm>
            <a:off x="533400" y="971550"/>
            <a:ext cx="8534400" cy="3786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202020"/>
              </a:buClr>
              <a:buSzPts val="2000"/>
              <a:buFont typeface="Arial"/>
              <a:buChar char="•"/>
            </a:pPr>
            <a:r>
              <a:rPr b="0" i="0" lang="en-US" sz="2000" u="none" cap="none" strike="noStrike">
                <a:solidFill>
                  <a:srgbClr val="202020"/>
                </a:solidFill>
                <a:latin typeface="Times New Roman"/>
                <a:ea typeface="Times New Roman"/>
                <a:cs typeface="Times New Roman"/>
                <a:sym typeface="Times New Roman"/>
              </a:rPr>
              <a:t>Evaluation of our K Means model -</a:t>
            </a:r>
            <a:endParaRPr b="0" i="0" sz="2000" u="none" cap="none" strike="noStrike">
              <a:solidFill>
                <a:srgbClr val="202020"/>
              </a:solidFill>
              <a:latin typeface="Times New Roman"/>
              <a:ea typeface="Times New Roman"/>
              <a:cs typeface="Times New Roman"/>
              <a:sym typeface="Times New Roman"/>
            </a:endParaRPr>
          </a:p>
          <a:p>
            <a:pPr indent="-355600" lvl="5" marL="2743200" marR="0" rtl="0" algn="l">
              <a:lnSpc>
                <a:spcPct val="100000"/>
              </a:lnSpc>
              <a:spcBef>
                <a:spcPts val="0"/>
              </a:spcBef>
              <a:spcAft>
                <a:spcPts val="0"/>
              </a:spcAft>
              <a:buClr>
                <a:srgbClr val="202020"/>
              </a:buClr>
              <a:buSzPts val="2000"/>
              <a:buFont typeface="Arial"/>
              <a:buChar char="■"/>
            </a:pPr>
            <a:r>
              <a:rPr b="0" i="0" lang="en-US" sz="2000" u="none" cap="none" strike="noStrike">
                <a:solidFill>
                  <a:srgbClr val="202020"/>
                </a:solidFill>
                <a:latin typeface="Times New Roman"/>
                <a:ea typeface="Times New Roman"/>
                <a:cs typeface="Times New Roman"/>
                <a:sym typeface="Times New Roman"/>
              </a:rPr>
              <a:t>Silhouette’s score was -</a:t>
            </a:r>
            <a:r>
              <a:rPr b="0" i="0" lang="en-US" sz="2000" u="none" cap="none" strike="noStrike">
                <a:solidFill>
                  <a:schemeClr val="dk1"/>
                </a:solidFill>
                <a:latin typeface="Times New Roman"/>
                <a:ea typeface="Times New Roman"/>
                <a:cs typeface="Times New Roman"/>
                <a:sym typeface="Times New Roman"/>
              </a:rPr>
              <a:t>0.0103</a:t>
            </a:r>
            <a:r>
              <a:rPr b="0" i="0" lang="en-US" sz="2000" u="none" cap="none" strike="noStrike">
                <a:solidFill>
                  <a:srgbClr val="20202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55600" lvl="5" marL="2743200" marR="0" rtl="0" algn="l">
              <a:lnSpc>
                <a:spcPct val="100000"/>
              </a:lnSpc>
              <a:spcBef>
                <a:spcPts val="0"/>
              </a:spcBef>
              <a:spcAft>
                <a:spcPts val="0"/>
              </a:spcAft>
              <a:buClr>
                <a:srgbClr val="202020"/>
              </a:buClr>
              <a:buSzPts val="2000"/>
              <a:buFont typeface="Arial"/>
              <a:buChar char="■"/>
            </a:pPr>
            <a:r>
              <a:rPr b="0" i="0" lang="en-US" sz="2000" u="none" cap="none" strike="noStrike">
                <a:solidFill>
                  <a:srgbClr val="202020"/>
                </a:solidFill>
                <a:latin typeface="Times New Roman"/>
                <a:ea typeface="Times New Roman"/>
                <a:cs typeface="Times New Roman"/>
                <a:sym typeface="Times New Roman"/>
              </a:rPr>
              <a:t>Calinski Harabasz score -</a:t>
            </a:r>
            <a:r>
              <a:rPr b="0" i="0" lang="en-US" sz="2000" u="none" cap="none" strike="noStrike">
                <a:solidFill>
                  <a:schemeClr val="dk1"/>
                </a:solidFill>
                <a:latin typeface="Times New Roman"/>
                <a:ea typeface="Times New Roman"/>
                <a:cs typeface="Times New Roman"/>
                <a:sym typeface="Times New Roman"/>
              </a:rPr>
              <a:t>10.5299</a:t>
            </a:r>
            <a:endParaRPr b="0" i="0" sz="1400" u="none" cap="none" strike="noStrike">
              <a:solidFill>
                <a:srgbClr val="000000"/>
              </a:solidFill>
              <a:latin typeface="Arial"/>
              <a:ea typeface="Arial"/>
              <a:cs typeface="Arial"/>
              <a:sym typeface="Arial"/>
            </a:endParaRPr>
          </a:p>
          <a:p>
            <a:pPr indent="-355600" lvl="5" marL="2743200" marR="0" rtl="0" algn="l">
              <a:lnSpc>
                <a:spcPct val="100000"/>
              </a:lnSpc>
              <a:spcBef>
                <a:spcPts val="0"/>
              </a:spcBef>
              <a:spcAft>
                <a:spcPts val="0"/>
              </a:spcAft>
              <a:buClr>
                <a:srgbClr val="202020"/>
              </a:buClr>
              <a:buSzPts val="2000"/>
              <a:buFont typeface="Arial"/>
              <a:buChar char="■"/>
            </a:pPr>
            <a:r>
              <a:rPr b="0" i="0" lang="en-US" sz="2000" u="none" cap="none" strike="noStrike">
                <a:solidFill>
                  <a:srgbClr val="202020"/>
                </a:solidFill>
                <a:latin typeface="Times New Roman"/>
                <a:ea typeface="Times New Roman"/>
                <a:cs typeface="Times New Roman"/>
                <a:sym typeface="Times New Roman"/>
              </a:rPr>
              <a:t>Davies Boulden Index-</a:t>
            </a:r>
            <a:r>
              <a:rPr b="0" i="0" lang="en-US" sz="2000" u="none" cap="none" strike="noStrike">
                <a:solidFill>
                  <a:schemeClr val="dk1"/>
                </a:solidFill>
                <a:latin typeface="Times New Roman"/>
                <a:ea typeface="Times New Roman"/>
                <a:cs typeface="Times New Roman"/>
                <a:sym typeface="Times New Roman"/>
              </a:rPr>
              <a:t>9.1133</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Calinski-Harabasz index, also known as the Variance Ratio Criterion, is the ratio of the total of between-cluster dispersion and inter-cluster dispersion for all clusters, divided by the number of clusters. The Davies-Boulden score was computed. The score is defined as the average similarity measure of each cluster to its most comparable cluster, where similarity is defined as the ratio of within-cluster to between-cluster distances.</a:t>
            </a: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As a result, we can conclude that our cluster is homogeneous within a cluster and heterogeneous with respect to other clusters.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nvSpPr>
        <p:spPr>
          <a:xfrm>
            <a:off x="533400" y="438150"/>
            <a:ext cx="2971800"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sng" cap="none" strike="noStrike">
                <a:solidFill>
                  <a:srgbClr val="002060"/>
                </a:solidFill>
                <a:latin typeface="Times New Roman"/>
                <a:ea typeface="Times New Roman"/>
                <a:cs typeface="Times New Roman"/>
                <a:sym typeface="Times New Roman"/>
              </a:rPr>
              <a:t>CONTENT</a:t>
            </a:r>
            <a:endParaRPr b="1" i="0" sz="2800" u="sng" cap="none" strike="noStrike">
              <a:solidFill>
                <a:srgbClr val="002060"/>
              </a:solidFill>
              <a:latin typeface="Times New Roman"/>
              <a:ea typeface="Times New Roman"/>
              <a:cs typeface="Times New Roman"/>
              <a:sym typeface="Times New Roman"/>
            </a:endParaRPr>
          </a:p>
        </p:txBody>
      </p:sp>
      <p:sp>
        <p:nvSpPr>
          <p:cNvPr id="59" name="Google Shape;59;p9"/>
          <p:cNvSpPr txBox="1"/>
          <p:nvPr/>
        </p:nvSpPr>
        <p:spPr>
          <a:xfrm>
            <a:off x="914400" y="1200150"/>
            <a:ext cx="5334000" cy="3875700"/>
          </a:xfrm>
          <a:prstGeom prst="rect">
            <a:avLst/>
          </a:prstGeom>
          <a:noFill/>
          <a:ln>
            <a:noFill/>
          </a:ln>
        </p:spPr>
        <p:txBody>
          <a:bodyPr anchorCtr="0" anchor="t" bIns="45700" lIns="91425" spcFirstLastPara="1" rIns="91425" wrap="square" tIns="45700">
            <a:spAutoFit/>
          </a:bodyPr>
          <a:lstStyle/>
          <a:p>
            <a:pPr indent="-457200" lvl="0" marL="469900"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Introduction</a:t>
            </a:r>
            <a:endParaRPr b="0" i="0" sz="1400" u="none" cap="none" strike="noStrike">
              <a:solidFill>
                <a:srgbClr val="000000"/>
              </a:solidFill>
              <a:latin typeface="Arial"/>
              <a:ea typeface="Arial"/>
              <a:cs typeface="Arial"/>
              <a:sym typeface="Arial"/>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Abstract</a:t>
            </a:r>
            <a:endParaRPr b="0" i="0" sz="1400" u="none" cap="none" strike="noStrike">
              <a:solidFill>
                <a:srgbClr val="000000"/>
              </a:solidFill>
              <a:latin typeface="Arial"/>
              <a:ea typeface="Arial"/>
              <a:cs typeface="Arial"/>
              <a:sym typeface="Arial"/>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Problem Statement</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Handling Null Values and feature engineering</a:t>
            </a:r>
            <a:endParaRPr b="0" i="0" sz="1400" u="none" cap="none" strike="noStrike">
              <a:solidFill>
                <a:srgbClr val="000000"/>
              </a:solidFill>
              <a:latin typeface="Arial"/>
              <a:ea typeface="Arial"/>
              <a:cs typeface="Arial"/>
              <a:sym typeface="Arial"/>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EDA</a:t>
            </a:r>
            <a:endParaRPr b="0" i="0" sz="1400" u="none" cap="none" strike="noStrike">
              <a:solidFill>
                <a:srgbClr val="000000"/>
              </a:solidFill>
              <a:latin typeface="Arial"/>
              <a:ea typeface="Arial"/>
              <a:cs typeface="Arial"/>
              <a:sym typeface="Arial"/>
            </a:endParaRPr>
          </a:p>
          <a:p>
            <a:pPr indent="-457200" lvl="0" marL="469265" marR="0" rtl="0" algn="l">
              <a:lnSpc>
                <a:spcPct val="995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Hypothesis Testing</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Finding Number of Clusters</a:t>
            </a:r>
            <a:endParaRPr b="0" i="0" sz="1400" u="none" cap="none" strike="noStrike">
              <a:solidFill>
                <a:srgbClr val="000000"/>
              </a:solidFill>
              <a:latin typeface="Arial"/>
              <a:ea typeface="Arial"/>
              <a:cs typeface="Arial"/>
              <a:sym typeface="Arial"/>
            </a:endParaRPr>
          </a:p>
          <a:p>
            <a:pPr indent="-457200" lvl="0" marL="469265" marR="0" rtl="0" algn="l">
              <a:lnSpc>
                <a:spcPct val="99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Algorithm</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Model Performance</a:t>
            </a:r>
            <a:endParaRPr b="0" i="0" sz="1400" u="none" cap="none" strike="noStrike">
              <a:solidFill>
                <a:srgbClr val="000000"/>
              </a:solidFill>
              <a:latin typeface="Arial"/>
              <a:ea typeface="Arial"/>
              <a:cs typeface="Arial"/>
              <a:sym typeface="Arial"/>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Interactive scatterplot of the cluster</a:t>
            </a:r>
            <a:endParaRPr b="0" i="0" sz="2000" u="none" cap="none" strike="noStrike">
              <a:solidFill>
                <a:schemeClr val="dk1"/>
              </a:solidFill>
              <a:latin typeface="Times New Roman"/>
              <a:ea typeface="Times New Roman"/>
              <a:cs typeface="Times New Roman"/>
              <a:sym typeface="Times New Roman"/>
            </a:endParaRPr>
          </a:p>
          <a:p>
            <a:pPr indent="-457200" lvl="0" marL="469265" marR="0" rtl="0" algn="l">
              <a:lnSpc>
                <a:spcPct val="111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37407" y="57150"/>
            <a:ext cx="506799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rgbClr val="002060"/>
                </a:solidFill>
                <a:latin typeface="Times New Roman"/>
                <a:ea typeface="Times New Roman"/>
                <a:cs typeface="Times New Roman"/>
                <a:sym typeface="Times New Roman"/>
              </a:rPr>
              <a:t>Interactive scatterplot of the cluster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83" name="Google Shape;183;p27"/>
          <p:cNvPicPr preferRelativeResize="0"/>
          <p:nvPr/>
        </p:nvPicPr>
        <p:blipFill>
          <a:blip r:embed="rId3">
            <a:alphaModFix/>
          </a:blip>
          <a:stretch>
            <a:fillRect/>
          </a:stretch>
        </p:blipFill>
        <p:spPr>
          <a:xfrm>
            <a:off x="152400" y="789526"/>
            <a:ext cx="8839200" cy="372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152400" y="133351"/>
            <a:ext cx="1990114" cy="38151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2400" u="sng">
                <a:solidFill>
                  <a:srgbClr val="002060"/>
                </a:solidFill>
                <a:latin typeface="Times New Roman"/>
                <a:ea typeface="Times New Roman"/>
                <a:cs typeface="Times New Roman"/>
                <a:sym typeface="Times New Roman"/>
              </a:rPr>
              <a:t>Conclusion</a:t>
            </a:r>
            <a:endParaRPr/>
          </a:p>
        </p:txBody>
      </p:sp>
      <p:sp>
        <p:nvSpPr>
          <p:cNvPr id="189" name="Google Shape;189;p28"/>
          <p:cNvSpPr txBox="1"/>
          <p:nvPr>
            <p:ph idx="1" type="body"/>
          </p:nvPr>
        </p:nvSpPr>
        <p:spPr>
          <a:xfrm>
            <a:off x="152400" y="666750"/>
            <a:ext cx="8915400" cy="3851311"/>
          </a:xfrm>
          <a:prstGeom prst="rect">
            <a:avLst/>
          </a:prstGeom>
          <a:noFill/>
          <a:ln>
            <a:noFill/>
          </a:ln>
        </p:spPr>
        <p:txBody>
          <a:bodyPr anchorCtr="0" anchor="t" bIns="0" lIns="0" spcFirstLastPara="1" rIns="0" wrap="square" tIns="12700">
            <a:spAutoFit/>
          </a:bodyPr>
          <a:lstStyle/>
          <a:p>
            <a:pPr indent="-285750" lvl="0" marL="376555" marR="5080" rtl="0" algn="l">
              <a:lnSpc>
                <a:spcPct val="115000"/>
              </a:lnSpc>
              <a:spcBef>
                <a:spcPts val="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done null value treatment, feature engineering, and EDA since loading the dataset, and then we've completed some tasks that were assigned to us.</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In this context, we've noticed that Netflix is increasingly focusing on movies rather than TV shows, especially after 2014.</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also found that different types of content are available in different countries, but TV-MA is the content that is available in the majority of countries. This could be because it shows that it is just for adult audiences, and the Netflix audience enjoys content like this.</a:t>
            </a:r>
            <a:endParaRPr/>
          </a:p>
          <a:p>
            <a:pPr indent="-285750" lvl="0" marL="376555" marR="5080" rtl="0" algn="l">
              <a:lnSpc>
                <a:spcPct val="115000"/>
              </a:lnSpc>
              <a:spcBef>
                <a:spcPts val="100"/>
              </a:spcBef>
              <a:spcAft>
                <a:spcPts val="0"/>
              </a:spcAft>
              <a:buClr>
                <a:srgbClr val="202020"/>
              </a:buClr>
              <a:buSzPts val="1800"/>
              <a:buFont typeface="Arial"/>
              <a:buChar char="•"/>
            </a:pPr>
            <a:r>
              <a:rPr lang="en-US" sz="1800">
                <a:latin typeface="Times New Roman"/>
                <a:ea typeface="Times New Roman"/>
                <a:cs typeface="Times New Roman"/>
                <a:sym typeface="Times New Roman"/>
              </a:rPr>
              <a:t>We've also defined different clusters based on their content; we've defined 28 clusters and implemented the KMEANS clustering algorithm. And then we determined that cluster number nine has the most clusters; we've also plotted a scatter plot in which we may interact with similar content in connection to that cluster.</a:t>
            </a:r>
            <a:endParaRPr/>
          </a:p>
          <a:p>
            <a:pPr indent="-184150" lvl="0" marL="376555" marR="5080" rtl="0" algn="l">
              <a:lnSpc>
                <a:spcPct val="115000"/>
              </a:lnSpc>
              <a:spcBef>
                <a:spcPts val="100"/>
              </a:spcBef>
              <a:spcAft>
                <a:spcPts val="0"/>
              </a:spcAft>
              <a:buClr>
                <a:srgbClr val="202020"/>
              </a:buClr>
              <a:buSzPts val="1600"/>
              <a:buFont typeface="Arial"/>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2971800" y="1352550"/>
            <a:ext cx="3644400" cy="1200298"/>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4200"/>
              <a:buFont typeface="Arial"/>
              <a:buNone/>
            </a:pPr>
            <a:r>
              <a:rPr b="1" i="0" lang="en-US" sz="4400" u="none" cap="none" strike="noStrike">
                <a:solidFill>
                  <a:srgbClr val="C80000"/>
                </a:solidFill>
                <a:latin typeface="Times New Roman"/>
                <a:ea typeface="Times New Roman"/>
                <a:cs typeface="Times New Roman"/>
                <a:sym typeface="Times New Roman"/>
              </a:rPr>
              <a:t>Thank you</a:t>
            </a:r>
            <a:endParaRPr b="1" i="0" sz="4400" u="none" cap="none" strike="noStrike">
              <a:solidFill>
                <a:srgbClr val="C8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nvSpPr>
        <p:spPr>
          <a:xfrm>
            <a:off x="533400" y="475686"/>
            <a:ext cx="3352800" cy="400110"/>
          </a:xfrm>
          <a:prstGeom prst="rect">
            <a:avLst/>
          </a:prstGeom>
          <a:noFill/>
          <a:ln>
            <a:noFill/>
          </a:ln>
        </p:spPr>
        <p:txBody>
          <a:bodyPr anchorCtr="0" anchor="t" bIns="45700" lIns="91425" spcFirstLastPara="1" rIns="91425" wrap="square" tIns="45700">
            <a:spAutoFit/>
          </a:bodyPr>
          <a:lstStyle/>
          <a:p>
            <a:pPr indent="0" lvl="0" marL="12700" marR="0" rtl="0" algn="l">
              <a:lnSpc>
                <a:spcPct val="69375"/>
              </a:lnSpc>
              <a:spcBef>
                <a:spcPts val="0"/>
              </a:spcBef>
              <a:spcAft>
                <a:spcPts val="0"/>
              </a:spcAft>
              <a:buClr>
                <a:srgbClr val="000000"/>
              </a:buClr>
              <a:buSzPts val="3200"/>
              <a:buFont typeface="Arial"/>
              <a:buNone/>
            </a:pPr>
            <a:r>
              <a:rPr b="1" i="0" lang="en-US" sz="3200" u="sng" cap="none" strike="noStrike">
                <a:solidFill>
                  <a:srgbClr val="002060"/>
                </a:solidFill>
                <a:latin typeface="Times New Roman"/>
                <a:ea typeface="Times New Roman"/>
                <a:cs typeface="Times New Roman"/>
                <a:sym typeface="Times New Roman"/>
              </a:rPr>
              <a:t>Introduction</a:t>
            </a:r>
            <a:endParaRPr b="1" i="0" sz="3200" u="sng" cap="none" strike="noStrike">
              <a:solidFill>
                <a:srgbClr val="002060"/>
              </a:solidFill>
              <a:latin typeface="Times New Roman"/>
              <a:ea typeface="Times New Roman"/>
              <a:cs typeface="Times New Roman"/>
              <a:sym typeface="Times New Roman"/>
            </a:endParaRPr>
          </a:p>
        </p:txBody>
      </p:sp>
      <p:sp>
        <p:nvSpPr>
          <p:cNvPr id="65" name="Google Shape;65;p10"/>
          <p:cNvSpPr txBox="1"/>
          <p:nvPr/>
        </p:nvSpPr>
        <p:spPr>
          <a:xfrm>
            <a:off x="533400" y="1200150"/>
            <a:ext cx="7848600" cy="2124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Netflix is a well-known OTT platform that offers a diverse range of material from various countries and genres</a:t>
            </a:r>
            <a:r>
              <a:rPr b="0" i="0" lang="en-US" sz="2200" u="none" cap="none" strike="noStrike">
                <a:solidFill>
                  <a:schemeClr val="dk1"/>
                </a:solidFill>
                <a:latin typeface="Times New Roman"/>
                <a:ea typeface="Times New Roman"/>
                <a:cs typeface="Times New Roman"/>
                <a:sym typeface="Times New Roman"/>
              </a:rPr>
              <a:t>, so keep an eye on 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The goal is to forecast clusters based on comparable content</a:t>
            </a:r>
            <a:r>
              <a:rPr b="0" i="0" lang="en-US" sz="2200" u="none" cap="none" strike="noStrike">
                <a:solidFill>
                  <a:schemeClr val="dk1"/>
                </a:solidFill>
                <a:latin typeface="Times New Roman"/>
                <a:ea typeface="Times New Roman"/>
                <a:cs typeface="Times New Roman"/>
                <a:sym typeface="Times New Roman"/>
              </a:rPr>
              <a:t> by </a:t>
            </a:r>
            <a:r>
              <a:rPr lang="en-US" sz="2200">
                <a:solidFill>
                  <a:schemeClr val="dk1"/>
                </a:solidFill>
                <a:latin typeface="Times New Roman"/>
                <a:ea typeface="Times New Roman"/>
                <a:cs typeface="Times New Roman"/>
                <a:sym typeface="Times New Roman"/>
              </a:rPr>
              <a:t>analyzing</a:t>
            </a:r>
            <a:r>
              <a:rPr b="0" i="0" lang="en-US" sz="2200" u="none" cap="none" strike="noStrike">
                <a:solidFill>
                  <a:schemeClr val="dk1"/>
                </a:solidFill>
                <a:latin typeface="Times New Roman"/>
                <a:ea typeface="Times New Roman"/>
                <a:cs typeface="Times New Roman"/>
                <a:sym typeface="Times New Roman"/>
              </a:rPr>
              <a:t> text-based features, in this example, the description column, which is a brief graphic </a:t>
            </a:r>
            <a:r>
              <a:rPr lang="en-US" sz="2200">
                <a:solidFill>
                  <a:schemeClr val="dk1"/>
                </a:solidFill>
                <a:latin typeface="Times New Roman"/>
                <a:ea typeface="Times New Roman"/>
                <a:cs typeface="Times New Roman"/>
                <a:sym typeface="Times New Roman"/>
              </a:rPr>
              <a:t>summary</a:t>
            </a:r>
            <a:r>
              <a:rPr b="0" i="0" lang="en-US" sz="2200" u="none" cap="none" strike="noStrike">
                <a:solidFill>
                  <a:schemeClr val="dk1"/>
                </a:solidFill>
                <a:latin typeface="Times New Roman"/>
                <a:ea typeface="Times New Roman"/>
                <a:cs typeface="Times New Roman"/>
                <a:sym typeface="Times New Roman"/>
              </a:rPr>
              <a:t> of the contents.</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381000" y="438150"/>
            <a:ext cx="320040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2800" u="sng">
                <a:solidFill>
                  <a:srgbClr val="002060"/>
                </a:solidFill>
                <a:latin typeface="Times New Roman"/>
                <a:ea typeface="Times New Roman"/>
                <a:cs typeface="Times New Roman"/>
                <a:sym typeface="Times New Roman"/>
              </a:rPr>
              <a:t>ABSTRACT</a:t>
            </a:r>
            <a:endParaRPr/>
          </a:p>
        </p:txBody>
      </p:sp>
      <p:sp>
        <p:nvSpPr>
          <p:cNvPr id="71" name="Google Shape;71;p11"/>
          <p:cNvSpPr txBox="1"/>
          <p:nvPr/>
        </p:nvSpPr>
        <p:spPr>
          <a:xfrm>
            <a:off x="504850" y="1197438"/>
            <a:ext cx="8244300" cy="3279900"/>
          </a:xfrm>
          <a:prstGeom prst="rect">
            <a:avLst/>
          </a:prstGeom>
          <a:noFill/>
          <a:ln>
            <a:noFill/>
          </a:ln>
        </p:spPr>
        <p:txBody>
          <a:bodyPr anchorCtr="0" anchor="t" bIns="0" lIns="0" spcFirstLastPara="1" rIns="0" wrap="square" tIns="53975">
            <a:spAutoFit/>
          </a:bodyPr>
          <a:lstStyle/>
          <a:p>
            <a:pPr indent="-342900" lvl="0" marL="355600" marR="0" rtl="0" algn="l">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objective was to use text-based criteria to anticipate clusters of related information.</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25"/>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draw insights from the dataset, exploratory data analysis is performed, but the first null findings are ignored.</a:t>
            </a:r>
            <a:endParaRPr b="0" i="0" sz="1400" u="none" cap="none" strike="noStrike">
              <a:solidFill>
                <a:srgbClr val="000000"/>
              </a:solidFill>
              <a:latin typeface="Arial"/>
              <a:ea typeface="Arial"/>
              <a:cs typeface="Arial"/>
              <a:sym typeface="Arial"/>
            </a:endParaRPr>
          </a:p>
          <a:p>
            <a:pPr indent="-342900" lvl="0" marL="354965" marR="508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addition, using EDA's findings, some hypothesis testing was done.</a:t>
            </a:r>
            <a:endParaRPr b="0" i="0" sz="1400" u="none" cap="none" strike="noStrike">
              <a:solidFill>
                <a:srgbClr val="000000"/>
              </a:solidFill>
              <a:latin typeface="Arial"/>
              <a:ea typeface="Arial"/>
              <a:cs typeface="Arial"/>
              <a:sym typeface="Arial"/>
            </a:endParaRPr>
          </a:p>
          <a:p>
            <a:pPr indent="-342900" lvl="0" marL="354965" marR="508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After that, our target variable, the description column, must be feature engineered, with NLP operations such as symbol removal, stop words, punctuation, tokenization, and vectorization using TFIDF done on it.</a:t>
            </a:r>
            <a:endParaRPr b="0" i="0" sz="1400" u="none" cap="none" strike="noStrike">
              <a:solidFill>
                <a:srgbClr val="000000"/>
              </a:solidFill>
              <a:latin typeface="Arial"/>
              <a:ea typeface="Arial"/>
              <a:cs typeface="Arial"/>
              <a:sym typeface="Arial"/>
            </a:endParaRPr>
          </a:p>
          <a:p>
            <a:pPr indent="-342900" lvl="0" marL="354965" marR="5080" rtl="0" algn="l">
              <a:lnSpc>
                <a:spcPct val="115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All that remained was to locate the clusters</a:t>
            </a:r>
            <a:r>
              <a:rPr b="0" i="0" lang="en-US" sz="2000" u="none" cap="none" strike="noStrike">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based on the number of clusters, we fit our models</a:t>
            </a:r>
            <a:r>
              <a:rPr b="0" i="0" lang="en-US" sz="2000" u="none" cap="none" strike="noStrike">
                <a:solidFill>
                  <a:schemeClr val="dk1"/>
                </a:solidFill>
                <a:latin typeface="Times New Roman"/>
                <a:ea typeface="Times New Roman"/>
                <a:cs typeface="Times New Roman"/>
                <a:sym typeface="Times New Roman"/>
              </a:rPr>
              <a:t> and </a:t>
            </a:r>
            <a:r>
              <a:rPr lang="en-US" sz="2000">
                <a:solidFill>
                  <a:schemeClr val="dk1"/>
                </a:solidFill>
                <a:latin typeface="Times New Roman"/>
                <a:ea typeface="Times New Roman"/>
                <a:cs typeface="Times New Roman"/>
                <a:sym typeface="Times New Roman"/>
              </a:rPr>
              <a:t>using assessment metrics, evaluate the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390550" y="516381"/>
            <a:ext cx="4714850" cy="44307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SzPts val="1400"/>
              <a:buNone/>
            </a:pPr>
            <a:r>
              <a:rPr b="1" lang="en-US" sz="2800" u="sng">
                <a:solidFill>
                  <a:srgbClr val="002060"/>
                </a:solidFill>
                <a:latin typeface="Times New Roman"/>
                <a:ea typeface="Times New Roman"/>
                <a:cs typeface="Times New Roman"/>
                <a:sym typeface="Times New Roman"/>
              </a:rPr>
              <a:t>PROBLEM STATEMENT</a:t>
            </a:r>
            <a:endParaRPr/>
          </a:p>
        </p:txBody>
      </p:sp>
      <p:sp>
        <p:nvSpPr>
          <p:cNvPr id="77" name="Google Shape;77;p12"/>
          <p:cNvSpPr txBox="1"/>
          <p:nvPr/>
        </p:nvSpPr>
        <p:spPr>
          <a:xfrm>
            <a:off x="408561" y="1200150"/>
            <a:ext cx="8198400" cy="3656400"/>
          </a:xfrm>
          <a:prstGeom prst="rect">
            <a:avLst/>
          </a:prstGeom>
          <a:noFill/>
          <a:ln>
            <a:noFill/>
          </a:ln>
        </p:spPr>
        <p:txBody>
          <a:bodyPr anchorCtr="0" anchor="t" bIns="0" lIns="0" spcFirstLastPara="1" rIns="0" wrap="square" tIns="49525">
            <a:spAutoFit/>
          </a:bodyPr>
          <a:lstStyle/>
          <a:p>
            <a:pPr indent="-342900" lvl="0" marL="355600" marR="0" rtl="0" algn="l">
              <a:lnSpc>
                <a:spcPct val="100000"/>
              </a:lnSpc>
              <a:spcBef>
                <a:spcPts val="0"/>
              </a:spcBef>
              <a:spcAft>
                <a:spcPts val="0"/>
              </a:spcAft>
              <a:buClr>
                <a:schemeClr val="dk1"/>
              </a:buClr>
              <a:buSzPts val="2260"/>
              <a:buFont typeface="Arial"/>
              <a:buChar char="•"/>
            </a:pPr>
            <a:r>
              <a:rPr lang="en-US" sz="2000">
                <a:solidFill>
                  <a:srgbClr val="202020"/>
                </a:solidFill>
                <a:latin typeface="Times New Roman"/>
                <a:ea typeface="Times New Roman"/>
                <a:cs typeface="Times New Roman"/>
                <a:sym typeface="Times New Roman"/>
              </a:rPr>
              <a:t>This dataset contains TV shows and movies that are currently accessible on Netflix as of 2019. The data was gathered through Flixable, a third-party Netflix search engine.</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390"/>
              </a:spcBef>
              <a:spcAft>
                <a:spcPts val="0"/>
              </a:spcAft>
              <a:buClr>
                <a:schemeClr val="dk1"/>
              </a:buClr>
              <a:buSzPts val="2260"/>
              <a:buFont typeface="Arial"/>
              <a:buChar char="•"/>
            </a:pPr>
            <a:r>
              <a:rPr b="0" i="0" lang="en-US" sz="2000" u="none" cap="none" strike="noStrike">
                <a:solidFill>
                  <a:srgbClr val="202020"/>
                </a:solidFill>
                <a:latin typeface="Times New Roman"/>
                <a:ea typeface="Times New Roman"/>
                <a:cs typeface="Times New Roman"/>
                <a:sym typeface="Times New Roman"/>
              </a:rPr>
              <a:t>In 2018, </a:t>
            </a:r>
            <a:r>
              <a:rPr lang="en-US" sz="2000">
                <a:solidFill>
                  <a:srgbClr val="202020"/>
                </a:solidFill>
                <a:latin typeface="Times New Roman"/>
                <a:ea typeface="Times New Roman"/>
                <a:cs typeface="Times New Roman"/>
                <a:sym typeface="Times New Roman"/>
              </a:rPr>
              <a:t>they presented an exciting research revealing that the number of TV shows available on Netflix has nearly tripled since 2010. Since 2010, the number of movies on the streaming service has dropped by almost 2,000 titles, while the number of TV episodes has nearly tripled. It will be fascinating to see what additional insights can be extracted from the same dataset.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390"/>
              </a:spcBef>
              <a:spcAft>
                <a:spcPts val="0"/>
              </a:spcAft>
              <a:buClr>
                <a:schemeClr val="dk1"/>
              </a:buClr>
              <a:buSzPts val="2260"/>
              <a:buFont typeface="Arial"/>
              <a:buChar char="•"/>
            </a:pPr>
            <a:r>
              <a:rPr lang="en-US" sz="2000">
                <a:solidFill>
                  <a:srgbClr val="202020"/>
                </a:solidFill>
                <a:latin typeface="Times New Roman"/>
                <a:ea typeface="Times New Roman"/>
                <a:cs typeface="Times New Roman"/>
                <a:sym typeface="Times New Roman"/>
              </a:rPr>
              <a:t>Combining this dataset with other external datasets like IMDB ratings</a:t>
            </a:r>
            <a:r>
              <a:rPr b="0" i="0" lang="en-US" sz="2000" u="none" cap="none" strike="noStrike">
                <a:solidFill>
                  <a:srgbClr val="202020"/>
                </a:solidFill>
                <a:latin typeface="Times New Roman"/>
                <a:ea typeface="Times New Roman"/>
                <a:cs typeface="Times New Roman"/>
                <a:sym typeface="Times New Roman"/>
              </a:rPr>
              <a:t>, rotten tomatoes can also provide many interesting findings.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nvSpPr>
        <p:spPr>
          <a:xfrm>
            <a:off x="76200" y="133350"/>
            <a:ext cx="8534400" cy="368819"/>
          </a:xfrm>
          <a:prstGeom prst="rect">
            <a:avLst/>
          </a:prstGeom>
          <a:noFill/>
          <a:ln>
            <a:noFill/>
          </a:ln>
        </p:spPr>
        <p:txBody>
          <a:bodyPr anchorCtr="0" anchor="t" bIns="45700" lIns="91425" spcFirstLastPara="1" rIns="91425" wrap="square" tIns="45700">
            <a:spAutoFit/>
          </a:bodyPr>
          <a:lstStyle/>
          <a:p>
            <a:pPr indent="0" lvl="0" marL="12065" marR="0" rtl="0" algn="l">
              <a:lnSpc>
                <a:spcPct val="70714"/>
              </a:lnSpc>
              <a:spcBef>
                <a:spcPts val="0"/>
              </a:spcBef>
              <a:spcAft>
                <a:spcPts val="0"/>
              </a:spcAft>
              <a:buClr>
                <a:srgbClr val="000000"/>
              </a:buClr>
              <a:buSzPts val="2800"/>
              <a:buFont typeface="Arial"/>
              <a:buNone/>
            </a:pPr>
            <a:r>
              <a:rPr b="1" i="0" lang="en-US" sz="2800" u="sng" cap="none" strike="noStrike">
                <a:solidFill>
                  <a:srgbClr val="002060"/>
                </a:solidFill>
                <a:latin typeface="Times New Roman"/>
                <a:ea typeface="Times New Roman"/>
                <a:cs typeface="Times New Roman"/>
                <a:sym typeface="Times New Roman"/>
              </a:rPr>
              <a:t>Handling Null Values and feature engineering</a:t>
            </a:r>
            <a:endParaRPr b="0" i="0" sz="1400" u="none" cap="none" strike="noStrike">
              <a:solidFill>
                <a:srgbClr val="000000"/>
              </a:solidFill>
              <a:latin typeface="Arial"/>
              <a:ea typeface="Arial"/>
              <a:cs typeface="Arial"/>
              <a:sym typeface="Arial"/>
            </a:endParaRPr>
          </a:p>
        </p:txBody>
      </p:sp>
      <p:sp>
        <p:nvSpPr>
          <p:cNvPr id="83" name="Google Shape;83;p13"/>
          <p:cNvSpPr txBox="1"/>
          <p:nvPr/>
        </p:nvSpPr>
        <p:spPr>
          <a:xfrm>
            <a:off x="6096000" y="819150"/>
            <a:ext cx="3048000" cy="1077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After loading the dataset, i checked for null values and eliminated them, as well as some irrelevant columns.</a:t>
            </a:r>
            <a:endParaRPr b="1" i="0" sz="1600" u="none" cap="none" strike="noStrike">
              <a:solidFill>
                <a:schemeClr val="dk1"/>
              </a:solidFill>
              <a:latin typeface="Times New Roman"/>
              <a:ea typeface="Times New Roman"/>
              <a:cs typeface="Times New Roman"/>
              <a:sym typeface="Times New Roman"/>
            </a:endParaRPr>
          </a:p>
        </p:txBody>
      </p:sp>
      <p:pic>
        <p:nvPicPr>
          <p:cNvPr id="84" name="Google Shape;84;p13"/>
          <p:cNvPicPr preferRelativeResize="0"/>
          <p:nvPr/>
        </p:nvPicPr>
        <p:blipFill>
          <a:blip r:embed="rId3">
            <a:alphaModFix/>
          </a:blip>
          <a:stretch>
            <a:fillRect/>
          </a:stretch>
        </p:blipFill>
        <p:spPr>
          <a:xfrm>
            <a:off x="152400" y="654575"/>
            <a:ext cx="5888775" cy="4318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76200" y="0"/>
            <a:ext cx="2767939" cy="635852"/>
          </a:xfrm>
          <a:prstGeom prst="rect">
            <a:avLst/>
          </a:prstGeom>
          <a:noFill/>
          <a:ln>
            <a:noFill/>
          </a:ln>
        </p:spPr>
        <p:txBody>
          <a:bodyPr anchorCtr="0" anchor="t" bIns="0" lIns="0" spcFirstLastPara="1" rIns="0" wrap="square" tIns="193675">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sng" cap="none" strike="noStrike">
                <a:solidFill>
                  <a:srgbClr val="002060"/>
                </a:solidFill>
                <a:latin typeface="Times New Roman"/>
                <a:ea typeface="Times New Roman"/>
                <a:cs typeface="Times New Roman"/>
                <a:sym typeface="Times New Roman"/>
              </a:rPr>
              <a:t>EDA</a:t>
            </a:r>
            <a:endParaRPr b="0" i="0" sz="1400" u="none" cap="none" strike="noStrike">
              <a:solidFill>
                <a:srgbClr val="000000"/>
              </a:solidFill>
              <a:latin typeface="Arial"/>
              <a:ea typeface="Arial"/>
              <a:cs typeface="Arial"/>
              <a:sym typeface="Arial"/>
            </a:endParaRPr>
          </a:p>
        </p:txBody>
      </p:sp>
      <p:sp>
        <p:nvSpPr>
          <p:cNvPr id="90" name="Google Shape;90;p14"/>
          <p:cNvSpPr txBox="1"/>
          <p:nvPr/>
        </p:nvSpPr>
        <p:spPr>
          <a:xfrm>
            <a:off x="1460169" y="635852"/>
            <a:ext cx="6436360" cy="289823"/>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Name of the Actors who acted more times only for Indian Movies?</a:t>
            </a:r>
            <a:endParaRPr b="0" i="0" sz="1800" u="none" cap="none" strike="noStrike">
              <a:solidFill>
                <a:schemeClr val="dk1"/>
              </a:solidFill>
              <a:latin typeface="Times New Roman"/>
              <a:ea typeface="Times New Roman"/>
              <a:cs typeface="Times New Roman"/>
              <a:sym typeface="Times New Roman"/>
            </a:endParaRPr>
          </a:p>
        </p:txBody>
      </p:sp>
      <p:sp>
        <p:nvSpPr>
          <p:cNvPr id="91" name="Google Shape;91;p14"/>
          <p:cNvSpPr txBox="1"/>
          <p:nvPr/>
        </p:nvSpPr>
        <p:spPr>
          <a:xfrm>
            <a:off x="457200" y="4476750"/>
            <a:ext cx="8153400"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As we can see from the plot, Anupam Kher has acted in more Indian films than anyone else.</a:t>
            </a:r>
            <a:endParaRPr b="1" i="0" sz="1600" u="none" cap="none" strike="noStrike">
              <a:solidFill>
                <a:schemeClr val="dk1"/>
              </a:solidFill>
              <a:latin typeface="Times New Roman"/>
              <a:ea typeface="Times New Roman"/>
              <a:cs typeface="Times New Roman"/>
              <a:sym typeface="Times New Roman"/>
            </a:endParaRPr>
          </a:p>
        </p:txBody>
      </p:sp>
      <p:pic>
        <p:nvPicPr>
          <p:cNvPr id="92" name="Google Shape;92;p14"/>
          <p:cNvPicPr preferRelativeResize="0"/>
          <p:nvPr/>
        </p:nvPicPr>
        <p:blipFill>
          <a:blip r:embed="rId3">
            <a:alphaModFix/>
          </a:blip>
          <a:stretch>
            <a:fillRect/>
          </a:stretch>
        </p:blipFill>
        <p:spPr>
          <a:xfrm>
            <a:off x="1723850" y="1181125"/>
            <a:ext cx="5696295" cy="324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6200" y="52250"/>
            <a:ext cx="2901900" cy="309600"/>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Clr>
                <a:srgbClr val="000000"/>
              </a:buClr>
              <a:buSzPts val="1600"/>
              <a:buFont typeface="Arial"/>
              <a:buNone/>
            </a:pPr>
            <a:r>
              <a:rPr b="1" i="0" lang="en-US" sz="1600" u="sng" cap="none" strike="noStrike">
                <a:solidFill>
                  <a:schemeClr val="dk1"/>
                </a:solidFill>
                <a:latin typeface="Times New Roman"/>
                <a:ea typeface="Times New Roman"/>
                <a:cs typeface="Times New Roman"/>
                <a:sym typeface="Times New Roman"/>
              </a:rPr>
              <a:t>EDA cont</a:t>
            </a:r>
            <a:r>
              <a:rPr b="0" i="0" lang="en-US" sz="1600" u="sng" cap="none" strike="noStrike">
                <a:solidFill>
                  <a:schemeClr val="dk1"/>
                </a:solidFill>
                <a:latin typeface="Times New Roman"/>
                <a:ea typeface="Times New Roman"/>
                <a:cs typeface="Times New Roman"/>
                <a:sym typeface="Times New Roman"/>
              </a:rPr>
              <a:t>.</a:t>
            </a:r>
            <a:endParaRPr b="0" i="0" sz="1600" u="sng" cap="none" strike="noStrike">
              <a:solidFill>
                <a:schemeClr val="dk1"/>
              </a:solidFill>
              <a:latin typeface="Times New Roman"/>
              <a:ea typeface="Times New Roman"/>
              <a:cs typeface="Times New Roman"/>
              <a:sym typeface="Times New Roman"/>
            </a:endParaRPr>
          </a:p>
        </p:txBody>
      </p:sp>
      <p:pic>
        <p:nvPicPr>
          <p:cNvPr descr="3" id="98" name="Google Shape;98;p15"/>
          <p:cNvPicPr preferRelativeResize="0"/>
          <p:nvPr>
            <p:ph idx="1" type="body"/>
          </p:nvPr>
        </p:nvPicPr>
        <p:blipFill rotWithShape="1">
          <a:blip r:embed="rId3">
            <a:alphaModFix/>
          </a:blip>
          <a:srcRect b="0" l="0" r="0" t="0"/>
          <a:stretch/>
        </p:blipFill>
        <p:spPr>
          <a:xfrm>
            <a:off x="609600" y="971550"/>
            <a:ext cx="7391400" cy="3352800"/>
          </a:xfrm>
          <a:prstGeom prst="rect">
            <a:avLst/>
          </a:prstGeom>
          <a:noFill/>
          <a:ln>
            <a:noFill/>
          </a:ln>
        </p:spPr>
      </p:pic>
      <p:sp>
        <p:nvSpPr>
          <p:cNvPr id="99" name="Google Shape;99;p15"/>
          <p:cNvSpPr txBox="1"/>
          <p:nvPr/>
        </p:nvSpPr>
        <p:spPr>
          <a:xfrm>
            <a:off x="1319530" y="361950"/>
            <a:ext cx="674560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What is more popular on Netflix, movies or TV shows?</a:t>
            </a:r>
            <a:endParaRPr b="0" i="0" sz="1400" u="none" cap="none" strike="noStrike">
              <a:solidFill>
                <a:srgbClr val="000000"/>
              </a:solidFill>
              <a:latin typeface="Arial"/>
              <a:ea typeface="Arial"/>
              <a:cs typeface="Arial"/>
              <a:sym typeface="Arial"/>
            </a:endParaRPr>
          </a:p>
        </p:txBody>
      </p:sp>
      <p:sp>
        <p:nvSpPr>
          <p:cNvPr id="100" name="Google Shape;100;p15"/>
          <p:cNvSpPr txBox="1"/>
          <p:nvPr/>
        </p:nvSpPr>
        <p:spPr>
          <a:xfrm>
            <a:off x="457200" y="4413250"/>
            <a:ext cx="8153400"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As we can see in the plot, there are more movies available on Netflix compared to TV shows. That means movies are more popular than TV shows.</a:t>
            </a:r>
            <a:endParaRPr b="1" i="0" sz="1600" u="none" cap="none" strike="noStrike">
              <a:solidFill>
                <a:schemeClr val="dk1"/>
              </a:solidFill>
              <a:latin typeface="Times New Roman"/>
              <a:ea typeface="Times New Roman"/>
              <a:cs typeface="Times New Roman"/>
              <a:sym typeface="Times New Roman"/>
            </a:endParaRPr>
          </a:p>
        </p:txBody>
      </p:sp>
      <p:pic>
        <p:nvPicPr>
          <p:cNvPr id="101" name="Google Shape;101;p15"/>
          <p:cNvPicPr preferRelativeResize="0"/>
          <p:nvPr/>
        </p:nvPicPr>
        <p:blipFill>
          <a:blip r:embed="rId4">
            <a:alphaModFix/>
          </a:blip>
          <a:stretch>
            <a:fillRect/>
          </a:stretch>
        </p:blipFill>
        <p:spPr>
          <a:xfrm>
            <a:off x="332450" y="832475"/>
            <a:ext cx="8153400" cy="347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2771" y="-14344"/>
            <a:ext cx="8829675" cy="359842"/>
          </a:xfrm>
          <a:prstGeom prst="rect">
            <a:avLst/>
          </a:prstGeom>
          <a:noFill/>
          <a:ln>
            <a:noFill/>
          </a:ln>
        </p:spPr>
        <p:txBody>
          <a:bodyPr anchorCtr="0" anchor="t" bIns="0" lIns="0" spcFirstLastPara="1" rIns="0" wrap="square" tIns="12050">
            <a:spAutoFit/>
          </a:bodyPr>
          <a:lstStyle/>
          <a:p>
            <a:pPr indent="0" lvl="0" marL="43180" marR="0" rtl="0" algn="l">
              <a:lnSpc>
                <a:spcPct val="186250"/>
              </a:lnSpc>
              <a:spcBef>
                <a:spcPts val="0"/>
              </a:spcBef>
              <a:spcAft>
                <a:spcPts val="0"/>
              </a:spcAft>
              <a:buClr>
                <a:srgbClr val="000000"/>
              </a:buClr>
              <a:buSzPts val="1600"/>
              <a:buFont typeface="Arial"/>
              <a:buNone/>
            </a:pPr>
            <a:r>
              <a:rPr b="1" i="0" lang="en-US" sz="1600" u="sng" cap="none" strike="noStrike">
                <a:solidFill>
                  <a:schemeClr val="dk1"/>
                </a:solidFill>
                <a:latin typeface="Times New Roman"/>
                <a:ea typeface="Times New Roman"/>
                <a:cs typeface="Times New Roman"/>
                <a:sym typeface="Times New Roman"/>
              </a:rPr>
              <a:t>EDA cont.</a:t>
            </a:r>
            <a:endParaRPr b="1" i="0" sz="1600" u="sng" cap="none" strike="noStrike">
              <a:solidFill>
                <a:schemeClr val="dk1"/>
              </a:solidFill>
              <a:latin typeface="Times New Roman"/>
              <a:ea typeface="Times New Roman"/>
              <a:cs typeface="Times New Roman"/>
              <a:sym typeface="Times New Roman"/>
            </a:endParaRPr>
          </a:p>
        </p:txBody>
      </p:sp>
      <p:sp>
        <p:nvSpPr>
          <p:cNvPr id="107" name="Google Shape;107;p16"/>
          <p:cNvSpPr txBox="1"/>
          <p:nvPr/>
        </p:nvSpPr>
        <p:spPr>
          <a:xfrm>
            <a:off x="1038860" y="310515"/>
            <a:ext cx="749554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Analysis of the top two countries where Netflix is most popular?</a:t>
            </a:r>
            <a:endParaRPr b="0" i="0" sz="1400" u="none" cap="none" strike="noStrike">
              <a:solidFill>
                <a:srgbClr val="000000"/>
              </a:solidFill>
              <a:latin typeface="Arial"/>
              <a:ea typeface="Arial"/>
              <a:cs typeface="Arial"/>
              <a:sym typeface="Arial"/>
            </a:endParaRPr>
          </a:p>
        </p:txBody>
      </p:sp>
      <p:sp>
        <p:nvSpPr>
          <p:cNvPr id="108" name="Google Shape;108;p16"/>
          <p:cNvSpPr txBox="1"/>
          <p:nvPr/>
        </p:nvSpPr>
        <p:spPr>
          <a:xfrm>
            <a:off x="228600" y="4523050"/>
            <a:ext cx="8763000" cy="5847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cap="none" strike="noStrike">
                <a:solidFill>
                  <a:schemeClr val="dk1"/>
                </a:solidFill>
                <a:latin typeface="Times New Roman"/>
                <a:ea typeface="Times New Roman"/>
                <a:cs typeface="Times New Roman"/>
                <a:sym typeface="Times New Roman"/>
              </a:rPr>
              <a:t>As can be seen in the plot above, the United States and India are the two countries where Netflix is most popular.</a:t>
            </a:r>
            <a:endParaRPr b="1" i="0" sz="1600" u="none" cap="none" strike="noStrike">
              <a:solidFill>
                <a:schemeClr val="dk1"/>
              </a:solidFill>
              <a:latin typeface="Times New Roman"/>
              <a:ea typeface="Times New Roman"/>
              <a:cs typeface="Times New Roman"/>
              <a:sym typeface="Times New Roman"/>
            </a:endParaRPr>
          </a:p>
        </p:txBody>
      </p:sp>
      <p:pic>
        <p:nvPicPr>
          <p:cNvPr id="109" name="Google Shape;109;p16"/>
          <p:cNvPicPr preferRelativeResize="0"/>
          <p:nvPr/>
        </p:nvPicPr>
        <p:blipFill>
          <a:blip r:embed="rId3">
            <a:alphaModFix/>
          </a:blip>
          <a:stretch>
            <a:fillRect/>
          </a:stretch>
        </p:blipFill>
        <p:spPr>
          <a:xfrm>
            <a:off x="1404925" y="831215"/>
            <a:ext cx="6214782" cy="35394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