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24c7324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24c7324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e985fcf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e985fcf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e985fcf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e985fcf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e985fcf7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e985fcf7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e985fcf7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e985fcf7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e985fcf7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e985fcf7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28a23774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28a23774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e985fcf7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e985fcf7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e985fcf7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e985fcf7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bf39f57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bf39f57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e985fcf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e985fcf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eed71989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eed71989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eed7198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eed7198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eed71989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eed71989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eed71989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eed71989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eed71989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eed71989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eed71989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eed71989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eed71989b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eed71989b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eed71989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eed71989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eed71989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eed71989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9eed71989b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9eed71989b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28a2377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28a2377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0c321ef8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0c321ef8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eed71989b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eed71989b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0c321ef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0c321ef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0c321ef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0c321ef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0c321ef8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0c321ef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a0c321ef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a0c321ef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9eed71989b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9eed71989b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4dc1d6566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4dc1d6566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89c3ee52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89c3ee52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8a2377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8a2377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28a23774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28a23774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8a23774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8a23774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13ffda7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13ffda7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e985fcf7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e985fcf7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39ca1e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f39ca1e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149075"/>
            <a:ext cx="5710500" cy="2705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37375" y="3973550"/>
            <a:ext cx="3911700" cy="991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300"/>
              <a:buNone/>
              <a:defRPr sz="23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36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809600"/>
            <a:ext cx="8520600" cy="37593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36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418025" y="1345725"/>
            <a:ext cx="49908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7E1416"/>
              </a:buClr>
              <a:buSzPts val="2800"/>
              <a:buNone/>
              <a:defRPr>
                <a:solidFill>
                  <a:srgbClr val="7E141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132833" y="456886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3690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b="1"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809600"/>
            <a:ext cx="8520600" cy="37593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132833" y="4568867"/>
            <a:ext cx="548700" cy="393600"/>
          </a:xfrm>
          <a:prstGeom prst="rect">
            <a:avLst/>
          </a:prstGeom>
          <a:noFill/>
          <a:ln>
            <a:noFill/>
          </a:ln>
        </p:spPr>
        <p:txBody>
          <a:bodyPr anchorCtr="0" anchor="ctr" bIns="91425" lIns="91425" spcFirstLastPara="1" rIns="91425" wrap="square" tIns="91425">
            <a:normAutofit/>
          </a:bodyPr>
          <a:lstStyle>
            <a:lvl1pPr lvl="0">
              <a:buNone/>
              <a:defRPr sz="1000">
                <a:solidFill>
                  <a:schemeClr val="dk2"/>
                </a:solidFill>
              </a:defRPr>
            </a:lvl1pPr>
            <a:lvl2pPr lvl="1">
              <a:buNone/>
              <a:defRPr sz="1000">
                <a:solidFill>
                  <a:schemeClr val="dk2"/>
                </a:solidFill>
              </a:defRPr>
            </a:lvl2pPr>
            <a:lvl3pPr lvl="2">
              <a:buNone/>
              <a:defRPr sz="1000">
                <a:solidFill>
                  <a:schemeClr val="dk2"/>
                </a:solidFill>
              </a:defRPr>
            </a:lvl3pPr>
            <a:lvl4pPr lvl="3">
              <a:buNone/>
              <a:defRPr sz="1000">
                <a:solidFill>
                  <a:schemeClr val="dk2"/>
                </a:solidFill>
              </a:defRPr>
            </a:lvl4pPr>
            <a:lvl5pPr lvl="4">
              <a:buNone/>
              <a:defRPr sz="1000">
                <a:solidFill>
                  <a:schemeClr val="dk2"/>
                </a:solidFill>
              </a:defRPr>
            </a:lvl5pPr>
            <a:lvl6pPr lvl="5">
              <a:buNone/>
              <a:defRPr sz="1000">
                <a:solidFill>
                  <a:schemeClr val="dk2"/>
                </a:solidFill>
              </a:defRPr>
            </a:lvl6pPr>
            <a:lvl7pPr lvl="6">
              <a:buNone/>
              <a:defRPr sz="1000">
                <a:solidFill>
                  <a:schemeClr val="dk2"/>
                </a:solidFill>
              </a:defRPr>
            </a:lvl7pPr>
            <a:lvl8pPr lvl="7">
              <a:buNone/>
              <a:defRPr sz="1000">
                <a:solidFill>
                  <a:schemeClr val="dk2"/>
                </a:solidFill>
              </a:defRPr>
            </a:lvl8pPr>
            <a:lvl9pPr lvl="8">
              <a:buNone/>
              <a:defRPr sz="1000">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577800" y="4568875"/>
            <a:ext cx="473100" cy="473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google.com/presentation/d/1I6GbB62tndh2jzmb7erxjfv9dfF0xJMRWfuw3fhJbvY/edit#slide=id.g24aaea973bc_0_5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1149075"/>
            <a:ext cx="6169500" cy="24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Client-Server Architecture</a:t>
            </a:r>
            <a:endParaRPr/>
          </a:p>
        </p:txBody>
      </p:sp>
      <p:sp>
        <p:nvSpPr>
          <p:cNvPr id="56" name="Google Shape;56;p13"/>
          <p:cNvSpPr txBox="1"/>
          <p:nvPr>
            <p:ph idx="1" type="subTitle"/>
          </p:nvPr>
        </p:nvSpPr>
        <p:spPr>
          <a:xfrm>
            <a:off x="237375" y="3973550"/>
            <a:ext cx="3911700" cy="99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Author: Steven Villarosa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Variables</a:t>
            </a:r>
            <a:endParaRPr/>
          </a:p>
        </p:txBody>
      </p:sp>
      <p:sp>
        <p:nvSpPr>
          <p:cNvPr id="143" name="Google Shape;143;p22"/>
          <p:cNvSpPr txBox="1"/>
          <p:nvPr>
            <p:ph idx="1" type="body"/>
          </p:nvPr>
        </p:nvSpPr>
        <p:spPr>
          <a:xfrm>
            <a:off x="311700" y="1008850"/>
            <a:ext cx="4171200" cy="3224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In PHP, both single and double quotes are  used to create strings.</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However, only double quotes can interpolate string.</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To interpolate strings, simply embed the variable into a double quoted string prefixed with $.</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To concatenate strings, use dot(.).</a:t>
            </a:r>
            <a:endParaRPr sz="1600">
              <a:solidFill>
                <a:srgbClr val="1B1B1B"/>
              </a:solidFill>
              <a:highlight>
                <a:schemeClr val="lt1"/>
              </a:highlight>
              <a:latin typeface="Roboto"/>
              <a:ea typeface="Roboto"/>
              <a:cs typeface="Roboto"/>
              <a:sym typeface="Roboto"/>
            </a:endParaRPr>
          </a:p>
        </p:txBody>
      </p:sp>
      <p:grpSp>
        <p:nvGrpSpPr>
          <p:cNvPr id="144" name="Google Shape;144;p22"/>
          <p:cNvGrpSpPr/>
          <p:nvPr/>
        </p:nvGrpSpPr>
        <p:grpSpPr>
          <a:xfrm>
            <a:off x="4831800" y="856450"/>
            <a:ext cx="4000493" cy="1659050"/>
            <a:chOff x="399954" y="1010400"/>
            <a:chExt cx="3922821" cy="1659050"/>
          </a:xfrm>
        </p:grpSpPr>
        <p:sp>
          <p:nvSpPr>
            <p:cNvPr id="145" name="Google Shape;145;p22"/>
            <p:cNvSpPr txBox="1"/>
            <p:nvPr/>
          </p:nvSpPr>
          <p:spPr>
            <a:xfrm>
              <a:off x="399954" y="1364750"/>
              <a:ext cx="3922800" cy="130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rgbClr val="800000"/>
                  </a:solidFill>
                  <a:highlight>
                    <a:schemeClr val="lt1"/>
                  </a:highlight>
                  <a:latin typeface="Courier New"/>
                  <a:ea typeface="Courier New"/>
                  <a:cs typeface="Courier New"/>
                  <a:sym typeface="Courier New"/>
                </a:rPr>
                <a:t>&lt;?php</a:t>
              </a:r>
              <a:endParaRPr sz="150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chemeClr val="dk1"/>
                  </a:solidFill>
                  <a:highlight>
                    <a:schemeClr val="lt1"/>
                  </a:highlight>
                  <a:latin typeface="Courier New"/>
                  <a:ea typeface="Courier New"/>
                  <a:cs typeface="Courier New"/>
                  <a:sym typeface="Courier New"/>
                </a:rPr>
                <a:t>    $name = "John Doe";</a:t>
              </a:r>
              <a:endParaRPr sz="150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chemeClr val="dk1"/>
                  </a:solidFill>
                  <a:highlight>
                    <a:schemeClr val="lt1"/>
                  </a:highlight>
                  <a:latin typeface="Courier New"/>
                  <a:ea typeface="Courier New"/>
                  <a:cs typeface="Courier New"/>
                  <a:sym typeface="Courier New"/>
                </a:rPr>
                <a:t>    echo </a:t>
              </a:r>
              <a:r>
                <a:rPr lang="en" sz="1500">
                  <a:solidFill>
                    <a:srgbClr val="A31515"/>
                  </a:solidFill>
                  <a:highlight>
                    <a:schemeClr val="lt1"/>
                  </a:highlight>
                  <a:latin typeface="Courier New"/>
                  <a:ea typeface="Courier New"/>
                  <a:cs typeface="Courier New"/>
                  <a:sym typeface="Courier New"/>
                </a:rPr>
                <a:t>"Welcome $</a:t>
              </a:r>
              <a:r>
                <a:rPr lang="en" sz="1500">
                  <a:solidFill>
                    <a:schemeClr val="dk1"/>
                  </a:solidFill>
                  <a:highlight>
                    <a:schemeClr val="lt1"/>
                  </a:highlight>
                  <a:latin typeface="Courier New"/>
                  <a:ea typeface="Courier New"/>
                  <a:cs typeface="Courier New"/>
                  <a:sym typeface="Courier New"/>
                </a:rPr>
                <a:t>name</a:t>
              </a:r>
              <a:r>
                <a:rPr lang="en" sz="1500">
                  <a:solidFill>
                    <a:srgbClr val="A31515"/>
                  </a:solidFill>
                  <a:highlight>
                    <a:schemeClr val="lt1"/>
                  </a:highlight>
                  <a:latin typeface="Courier New"/>
                  <a:ea typeface="Courier New"/>
                  <a:cs typeface="Courier New"/>
                  <a:sym typeface="Courier New"/>
                </a:rPr>
                <a:t>!"</a:t>
              </a:r>
              <a:r>
                <a:rPr lang="en" sz="1500">
                  <a:solidFill>
                    <a:schemeClr val="dk1"/>
                  </a:solidFill>
                  <a:highlight>
                    <a:schemeClr val="lt1"/>
                  </a:highlight>
                  <a:latin typeface="Courier New"/>
                  <a:ea typeface="Courier New"/>
                  <a:cs typeface="Courier New"/>
                  <a:sym typeface="Courier New"/>
                </a:rPr>
                <a:t>;</a:t>
              </a:r>
              <a:endParaRPr sz="150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800000"/>
                  </a:solidFill>
                  <a:highlight>
                    <a:schemeClr val="lt1"/>
                  </a:highlight>
                  <a:latin typeface="Courier New"/>
                  <a:ea typeface="Courier New"/>
                  <a:cs typeface="Courier New"/>
                  <a:sym typeface="Courier New"/>
                </a:rPr>
                <a:t>?&gt;</a:t>
              </a:r>
              <a:endParaRPr sz="1100">
                <a:solidFill>
                  <a:srgbClr val="800000"/>
                </a:solidFill>
                <a:highlight>
                  <a:srgbClr val="FFFFFF"/>
                </a:highlight>
                <a:latin typeface="Courier New"/>
                <a:ea typeface="Courier New"/>
                <a:cs typeface="Courier New"/>
                <a:sym typeface="Courier New"/>
              </a:endParaRPr>
            </a:p>
          </p:txBody>
        </p:sp>
        <p:sp>
          <p:nvSpPr>
            <p:cNvPr id="146" name="Google Shape;146;p22"/>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htdocs/interpolation.php</a:t>
              </a:r>
              <a:endParaRPr/>
            </a:p>
          </p:txBody>
        </p:sp>
      </p:grpSp>
      <p:grpSp>
        <p:nvGrpSpPr>
          <p:cNvPr id="147" name="Google Shape;147;p22"/>
          <p:cNvGrpSpPr/>
          <p:nvPr/>
        </p:nvGrpSpPr>
        <p:grpSpPr>
          <a:xfrm>
            <a:off x="4831800" y="2613800"/>
            <a:ext cx="4000493" cy="1798850"/>
            <a:chOff x="399954" y="1010400"/>
            <a:chExt cx="3922821" cy="1798850"/>
          </a:xfrm>
        </p:grpSpPr>
        <p:sp>
          <p:nvSpPr>
            <p:cNvPr id="148" name="Google Shape;148;p22"/>
            <p:cNvSpPr txBox="1"/>
            <p:nvPr/>
          </p:nvSpPr>
          <p:spPr>
            <a:xfrm>
              <a:off x="399954" y="1364750"/>
              <a:ext cx="3922800" cy="144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rgbClr val="800000"/>
                  </a:solidFill>
                  <a:highlight>
                    <a:schemeClr val="lt1"/>
                  </a:highlight>
                  <a:latin typeface="Courier New"/>
                  <a:ea typeface="Courier New"/>
                  <a:cs typeface="Courier New"/>
                  <a:sym typeface="Courier New"/>
                </a:rPr>
                <a:t>&lt;?php</a:t>
              </a:r>
              <a:endParaRPr sz="150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chemeClr val="dk1"/>
                  </a:solidFill>
                  <a:highlight>
                    <a:schemeClr val="lt1"/>
                  </a:highlight>
                  <a:latin typeface="Courier New"/>
                  <a:ea typeface="Courier New"/>
                  <a:cs typeface="Courier New"/>
                  <a:sym typeface="Courier New"/>
                </a:rPr>
                <a:t>    $name = "John Doe";</a:t>
              </a:r>
              <a:endParaRPr sz="150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chemeClr val="dk1"/>
                  </a:solidFill>
                  <a:highlight>
                    <a:schemeClr val="lt1"/>
                  </a:highlight>
                  <a:latin typeface="Courier New"/>
                  <a:ea typeface="Courier New"/>
                  <a:cs typeface="Courier New"/>
                  <a:sym typeface="Courier New"/>
                </a:rPr>
                <a:t>    echo </a:t>
              </a:r>
              <a:r>
                <a:rPr lang="en" sz="1500">
                  <a:solidFill>
                    <a:srgbClr val="A31515"/>
                  </a:solidFill>
                  <a:highlight>
                    <a:schemeClr val="lt1"/>
                  </a:highlight>
                  <a:latin typeface="Courier New"/>
                  <a:ea typeface="Courier New"/>
                  <a:cs typeface="Courier New"/>
                  <a:sym typeface="Courier New"/>
                </a:rPr>
                <a:t>"Welcome ".</a:t>
              </a:r>
              <a:r>
                <a:rPr lang="en" sz="1500">
                  <a:solidFill>
                    <a:schemeClr val="dk1"/>
                  </a:solidFill>
                  <a:highlight>
                    <a:schemeClr val="lt1"/>
                  </a:highlight>
                  <a:latin typeface="Courier New"/>
                  <a:ea typeface="Courier New"/>
                  <a:cs typeface="Courier New"/>
                  <a:sym typeface="Courier New"/>
                </a:rPr>
                <a:t>name;</a:t>
              </a:r>
              <a:endParaRPr sz="150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800000"/>
                  </a:solidFill>
                  <a:highlight>
                    <a:schemeClr val="lt1"/>
                  </a:highlight>
                  <a:latin typeface="Courier New"/>
                  <a:ea typeface="Courier New"/>
                  <a:cs typeface="Courier New"/>
                  <a:sym typeface="Courier New"/>
                </a:rPr>
                <a:t>?&gt;</a:t>
              </a:r>
              <a:endParaRPr sz="1500">
                <a:solidFill>
                  <a:srgbClr val="800000"/>
                </a:solidFill>
                <a:highlight>
                  <a:srgbClr val="FFFFFF"/>
                </a:highlight>
                <a:latin typeface="Courier New"/>
                <a:ea typeface="Courier New"/>
                <a:cs typeface="Courier New"/>
                <a:sym typeface="Courier New"/>
              </a:endParaRPr>
            </a:p>
          </p:txBody>
        </p:sp>
        <p:sp>
          <p:nvSpPr>
            <p:cNvPr id="149" name="Google Shape;149;p22"/>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htdocs/concatenation.php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PHP $_GET</a:t>
            </a:r>
            <a:endParaRPr/>
          </a:p>
        </p:txBody>
      </p:sp>
      <p:sp>
        <p:nvSpPr>
          <p:cNvPr id="155" name="Google Shape;155;p23"/>
          <p:cNvSpPr txBox="1"/>
          <p:nvPr>
            <p:ph idx="1" type="body"/>
          </p:nvPr>
        </p:nvSpPr>
        <p:spPr>
          <a:xfrm>
            <a:off x="311700" y="812350"/>
            <a:ext cx="8324400" cy="57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PHP $_GET is a PHP super global variable to access data received from query string.</a:t>
            </a:r>
            <a:endParaRPr sz="1600">
              <a:solidFill>
                <a:srgbClr val="1B1B1B"/>
              </a:solidFill>
              <a:highlight>
                <a:schemeClr val="lt1"/>
              </a:highlight>
              <a:latin typeface="Roboto"/>
              <a:ea typeface="Roboto"/>
              <a:cs typeface="Roboto"/>
              <a:sym typeface="Roboto"/>
            </a:endParaRPr>
          </a:p>
        </p:txBody>
      </p:sp>
      <p:sp>
        <p:nvSpPr>
          <p:cNvPr id="156" name="Google Shape;156;p23"/>
          <p:cNvSpPr txBox="1"/>
          <p:nvPr>
            <p:ph idx="1" type="body"/>
          </p:nvPr>
        </p:nvSpPr>
        <p:spPr>
          <a:xfrm>
            <a:off x="311700" y="3319100"/>
            <a:ext cx="8324400" cy="1589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When you navigate to "localhost/get_query_param.php" script without the query params, it will throw an error because the $_GET array does not have a key 'subject'.</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To make this code work, we have to check whether the value is empty.</a:t>
            </a:r>
            <a:endParaRPr sz="1600">
              <a:solidFill>
                <a:srgbClr val="1B1B1B"/>
              </a:solidFill>
              <a:highlight>
                <a:schemeClr val="lt1"/>
              </a:highlight>
              <a:latin typeface="Roboto"/>
              <a:ea typeface="Roboto"/>
              <a:cs typeface="Roboto"/>
              <a:sym typeface="Roboto"/>
            </a:endParaRPr>
          </a:p>
        </p:txBody>
      </p:sp>
      <p:grpSp>
        <p:nvGrpSpPr>
          <p:cNvPr id="157" name="Google Shape;157;p23"/>
          <p:cNvGrpSpPr/>
          <p:nvPr/>
        </p:nvGrpSpPr>
        <p:grpSpPr>
          <a:xfrm>
            <a:off x="1419591" y="1385050"/>
            <a:ext cx="4686212" cy="1776950"/>
            <a:chOff x="399946" y="1010400"/>
            <a:chExt cx="3922829" cy="1776950"/>
          </a:xfrm>
        </p:grpSpPr>
        <p:sp>
          <p:nvSpPr>
            <p:cNvPr id="158" name="Google Shape;158;p23"/>
            <p:cNvSpPr txBox="1"/>
            <p:nvPr/>
          </p:nvSpPr>
          <p:spPr>
            <a:xfrm>
              <a:off x="399946" y="1364750"/>
              <a:ext cx="3922800" cy="142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600">
                  <a:solidFill>
                    <a:srgbClr val="800000"/>
                  </a:solidFill>
                  <a:highlight>
                    <a:schemeClr val="lt1"/>
                  </a:highlight>
                  <a:latin typeface="Courier New"/>
                  <a:ea typeface="Courier New"/>
                  <a:cs typeface="Courier New"/>
                  <a:sym typeface="Courier New"/>
                </a:rPr>
                <a:t>&lt;?php</a:t>
              </a:r>
              <a:endParaRPr sz="1600">
                <a:solidFill>
                  <a:srgbClr val="80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chemeClr val="dk1"/>
                  </a:solidFill>
                  <a:highlight>
                    <a:schemeClr val="lt1"/>
                  </a:highlight>
                  <a:latin typeface="Courier New"/>
                  <a:ea typeface="Courier New"/>
                  <a:cs typeface="Courier New"/>
                  <a:sym typeface="Courier New"/>
                </a:rPr>
                <a:t>    $subject = $_GET[</a:t>
              </a:r>
              <a:r>
                <a:rPr lang="en" sz="1600">
                  <a:solidFill>
                    <a:srgbClr val="A31515"/>
                  </a:solidFill>
                  <a:highlight>
                    <a:schemeClr val="lt1"/>
                  </a:highlight>
                  <a:latin typeface="Courier New"/>
                  <a:ea typeface="Courier New"/>
                  <a:cs typeface="Courier New"/>
                  <a:sym typeface="Courier New"/>
                </a:rPr>
                <a:t>'subject'</a:t>
              </a:r>
              <a:r>
                <a:rPr lang="en" sz="1600">
                  <a:solidFill>
                    <a:schemeClr val="dk1"/>
                  </a:solidFill>
                  <a:highlight>
                    <a:schemeClr val="lt1"/>
                  </a:highlight>
                  <a:latin typeface="Courier New"/>
                  <a:ea typeface="Courier New"/>
                  <a:cs typeface="Courier New"/>
                  <a:sym typeface="Courier New"/>
                </a:rPr>
                <a:t>];</a:t>
              </a:r>
              <a:endParaRPr sz="160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chemeClr val="dk1"/>
                  </a:solidFill>
                  <a:highlight>
                    <a:schemeClr val="lt1"/>
                  </a:highlight>
                  <a:latin typeface="Courier New"/>
                  <a:ea typeface="Courier New"/>
                  <a:cs typeface="Courier New"/>
                  <a:sym typeface="Courier New"/>
                </a:rPr>
                <a:t>    echo </a:t>
              </a:r>
              <a:r>
                <a:rPr lang="en" sz="1600">
                  <a:solidFill>
                    <a:srgbClr val="A31515"/>
                  </a:solidFill>
                  <a:highlight>
                    <a:schemeClr val="lt1"/>
                  </a:highlight>
                  <a:latin typeface="Courier New"/>
                  <a:ea typeface="Courier New"/>
                  <a:cs typeface="Courier New"/>
                  <a:sym typeface="Courier New"/>
                </a:rPr>
                <a:t>"Welcome to $subject!"</a:t>
              </a:r>
              <a:r>
                <a:rPr lang="en" sz="1600">
                  <a:solidFill>
                    <a:schemeClr val="dk1"/>
                  </a:solidFill>
                  <a:highlight>
                    <a:schemeClr val="lt1"/>
                  </a:highlight>
                  <a:latin typeface="Courier New"/>
                  <a:ea typeface="Courier New"/>
                  <a:cs typeface="Courier New"/>
                  <a:sym typeface="Courier New"/>
                </a:rPr>
                <a:t>;</a:t>
              </a:r>
              <a:endParaRPr sz="160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00">
                  <a:solidFill>
                    <a:srgbClr val="800000"/>
                  </a:solidFill>
                  <a:highlight>
                    <a:schemeClr val="lt1"/>
                  </a:highlight>
                  <a:latin typeface="Courier New"/>
                  <a:ea typeface="Courier New"/>
                  <a:cs typeface="Courier New"/>
                  <a:sym typeface="Courier New"/>
                </a:rPr>
                <a:t>?&gt;</a:t>
              </a:r>
              <a:endParaRPr sz="1600">
                <a:solidFill>
                  <a:schemeClr val="dk1"/>
                </a:solidFill>
              </a:endParaRPr>
            </a:p>
            <a:p>
              <a:pPr indent="0" lvl="0" marL="0" rtl="0" algn="l">
                <a:lnSpc>
                  <a:spcPct val="135714"/>
                </a:lnSpc>
                <a:spcBef>
                  <a:spcPts val="0"/>
                </a:spcBef>
                <a:spcAft>
                  <a:spcPts val="0"/>
                </a:spcAft>
                <a:buNone/>
              </a:pPr>
              <a:r>
                <a:t/>
              </a:r>
              <a:endParaRPr sz="1500">
                <a:solidFill>
                  <a:srgbClr val="800000"/>
                </a:solidFill>
                <a:highlight>
                  <a:schemeClr val="lt1"/>
                </a:highlight>
                <a:latin typeface="Courier New"/>
                <a:ea typeface="Courier New"/>
                <a:cs typeface="Courier New"/>
                <a:sym typeface="Courier New"/>
              </a:endParaRPr>
            </a:p>
          </p:txBody>
        </p:sp>
        <p:sp>
          <p:nvSpPr>
            <p:cNvPr id="159" name="Google Shape;159;p23"/>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htdocs/get_query_param.php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isset() Function</a:t>
            </a:r>
            <a:endParaRPr/>
          </a:p>
        </p:txBody>
      </p:sp>
      <p:sp>
        <p:nvSpPr>
          <p:cNvPr id="165" name="Google Shape;165;p24"/>
          <p:cNvSpPr txBox="1"/>
          <p:nvPr>
            <p:ph idx="1" type="body"/>
          </p:nvPr>
        </p:nvSpPr>
        <p:spPr>
          <a:xfrm>
            <a:off x="311700" y="736150"/>
            <a:ext cx="8324400" cy="57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Check whether a variable is empty or whether the variable is set/declared</a:t>
            </a:r>
            <a:endParaRPr sz="1600">
              <a:solidFill>
                <a:srgbClr val="1B1B1B"/>
              </a:solidFill>
              <a:highlight>
                <a:schemeClr val="lt1"/>
              </a:highlight>
              <a:latin typeface="Roboto"/>
              <a:ea typeface="Roboto"/>
              <a:cs typeface="Roboto"/>
              <a:sym typeface="Roboto"/>
            </a:endParaRPr>
          </a:p>
        </p:txBody>
      </p:sp>
      <p:sp>
        <p:nvSpPr>
          <p:cNvPr id="166" name="Google Shape;166;p24"/>
          <p:cNvSpPr txBox="1"/>
          <p:nvPr>
            <p:ph idx="1" type="body"/>
          </p:nvPr>
        </p:nvSpPr>
        <p:spPr>
          <a:xfrm>
            <a:off x="426000" y="2467125"/>
            <a:ext cx="3554700" cy="1725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600">
                <a:solidFill>
                  <a:srgbClr val="1B1B1B"/>
                </a:solidFill>
                <a:highlight>
                  <a:schemeClr val="lt1"/>
                </a:highlight>
                <a:latin typeface="Roboto"/>
                <a:ea typeface="Roboto"/>
                <a:cs typeface="Roboto"/>
                <a:sym typeface="Roboto"/>
              </a:rPr>
              <a:t>Let's revise the previous code so it will not return error with or without a query param.</a:t>
            </a:r>
            <a:endParaRPr sz="1600">
              <a:solidFill>
                <a:srgbClr val="1B1B1B"/>
              </a:solidFill>
              <a:highlight>
                <a:schemeClr val="lt1"/>
              </a:highlight>
              <a:latin typeface="Roboto"/>
              <a:ea typeface="Roboto"/>
              <a:cs typeface="Roboto"/>
              <a:sym typeface="Roboto"/>
            </a:endParaRPr>
          </a:p>
        </p:txBody>
      </p:sp>
      <p:grpSp>
        <p:nvGrpSpPr>
          <p:cNvPr id="167" name="Google Shape;167;p24"/>
          <p:cNvGrpSpPr/>
          <p:nvPr/>
        </p:nvGrpSpPr>
        <p:grpSpPr>
          <a:xfrm>
            <a:off x="4092516" y="2543325"/>
            <a:ext cx="4490061" cy="2460050"/>
            <a:chOff x="399954" y="1010400"/>
            <a:chExt cx="3922821" cy="2460050"/>
          </a:xfrm>
        </p:grpSpPr>
        <p:sp>
          <p:nvSpPr>
            <p:cNvPr id="168" name="Google Shape;168;p24"/>
            <p:cNvSpPr txBox="1"/>
            <p:nvPr/>
          </p:nvSpPr>
          <p:spPr>
            <a:xfrm>
              <a:off x="399954" y="1364750"/>
              <a:ext cx="3922800" cy="210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800000"/>
                  </a:solidFill>
                  <a:highlight>
                    <a:srgbClr val="FFFFFF"/>
                  </a:highlight>
                  <a:latin typeface="Courier New"/>
                  <a:ea typeface="Courier New"/>
                  <a:cs typeface="Courier New"/>
                  <a:sym typeface="Courier New"/>
                </a:rPr>
                <a:t>&lt;?php</a:t>
              </a:r>
              <a:endParaRPr>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if</a:t>
              </a:r>
              <a:r>
                <a:rPr lang="en">
                  <a:solidFill>
                    <a:schemeClr val="dk1"/>
                  </a:solidFill>
                  <a:highlight>
                    <a:srgbClr val="FFFFFF"/>
                  </a:highlight>
                  <a:latin typeface="Courier New"/>
                  <a:ea typeface="Courier New"/>
                  <a:cs typeface="Courier New"/>
                  <a:sym typeface="Courier New"/>
                </a:rPr>
                <a:t>(isset($_GET[</a:t>
              </a:r>
              <a:r>
                <a:rPr lang="en">
                  <a:solidFill>
                    <a:srgbClr val="A31515"/>
                  </a:solidFill>
                  <a:highlight>
                    <a:srgbClr val="FFFFFF"/>
                  </a:highlight>
                  <a:latin typeface="Courier New"/>
                  <a:ea typeface="Courier New"/>
                  <a:cs typeface="Courier New"/>
                  <a:sym typeface="Courier New"/>
                </a:rPr>
                <a:t>'subject'</a:t>
              </a: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       $subject = $_GET['subject'];</a:t>
              </a:r>
              <a:endParaRPr>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    	   echo "Welcome to $subject!";</a:t>
              </a:r>
              <a:endParaRPr>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chemeClr val="dk1"/>
                  </a:solidFill>
                  <a:highlight>
                    <a:srgbClr val="FFFFFF"/>
                  </a:highlight>
                  <a:latin typeface="Courier New"/>
                  <a:ea typeface="Courier New"/>
                  <a:cs typeface="Courier New"/>
                  <a:sym typeface="Courier New"/>
                </a:rPr>
                <a:t>    echo </a:t>
              </a:r>
              <a:r>
                <a:rPr lang="en">
                  <a:solidFill>
                    <a:srgbClr val="A31515"/>
                  </a:solidFill>
                  <a:highlight>
                    <a:srgbClr val="FFFFFF"/>
                  </a:highlight>
                  <a:latin typeface="Courier New"/>
                  <a:ea typeface="Courier New"/>
                  <a:cs typeface="Courier New"/>
                  <a:sym typeface="Courier New"/>
                </a:rPr>
                <a:t>"Please provide subject code."</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800000"/>
                  </a:solidFill>
                  <a:highlight>
                    <a:srgbClr val="FFFFFF"/>
                  </a:highlight>
                  <a:latin typeface="Courier New"/>
                  <a:ea typeface="Courier New"/>
                  <a:cs typeface="Courier New"/>
                  <a:sym typeface="Courier New"/>
                </a:rPr>
                <a:t>?&gt;</a:t>
              </a:r>
              <a:endParaRPr>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800000"/>
                </a:solidFill>
                <a:highlight>
                  <a:schemeClr val="lt1"/>
                </a:highlight>
                <a:latin typeface="Courier New"/>
                <a:ea typeface="Courier New"/>
                <a:cs typeface="Courier New"/>
                <a:sym typeface="Courier New"/>
              </a:endParaRPr>
            </a:p>
          </p:txBody>
        </p:sp>
        <p:sp>
          <p:nvSpPr>
            <p:cNvPr id="169" name="Google Shape;169;p24"/>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htdocs/get_query_param.php</a:t>
              </a:r>
              <a:endParaRPr>
                <a:solidFill>
                  <a:schemeClr val="dk1"/>
                </a:solidFill>
              </a:endParaRPr>
            </a:p>
            <a:p>
              <a:pPr indent="0" lvl="0" marL="0" rtl="0" algn="l">
                <a:spcBef>
                  <a:spcPts val="0"/>
                </a:spcBef>
                <a:spcAft>
                  <a:spcPts val="0"/>
                </a:spcAft>
                <a:buNone/>
              </a:pPr>
              <a:r>
                <a:t/>
              </a:r>
              <a:endParaRPr/>
            </a:p>
          </p:txBody>
        </p:sp>
      </p:grpSp>
      <p:sp>
        <p:nvSpPr>
          <p:cNvPr id="170" name="Google Shape;170;p24"/>
          <p:cNvSpPr txBox="1"/>
          <p:nvPr/>
        </p:nvSpPr>
        <p:spPr>
          <a:xfrm>
            <a:off x="707763" y="1148550"/>
            <a:ext cx="3554700" cy="13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$a = </a:t>
            </a:r>
            <a:r>
              <a:rPr lang="en" sz="1500">
                <a:solidFill>
                  <a:srgbClr val="FF0000"/>
                </a:solidFill>
                <a:highlight>
                  <a:srgbClr val="FFFFFF"/>
                </a:highlight>
                <a:latin typeface="Courier New"/>
                <a:ea typeface="Courier New"/>
                <a:cs typeface="Courier New"/>
                <a:sym typeface="Courier New"/>
              </a:rPr>
              <a:t>0</a:t>
            </a:r>
            <a:r>
              <a:rPr lang="en"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rgbClr val="008000"/>
                </a:solidFill>
                <a:highlight>
                  <a:srgbClr val="FFFFFF"/>
                </a:highlight>
                <a:latin typeface="Courier New"/>
                <a:ea typeface="Courier New"/>
                <a:cs typeface="Courier New"/>
                <a:sym typeface="Courier New"/>
              </a:rPr>
              <a:t>// True because $a is set</a:t>
            </a:r>
            <a:endParaRPr sz="15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rgbClr val="0000CD"/>
                </a:solidFill>
                <a:highlight>
                  <a:srgbClr val="FFFFFF"/>
                </a:highlight>
                <a:latin typeface="Courier New"/>
                <a:ea typeface="Courier New"/>
                <a:cs typeface="Courier New"/>
                <a:sym typeface="Courier New"/>
              </a:rPr>
              <a:t>if</a:t>
            </a:r>
            <a:r>
              <a:rPr lang="en" sz="1500">
                <a:solidFill>
                  <a:schemeClr val="dk1"/>
                </a:solidFill>
                <a:highlight>
                  <a:srgbClr val="FFFFFF"/>
                </a:highlight>
                <a:latin typeface="Courier New"/>
                <a:ea typeface="Courier New"/>
                <a:cs typeface="Courier New"/>
                <a:sym typeface="Courier New"/>
              </a:rPr>
              <a:t> (</a:t>
            </a:r>
            <a:r>
              <a:rPr lang="en" sz="1500">
                <a:solidFill>
                  <a:srgbClr val="0000CD"/>
                </a:solidFill>
                <a:highlight>
                  <a:srgbClr val="FFFFFF"/>
                </a:highlight>
                <a:latin typeface="Courier New"/>
                <a:ea typeface="Courier New"/>
                <a:cs typeface="Courier New"/>
                <a:sym typeface="Courier New"/>
              </a:rPr>
              <a:t>isset</a:t>
            </a:r>
            <a:r>
              <a:rPr lang="en" sz="1500">
                <a:solidFill>
                  <a:schemeClr val="dk1"/>
                </a:solidFill>
                <a:highlight>
                  <a:srgbClr val="FFFFFF"/>
                </a:highlight>
                <a:latin typeface="Courier New"/>
                <a:ea typeface="Courier New"/>
                <a:cs typeface="Courier New"/>
                <a:sym typeface="Courier New"/>
              </a:rPr>
              <a:t>($a)) {</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  </a:t>
            </a:r>
            <a:r>
              <a:rPr lang="en" sz="1500">
                <a:solidFill>
                  <a:srgbClr val="0000CD"/>
                </a:solidFill>
                <a:highlight>
                  <a:srgbClr val="FFFFFF"/>
                </a:highlight>
                <a:latin typeface="Courier New"/>
                <a:ea typeface="Courier New"/>
                <a:cs typeface="Courier New"/>
                <a:sym typeface="Courier New"/>
              </a:rPr>
              <a:t>echo</a:t>
            </a:r>
            <a:r>
              <a:rPr lang="en" sz="1500">
                <a:solidFill>
                  <a:schemeClr val="dk1"/>
                </a:solidFill>
                <a:highlight>
                  <a:srgbClr val="FFFFFF"/>
                </a:highlight>
                <a:latin typeface="Courier New"/>
                <a:ea typeface="Courier New"/>
                <a:cs typeface="Courier New"/>
                <a:sym typeface="Courier New"/>
              </a:rPr>
              <a:t> </a:t>
            </a:r>
            <a:r>
              <a:rPr lang="en" sz="1500">
                <a:solidFill>
                  <a:srgbClr val="A52A2A"/>
                </a:solidFill>
                <a:highlight>
                  <a:srgbClr val="FFFFFF"/>
                </a:highlight>
                <a:latin typeface="Courier New"/>
                <a:ea typeface="Courier New"/>
                <a:cs typeface="Courier New"/>
                <a:sym typeface="Courier New"/>
              </a:rPr>
              <a:t>"Variable 'a' is set"</a:t>
            </a:r>
            <a:r>
              <a:rPr lang="en"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a:t>
            </a:r>
            <a:endParaRPr sz="1500">
              <a:solidFill>
                <a:schemeClr val="dk1"/>
              </a:solidFill>
            </a:endParaRPr>
          </a:p>
        </p:txBody>
      </p:sp>
      <p:sp>
        <p:nvSpPr>
          <p:cNvPr id="171" name="Google Shape;171;p24"/>
          <p:cNvSpPr txBox="1"/>
          <p:nvPr/>
        </p:nvSpPr>
        <p:spPr>
          <a:xfrm>
            <a:off x="4433938" y="1148550"/>
            <a:ext cx="3806100" cy="13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$b = null;</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008000"/>
                </a:solidFill>
                <a:highlight>
                  <a:srgbClr val="FFFFFF"/>
                </a:highlight>
                <a:latin typeface="Courier New"/>
                <a:ea typeface="Courier New"/>
                <a:cs typeface="Courier New"/>
                <a:sym typeface="Courier New"/>
              </a:rPr>
              <a:t>// False because $b is NULL</a:t>
            </a:r>
            <a:endParaRPr sz="15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0000CD"/>
                </a:solidFill>
                <a:highlight>
                  <a:srgbClr val="FFFFFF"/>
                </a:highlight>
                <a:latin typeface="Courier New"/>
                <a:ea typeface="Courier New"/>
                <a:cs typeface="Courier New"/>
                <a:sym typeface="Courier New"/>
              </a:rPr>
              <a:t>if</a:t>
            </a:r>
            <a:r>
              <a:rPr lang="en" sz="1500">
                <a:solidFill>
                  <a:schemeClr val="dk1"/>
                </a:solidFill>
                <a:highlight>
                  <a:srgbClr val="FFFFFF"/>
                </a:highlight>
                <a:latin typeface="Courier New"/>
                <a:ea typeface="Courier New"/>
                <a:cs typeface="Courier New"/>
                <a:sym typeface="Courier New"/>
              </a:rPr>
              <a:t> (</a:t>
            </a:r>
            <a:r>
              <a:rPr lang="en" sz="1500">
                <a:solidFill>
                  <a:srgbClr val="0000CD"/>
                </a:solidFill>
                <a:highlight>
                  <a:srgbClr val="FFFFFF"/>
                </a:highlight>
                <a:latin typeface="Courier New"/>
                <a:ea typeface="Courier New"/>
                <a:cs typeface="Courier New"/>
                <a:sym typeface="Courier New"/>
              </a:rPr>
              <a:t>isset</a:t>
            </a:r>
            <a:r>
              <a:rPr lang="en" sz="1500">
                <a:solidFill>
                  <a:schemeClr val="dk1"/>
                </a:solidFill>
                <a:highlight>
                  <a:srgbClr val="FFFFFF"/>
                </a:highlight>
                <a:latin typeface="Courier New"/>
                <a:ea typeface="Courier New"/>
                <a:cs typeface="Courier New"/>
                <a:sym typeface="Courier New"/>
              </a:rPr>
              <a:t>($b)) {</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  </a:t>
            </a:r>
            <a:r>
              <a:rPr lang="en" sz="1500">
                <a:solidFill>
                  <a:srgbClr val="0000CD"/>
                </a:solidFill>
                <a:highlight>
                  <a:srgbClr val="FFFFFF"/>
                </a:highlight>
                <a:latin typeface="Courier New"/>
                <a:ea typeface="Courier New"/>
                <a:cs typeface="Courier New"/>
                <a:sym typeface="Courier New"/>
              </a:rPr>
              <a:t>echo</a:t>
            </a:r>
            <a:r>
              <a:rPr lang="en" sz="1500">
                <a:solidFill>
                  <a:schemeClr val="dk1"/>
                </a:solidFill>
                <a:highlight>
                  <a:srgbClr val="FFFFFF"/>
                </a:highlight>
                <a:latin typeface="Courier New"/>
                <a:ea typeface="Courier New"/>
                <a:cs typeface="Courier New"/>
                <a:sym typeface="Courier New"/>
              </a:rPr>
              <a:t> </a:t>
            </a:r>
            <a:r>
              <a:rPr lang="en" sz="1500">
                <a:solidFill>
                  <a:srgbClr val="A52A2A"/>
                </a:solidFill>
                <a:highlight>
                  <a:srgbClr val="FFFFFF"/>
                </a:highlight>
                <a:latin typeface="Courier New"/>
                <a:ea typeface="Courier New"/>
                <a:cs typeface="Courier New"/>
                <a:sym typeface="Courier New"/>
              </a:rPr>
              <a:t>"Variable 'b' is set."</a:t>
            </a:r>
            <a:r>
              <a:rPr lang="en"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00">
                <a:solidFill>
                  <a:schemeClr val="dk1"/>
                </a:solidFill>
                <a:highlight>
                  <a:srgbClr val="FFFFFF"/>
                </a:highlight>
                <a:latin typeface="Courier New"/>
                <a:ea typeface="Courier New"/>
                <a:cs typeface="Courier New"/>
                <a:sym typeface="Courier New"/>
              </a:rPr>
              <a:t>}</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Data from HTML Form</a:t>
            </a:r>
            <a:endParaRPr/>
          </a:p>
        </p:txBody>
      </p:sp>
      <p:grpSp>
        <p:nvGrpSpPr>
          <p:cNvPr id="177" name="Google Shape;177;p25"/>
          <p:cNvGrpSpPr/>
          <p:nvPr/>
        </p:nvGrpSpPr>
        <p:grpSpPr>
          <a:xfrm>
            <a:off x="4871472" y="1931700"/>
            <a:ext cx="4179373" cy="2460050"/>
            <a:chOff x="399954" y="1010400"/>
            <a:chExt cx="3922821" cy="2460050"/>
          </a:xfrm>
        </p:grpSpPr>
        <p:sp>
          <p:nvSpPr>
            <p:cNvPr id="178" name="Google Shape;178;p25"/>
            <p:cNvSpPr txBox="1"/>
            <p:nvPr/>
          </p:nvSpPr>
          <p:spPr>
            <a:xfrm>
              <a:off x="399954" y="1364750"/>
              <a:ext cx="3922800" cy="210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&lt;?php</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if</a:t>
              </a:r>
              <a:r>
                <a:rPr lang="en" sz="1300">
                  <a:solidFill>
                    <a:schemeClr val="dk1"/>
                  </a:solidFill>
                  <a:highlight>
                    <a:srgbClr val="FFFFFF"/>
                  </a:highlight>
                  <a:latin typeface="Courier New"/>
                  <a:ea typeface="Courier New"/>
                  <a:cs typeface="Courier New"/>
                  <a:sym typeface="Courier New"/>
                </a:rPr>
                <a:t>(isset($_GET[</a:t>
              </a:r>
              <a:r>
                <a:rPr lang="en" sz="1300">
                  <a:solidFill>
                    <a:srgbClr val="A31515"/>
                  </a:solidFill>
                  <a:highlight>
                    <a:srgbClr val="FFFFFF"/>
                  </a:highlight>
                  <a:latin typeface="Courier New"/>
                  <a:ea typeface="Courier New"/>
                  <a:cs typeface="Courier New"/>
                  <a:sym typeface="Courier New"/>
                </a:rPr>
                <a:t>'subject'</a:t>
              </a:r>
              <a:r>
                <a:rPr lang="en" sz="1300">
                  <a:solidFill>
                    <a:schemeClr val="dk1"/>
                  </a:solidFill>
                  <a:highlight>
                    <a:srgbClr val="FFFFFF"/>
                  </a:highlight>
                  <a:latin typeface="Courier New"/>
                  <a:ea typeface="Courier New"/>
                  <a:cs typeface="Courier New"/>
                  <a:sym typeface="Courier New"/>
                </a:rPr>
                <a:t>]))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$subject = $_GET['subject'];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echo "Welcome to $subject!";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echo </a:t>
              </a:r>
              <a:r>
                <a:rPr lang="en" sz="1300">
                  <a:solidFill>
                    <a:srgbClr val="A31515"/>
                  </a:solidFill>
                  <a:highlight>
                    <a:srgbClr val="FFFFFF"/>
                  </a:highlight>
                  <a:latin typeface="Courier New"/>
                  <a:ea typeface="Courier New"/>
                  <a:cs typeface="Courier New"/>
                  <a:sym typeface="Courier New"/>
                </a:rPr>
                <a:t>"Please provide subject code."</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800000"/>
                </a:solidFill>
                <a:highlight>
                  <a:schemeClr val="lt1"/>
                </a:highlight>
                <a:latin typeface="Courier New"/>
                <a:ea typeface="Courier New"/>
                <a:cs typeface="Courier New"/>
                <a:sym typeface="Courier New"/>
              </a:endParaRPr>
            </a:p>
          </p:txBody>
        </p:sp>
        <p:sp>
          <p:nvSpPr>
            <p:cNvPr id="179" name="Google Shape;179;p25"/>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htdocs/</a:t>
              </a:r>
              <a:r>
                <a:rPr lang="en">
                  <a:solidFill>
                    <a:schemeClr val="dk1"/>
                  </a:solidFill>
                </a:rPr>
                <a:t>get_query_param</a:t>
              </a:r>
              <a:r>
                <a:rPr lang="en">
                  <a:solidFill>
                    <a:schemeClr val="dk1"/>
                  </a:solidFill>
                </a:rPr>
                <a:t>.php</a:t>
              </a:r>
              <a:endParaRPr>
                <a:solidFill>
                  <a:schemeClr val="dk1"/>
                </a:solidFill>
              </a:endParaRPr>
            </a:p>
            <a:p>
              <a:pPr indent="0" lvl="0" marL="0" rtl="0" algn="l">
                <a:spcBef>
                  <a:spcPts val="0"/>
                </a:spcBef>
                <a:spcAft>
                  <a:spcPts val="0"/>
                </a:spcAft>
                <a:buNone/>
              </a:pPr>
              <a:r>
                <a:t/>
              </a:r>
              <a:endParaRPr/>
            </a:p>
          </p:txBody>
        </p:sp>
      </p:grpSp>
      <p:grpSp>
        <p:nvGrpSpPr>
          <p:cNvPr id="180" name="Google Shape;180;p25"/>
          <p:cNvGrpSpPr/>
          <p:nvPr/>
        </p:nvGrpSpPr>
        <p:grpSpPr>
          <a:xfrm>
            <a:off x="321708" y="1931700"/>
            <a:ext cx="4412689" cy="2919050"/>
            <a:chOff x="399963" y="1010400"/>
            <a:chExt cx="4053917" cy="2919050"/>
          </a:xfrm>
        </p:grpSpPr>
        <p:sp>
          <p:nvSpPr>
            <p:cNvPr id="181" name="Google Shape;181;p25"/>
            <p:cNvSpPr txBox="1"/>
            <p:nvPr/>
          </p:nvSpPr>
          <p:spPr>
            <a:xfrm>
              <a:off x="399963" y="1364750"/>
              <a:ext cx="4053900" cy="256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&lt;h1&gt;</a:t>
              </a:r>
              <a:r>
                <a:rPr lang="en" sz="1300">
                  <a:solidFill>
                    <a:schemeClr val="dk1"/>
                  </a:solidFill>
                  <a:highlight>
                    <a:srgbClr val="FFFFFF"/>
                  </a:highlight>
                  <a:latin typeface="Courier New"/>
                  <a:ea typeface="Courier New"/>
                  <a:cs typeface="Courier New"/>
                  <a:sym typeface="Courier New"/>
                </a:rPr>
                <a:t>Passing Data from HTML Form</a:t>
              </a:r>
              <a:r>
                <a:rPr lang="en" sz="1300">
                  <a:solidFill>
                    <a:srgbClr val="800000"/>
                  </a:solidFill>
                  <a:highlight>
                    <a:srgbClr val="FFFFFF"/>
                  </a:highlight>
                  <a:latin typeface="Courier New"/>
                  <a:ea typeface="Courier New"/>
                  <a:cs typeface="Courier New"/>
                  <a:sym typeface="Courier New"/>
                </a:rPr>
                <a:t>&lt;/h1&gt;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&lt;form</a:t>
              </a:r>
              <a:r>
                <a:rPr lang="en" sz="1300">
                  <a:solidFill>
                    <a:schemeClr val="dk1"/>
                  </a:solidFill>
                  <a:highlight>
                    <a:srgbClr val="FFFFFF"/>
                  </a:highlight>
                  <a:latin typeface="Courier New"/>
                  <a:ea typeface="Courier New"/>
                  <a:cs typeface="Courier New"/>
                  <a:sym typeface="Courier New"/>
                </a:rPr>
                <a:t> </a:t>
              </a:r>
              <a:r>
                <a:rPr lang="en" sz="1300">
                  <a:solidFill>
                    <a:srgbClr val="E50000"/>
                  </a:solidFill>
                  <a:highlight>
                    <a:srgbClr val="FFFFFF"/>
                  </a:highlight>
                  <a:latin typeface="Courier New"/>
                  <a:ea typeface="Courier New"/>
                  <a:cs typeface="Courier New"/>
                  <a:sym typeface="Courier New"/>
                </a:rPr>
                <a:t>action</a:t>
              </a:r>
              <a:r>
                <a:rPr lang="en" sz="1300">
                  <a:solidFill>
                    <a:schemeClr val="dk1"/>
                  </a:solidFill>
                  <a:highlight>
                    <a:srgbClr val="FFFFFF"/>
                  </a:highlight>
                  <a:latin typeface="Courier New"/>
                  <a:ea typeface="Courier New"/>
                  <a:cs typeface="Courier New"/>
                  <a:sym typeface="Courier New"/>
                </a:rPr>
                <a:t>=</a:t>
              </a:r>
              <a:r>
                <a:rPr lang="en" sz="1300">
                  <a:solidFill>
                    <a:srgbClr val="0000FF"/>
                  </a:solidFill>
                  <a:highlight>
                    <a:srgbClr val="FFFFFF"/>
                  </a:highlight>
                  <a:latin typeface="Courier New"/>
                  <a:ea typeface="Courier New"/>
                  <a:cs typeface="Courier New"/>
                  <a:sym typeface="Courier New"/>
                </a:rPr>
                <a:t>"./get_query_param.php"</a:t>
              </a:r>
              <a:endParaRPr sz="13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E50000"/>
                  </a:solidFill>
                  <a:highlight>
                    <a:srgbClr val="FFFFFF"/>
                  </a:highlight>
                  <a:latin typeface="Courier New"/>
                  <a:ea typeface="Courier New"/>
                  <a:cs typeface="Courier New"/>
                  <a:sym typeface="Courier New"/>
                </a:rPr>
                <a:t>   method</a:t>
              </a:r>
              <a:r>
                <a:rPr lang="en" sz="1300">
                  <a:solidFill>
                    <a:schemeClr val="dk1"/>
                  </a:solidFill>
                  <a:highlight>
                    <a:srgbClr val="FFFFFF"/>
                  </a:highlight>
                  <a:latin typeface="Courier New"/>
                  <a:ea typeface="Courier New"/>
                  <a:cs typeface="Courier New"/>
                  <a:sym typeface="Courier New"/>
                </a:rPr>
                <a:t>=</a:t>
              </a:r>
              <a:r>
                <a:rPr lang="en" sz="1300">
                  <a:solidFill>
                    <a:srgbClr val="0000FF"/>
                  </a:solidFill>
                  <a:highlight>
                    <a:srgbClr val="FFFFFF"/>
                  </a:highlight>
                  <a:latin typeface="Courier New"/>
                  <a:ea typeface="Courier New"/>
                  <a:cs typeface="Courier New"/>
                  <a:sym typeface="Courier New"/>
                </a:rPr>
                <a:t>"get"</a:t>
              </a:r>
              <a:r>
                <a:rPr lang="en" sz="1300">
                  <a:solidFill>
                    <a:srgbClr val="800000"/>
                  </a:solidFill>
                  <a:highlight>
                    <a:srgbClr val="FFFFFF"/>
                  </a:highlight>
                  <a:latin typeface="Courier New"/>
                  <a:ea typeface="Courier New"/>
                  <a:cs typeface="Courier New"/>
                  <a:sym typeface="Courier New"/>
                </a:rPr>
                <a:t>&gt;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800000"/>
                  </a:solidFill>
                  <a:highlight>
                    <a:srgbClr val="FFFFFF"/>
                  </a:highlight>
                  <a:latin typeface="Courier New"/>
                  <a:ea typeface="Courier New"/>
                  <a:cs typeface="Courier New"/>
                  <a:sym typeface="Courier New"/>
                </a:rPr>
                <a:t>&lt;label&gt;Enter </a:t>
              </a:r>
              <a:r>
                <a:rPr lang="en" sz="1300">
                  <a:solidFill>
                    <a:schemeClr val="dk1"/>
                  </a:solidFill>
                  <a:highlight>
                    <a:srgbClr val="FFFFFF"/>
                  </a:highlight>
                  <a:latin typeface="Courier New"/>
                  <a:ea typeface="Courier New"/>
                  <a:cs typeface="Courier New"/>
                  <a:sym typeface="Courier New"/>
                </a:rPr>
                <a:t>Subject: </a:t>
              </a:r>
              <a:r>
                <a:rPr lang="en" sz="1300">
                  <a:solidFill>
                    <a:srgbClr val="800000"/>
                  </a:solidFill>
                  <a:highlight>
                    <a:srgbClr val="FFFFFF"/>
                  </a:highlight>
                  <a:latin typeface="Courier New"/>
                  <a:ea typeface="Courier New"/>
                  <a:cs typeface="Courier New"/>
                  <a:sym typeface="Courier New"/>
                </a:rPr>
                <a:t>&lt;/label&gt;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800000"/>
                  </a:solidFill>
                  <a:highlight>
                    <a:srgbClr val="FFFFFF"/>
                  </a:highlight>
                  <a:latin typeface="Courier New"/>
                  <a:ea typeface="Courier New"/>
                  <a:cs typeface="Courier New"/>
                  <a:sym typeface="Courier New"/>
                </a:rPr>
                <a:t>&lt;input</a:t>
              </a:r>
              <a:r>
                <a:rPr lang="en" sz="1300">
                  <a:solidFill>
                    <a:schemeClr val="dk1"/>
                  </a:solidFill>
                  <a:highlight>
                    <a:srgbClr val="FFFFFF"/>
                  </a:highlight>
                  <a:latin typeface="Courier New"/>
                  <a:ea typeface="Courier New"/>
                  <a:cs typeface="Courier New"/>
                  <a:sym typeface="Courier New"/>
                </a:rPr>
                <a:t> </a:t>
              </a:r>
              <a:r>
                <a:rPr lang="en" sz="1300">
                  <a:solidFill>
                    <a:srgbClr val="E50000"/>
                  </a:solidFill>
                  <a:highlight>
                    <a:srgbClr val="FFFFFF"/>
                  </a:highlight>
                  <a:latin typeface="Courier New"/>
                  <a:ea typeface="Courier New"/>
                  <a:cs typeface="Courier New"/>
                  <a:sym typeface="Courier New"/>
                </a:rPr>
                <a:t>name</a:t>
              </a:r>
              <a:r>
                <a:rPr lang="en" sz="1300">
                  <a:solidFill>
                    <a:schemeClr val="dk1"/>
                  </a:solidFill>
                  <a:highlight>
                    <a:srgbClr val="FFFFFF"/>
                  </a:highlight>
                  <a:latin typeface="Courier New"/>
                  <a:ea typeface="Courier New"/>
                  <a:cs typeface="Courier New"/>
                  <a:sym typeface="Courier New"/>
                </a:rPr>
                <a:t>=</a:t>
              </a:r>
              <a:r>
                <a:rPr lang="en" sz="1300">
                  <a:solidFill>
                    <a:srgbClr val="0000FF"/>
                  </a:solidFill>
                  <a:highlight>
                    <a:srgbClr val="FFFFFF"/>
                  </a:highlight>
                  <a:latin typeface="Courier New"/>
                  <a:ea typeface="Courier New"/>
                  <a:cs typeface="Courier New"/>
                  <a:sym typeface="Courier New"/>
                </a:rPr>
                <a:t>"subject"</a:t>
              </a:r>
              <a:r>
                <a:rPr lang="en" sz="1300">
                  <a:solidFill>
                    <a:srgbClr val="800000"/>
                  </a:solidFill>
                  <a:highlight>
                    <a:srgbClr val="FFFFFF"/>
                  </a:highlight>
                  <a:latin typeface="Courier New"/>
                  <a:ea typeface="Courier New"/>
                  <a:cs typeface="Courier New"/>
                  <a:sym typeface="Courier New"/>
                </a:rPr>
                <a:t>&gt;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800000"/>
                  </a:solidFill>
                  <a:highlight>
                    <a:srgbClr val="FFFFFF"/>
                  </a:highlight>
                  <a:latin typeface="Courier New"/>
                  <a:ea typeface="Courier New"/>
                  <a:cs typeface="Courier New"/>
                  <a:sym typeface="Courier New"/>
                </a:rPr>
                <a:t>&lt;button</a:t>
              </a:r>
              <a:r>
                <a:rPr lang="en" sz="1300">
                  <a:solidFill>
                    <a:schemeClr val="dk1"/>
                  </a:solidFill>
                  <a:highlight>
                    <a:srgbClr val="FFFFFF"/>
                  </a:highlight>
                  <a:latin typeface="Courier New"/>
                  <a:ea typeface="Courier New"/>
                  <a:cs typeface="Courier New"/>
                  <a:sym typeface="Courier New"/>
                </a:rPr>
                <a:t> </a:t>
              </a:r>
              <a:r>
                <a:rPr lang="en" sz="1300">
                  <a:solidFill>
                    <a:srgbClr val="E50000"/>
                  </a:solidFill>
                  <a:highlight>
                    <a:srgbClr val="FFFFFF"/>
                  </a:highlight>
                  <a:latin typeface="Courier New"/>
                  <a:ea typeface="Courier New"/>
                  <a:cs typeface="Courier New"/>
                  <a:sym typeface="Courier New"/>
                </a:rPr>
                <a:t>type</a:t>
              </a:r>
              <a:r>
                <a:rPr lang="en" sz="1300">
                  <a:solidFill>
                    <a:schemeClr val="dk1"/>
                  </a:solidFill>
                  <a:highlight>
                    <a:srgbClr val="FFFFFF"/>
                  </a:highlight>
                  <a:latin typeface="Courier New"/>
                  <a:ea typeface="Courier New"/>
                  <a:cs typeface="Courier New"/>
                  <a:sym typeface="Courier New"/>
                </a:rPr>
                <a:t>=</a:t>
              </a:r>
              <a:r>
                <a:rPr lang="en" sz="1300">
                  <a:solidFill>
                    <a:srgbClr val="0000FF"/>
                  </a:solidFill>
                  <a:highlight>
                    <a:srgbClr val="FFFFFF"/>
                  </a:highlight>
                  <a:latin typeface="Courier New"/>
                  <a:ea typeface="Courier New"/>
                  <a:cs typeface="Courier New"/>
                  <a:sym typeface="Courier New"/>
                </a:rPr>
                <a:t>"submit"</a:t>
              </a:r>
              <a:r>
                <a:rPr lang="en" sz="1300">
                  <a:solidFill>
                    <a:srgbClr val="800000"/>
                  </a:solidFill>
                  <a:highlight>
                    <a:srgbClr val="FFFFFF"/>
                  </a:highlight>
                  <a:latin typeface="Courier New"/>
                  <a:ea typeface="Courier New"/>
                  <a:cs typeface="Courier New"/>
                  <a:sym typeface="Courier New"/>
                </a:rPr>
                <a:t>&gt;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Submit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800000"/>
                  </a:solidFill>
                  <a:highlight>
                    <a:srgbClr val="FFFFFF"/>
                  </a:highlight>
                  <a:latin typeface="Courier New"/>
                  <a:ea typeface="Courier New"/>
                  <a:cs typeface="Courier New"/>
                  <a:sym typeface="Courier New"/>
                </a:rPr>
                <a:t>&lt;/button&gt;</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&lt;/form&gt;</a:t>
              </a:r>
              <a:endParaRPr sz="1300">
                <a:solidFill>
                  <a:srgbClr val="800000"/>
                </a:solidFill>
                <a:highlight>
                  <a:srgbClr val="FFFFFF"/>
                </a:highlight>
                <a:latin typeface="Courier New"/>
                <a:ea typeface="Courier New"/>
                <a:cs typeface="Courier New"/>
                <a:sym typeface="Courier New"/>
              </a:endParaRPr>
            </a:p>
          </p:txBody>
        </p:sp>
        <p:sp>
          <p:nvSpPr>
            <p:cNvPr id="182" name="Google Shape;182;p25"/>
            <p:cNvSpPr txBox="1"/>
            <p:nvPr/>
          </p:nvSpPr>
          <p:spPr>
            <a:xfrm>
              <a:off x="399980" y="1010400"/>
              <a:ext cx="40539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htdocs/index.html</a:t>
              </a:r>
              <a:endParaRPr>
                <a:solidFill>
                  <a:schemeClr val="dk1"/>
                </a:solidFill>
              </a:endParaRPr>
            </a:p>
            <a:p>
              <a:pPr indent="0" lvl="0" marL="0" rtl="0" algn="l">
                <a:spcBef>
                  <a:spcPts val="0"/>
                </a:spcBef>
                <a:spcAft>
                  <a:spcPts val="0"/>
                </a:spcAft>
                <a:buNone/>
              </a:pPr>
              <a:r>
                <a:t/>
              </a:r>
              <a:endParaRPr/>
            </a:p>
          </p:txBody>
        </p:sp>
      </p:grpSp>
      <p:sp>
        <p:nvSpPr>
          <p:cNvPr id="183" name="Google Shape;183;p25"/>
          <p:cNvSpPr txBox="1"/>
          <p:nvPr>
            <p:ph idx="1" type="body"/>
          </p:nvPr>
        </p:nvSpPr>
        <p:spPr>
          <a:xfrm>
            <a:off x="311700" y="736150"/>
            <a:ext cx="8324400" cy="12228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HTML form has attributes to configure the way how data is passed to the server.</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action - where the data will be passed</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method - how the data will be passed</a:t>
            </a:r>
            <a:endParaRPr sz="1600">
              <a:solidFill>
                <a:srgbClr val="1B1B1B"/>
              </a:solidFill>
              <a:highlight>
                <a:schemeClr val="lt1"/>
              </a:highlight>
              <a:latin typeface="Roboto"/>
              <a:ea typeface="Roboto"/>
              <a:cs typeface="Roboto"/>
              <a:sym typeface="Roboto"/>
            </a:endParaRPr>
          </a:p>
        </p:txBody>
      </p:sp>
      <p:sp>
        <p:nvSpPr>
          <p:cNvPr id="184" name="Google Shape;184;p25"/>
          <p:cNvSpPr txBox="1"/>
          <p:nvPr/>
        </p:nvSpPr>
        <p:spPr>
          <a:xfrm>
            <a:off x="4798550" y="4420350"/>
            <a:ext cx="38376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Note that we don't need the javascript when passing data through HTML form</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73150"/>
            <a:ext cx="8520600" cy="59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Data from HTML Form</a:t>
            </a:r>
            <a:endParaRPr/>
          </a:p>
        </p:txBody>
      </p:sp>
      <p:sp>
        <p:nvSpPr>
          <p:cNvPr id="190" name="Google Shape;190;p26"/>
          <p:cNvSpPr txBox="1"/>
          <p:nvPr>
            <p:ph idx="1" type="body"/>
          </p:nvPr>
        </p:nvSpPr>
        <p:spPr>
          <a:xfrm>
            <a:off x="311700" y="595150"/>
            <a:ext cx="8324400" cy="2316600"/>
          </a:xfrm>
          <a:prstGeom prst="rect">
            <a:avLst/>
          </a:prstGeom>
        </p:spPr>
        <p:txBody>
          <a:bodyPr anchorCtr="0" anchor="t" bIns="91425" lIns="91425" spcFirstLastPara="1" rIns="91425" wrap="square" tIns="91425">
            <a:normAutofit fontScale="92500" lnSpcReduction="10000"/>
          </a:bodyPr>
          <a:lstStyle/>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When you set a forms action to a PHP script, all the data from the form will be passed into the PHP script when the user submits the form.</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When you set the form method to get, the form data will become a query string and each field are query parameters.</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The name attribute of the form field will will become the key in the query param and the field value will become the value in the query param.</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When you submit the form, notice that your location also changed.</a:t>
            </a:r>
            <a:endParaRPr sz="1600">
              <a:solidFill>
                <a:srgbClr val="1B1B1B"/>
              </a:solidFill>
              <a:highlight>
                <a:schemeClr val="lt1"/>
              </a:highlight>
              <a:latin typeface="Roboto"/>
              <a:ea typeface="Roboto"/>
              <a:cs typeface="Roboto"/>
              <a:sym typeface="Roboto"/>
            </a:endParaRPr>
          </a:p>
        </p:txBody>
      </p:sp>
      <p:pic>
        <p:nvPicPr>
          <p:cNvPr id="191" name="Google Shape;191;p26"/>
          <p:cNvPicPr preferRelativeResize="0"/>
          <p:nvPr/>
        </p:nvPicPr>
        <p:blipFill rotWithShape="1">
          <a:blip r:embed="rId3">
            <a:alphaModFix/>
          </a:blip>
          <a:srcRect b="17525" l="0" r="0" t="0"/>
          <a:stretch/>
        </p:blipFill>
        <p:spPr>
          <a:xfrm>
            <a:off x="123100" y="3006075"/>
            <a:ext cx="3837500" cy="2070825"/>
          </a:xfrm>
          <a:prstGeom prst="rect">
            <a:avLst/>
          </a:prstGeom>
          <a:noFill/>
          <a:ln>
            <a:noFill/>
          </a:ln>
        </p:spPr>
      </p:pic>
      <p:pic>
        <p:nvPicPr>
          <p:cNvPr id="192" name="Google Shape;192;p26"/>
          <p:cNvPicPr preferRelativeResize="0"/>
          <p:nvPr/>
        </p:nvPicPr>
        <p:blipFill>
          <a:blip r:embed="rId4">
            <a:alphaModFix/>
          </a:blip>
          <a:stretch>
            <a:fillRect/>
          </a:stretch>
        </p:blipFill>
        <p:spPr>
          <a:xfrm>
            <a:off x="4718000" y="3006075"/>
            <a:ext cx="4302901" cy="2070833"/>
          </a:xfrm>
          <a:prstGeom prst="rect">
            <a:avLst/>
          </a:prstGeom>
          <a:noFill/>
          <a:ln>
            <a:noFill/>
          </a:ln>
        </p:spPr>
      </p:pic>
      <p:sp>
        <p:nvSpPr>
          <p:cNvPr id="193" name="Google Shape;193;p26"/>
          <p:cNvSpPr/>
          <p:nvPr/>
        </p:nvSpPr>
        <p:spPr>
          <a:xfrm>
            <a:off x="4019200" y="3735738"/>
            <a:ext cx="640200" cy="4344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6"/>
          <p:cNvSpPr txBox="1"/>
          <p:nvPr>
            <p:ph idx="1" type="body"/>
          </p:nvPr>
        </p:nvSpPr>
        <p:spPr>
          <a:xfrm>
            <a:off x="409800" y="4679450"/>
            <a:ext cx="8324400" cy="381000"/>
          </a:xfrm>
          <a:prstGeom prst="rect">
            <a:avLst/>
          </a:prstGeom>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None/>
            </a:pPr>
            <a:r>
              <a:rPr lang="en" sz="1600">
                <a:solidFill>
                  <a:srgbClr val="1B1B1B"/>
                </a:solidFill>
                <a:highlight>
                  <a:schemeClr val="lt1"/>
                </a:highlight>
                <a:latin typeface="Roboto"/>
                <a:ea typeface="Roboto"/>
                <a:cs typeface="Roboto"/>
                <a:sym typeface="Roboto"/>
              </a:rPr>
              <a:t>Change the method to post and see the difference.</a:t>
            </a:r>
            <a:endParaRPr sz="1600">
              <a:solidFill>
                <a:srgbClr val="1B1B1B"/>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9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29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the page from the web server</a:t>
            </a:r>
            <a:endParaRPr/>
          </a:p>
        </p:txBody>
      </p:sp>
      <p:grpSp>
        <p:nvGrpSpPr>
          <p:cNvPr id="200" name="Google Shape;200;p27"/>
          <p:cNvGrpSpPr/>
          <p:nvPr/>
        </p:nvGrpSpPr>
        <p:grpSpPr>
          <a:xfrm>
            <a:off x="2905502" y="436200"/>
            <a:ext cx="6155670" cy="4654850"/>
            <a:chOff x="399967" y="1010400"/>
            <a:chExt cx="3922808" cy="4654850"/>
          </a:xfrm>
        </p:grpSpPr>
        <p:sp>
          <p:nvSpPr>
            <p:cNvPr id="201" name="Google Shape;201;p27"/>
            <p:cNvSpPr txBox="1"/>
            <p:nvPr/>
          </p:nvSpPr>
          <p:spPr>
            <a:xfrm>
              <a:off x="399967" y="1364750"/>
              <a:ext cx="3922800" cy="430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800000"/>
                  </a:solidFill>
                  <a:highlight>
                    <a:srgbClr val="FFFFFF"/>
                  </a:highlight>
                  <a:latin typeface="Courier New"/>
                  <a:ea typeface="Courier New"/>
                  <a:cs typeface="Courier New"/>
                  <a:sym typeface="Courier New"/>
                </a:rPr>
                <a:t>&lt;html&gt;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&lt;head&gt;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&lt;title&gt;</a:t>
              </a:r>
              <a:r>
                <a:rPr lang="en" sz="1200">
                  <a:solidFill>
                    <a:schemeClr val="dk1"/>
                  </a:solidFill>
                  <a:highlight>
                    <a:srgbClr val="FFFFFF"/>
                  </a:highlight>
                  <a:latin typeface="Courier New"/>
                  <a:ea typeface="Courier New"/>
                  <a:cs typeface="Courier New"/>
                  <a:sym typeface="Courier New"/>
                </a:rPr>
                <a:t>Welcome</a:t>
              </a:r>
              <a:r>
                <a:rPr lang="en" sz="1200">
                  <a:solidFill>
                    <a:srgbClr val="800000"/>
                  </a:solidFill>
                  <a:highlight>
                    <a:srgbClr val="FFFFFF"/>
                  </a:highlight>
                  <a:latin typeface="Courier New"/>
                  <a:ea typeface="Courier New"/>
                  <a:cs typeface="Courier New"/>
                  <a:sym typeface="Courier New"/>
                </a:rPr>
                <a:t>&lt;/title&gt;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&lt;/head&gt;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&lt;body&gt;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&lt;?php</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$grade = </a:t>
              </a:r>
              <a:r>
                <a:rPr lang="en" sz="1200">
                  <a:solidFill>
                    <a:srgbClr val="098658"/>
                  </a:solidFill>
                  <a:highlight>
                    <a:srgbClr val="FFFFFF"/>
                  </a:highlight>
                  <a:latin typeface="Courier New"/>
                  <a:ea typeface="Courier New"/>
                  <a:cs typeface="Courier New"/>
                  <a:sym typeface="Courier New"/>
                </a:rPr>
                <a:t>1.25</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if</a:t>
              </a:r>
              <a:r>
                <a:rPr lang="en" sz="1200">
                  <a:solidFill>
                    <a:schemeClr val="dk1"/>
                  </a:solidFill>
                  <a:highlight>
                    <a:srgbClr val="FFFFFF"/>
                  </a:highlight>
                  <a:latin typeface="Courier New"/>
                  <a:ea typeface="Courier New"/>
                  <a:cs typeface="Courier New"/>
                  <a:sym typeface="Courier New"/>
                </a:rPr>
                <a:t>(isset($_GET[</a:t>
              </a:r>
              <a:r>
                <a:rPr lang="en" sz="1200">
                  <a:solidFill>
                    <a:srgbClr val="A31515"/>
                  </a:solidFill>
                  <a:highlight>
                    <a:srgbClr val="FFFFFF"/>
                  </a:highlight>
                  <a:latin typeface="Courier New"/>
                  <a:ea typeface="Courier New"/>
                  <a:cs typeface="Courier New"/>
                  <a:sym typeface="Courier New"/>
                </a:rPr>
                <a:t>'subject'</a:t>
              </a: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$subject = $_GET[</a:t>
              </a:r>
              <a:r>
                <a:rPr lang="en" sz="1200">
                  <a:solidFill>
                    <a:srgbClr val="A31515"/>
                  </a:solidFill>
                  <a:highlight>
                    <a:srgbClr val="FFFFFF"/>
                  </a:highlight>
                  <a:latin typeface="Courier New"/>
                  <a:ea typeface="Courier New"/>
                  <a:cs typeface="Courier New"/>
                  <a:sym typeface="Courier New"/>
                </a:rPr>
                <a:t>'subject'</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echo </a:t>
              </a:r>
              <a:r>
                <a:rPr lang="en" sz="1200">
                  <a:solidFill>
                    <a:srgbClr val="A31515"/>
                  </a:solidFill>
                  <a:highlight>
                    <a:srgbClr val="FFFFFF"/>
                  </a:highlight>
                  <a:latin typeface="Courier New"/>
                  <a:ea typeface="Courier New"/>
                  <a:cs typeface="Courier New"/>
                  <a:sym typeface="Courier New"/>
                </a:rPr>
                <a:t>"&lt;h1&gt;Welcome to $subject!&lt;/h1&gt;</a:t>
              </a:r>
              <a:endParaRPr sz="120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A31515"/>
                  </a:solidFill>
                  <a:highlight>
                    <a:srgbClr val="FFFFFF"/>
                  </a:highlight>
                  <a:latin typeface="Courier New"/>
                  <a:ea typeface="Courier New"/>
                  <a:cs typeface="Courier New"/>
                  <a:sym typeface="Courier New"/>
                </a:rPr>
                <a:t>                &lt;h2&gt;Your grade is $grade&lt;/h2&gt;"</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0000FF"/>
                  </a:solidFill>
                  <a:highlight>
                    <a:srgbClr val="FFFFFF"/>
                  </a:highlight>
                  <a:latin typeface="Courier New"/>
                  <a:ea typeface="Courier New"/>
                  <a:cs typeface="Courier New"/>
                  <a:sym typeface="Courier New"/>
                </a:rPr>
                <a:t>return</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echo </a:t>
              </a:r>
              <a:r>
                <a:rPr lang="en" sz="1200">
                  <a:solidFill>
                    <a:srgbClr val="A31515"/>
                  </a:solidFill>
                  <a:highlight>
                    <a:srgbClr val="FFFFFF"/>
                  </a:highlight>
                  <a:latin typeface="Courier New"/>
                  <a:ea typeface="Courier New"/>
                  <a:cs typeface="Courier New"/>
                  <a:sym typeface="Courier New"/>
                </a:rPr>
                <a:t>"&lt;strong&gt;Please provide subject code.&lt;strong&gt;"</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800000"/>
                  </a:solidFill>
                  <a:highlight>
                    <a:srgbClr val="FFFFFF"/>
                  </a:highlight>
                  <a:latin typeface="Courier New"/>
                  <a:ea typeface="Courier New"/>
                  <a:cs typeface="Courier New"/>
                  <a:sym typeface="Courier New"/>
                </a:rPr>
                <a:t>&lt;/body&gt;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800000"/>
                  </a:solidFill>
                  <a:highlight>
                    <a:srgbClr val="FFFFFF"/>
                  </a:highlight>
                  <a:latin typeface="Courier New"/>
                  <a:ea typeface="Courier New"/>
                  <a:cs typeface="Courier New"/>
                  <a:sym typeface="Courier New"/>
                </a:rPr>
                <a:t>&lt;/html&gt;</a:t>
              </a:r>
              <a:endParaRPr sz="12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800000"/>
                </a:solidFill>
                <a:highlight>
                  <a:srgbClr val="FFFFFF"/>
                </a:highlight>
                <a:latin typeface="Courier New"/>
                <a:ea typeface="Courier New"/>
                <a:cs typeface="Courier New"/>
                <a:sym typeface="Courier New"/>
              </a:endParaRPr>
            </a:p>
          </p:txBody>
        </p:sp>
        <p:sp>
          <p:nvSpPr>
            <p:cNvPr id="202" name="Google Shape;202;p27"/>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htdocs/get_query_param.php</a:t>
              </a:r>
              <a:endParaRPr>
                <a:solidFill>
                  <a:schemeClr val="dk1"/>
                </a:solidFill>
              </a:endParaRPr>
            </a:p>
            <a:p>
              <a:pPr indent="0" lvl="0" marL="0" rtl="0" algn="l">
                <a:spcBef>
                  <a:spcPts val="0"/>
                </a:spcBef>
                <a:spcAft>
                  <a:spcPts val="0"/>
                </a:spcAft>
                <a:buNone/>
              </a:pPr>
              <a:r>
                <a:t/>
              </a:r>
              <a:endParaRPr/>
            </a:p>
          </p:txBody>
        </p:sp>
      </p:grpSp>
      <p:sp>
        <p:nvSpPr>
          <p:cNvPr id="203" name="Google Shape;203;p27"/>
          <p:cNvSpPr txBox="1"/>
          <p:nvPr>
            <p:ph idx="1" type="body"/>
          </p:nvPr>
        </p:nvSpPr>
        <p:spPr>
          <a:xfrm>
            <a:off x="311700" y="598975"/>
            <a:ext cx="2433900" cy="37605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Update the PHP file so it will look like this.</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In this example, we are building the web page from the server through PHP.</a:t>
            </a:r>
            <a:endParaRPr sz="1600">
              <a:solidFill>
                <a:srgbClr val="1B1B1B"/>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$_SERVER['REQUEST_METHOD']</a:t>
            </a:r>
            <a:endParaRPr/>
          </a:p>
        </p:txBody>
      </p:sp>
      <p:sp>
        <p:nvSpPr>
          <p:cNvPr id="209" name="Google Shape;209;p28"/>
          <p:cNvSpPr txBox="1"/>
          <p:nvPr>
            <p:ph idx="1" type="body"/>
          </p:nvPr>
        </p:nvSpPr>
        <p:spPr>
          <a:xfrm>
            <a:off x="311700" y="896100"/>
            <a:ext cx="3725400" cy="3372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returns the request method used to access the page.</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it can be use to respond differenty to every method.</a:t>
            </a:r>
            <a:endParaRPr sz="1600">
              <a:solidFill>
                <a:srgbClr val="1B1B1B"/>
              </a:solidFill>
              <a:highlight>
                <a:schemeClr val="lt1"/>
              </a:highlight>
              <a:latin typeface="Roboto"/>
              <a:ea typeface="Roboto"/>
              <a:cs typeface="Roboto"/>
              <a:sym typeface="Roboto"/>
            </a:endParaRPr>
          </a:p>
        </p:txBody>
      </p:sp>
      <p:grpSp>
        <p:nvGrpSpPr>
          <p:cNvPr id="210" name="Google Shape;210;p28"/>
          <p:cNvGrpSpPr/>
          <p:nvPr/>
        </p:nvGrpSpPr>
        <p:grpSpPr>
          <a:xfrm>
            <a:off x="4123675" y="809600"/>
            <a:ext cx="4512414" cy="3886250"/>
            <a:chOff x="399960" y="1010400"/>
            <a:chExt cx="3922815" cy="3886250"/>
          </a:xfrm>
        </p:grpSpPr>
        <p:sp>
          <p:nvSpPr>
            <p:cNvPr id="211" name="Google Shape;211;p28"/>
            <p:cNvSpPr txBox="1"/>
            <p:nvPr/>
          </p:nvSpPr>
          <p:spPr>
            <a:xfrm>
              <a:off x="399960" y="1364750"/>
              <a:ext cx="3922800" cy="353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250">
                  <a:solidFill>
                    <a:srgbClr val="800000"/>
                  </a:solidFill>
                  <a:highlight>
                    <a:srgbClr val="FFFFFF"/>
                  </a:highlight>
                  <a:latin typeface="Courier New"/>
                  <a:ea typeface="Courier New"/>
                  <a:cs typeface="Courier New"/>
                  <a:sym typeface="Courier New"/>
                </a:rPr>
                <a:t>&lt;?php</a:t>
              </a:r>
              <a:endParaRPr sz="12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switch</a:t>
              </a:r>
              <a:r>
                <a:rPr lang="en" sz="1250">
                  <a:solidFill>
                    <a:schemeClr val="dk1"/>
                  </a:solidFill>
                  <a:highlight>
                    <a:srgbClr val="FFFFFF"/>
                  </a:highlight>
                  <a:latin typeface="Courier New"/>
                  <a:ea typeface="Courier New"/>
                  <a:cs typeface="Courier New"/>
                  <a:sym typeface="Courier New"/>
                </a:rPr>
                <a:t>($_SERVER[</a:t>
              </a:r>
              <a:r>
                <a:rPr lang="en" sz="1250">
                  <a:solidFill>
                    <a:srgbClr val="A31515"/>
                  </a:solidFill>
                  <a:highlight>
                    <a:srgbClr val="FFFFFF"/>
                  </a:highlight>
                  <a:latin typeface="Courier New"/>
                  <a:ea typeface="Courier New"/>
                  <a:cs typeface="Courier New"/>
                  <a:sym typeface="Courier New"/>
                </a:rPr>
                <a:t>'REQUEST_METHOD'</a:t>
              </a:r>
              <a:r>
                <a:rPr lang="en" sz="1250">
                  <a:solidFill>
                    <a:schemeClr val="dk1"/>
                  </a:solidFill>
                  <a:highlight>
                    <a:srgbClr val="FFFFFF"/>
                  </a:highlight>
                  <a:latin typeface="Courier New"/>
                  <a:ea typeface="Courier New"/>
                  <a:cs typeface="Courier New"/>
                  <a:sym typeface="Courier New"/>
                </a:rPr>
                <a:t>])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case</a:t>
              </a:r>
              <a:r>
                <a:rPr lang="en" sz="1250">
                  <a:solidFill>
                    <a:schemeClr val="dk1"/>
                  </a:solidFill>
                  <a:highlight>
                    <a:srgbClr val="FFFFFF"/>
                  </a:highlight>
                  <a:latin typeface="Courier New"/>
                  <a:ea typeface="Courier New"/>
                  <a:cs typeface="Courier New"/>
                  <a:sym typeface="Courier New"/>
                </a:rPr>
                <a:t> </a:t>
              </a:r>
              <a:r>
                <a:rPr lang="en" sz="1250">
                  <a:solidFill>
                    <a:srgbClr val="A31515"/>
                  </a:solidFill>
                  <a:highlight>
                    <a:srgbClr val="FFFFFF"/>
                  </a:highlight>
                  <a:latin typeface="Courier New"/>
                  <a:ea typeface="Courier New"/>
                  <a:cs typeface="Courier New"/>
                  <a:sym typeface="Courier New"/>
                </a:rPr>
                <a:t>'POST'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echo </a:t>
              </a:r>
              <a:r>
                <a:rPr lang="en" sz="1250">
                  <a:solidFill>
                    <a:srgbClr val="A31515"/>
                  </a:solidFill>
                  <a:highlight>
                    <a:srgbClr val="FFFFFF"/>
                  </a:highlight>
                  <a:latin typeface="Courier New"/>
                  <a:ea typeface="Courier New"/>
                  <a:cs typeface="Courier New"/>
                  <a:sym typeface="Courier New"/>
                </a:rPr>
                <a:t>"That is a 'POST' request."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return</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case</a:t>
              </a:r>
              <a:r>
                <a:rPr lang="en" sz="1250">
                  <a:solidFill>
                    <a:schemeClr val="dk1"/>
                  </a:solidFill>
                  <a:highlight>
                    <a:srgbClr val="FFFFFF"/>
                  </a:highlight>
                  <a:latin typeface="Courier New"/>
                  <a:ea typeface="Courier New"/>
                  <a:cs typeface="Courier New"/>
                  <a:sym typeface="Courier New"/>
                </a:rPr>
                <a:t> </a:t>
              </a:r>
              <a:r>
                <a:rPr lang="en" sz="1250">
                  <a:solidFill>
                    <a:srgbClr val="A31515"/>
                  </a:solidFill>
                  <a:highlight>
                    <a:srgbClr val="FFFFFF"/>
                  </a:highlight>
                  <a:latin typeface="Courier New"/>
                  <a:ea typeface="Courier New"/>
                  <a:cs typeface="Courier New"/>
                  <a:sym typeface="Courier New"/>
                </a:rPr>
                <a:t>'GET'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echo </a:t>
              </a:r>
              <a:r>
                <a:rPr lang="en" sz="1250">
                  <a:solidFill>
                    <a:srgbClr val="A31515"/>
                  </a:solidFill>
                  <a:highlight>
                    <a:srgbClr val="FFFFFF"/>
                  </a:highlight>
                  <a:latin typeface="Courier New"/>
                  <a:ea typeface="Courier New"/>
                  <a:cs typeface="Courier New"/>
                  <a:sym typeface="Courier New"/>
                </a:rPr>
                <a:t>"That is a 'GET' request."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return</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default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echo </a:t>
              </a:r>
              <a:r>
                <a:rPr lang="en" sz="1250">
                  <a:solidFill>
                    <a:srgbClr val="A31515"/>
                  </a:solidFill>
                  <a:highlight>
                    <a:srgbClr val="FFFFFF"/>
                  </a:highlight>
                  <a:latin typeface="Courier New"/>
                  <a:ea typeface="Courier New"/>
                  <a:cs typeface="Courier New"/>
                  <a:sym typeface="Courier New"/>
                </a:rPr>
                <a:t>"That's a request."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break</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1"/>
                  </a:solidFill>
                  <a:highlight>
                    <a:srgbClr val="FFFFFF"/>
                  </a:highlight>
                  <a:latin typeface="Courier New"/>
                  <a:ea typeface="Courier New"/>
                  <a:cs typeface="Courier New"/>
                  <a:sym typeface="Courier New"/>
                </a:rPr>
                <a:t>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800000"/>
                  </a:solidFill>
                  <a:highlight>
                    <a:srgbClr val="FFFFFF"/>
                  </a:highlight>
                  <a:latin typeface="Courier New"/>
                  <a:ea typeface="Courier New"/>
                  <a:cs typeface="Courier New"/>
                  <a:sym typeface="Courier New"/>
                </a:rPr>
                <a:t>?&gt;</a:t>
              </a:r>
              <a:endParaRPr sz="1600">
                <a:solidFill>
                  <a:srgbClr val="800000"/>
                </a:solidFill>
                <a:highlight>
                  <a:srgbClr val="FFFFFF"/>
                </a:highlight>
                <a:latin typeface="Courier New"/>
                <a:ea typeface="Courier New"/>
                <a:cs typeface="Courier New"/>
                <a:sym typeface="Courier New"/>
              </a:endParaRPr>
            </a:p>
          </p:txBody>
        </p:sp>
        <p:sp>
          <p:nvSpPr>
            <p:cNvPr id="212" name="Google Shape;212;p28"/>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htdocs/request_method.php</a:t>
              </a:r>
              <a:endParaRPr>
                <a:solidFill>
                  <a:schemeClr val="dk1"/>
                </a:solidFill>
              </a:endParaRPr>
            </a:p>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73150"/>
            <a:ext cx="8520600" cy="59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Pages</a:t>
            </a:r>
            <a:endParaRPr/>
          </a:p>
        </p:txBody>
      </p:sp>
      <p:sp>
        <p:nvSpPr>
          <p:cNvPr id="218" name="Google Shape;218;p29"/>
          <p:cNvSpPr txBox="1"/>
          <p:nvPr>
            <p:ph idx="1" type="body"/>
          </p:nvPr>
        </p:nvSpPr>
        <p:spPr>
          <a:xfrm>
            <a:off x="311700" y="671350"/>
            <a:ext cx="8324400" cy="1607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When you go navigate your browser to a URL, you are sending an HTTP get request to that server. By default, it has no query string.</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For static web site such as Netlify and GitHub pages, you are just downloading the HTML file from the server.</a:t>
            </a:r>
            <a:endParaRPr sz="1600">
              <a:solidFill>
                <a:srgbClr val="1B1B1B"/>
              </a:solidFill>
              <a:highlight>
                <a:schemeClr val="lt1"/>
              </a:highlight>
              <a:latin typeface="Roboto"/>
              <a:ea typeface="Roboto"/>
              <a:cs typeface="Roboto"/>
              <a:sym typeface="Roboto"/>
            </a:endParaRPr>
          </a:p>
        </p:txBody>
      </p:sp>
      <p:grpSp>
        <p:nvGrpSpPr>
          <p:cNvPr id="219" name="Google Shape;219;p29"/>
          <p:cNvGrpSpPr/>
          <p:nvPr/>
        </p:nvGrpSpPr>
        <p:grpSpPr>
          <a:xfrm>
            <a:off x="1202425" y="2785575"/>
            <a:ext cx="1338175" cy="1724050"/>
            <a:chOff x="1168150" y="3039200"/>
            <a:chExt cx="1338175" cy="1724050"/>
          </a:xfrm>
        </p:grpSpPr>
        <p:pic>
          <p:nvPicPr>
            <p:cNvPr id="220" name="Google Shape;220;p29"/>
            <p:cNvPicPr preferRelativeResize="0"/>
            <p:nvPr/>
          </p:nvPicPr>
          <p:blipFill>
            <a:blip r:embed="rId3">
              <a:alphaModFix/>
            </a:blip>
            <a:stretch>
              <a:fillRect/>
            </a:stretch>
          </p:blipFill>
          <p:spPr>
            <a:xfrm>
              <a:off x="1168150" y="3039200"/>
              <a:ext cx="1338175" cy="1338175"/>
            </a:xfrm>
            <a:prstGeom prst="rect">
              <a:avLst/>
            </a:prstGeom>
            <a:noFill/>
            <a:ln>
              <a:noFill/>
            </a:ln>
          </p:spPr>
        </p:pic>
        <p:sp>
          <p:nvSpPr>
            <p:cNvPr id="221" name="Google Shape;221;p29"/>
            <p:cNvSpPr txBox="1"/>
            <p:nvPr/>
          </p:nvSpPr>
          <p:spPr>
            <a:xfrm>
              <a:off x="1431025" y="4306050"/>
              <a:ext cx="89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Client</a:t>
              </a:r>
              <a:endParaRPr sz="1800">
                <a:solidFill>
                  <a:schemeClr val="dk1"/>
                </a:solidFill>
              </a:endParaRPr>
            </a:p>
          </p:txBody>
        </p:sp>
      </p:grpSp>
      <p:sp>
        <p:nvSpPr>
          <p:cNvPr id="222" name="Google Shape;222;p29"/>
          <p:cNvSpPr/>
          <p:nvPr/>
        </p:nvSpPr>
        <p:spPr>
          <a:xfrm>
            <a:off x="3202700" y="2656050"/>
            <a:ext cx="2918400" cy="5982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GET request to </a:t>
            </a:r>
            <a:r>
              <a:rPr lang="en">
                <a:solidFill>
                  <a:schemeClr val="lt1"/>
                </a:solidFill>
              </a:rPr>
              <a:t>netlify.com</a:t>
            </a:r>
            <a:endParaRPr>
              <a:solidFill>
                <a:schemeClr val="lt1"/>
              </a:solidFill>
            </a:endParaRPr>
          </a:p>
        </p:txBody>
      </p:sp>
      <p:grpSp>
        <p:nvGrpSpPr>
          <p:cNvPr id="223" name="Google Shape;223;p29"/>
          <p:cNvGrpSpPr/>
          <p:nvPr/>
        </p:nvGrpSpPr>
        <p:grpSpPr>
          <a:xfrm>
            <a:off x="3099825" y="3376126"/>
            <a:ext cx="2872925" cy="1412749"/>
            <a:chOff x="3099825" y="3376126"/>
            <a:chExt cx="2872925" cy="1412749"/>
          </a:xfrm>
        </p:grpSpPr>
        <p:sp>
          <p:nvSpPr>
            <p:cNvPr id="224" name="Google Shape;224;p29"/>
            <p:cNvSpPr/>
            <p:nvPr/>
          </p:nvSpPr>
          <p:spPr>
            <a:xfrm>
              <a:off x="3099825" y="3551400"/>
              <a:ext cx="1410600" cy="5982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Response  </a:t>
              </a:r>
              <a:endParaRPr>
                <a:solidFill>
                  <a:schemeClr val="lt1"/>
                </a:solidFill>
              </a:endParaRPr>
            </a:p>
          </p:txBody>
        </p:sp>
        <p:pic>
          <p:nvPicPr>
            <p:cNvPr id="225" name="Google Shape;225;p29"/>
            <p:cNvPicPr preferRelativeResize="0"/>
            <p:nvPr/>
          </p:nvPicPr>
          <p:blipFill>
            <a:blip r:embed="rId4">
              <a:alphaModFix/>
            </a:blip>
            <a:stretch>
              <a:fillRect/>
            </a:stretch>
          </p:blipFill>
          <p:spPr>
            <a:xfrm>
              <a:off x="4510374" y="3376126"/>
              <a:ext cx="1462248" cy="1412749"/>
            </a:xfrm>
            <a:prstGeom prst="rect">
              <a:avLst/>
            </a:prstGeom>
            <a:noFill/>
            <a:ln>
              <a:noFill/>
            </a:ln>
          </p:spPr>
        </p:pic>
        <p:sp>
          <p:nvSpPr>
            <p:cNvPr id="226" name="Google Shape;226;p29"/>
            <p:cNvSpPr/>
            <p:nvPr/>
          </p:nvSpPr>
          <p:spPr>
            <a:xfrm>
              <a:off x="5692250" y="3703950"/>
              <a:ext cx="280500" cy="29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grpSp>
      <p:grpSp>
        <p:nvGrpSpPr>
          <p:cNvPr id="227" name="Google Shape;227;p29"/>
          <p:cNvGrpSpPr/>
          <p:nvPr/>
        </p:nvGrpSpPr>
        <p:grpSpPr>
          <a:xfrm>
            <a:off x="6531975" y="2571750"/>
            <a:ext cx="1676700" cy="2346652"/>
            <a:chOff x="6531975" y="2571750"/>
            <a:chExt cx="1676700" cy="2346652"/>
          </a:xfrm>
        </p:grpSpPr>
        <p:grpSp>
          <p:nvGrpSpPr>
            <p:cNvPr id="228" name="Google Shape;228;p29"/>
            <p:cNvGrpSpPr/>
            <p:nvPr/>
          </p:nvGrpSpPr>
          <p:grpSpPr>
            <a:xfrm>
              <a:off x="6531975" y="2571750"/>
              <a:ext cx="1676700" cy="1890525"/>
              <a:chOff x="6531975" y="2571750"/>
              <a:chExt cx="1676700" cy="1890525"/>
            </a:xfrm>
          </p:grpSpPr>
          <p:sp>
            <p:nvSpPr>
              <p:cNvPr id="229" name="Google Shape;229;p29"/>
              <p:cNvSpPr txBox="1"/>
              <p:nvPr/>
            </p:nvSpPr>
            <p:spPr>
              <a:xfrm>
                <a:off x="6991113" y="4005075"/>
                <a:ext cx="982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Server</a:t>
                </a:r>
                <a:endParaRPr sz="1800">
                  <a:solidFill>
                    <a:schemeClr val="dk1"/>
                  </a:solidFill>
                </a:endParaRPr>
              </a:p>
            </p:txBody>
          </p:sp>
          <p:pic>
            <p:nvPicPr>
              <p:cNvPr id="230" name="Google Shape;230;p29"/>
              <p:cNvPicPr preferRelativeResize="0"/>
              <p:nvPr/>
            </p:nvPicPr>
            <p:blipFill>
              <a:blip r:embed="rId5">
                <a:alphaModFix/>
              </a:blip>
              <a:stretch>
                <a:fillRect/>
              </a:stretch>
            </p:blipFill>
            <p:spPr>
              <a:xfrm>
                <a:off x="6531975" y="2571750"/>
                <a:ext cx="1676700" cy="1676700"/>
              </a:xfrm>
              <a:prstGeom prst="rect">
                <a:avLst/>
              </a:prstGeom>
              <a:noFill/>
              <a:ln>
                <a:noFill/>
              </a:ln>
            </p:spPr>
          </p:pic>
        </p:grpSp>
        <p:pic>
          <p:nvPicPr>
            <p:cNvPr id="231" name="Google Shape;231;p29"/>
            <p:cNvPicPr preferRelativeResize="0"/>
            <p:nvPr/>
          </p:nvPicPr>
          <p:blipFill>
            <a:blip r:embed="rId4">
              <a:alphaModFix/>
            </a:blip>
            <a:stretch>
              <a:fillRect/>
            </a:stretch>
          </p:blipFill>
          <p:spPr>
            <a:xfrm>
              <a:off x="6961549" y="3970775"/>
              <a:ext cx="980827" cy="94762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73150"/>
            <a:ext cx="8520600" cy="59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Pages</a:t>
            </a:r>
            <a:endParaRPr/>
          </a:p>
        </p:txBody>
      </p:sp>
      <p:sp>
        <p:nvSpPr>
          <p:cNvPr id="237" name="Google Shape;237;p30"/>
          <p:cNvSpPr txBox="1"/>
          <p:nvPr>
            <p:ph idx="1" type="body"/>
          </p:nvPr>
        </p:nvSpPr>
        <p:spPr>
          <a:xfrm>
            <a:off x="311700" y="671350"/>
            <a:ext cx="8324400" cy="1554300"/>
          </a:xfrm>
          <a:prstGeom prst="rect">
            <a:avLst/>
          </a:prstGeom>
        </p:spPr>
        <p:txBody>
          <a:bodyPr anchorCtr="0" anchor="t" bIns="91425" lIns="91425" spcFirstLastPara="1" rIns="91425" wrap="square" tIns="91425">
            <a:normAutofit fontScale="92500"/>
          </a:bodyPr>
          <a:lstStyle/>
          <a:p>
            <a:pPr indent="-328930" lvl="0" marL="457200" rtl="0" algn="l">
              <a:lnSpc>
                <a:spcPct val="150000"/>
              </a:lnSpc>
              <a:spcBef>
                <a:spcPts val="0"/>
              </a:spcBef>
              <a:spcAft>
                <a:spcPts val="0"/>
              </a:spcAft>
              <a:buClr>
                <a:srgbClr val="1B1B1B"/>
              </a:buClr>
              <a:buSzPct val="100000"/>
              <a:buFont typeface="Roboto"/>
              <a:buChar char="●"/>
            </a:pPr>
            <a:r>
              <a:rPr lang="en" sz="1708">
                <a:solidFill>
                  <a:srgbClr val="1B1B1B"/>
                </a:solidFill>
                <a:highlight>
                  <a:schemeClr val="lt1"/>
                </a:highlight>
                <a:latin typeface="Roboto"/>
                <a:ea typeface="Roboto"/>
                <a:cs typeface="Roboto"/>
                <a:sym typeface="Roboto"/>
              </a:rPr>
              <a:t>For dynamic website, the pages are built by using server side programming such as PHP.</a:t>
            </a:r>
            <a:endParaRPr sz="1708">
              <a:solidFill>
                <a:srgbClr val="1B1B1B"/>
              </a:solidFill>
              <a:highlight>
                <a:schemeClr val="lt1"/>
              </a:highlight>
              <a:latin typeface="Roboto"/>
              <a:ea typeface="Roboto"/>
              <a:cs typeface="Roboto"/>
              <a:sym typeface="Roboto"/>
            </a:endParaRPr>
          </a:p>
          <a:p>
            <a:pPr indent="-328930" lvl="0" marL="457200" rtl="0" algn="l">
              <a:lnSpc>
                <a:spcPct val="150000"/>
              </a:lnSpc>
              <a:spcBef>
                <a:spcPts val="0"/>
              </a:spcBef>
              <a:spcAft>
                <a:spcPts val="0"/>
              </a:spcAft>
              <a:buClr>
                <a:srgbClr val="1B1B1B"/>
              </a:buClr>
              <a:buSzPct val="100000"/>
              <a:buFont typeface="Roboto"/>
              <a:buChar char="●"/>
            </a:pPr>
            <a:r>
              <a:rPr lang="en" sz="1708">
                <a:solidFill>
                  <a:srgbClr val="1B1B1B"/>
                </a:solidFill>
                <a:highlight>
                  <a:schemeClr val="lt1"/>
                </a:highlight>
                <a:latin typeface="Roboto"/>
                <a:ea typeface="Roboto"/>
                <a:cs typeface="Roboto"/>
                <a:sym typeface="Roboto"/>
              </a:rPr>
              <a:t>Only HTML, CSS, and JS are passed to the client. Server side scripts and programming languages are exclusively placed on the server and the client has no idea about it.</a:t>
            </a:r>
            <a:endParaRPr sz="1708">
              <a:solidFill>
                <a:srgbClr val="1B1B1B"/>
              </a:solidFill>
              <a:highlight>
                <a:schemeClr val="lt1"/>
              </a:highlight>
              <a:latin typeface="Roboto"/>
              <a:ea typeface="Roboto"/>
              <a:cs typeface="Roboto"/>
              <a:sym typeface="Roboto"/>
            </a:endParaRPr>
          </a:p>
        </p:txBody>
      </p:sp>
      <p:grpSp>
        <p:nvGrpSpPr>
          <p:cNvPr id="238" name="Google Shape;238;p30"/>
          <p:cNvGrpSpPr/>
          <p:nvPr/>
        </p:nvGrpSpPr>
        <p:grpSpPr>
          <a:xfrm>
            <a:off x="831075" y="2301700"/>
            <a:ext cx="1338175" cy="1724050"/>
            <a:chOff x="1168150" y="3039200"/>
            <a:chExt cx="1338175" cy="1724050"/>
          </a:xfrm>
        </p:grpSpPr>
        <p:pic>
          <p:nvPicPr>
            <p:cNvPr id="239" name="Google Shape;239;p30"/>
            <p:cNvPicPr preferRelativeResize="0"/>
            <p:nvPr/>
          </p:nvPicPr>
          <p:blipFill>
            <a:blip r:embed="rId3">
              <a:alphaModFix/>
            </a:blip>
            <a:stretch>
              <a:fillRect/>
            </a:stretch>
          </p:blipFill>
          <p:spPr>
            <a:xfrm>
              <a:off x="1168150" y="3039200"/>
              <a:ext cx="1338175" cy="1338175"/>
            </a:xfrm>
            <a:prstGeom prst="rect">
              <a:avLst/>
            </a:prstGeom>
            <a:noFill/>
            <a:ln>
              <a:noFill/>
            </a:ln>
          </p:spPr>
        </p:pic>
        <p:sp>
          <p:nvSpPr>
            <p:cNvPr id="240" name="Google Shape;240;p30"/>
            <p:cNvSpPr txBox="1"/>
            <p:nvPr/>
          </p:nvSpPr>
          <p:spPr>
            <a:xfrm>
              <a:off x="1431025" y="4306050"/>
              <a:ext cx="89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Client</a:t>
              </a:r>
              <a:endParaRPr sz="1800">
                <a:solidFill>
                  <a:schemeClr val="dk1"/>
                </a:solidFill>
              </a:endParaRPr>
            </a:p>
          </p:txBody>
        </p:sp>
      </p:grpSp>
      <p:sp>
        <p:nvSpPr>
          <p:cNvPr id="241" name="Google Shape;241;p30"/>
          <p:cNvSpPr/>
          <p:nvPr/>
        </p:nvSpPr>
        <p:spPr>
          <a:xfrm>
            <a:off x="2425450" y="2157100"/>
            <a:ext cx="3969900" cy="5982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GET request to google.com/search?q=hello</a:t>
            </a:r>
            <a:endParaRPr>
              <a:solidFill>
                <a:schemeClr val="lt1"/>
              </a:solidFill>
            </a:endParaRPr>
          </a:p>
        </p:txBody>
      </p:sp>
      <p:grpSp>
        <p:nvGrpSpPr>
          <p:cNvPr id="242" name="Google Shape;242;p30"/>
          <p:cNvGrpSpPr/>
          <p:nvPr/>
        </p:nvGrpSpPr>
        <p:grpSpPr>
          <a:xfrm>
            <a:off x="6235325" y="1920613"/>
            <a:ext cx="1911875" cy="2028937"/>
            <a:chOff x="6235325" y="1615813"/>
            <a:chExt cx="1911875" cy="2028937"/>
          </a:xfrm>
        </p:grpSpPr>
        <p:pic>
          <p:nvPicPr>
            <p:cNvPr id="243" name="Google Shape;243;p30"/>
            <p:cNvPicPr preferRelativeResize="0"/>
            <p:nvPr/>
          </p:nvPicPr>
          <p:blipFill>
            <a:blip r:embed="rId4">
              <a:alphaModFix/>
            </a:blip>
            <a:stretch>
              <a:fillRect/>
            </a:stretch>
          </p:blipFill>
          <p:spPr>
            <a:xfrm>
              <a:off x="6235325" y="1615813"/>
              <a:ext cx="1911875" cy="1911875"/>
            </a:xfrm>
            <a:prstGeom prst="rect">
              <a:avLst/>
            </a:prstGeom>
            <a:noFill/>
            <a:ln>
              <a:noFill/>
            </a:ln>
          </p:spPr>
        </p:pic>
        <p:sp>
          <p:nvSpPr>
            <p:cNvPr id="244" name="Google Shape;244;p30"/>
            <p:cNvSpPr txBox="1"/>
            <p:nvPr/>
          </p:nvSpPr>
          <p:spPr>
            <a:xfrm>
              <a:off x="6742463" y="3187550"/>
              <a:ext cx="89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Server</a:t>
              </a:r>
              <a:endParaRPr sz="1800">
                <a:solidFill>
                  <a:schemeClr val="dk1"/>
                </a:solidFill>
              </a:endParaRPr>
            </a:p>
          </p:txBody>
        </p:sp>
      </p:grpSp>
      <p:grpSp>
        <p:nvGrpSpPr>
          <p:cNvPr id="245" name="Google Shape;245;p30"/>
          <p:cNvGrpSpPr/>
          <p:nvPr/>
        </p:nvGrpSpPr>
        <p:grpSpPr>
          <a:xfrm>
            <a:off x="5955125" y="3325250"/>
            <a:ext cx="2600963" cy="1711575"/>
            <a:chOff x="6035125" y="3226200"/>
            <a:chExt cx="2600963" cy="1711575"/>
          </a:xfrm>
        </p:grpSpPr>
        <p:pic>
          <p:nvPicPr>
            <p:cNvPr id="246" name="Google Shape;246;p30"/>
            <p:cNvPicPr preferRelativeResize="0"/>
            <p:nvPr/>
          </p:nvPicPr>
          <p:blipFill>
            <a:blip r:embed="rId5">
              <a:alphaModFix/>
            </a:blip>
            <a:stretch>
              <a:fillRect/>
            </a:stretch>
          </p:blipFill>
          <p:spPr>
            <a:xfrm>
              <a:off x="7916738" y="3720950"/>
              <a:ext cx="719350" cy="719350"/>
            </a:xfrm>
            <a:prstGeom prst="rect">
              <a:avLst/>
            </a:prstGeom>
            <a:noFill/>
            <a:ln>
              <a:noFill/>
            </a:ln>
          </p:spPr>
        </p:pic>
        <p:pic>
          <p:nvPicPr>
            <p:cNvPr id="247" name="Google Shape;247;p30"/>
            <p:cNvPicPr preferRelativeResize="0"/>
            <p:nvPr/>
          </p:nvPicPr>
          <p:blipFill>
            <a:blip r:embed="rId6">
              <a:alphaModFix/>
            </a:blip>
            <a:stretch>
              <a:fillRect/>
            </a:stretch>
          </p:blipFill>
          <p:spPr>
            <a:xfrm>
              <a:off x="6035125" y="3720950"/>
              <a:ext cx="871725" cy="871725"/>
            </a:xfrm>
            <a:prstGeom prst="rect">
              <a:avLst/>
            </a:prstGeom>
            <a:noFill/>
            <a:ln>
              <a:noFill/>
            </a:ln>
          </p:spPr>
        </p:pic>
        <p:pic>
          <p:nvPicPr>
            <p:cNvPr id="248" name="Google Shape;248;p30"/>
            <p:cNvPicPr preferRelativeResize="0"/>
            <p:nvPr/>
          </p:nvPicPr>
          <p:blipFill>
            <a:blip r:embed="rId7">
              <a:alphaModFix/>
            </a:blip>
            <a:stretch>
              <a:fillRect/>
            </a:stretch>
          </p:blipFill>
          <p:spPr>
            <a:xfrm>
              <a:off x="6906850" y="3226200"/>
              <a:ext cx="927475" cy="927475"/>
            </a:xfrm>
            <a:prstGeom prst="rect">
              <a:avLst/>
            </a:prstGeom>
            <a:noFill/>
            <a:ln>
              <a:noFill/>
            </a:ln>
          </p:spPr>
        </p:pic>
        <p:pic>
          <p:nvPicPr>
            <p:cNvPr id="249" name="Google Shape;249;p30"/>
            <p:cNvPicPr preferRelativeResize="0"/>
            <p:nvPr/>
          </p:nvPicPr>
          <p:blipFill>
            <a:blip r:embed="rId8">
              <a:alphaModFix/>
            </a:blip>
            <a:stretch>
              <a:fillRect/>
            </a:stretch>
          </p:blipFill>
          <p:spPr>
            <a:xfrm>
              <a:off x="6961625" y="4218425"/>
              <a:ext cx="719350" cy="719350"/>
            </a:xfrm>
            <a:prstGeom prst="rect">
              <a:avLst/>
            </a:prstGeom>
            <a:noFill/>
            <a:ln>
              <a:noFill/>
            </a:ln>
          </p:spPr>
        </p:pic>
      </p:grpSp>
      <p:pic>
        <p:nvPicPr>
          <p:cNvPr id="250" name="Google Shape;250;p30"/>
          <p:cNvPicPr preferRelativeResize="0"/>
          <p:nvPr/>
        </p:nvPicPr>
        <p:blipFill>
          <a:blip r:embed="rId9">
            <a:alphaModFix/>
          </a:blip>
          <a:stretch>
            <a:fillRect/>
          </a:stretch>
        </p:blipFill>
        <p:spPr>
          <a:xfrm>
            <a:off x="6439226" y="3505151"/>
            <a:ext cx="1504075" cy="1453175"/>
          </a:xfrm>
          <a:prstGeom prst="rect">
            <a:avLst/>
          </a:prstGeom>
          <a:noFill/>
          <a:ln>
            <a:noFill/>
          </a:ln>
        </p:spPr>
      </p:pic>
      <p:grpSp>
        <p:nvGrpSpPr>
          <p:cNvPr id="251" name="Google Shape;251;p30"/>
          <p:cNvGrpSpPr/>
          <p:nvPr/>
        </p:nvGrpSpPr>
        <p:grpSpPr>
          <a:xfrm>
            <a:off x="2425450" y="3059951"/>
            <a:ext cx="3703325" cy="1412749"/>
            <a:chOff x="3099825" y="3376126"/>
            <a:chExt cx="3703325" cy="1412749"/>
          </a:xfrm>
        </p:grpSpPr>
        <p:sp>
          <p:nvSpPr>
            <p:cNvPr id="252" name="Google Shape;252;p30"/>
            <p:cNvSpPr/>
            <p:nvPr/>
          </p:nvSpPr>
          <p:spPr>
            <a:xfrm>
              <a:off x="3099825" y="3551400"/>
              <a:ext cx="1410600" cy="5982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Response  </a:t>
              </a:r>
              <a:endParaRPr>
                <a:solidFill>
                  <a:schemeClr val="lt1"/>
                </a:solidFill>
              </a:endParaRPr>
            </a:p>
          </p:txBody>
        </p:sp>
        <p:pic>
          <p:nvPicPr>
            <p:cNvPr id="253" name="Google Shape;253;p30"/>
            <p:cNvPicPr preferRelativeResize="0"/>
            <p:nvPr/>
          </p:nvPicPr>
          <p:blipFill>
            <a:blip r:embed="rId9">
              <a:alphaModFix/>
            </a:blip>
            <a:stretch>
              <a:fillRect/>
            </a:stretch>
          </p:blipFill>
          <p:spPr>
            <a:xfrm>
              <a:off x="4510374" y="3376126"/>
              <a:ext cx="1462248" cy="1412749"/>
            </a:xfrm>
            <a:prstGeom prst="rect">
              <a:avLst/>
            </a:prstGeom>
            <a:noFill/>
            <a:ln>
              <a:noFill/>
            </a:ln>
          </p:spPr>
        </p:pic>
        <p:sp>
          <p:nvSpPr>
            <p:cNvPr id="254" name="Google Shape;254;p30"/>
            <p:cNvSpPr/>
            <p:nvPr/>
          </p:nvSpPr>
          <p:spPr>
            <a:xfrm>
              <a:off x="5692250" y="3703950"/>
              <a:ext cx="1110900" cy="29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grpSp>
      <p:sp>
        <p:nvSpPr>
          <p:cNvPr id="255" name="Google Shape;255;p30"/>
          <p:cNvSpPr txBox="1"/>
          <p:nvPr/>
        </p:nvSpPr>
        <p:spPr>
          <a:xfrm>
            <a:off x="55575" y="4482700"/>
            <a:ext cx="6073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HTMLS, CSS, and JS are called frontend because they were interacting directly with the client. These are the things that are visible to the user. PHP, databases, &amp; other server side technologies we refer to as backend because they are not visible to the user.</a:t>
            </a:r>
            <a:endParaRPr sz="11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ppt_w</p:attrName>
                                        </p:attrNameLst>
                                      </p:cBhvr>
                                      <p:tavLst>
                                        <p:tav fmla="" tm="0">
                                          <p:val>
                                            <p:strVal val="0"/>
                                          </p:val>
                                        </p:tav>
                                        <p:tav fmla="" tm="100000">
                                          <p:val>
                                            <p:strVal val="#ppt_w"/>
                                          </p:val>
                                        </p:tav>
                                      </p:tavLst>
                                    </p:anim>
                                    <p:anim calcmode="lin" valueType="num">
                                      <p:cBhvr additive="base">
                                        <p:cTn dur="1000"/>
                                        <p:tgtEl>
                                          <p:spTgt spid="24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45"/>
                                        </p:tgtEl>
                                        <p:attrNameLst>
                                          <p:attrName>ppt_w</p:attrName>
                                        </p:attrNameLst>
                                      </p:cBhvr>
                                      <p:tavLst>
                                        <p:tav fmla="" tm="0">
                                          <p:val>
                                            <p:strVal val="#ppt_w"/>
                                          </p:val>
                                        </p:tav>
                                        <p:tav fmla="" tm="100000">
                                          <p:val>
                                            <p:strVal val="0"/>
                                          </p:val>
                                        </p:tav>
                                      </p:tavLst>
                                    </p:anim>
                                    <p:anim calcmode="lin" valueType="num">
                                      <p:cBhvr additive="base">
                                        <p:cTn dur="1000"/>
                                        <p:tgtEl>
                                          <p:spTgt spid="245"/>
                                        </p:tgtEl>
                                        <p:attrNameLst>
                                          <p:attrName>ppt_h</p:attrName>
                                        </p:attrNameLst>
                                      </p:cBhvr>
                                      <p:tavLst>
                                        <p:tav fmla="" tm="0">
                                          <p:val>
                                            <p:strVal val="#ppt_h"/>
                                          </p:val>
                                        </p:tav>
                                        <p:tav fmla="" tm="100000">
                                          <p:val>
                                            <p:strVal val="0"/>
                                          </p:val>
                                        </p:tav>
                                      </p:tavLst>
                                    </p:anim>
                                    <p:set>
                                      <p:cBhvr>
                                        <p:cTn dur="1" fill="hold">
                                          <p:stCondLst>
                                            <p:cond delay="1000"/>
                                          </p:stCondLst>
                                        </p:cTn>
                                        <p:tgtEl>
                                          <p:spTgt spid="2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ppt_w</p:attrName>
                                        </p:attrNameLst>
                                      </p:cBhvr>
                                      <p:tavLst>
                                        <p:tav fmla="" tm="0">
                                          <p:val>
                                            <p:strVal val="0"/>
                                          </p:val>
                                        </p:tav>
                                        <p:tav fmla="" tm="100000">
                                          <p:val>
                                            <p:strVal val="#ppt_w"/>
                                          </p:val>
                                        </p:tav>
                                      </p:tavLst>
                                    </p:anim>
                                    <p:anim calcmode="lin" valueType="num">
                                      <p:cBhvr additive="base">
                                        <p:cTn dur="1000"/>
                                        <p:tgtEl>
                                          <p:spTgt spid="25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xit" presetID="10" presetSubtype="0">
                                  <p:stCondLst>
                                    <p:cond delay="0"/>
                                  </p:stCondLst>
                                  <p:childTnLst>
                                    <p:animEffect filter="fade" transition="out">
                                      <p:cBhvr>
                                        <p:cTn dur="1000"/>
                                        <p:tgtEl>
                                          <p:spTgt spid="250"/>
                                        </p:tgtEl>
                                      </p:cBhvr>
                                    </p:animEffect>
                                    <p:set>
                                      <p:cBhvr>
                                        <p:cTn dur="1" fill="hold">
                                          <p:stCondLst>
                                            <p:cond delay="1000"/>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535875" y="1087475"/>
            <a:ext cx="4921500" cy="936000"/>
          </a:xfrm>
          <a:prstGeom prst="rect">
            <a:avLst/>
          </a:prstGeom>
          <a:effectLst>
            <a:outerShdw blurRad="328613" rotWithShape="0" algn="bl">
              <a:schemeClr val="dk1"/>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000">
                <a:solidFill>
                  <a:schemeClr val="lt1"/>
                </a:solidFill>
              </a:rPr>
              <a:t>10 MIN </a:t>
            </a:r>
            <a:r>
              <a:rPr lang="en" sz="5000">
                <a:solidFill>
                  <a:schemeClr val="lt1"/>
                </a:solidFill>
              </a:rPr>
              <a:t>BREAK</a:t>
            </a:r>
            <a:endParaRPr b="1" sz="5000">
              <a:solidFill>
                <a:schemeClr val="lt1"/>
              </a:solidFill>
            </a:endParaRPr>
          </a:p>
        </p:txBody>
      </p:sp>
      <p:sp>
        <p:nvSpPr>
          <p:cNvPr id="261" name="Google Shape;261;p31"/>
          <p:cNvSpPr/>
          <p:nvPr/>
        </p:nvSpPr>
        <p:spPr>
          <a:xfrm>
            <a:off x="225550" y="2369325"/>
            <a:ext cx="5766000" cy="2461500"/>
          </a:xfrm>
          <a:prstGeom prst="roundRect">
            <a:avLst>
              <a:gd fmla="val 837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dk1"/>
                </a:solidFill>
              </a:rPr>
              <a:t>Now is your chance to fully understand what was discussed. Practice the code, ask your classmates, and discuss among yourselves. You may also go to the restroom but make sure it won't last more than 10 mins.</a:t>
            </a:r>
            <a:endParaRPr b="1"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Client Server Architecture?</a:t>
            </a:r>
            <a:endParaRPr/>
          </a:p>
        </p:txBody>
      </p:sp>
      <p:sp>
        <p:nvSpPr>
          <p:cNvPr id="62" name="Google Shape;62;p14"/>
          <p:cNvSpPr txBox="1"/>
          <p:nvPr>
            <p:ph idx="1" type="body"/>
          </p:nvPr>
        </p:nvSpPr>
        <p:spPr>
          <a:xfrm>
            <a:off x="311700" y="812350"/>
            <a:ext cx="8324400" cy="190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 client(consumer) is a device or a program </a:t>
            </a:r>
            <a:r>
              <a:rPr lang="en" sz="1600">
                <a:solidFill>
                  <a:srgbClr val="1B1B1B"/>
                </a:solidFill>
                <a:highlight>
                  <a:schemeClr val="lt1"/>
                </a:highlight>
                <a:latin typeface="Roboto"/>
                <a:ea typeface="Roboto"/>
                <a:cs typeface="Roboto"/>
                <a:sym typeface="Roboto"/>
              </a:rPr>
              <a:t>that requests service/data</a:t>
            </a:r>
            <a:r>
              <a:rPr lang="en" sz="1600">
                <a:solidFill>
                  <a:srgbClr val="1B1B1B"/>
                </a:solidFill>
                <a:highlight>
                  <a:schemeClr val="lt1"/>
                </a:highlight>
                <a:latin typeface="Roboto"/>
                <a:ea typeface="Roboto"/>
                <a:cs typeface="Roboto"/>
                <a:sym typeface="Roboto"/>
              </a:rPr>
              <a:t> to the server</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 server(producer) is a system or a computer program that </a:t>
            </a:r>
            <a:r>
              <a:rPr lang="en" sz="1600">
                <a:solidFill>
                  <a:srgbClr val="1B1B1B"/>
                </a:solidFill>
                <a:highlight>
                  <a:schemeClr val="lt1"/>
                </a:highlight>
                <a:latin typeface="Roboto"/>
                <a:ea typeface="Roboto"/>
                <a:cs typeface="Roboto"/>
                <a:sym typeface="Roboto"/>
              </a:rPr>
              <a:t>provides service/data</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All users/devices are connected to a server</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All users/devices communicate throught a centralized servers instead of communicating with each other.</a:t>
            </a:r>
            <a:endParaRPr sz="1600">
              <a:solidFill>
                <a:srgbClr val="1B1B1B"/>
              </a:solidFill>
              <a:highlight>
                <a:schemeClr val="lt1"/>
              </a:highlight>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1404538" y="2713453"/>
            <a:ext cx="6138724" cy="234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1000"/>
                                        <p:tgtEl>
                                          <p:spTgt spid="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1000"/>
                                        <p:tgtEl>
                                          <p:spTgt spid="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1000"/>
                                        <p:tgtEl>
                                          <p:spTgt spid="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1000"/>
                                        <p:tgtEl>
                                          <p:spTgt spid="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dynamic data with AJAX - HMTL</a:t>
            </a:r>
            <a:endParaRPr/>
          </a:p>
        </p:txBody>
      </p:sp>
      <p:grpSp>
        <p:nvGrpSpPr>
          <p:cNvPr id="267" name="Google Shape;267;p32"/>
          <p:cNvGrpSpPr/>
          <p:nvPr/>
        </p:nvGrpSpPr>
        <p:grpSpPr>
          <a:xfrm>
            <a:off x="3308146" y="809600"/>
            <a:ext cx="5274206" cy="4088174"/>
            <a:chOff x="399974" y="1010400"/>
            <a:chExt cx="3922801" cy="4406785"/>
          </a:xfrm>
        </p:grpSpPr>
        <p:sp>
          <p:nvSpPr>
            <p:cNvPr id="268" name="Google Shape;268;p32"/>
            <p:cNvSpPr txBox="1"/>
            <p:nvPr/>
          </p:nvSpPr>
          <p:spPr>
            <a:xfrm>
              <a:off x="399974" y="1364785"/>
              <a:ext cx="3922800" cy="405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350">
                  <a:solidFill>
                    <a:srgbClr val="800000"/>
                  </a:solidFill>
                  <a:highlight>
                    <a:srgbClr val="FFFFFF"/>
                  </a:highlight>
                  <a:latin typeface="Courier New"/>
                  <a:ea typeface="Courier New"/>
                  <a:cs typeface="Courier New"/>
                  <a:sym typeface="Courier New"/>
                </a:rPr>
                <a:t>&lt;body&gt;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&lt;h1&gt;</a:t>
              </a:r>
              <a:r>
                <a:rPr lang="en" sz="1350">
                  <a:solidFill>
                    <a:schemeClr val="dk1"/>
                  </a:solidFill>
                  <a:highlight>
                    <a:srgbClr val="FFFFFF"/>
                  </a:highlight>
                  <a:latin typeface="Courier New"/>
                  <a:ea typeface="Courier New"/>
                  <a:cs typeface="Courier New"/>
                  <a:sym typeface="Courier New"/>
                </a:rPr>
                <a:t>Getting Dynamic data with AJAX</a:t>
              </a:r>
              <a:r>
                <a:rPr lang="en" sz="1350">
                  <a:solidFill>
                    <a:srgbClr val="800000"/>
                  </a:solidFill>
                  <a:highlight>
                    <a:srgbClr val="FFFFFF"/>
                  </a:highlight>
                  <a:latin typeface="Courier New"/>
                  <a:ea typeface="Courier New"/>
                  <a:cs typeface="Courier New"/>
                  <a:sym typeface="Courier New"/>
                </a:rPr>
                <a:t>&lt;/h1&gt;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&lt;label</a:t>
              </a:r>
              <a:r>
                <a:rPr lang="en" sz="1350">
                  <a:solidFill>
                    <a:schemeClr val="dk1"/>
                  </a:solidFill>
                  <a:highlight>
                    <a:srgbClr val="FFFFFF"/>
                  </a:highlight>
                  <a:latin typeface="Courier New"/>
                  <a:ea typeface="Courier New"/>
                  <a:cs typeface="Courier New"/>
                  <a:sym typeface="Courier New"/>
                </a:rPr>
                <a:t> </a:t>
              </a:r>
              <a:r>
                <a:rPr lang="en" sz="1350">
                  <a:solidFill>
                    <a:srgbClr val="E50000"/>
                  </a:solidFill>
                  <a:highlight>
                    <a:srgbClr val="FFFFFF"/>
                  </a:highlight>
                  <a:latin typeface="Courier New"/>
                  <a:ea typeface="Courier New"/>
                  <a:cs typeface="Courier New"/>
                  <a:sym typeface="Courier New"/>
                </a:rPr>
                <a:t>for</a:t>
              </a:r>
              <a:r>
                <a:rPr lang="en" sz="1350">
                  <a:solidFill>
                    <a:schemeClr val="dk1"/>
                  </a:solidFill>
                  <a:highlight>
                    <a:srgbClr val="FFFFFF"/>
                  </a:highlight>
                  <a:latin typeface="Courier New"/>
                  <a:ea typeface="Courier New"/>
                  <a:cs typeface="Courier New"/>
                  <a:sym typeface="Courier New"/>
                </a:rPr>
                <a:t>=</a:t>
              </a:r>
              <a:r>
                <a:rPr lang="en" sz="1350">
                  <a:solidFill>
                    <a:srgbClr val="0000FF"/>
                  </a:solidFill>
                  <a:highlight>
                    <a:srgbClr val="FFFFFF"/>
                  </a:highlight>
                  <a:latin typeface="Courier New"/>
                  <a:ea typeface="Courier New"/>
                  <a:cs typeface="Courier New"/>
                  <a:sym typeface="Courier New"/>
                </a:rPr>
                <a:t>"student_id"</a:t>
              </a:r>
              <a:r>
                <a:rPr lang="en" sz="1350">
                  <a:solidFill>
                    <a:srgbClr val="800000"/>
                  </a:solidFill>
                  <a:highlight>
                    <a:srgbClr val="FFFFFF"/>
                  </a:highlight>
                  <a:latin typeface="Courier New"/>
                  <a:ea typeface="Courier New"/>
                  <a:cs typeface="Courier New"/>
                  <a:sym typeface="Courier New"/>
                </a:rPr>
                <a:t>&gt;</a:t>
              </a:r>
              <a:r>
                <a:rPr lang="en" sz="1350">
                  <a:solidFill>
                    <a:schemeClr val="dk1"/>
                  </a:solidFill>
                  <a:highlight>
                    <a:srgbClr val="FFFFFF"/>
                  </a:highlight>
                  <a:latin typeface="Courier New"/>
                  <a:ea typeface="Courier New"/>
                  <a:cs typeface="Courier New"/>
                  <a:sym typeface="Courier New"/>
                </a:rPr>
                <a:t>Student ID:</a:t>
              </a:r>
              <a:r>
                <a:rPr lang="en" sz="1350">
                  <a:solidFill>
                    <a:srgbClr val="800000"/>
                  </a:solidFill>
                  <a:highlight>
                    <a:srgbClr val="FFFFFF"/>
                  </a:highlight>
                  <a:latin typeface="Courier New"/>
                  <a:ea typeface="Courier New"/>
                  <a:cs typeface="Courier New"/>
                  <a:sym typeface="Courier New"/>
                </a:rPr>
                <a:t>&lt;/label&gt;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&lt;input</a:t>
              </a:r>
              <a:r>
                <a:rPr lang="en" sz="1350">
                  <a:solidFill>
                    <a:schemeClr val="dk1"/>
                  </a:solidFill>
                  <a:highlight>
                    <a:srgbClr val="FFFFFF"/>
                  </a:highlight>
                  <a:latin typeface="Courier New"/>
                  <a:ea typeface="Courier New"/>
                  <a:cs typeface="Courier New"/>
                  <a:sym typeface="Courier New"/>
                </a:rPr>
                <a:t> </a:t>
              </a:r>
              <a:r>
                <a:rPr lang="en" sz="1350">
                  <a:solidFill>
                    <a:srgbClr val="E50000"/>
                  </a:solidFill>
                  <a:highlight>
                    <a:srgbClr val="FFFFFF"/>
                  </a:highlight>
                  <a:latin typeface="Courier New"/>
                  <a:ea typeface="Courier New"/>
                  <a:cs typeface="Courier New"/>
                  <a:sym typeface="Courier New"/>
                </a:rPr>
                <a:t>id</a:t>
              </a:r>
              <a:r>
                <a:rPr lang="en" sz="1350">
                  <a:solidFill>
                    <a:schemeClr val="dk1"/>
                  </a:solidFill>
                  <a:highlight>
                    <a:srgbClr val="FFFFFF"/>
                  </a:highlight>
                  <a:latin typeface="Courier New"/>
                  <a:ea typeface="Courier New"/>
                  <a:cs typeface="Courier New"/>
                  <a:sym typeface="Courier New"/>
                </a:rPr>
                <a:t>=</a:t>
              </a:r>
              <a:r>
                <a:rPr lang="en" sz="1350">
                  <a:solidFill>
                    <a:srgbClr val="0000FF"/>
                  </a:solidFill>
                  <a:highlight>
                    <a:srgbClr val="FFFFFF"/>
                  </a:highlight>
                  <a:latin typeface="Courier New"/>
                  <a:ea typeface="Courier New"/>
                  <a:cs typeface="Courier New"/>
                  <a:sym typeface="Courier New"/>
                </a:rPr>
                <a:t>"sid"</a:t>
              </a:r>
              <a:r>
                <a:rPr lang="en" sz="1350">
                  <a:solidFill>
                    <a:srgbClr val="800000"/>
                  </a:solidFill>
                  <a:highlight>
                    <a:srgbClr val="FFFFFF"/>
                  </a:highlight>
                  <a:latin typeface="Courier New"/>
                  <a:ea typeface="Courier New"/>
                  <a:cs typeface="Courier New"/>
                  <a:sym typeface="Courier New"/>
                </a:rPr>
                <a:t>&gt;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&lt;button</a:t>
              </a:r>
              <a:r>
                <a:rPr lang="en" sz="1350">
                  <a:solidFill>
                    <a:schemeClr val="dk1"/>
                  </a:solidFill>
                  <a:highlight>
                    <a:srgbClr val="FFFFFF"/>
                  </a:highlight>
                  <a:latin typeface="Courier New"/>
                  <a:ea typeface="Courier New"/>
                  <a:cs typeface="Courier New"/>
                  <a:sym typeface="Courier New"/>
                </a:rPr>
                <a:t> </a:t>
              </a:r>
              <a:r>
                <a:rPr lang="en" sz="1350">
                  <a:solidFill>
                    <a:srgbClr val="E50000"/>
                  </a:solidFill>
                  <a:highlight>
                    <a:srgbClr val="FFFFFF"/>
                  </a:highlight>
                  <a:latin typeface="Courier New"/>
                  <a:ea typeface="Courier New"/>
                  <a:cs typeface="Courier New"/>
                  <a:sym typeface="Courier New"/>
                </a:rPr>
                <a:t>type</a:t>
              </a:r>
              <a:r>
                <a:rPr lang="en" sz="1350">
                  <a:solidFill>
                    <a:schemeClr val="dk1"/>
                  </a:solidFill>
                  <a:highlight>
                    <a:srgbClr val="FFFFFF"/>
                  </a:highlight>
                  <a:latin typeface="Courier New"/>
                  <a:ea typeface="Courier New"/>
                  <a:cs typeface="Courier New"/>
                  <a:sym typeface="Courier New"/>
                </a:rPr>
                <a:t>=</a:t>
              </a:r>
              <a:r>
                <a:rPr lang="en" sz="1350">
                  <a:solidFill>
                    <a:srgbClr val="0000FF"/>
                  </a:solidFill>
                  <a:highlight>
                    <a:srgbClr val="FFFFFF"/>
                  </a:highlight>
                  <a:latin typeface="Courier New"/>
                  <a:ea typeface="Courier New"/>
                  <a:cs typeface="Courier New"/>
                  <a:sym typeface="Courier New"/>
                </a:rPr>
                <a:t>"button"</a:t>
              </a:r>
              <a:r>
                <a:rPr lang="en" sz="1350">
                  <a:solidFill>
                    <a:schemeClr val="dk1"/>
                  </a:solidFill>
                  <a:highlight>
                    <a:srgbClr val="FFFFFF"/>
                  </a:highlight>
                  <a:latin typeface="Courier New"/>
                  <a:ea typeface="Courier New"/>
                  <a:cs typeface="Courier New"/>
                  <a:sym typeface="Courier New"/>
                </a:rPr>
                <a:t> </a:t>
              </a:r>
              <a:r>
                <a:rPr lang="en" sz="1350">
                  <a:solidFill>
                    <a:srgbClr val="E50000"/>
                  </a:solidFill>
                  <a:highlight>
                    <a:srgbClr val="FFFFFF"/>
                  </a:highlight>
                  <a:latin typeface="Courier New"/>
                  <a:ea typeface="Courier New"/>
                  <a:cs typeface="Courier New"/>
                  <a:sym typeface="Courier New"/>
                </a:rPr>
                <a:t>onclick</a:t>
              </a:r>
              <a:r>
                <a:rPr lang="en" sz="1350">
                  <a:solidFill>
                    <a:schemeClr val="dk1"/>
                  </a:solidFill>
                  <a:highlight>
                    <a:srgbClr val="FFFFFF"/>
                  </a:highlight>
                  <a:latin typeface="Courier New"/>
                  <a:ea typeface="Courier New"/>
                  <a:cs typeface="Courier New"/>
                  <a:sym typeface="Courier New"/>
                </a:rPr>
                <a:t>=</a:t>
              </a:r>
              <a:r>
                <a:rPr lang="en" sz="1350">
                  <a:solidFill>
                    <a:srgbClr val="0000FF"/>
                  </a:solidFill>
                  <a:highlight>
                    <a:srgbClr val="FFFFFF"/>
                  </a:highlight>
                  <a:latin typeface="Courier New"/>
                  <a:ea typeface="Courier New"/>
                  <a:cs typeface="Courier New"/>
                  <a:sym typeface="Courier New"/>
                </a:rPr>
                <a:t>"getData()"</a:t>
              </a:r>
              <a:r>
                <a:rPr lang="en" sz="1350">
                  <a:solidFill>
                    <a:srgbClr val="800000"/>
                  </a:solidFill>
                  <a:highlight>
                    <a:srgbClr val="FFFFFF"/>
                  </a:highlight>
                  <a:latin typeface="Courier New"/>
                  <a:ea typeface="Courier New"/>
                  <a:cs typeface="Courier New"/>
                  <a:sym typeface="Courier New"/>
                </a:rPr>
                <a:t>&gt;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Get Grades</a:t>
              </a:r>
              <a:endParaRPr sz="13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&lt;/button&gt;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&lt;div</a:t>
              </a:r>
              <a:r>
                <a:rPr lang="en" sz="1350">
                  <a:solidFill>
                    <a:schemeClr val="dk1"/>
                  </a:solidFill>
                  <a:highlight>
                    <a:srgbClr val="FFFFFF"/>
                  </a:highlight>
                  <a:latin typeface="Courier New"/>
                  <a:ea typeface="Courier New"/>
                  <a:cs typeface="Courier New"/>
                  <a:sym typeface="Courier New"/>
                </a:rPr>
                <a:t> </a:t>
              </a:r>
              <a:r>
                <a:rPr lang="en" sz="1350">
                  <a:solidFill>
                    <a:srgbClr val="E50000"/>
                  </a:solidFill>
                  <a:highlight>
                    <a:srgbClr val="FFFFFF"/>
                  </a:highlight>
                  <a:latin typeface="Courier New"/>
                  <a:ea typeface="Courier New"/>
                  <a:cs typeface="Courier New"/>
                  <a:sym typeface="Courier New"/>
                </a:rPr>
                <a:t>class</a:t>
              </a:r>
              <a:r>
                <a:rPr lang="en" sz="1350">
                  <a:solidFill>
                    <a:schemeClr val="dk1"/>
                  </a:solidFill>
                  <a:highlight>
                    <a:srgbClr val="FFFFFF"/>
                  </a:highlight>
                  <a:latin typeface="Courier New"/>
                  <a:ea typeface="Courier New"/>
                  <a:cs typeface="Courier New"/>
                  <a:sym typeface="Courier New"/>
                </a:rPr>
                <a:t>=</a:t>
              </a:r>
              <a:r>
                <a:rPr lang="en" sz="1350">
                  <a:solidFill>
                    <a:srgbClr val="0000FF"/>
                  </a:solidFill>
                  <a:highlight>
                    <a:srgbClr val="FFFFFF"/>
                  </a:highlight>
                  <a:latin typeface="Courier New"/>
                  <a:ea typeface="Courier New"/>
                  <a:cs typeface="Courier New"/>
                  <a:sym typeface="Courier New"/>
                </a:rPr>
                <a:t>"result"</a:t>
              </a:r>
              <a:r>
                <a:rPr lang="en" sz="1350">
                  <a:solidFill>
                    <a:srgbClr val="800000"/>
                  </a:solidFill>
                  <a:highlight>
                    <a:srgbClr val="FFFFFF"/>
                  </a:highlight>
                  <a:latin typeface="Courier New"/>
                  <a:ea typeface="Courier New"/>
                  <a:cs typeface="Courier New"/>
                  <a:sym typeface="Courier New"/>
                </a:rPr>
                <a:t>&gt;&lt;/div&gt;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800000"/>
                  </a:solidFill>
                  <a:highlight>
                    <a:srgbClr val="FFFFFF"/>
                  </a:highlight>
                  <a:latin typeface="Courier New"/>
                  <a:ea typeface="Courier New"/>
                  <a:cs typeface="Courier New"/>
                  <a:sym typeface="Courier New"/>
                </a:rPr>
                <a:t>&lt;script</a:t>
              </a:r>
              <a:r>
                <a:rPr lang="en" sz="1350">
                  <a:solidFill>
                    <a:schemeClr val="dk1"/>
                  </a:solidFill>
                  <a:highlight>
                    <a:srgbClr val="FFFFFF"/>
                  </a:highlight>
                  <a:latin typeface="Courier New"/>
                  <a:ea typeface="Courier New"/>
                  <a:cs typeface="Courier New"/>
                  <a:sym typeface="Courier New"/>
                </a:rPr>
                <a:t> </a:t>
              </a:r>
              <a:r>
                <a:rPr lang="en" sz="1350">
                  <a:solidFill>
                    <a:srgbClr val="E50000"/>
                  </a:solidFill>
                  <a:highlight>
                    <a:srgbClr val="FFFFFF"/>
                  </a:highlight>
                  <a:latin typeface="Courier New"/>
                  <a:ea typeface="Courier New"/>
                  <a:cs typeface="Courier New"/>
                  <a:sym typeface="Courier New"/>
                </a:rPr>
                <a:t>src</a:t>
              </a:r>
              <a:r>
                <a:rPr lang="en" sz="1350">
                  <a:solidFill>
                    <a:schemeClr val="dk1"/>
                  </a:solidFill>
                  <a:highlight>
                    <a:srgbClr val="FFFFFF"/>
                  </a:highlight>
                  <a:latin typeface="Courier New"/>
                  <a:ea typeface="Courier New"/>
                  <a:cs typeface="Courier New"/>
                  <a:sym typeface="Courier New"/>
                </a:rPr>
                <a:t>=</a:t>
              </a:r>
              <a:r>
                <a:rPr lang="en" sz="1350">
                  <a:solidFill>
                    <a:srgbClr val="0000FF"/>
                  </a:solidFill>
                  <a:highlight>
                    <a:srgbClr val="FFFFFF"/>
                  </a:highlight>
                  <a:latin typeface="Courier New"/>
                  <a:ea typeface="Courier New"/>
                  <a:cs typeface="Courier New"/>
                  <a:sym typeface="Courier New"/>
                </a:rPr>
                <a:t>"script.js"</a:t>
              </a:r>
              <a:r>
                <a:rPr lang="en" sz="1350">
                  <a:solidFill>
                    <a:srgbClr val="800000"/>
                  </a:solidFill>
                  <a:highlight>
                    <a:srgbClr val="FFFFFF"/>
                  </a:highlight>
                  <a:latin typeface="Courier New"/>
                  <a:ea typeface="Courier New"/>
                  <a:cs typeface="Courier New"/>
                  <a:sym typeface="Courier New"/>
                </a:rPr>
                <a:t>&gt;&lt;/script&gt;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rgbClr val="800000"/>
                  </a:solidFill>
                  <a:highlight>
                    <a:srgbClr val="FFFFFF"/>
                  </a:highlight>
                  <a:latin typeface="Courier New"/>
                  <a:ea typeface="Courier New"/>
                  <a:cs typeface="Courier New"/>
                  <a:sym typeface="Courier New"/>
                </a:rPr>
                <a:t>&lt;/body&gt;</a:t>
              </a:r>
              <a:endParaRPr sz="13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800000"/>
                </a:solidFill>
                <a:highlight>
                  <a:srgbClr val="FFFFFF"/>
                </a:highlight>
                <a:latin typeface="Courier New"/>
                <a:ea typeface="Courier New"/>
                <a:cs typeface="Courier New"/>
                <a:sym typeface="Courier New"/>
              </a:endParaRPr>
            </a:p>
          </p:txBody>
        </p:sp>
        <p:sp>
          <p:nvSpPr>
            <p:cNvPr id="269" name="Google Shape;269;p32"/>
            <p:cNvSpPr txBox="1"/>
            <p:nvPr/>
          </p:nvSpPr>
          <p:spPr>
            <a:xfrm>
              <a:off x="399975" y="1010400"/>
              <a:ext cx="3922800" cy="35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htdocs/index.html</a:t>
              </a:r>
              <a:endParaRPr/>
            </a:p>
          </p:txBody>
        </p:sp>
      </p:grpSp>
      <p:sp>
        <p:nvSpPr>
          <p:cNvPr id="270" name="Google Shape;270;p32"/>
          <p:cNvSpPr txBox="1"/>
          <p:nvPr/>
        </p:nvSpPr>
        <p:spPr>
          <a:xfrm>
            <a:off x="150875" y="809600"/>
            <a:ext cx="2983500" cy="4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In this HTML file we have an input element with id "sid". Since you are request data through ajax, you don't need the name attribute. You only need to get the value of the input.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We have a button with text "Get Grades" that will run our JS codes by calling getData() function.</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We also have a div with class result. This is where we place the result of our AJAX request.</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000"/>
                                        <p:tgtEl>
                                          <p:spTgt spid="27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dynamic data with AJAX - JS</a:t>
            </a:r>
            <a:endParaRPr/>
          </a:p>
        </p:txBody>
      </p:sp>
      <p:grpSp>
        <p:nvGrpSpPr>
          <p:cNvPr id="276" name="Google Shape;276;p33"/>
          <p:cNvGrpSpPr/>
          <p:nvPr/>
        </p:nvGrpSpPr>
        <p:grpSpPr>
          <a:xfrm>
            <a:off x="653814" y="793274"/>
            <a:ext cx="7692230" cy="2956540"/>
            <a:chOff x="399975" y="1010400"/>
            <a:chExt cx="3922806" cy="2955358"/>
          </a:xfrm>
        </p:grpSpPr>
        <p:sp>
          <p:nvSpPr>
            <p:cNvPr id="277" name="Google Shape;277;p33"/>
            <p:cNvSpPr txBox="1"/>
            <p:nvPr/>
          </p:nvSpPr>
          <p:spPr>
            <a:xfrm>
              <a:off x="399981" y="1364758"/>
              <a:ext cx="3922800" cy="260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300">
                  <a:solidFill>
                    <a:srgbClr val="0000FF"/>
                  </a:solidFill>
                  <a:highlight>
                    <a:srgbClr val="FFFFFF"/>
                  </a:highlight>
                  <a:latin typeface="Courier New"/>
                  <a:ea typeface="Courier New"/>
                  <a:cs typeface="Courier New"/>
                  <a:sym typeface="Courier New"/>
                </a:rPr>
                <a:t>function</a:t>
              </a:r>
              <a:r>
                <a:rPr lang="en" sz="1300">
                  <a:solidFill>
                    <a:schemeClr val="dk1"/>
                  </a:solidFill>
                  <a:highlight>
                    <a:srgbClr val="FFFFFF"/>
                  </a:highlight>
                  <a:latin typeface="Courier New"/>
                  <a:ea typeface="Courier New"/>
                  <a:cs typeface="Courier New"/>
                  <a:sym typeface="Courier New"/>
                </a:rPr>
                <a:t> getData()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const</a:t>
              </a:r>
              <a:r>
                <a:rPr lang="en" sz="1300">
                  <a:solidFill>
                    <a:schemeClr val="dk1"/>
                  </a:solidFill>
                  <a:highlight>
                    <a:srgbClr val="FFFFFF"/>
                  </a:highlight>
                  <a:latin typeface="Courier New"/>
                  <a:ea typeface="Courier New"/>
                  <a:cs typeface="Courier New"/>
                  <a:sym typeface="Courier New"/>
                </a:rPr>
                <a:t> studentId = document.querySelector(</a:t>
              </a:r>
              <a:r>
                <a:rPr lang="en" sz="1300">
                  <a:solidFill>
                    <a:srgbClr val="A31515"/>
                  </a:solidFill>
                  <a:highlight>
                    <a:srgbClr val="FFFFFF"/>
                  </a:highlight>
                  <a:latin typeface="Courier New"/>
                  <a:ea typeface="Courier New"/>
                  <a:cs typeface="Courier New"/>
                  <a:sym typeface="Courier New"/>
                </a:rPr>
                <a:t>"#sid"</a:t>
              </a:r>
              <a:r>
                <a:rPr lang="en" sz="1300">
                  <a:solidFill>
                    <a:schemeClr val="dk1"/>
                  </a:solidFill>
                  <a:highlight>
                    <a:srgbClr val="FFFFFF"/>
                  </a:highlight>
                  <a:latin typeface="Courier New"/>
                  <a:ea typeface="Courier New"/>
                  <a:cs typeface="Courier New"/>
                  <a:sym typeface="Courier New"/>
                </a:rPr>
                <a:t>).value;</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const</a:t>
              </a:r>
              <a:r>
                <a:rPr lang="en" sz="1300">
                  <a:solidFill>
                    <a:schemeClr val="dk1"/>
                  </a:solidFill>
                  <a:highlight>
                    <a:srgbClr val="FFFFFF"/>
                  </a:highlight>
                  <a:latin typeface="Courier New"/>
                  <a:ea typeface="Courier New"/>
                  <a:cs typeface="Courier New"/>
                  <a:sym typeface="Courier New"/>
                </a:rPr>
                <a:t> httpRequest = </a:t>
              </a:r>
              <a:r>
                <a:rPr lang="en" sz="1300">
                  <a:solidFill>
                    <a:srgbClr val="0000FF"/>
                  </a:solidFill>
                  <a:highlight>
                    <a:srgbClr val="FFFFFF"/>
                  </a:highlight>
                  <a:latin typeface="Courier New"/>
                  <a:ea typeface="Courier New"/>
                  <a:cs typeface="Courier New"/>
                  <a:sym typeface="Courier New"/>
                </a:rPr>
                <a:t>new</a:t>
              </a:r>
              <a:r>
                <a:rPr lang="en" sz="1300">
                  <a:solidFill>
                    <a:schemeClr val="dk1"/>
                  </a:solidFill>
                  <a:highlight>
                    <a:srgbClr val="FFFFFF"/>
                  </a:highlight>
                  <a:latin typeface="Courier New"/>
                  <a:ea typeface="Courier New"/>
                  <a:cs typeface="Courier New"/>
                  <a:sym typeface="Courier New"/>
                </a:rPr>
                <a:t> XMLHttpRequest();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httpRequest.open(</a:t>
              </a:r>
              <a:r>
                <a:rPr lang="en" sz="1300">
                  <a:solidFill>
                    <a:srgbClr val="A31515"/>
                  </a:solidFill>
                  <a:highlight>
                    <a:srgbClr val="FFFFFF"/>
                  </a:highlight>
                  <a:latin typeface="Courier New"/>
                  <a:ea typeface="Courier New"/>
                  <a:cs typeface="Courier New"/>
                  <a:sym typeface="Courier New"/>
                </a:rPr>
                <a:t>'GET'</a:t>
              </a:r>
              <a:r>
                <a:rPr lang="en" sz="1300">
                  <a:solidFill>
                    <a:schemeClr val="dk1"/>
                  </a:solidFill>
                  <a:highlight>
                    <a:srgbClr val="FFFFFF"/>
                  </a:highlight>
                  <a:latin typeface="Courier New"/>
                  <a:ea typeface="Courier New"/>
                  <a:cs typeface="Courier New"/>
                  <a:sym typeface="Courier New"/>
                </a:rPr>
                <a:t>, </a:t>
              </a:r>
              <a:r>
                <a:rPr lang="en" sz="1300">
                  <a:solidFill>
                    <a:srgbClr val="A31515"/>
                  </a:solidFill>
                  <a:highlight>
                    <a:srgbClr val="FFFFFF"/>
                  </a:highlight>
                  <a:latin typeface="Courier New"/>
                  <a:ea typeface="Courier New"/>
                  <a:cs typeface="Courier New"/>
                  <a:sym typeface="Courier New"/>
                </a:rPr>
                <a:t>`./grades.php?student_id=</a:t>
              </a:r>
              <a:r>
                <a:rPr lang="en" sz="1300">
                  <a:solidFill>
                    <a:srgbClr val="0000FF"/>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studentId</a:t>
              </a:r>
              <a:r>
                <a:rPr lang="en" sz="1300">
                  <a:solidFill>
                    <a:srgbClr val="0000FF"/>
                  </a:solidFill>
                  <a:highlight>
                    <a:srgbClr val="FFFFFF"/>
                  </a:highlight>
                  <a:latin typeface="Courier New"/>
                  <a:ea typeface="Courier New"/>
                  <a:cs typeface="Courier New"/>
                  <a:sym typeface="Courier New"/>
                </a:rPr>
                <a:t>}</a:t>
              </a:r>
              <a:r>
                <a:rPr lang="en" sz="1300">
                  <a:solidFill>
                    <a:srgbClr val="A31515"/>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httpRequest.onload = () </a:t>
              </a:r>
              <a:r>
                <a:rPr lang="en" sz="1300">
                  <a:solidFill>
                    <a:srgbClr val="0000FF"/>
                  </a:solidFill>
                  <a:highlight>
                    <a:srgbClr val="FFFFFF"/>
                  </a:highlight>
                  <a:latin typeface="Courier New"/>
                  <a:ea typeface="Courier New"/>
                  <a:cs typeface="Courier New"/>
                  <a:sym typeface="Courier New"/>
                </a:rPr>
                <a:t>=&gt;</a:t>
              </a:r>
              <a:r>
                <a:rPr lang="en" sz="1300">
                  <a:solidFill>
                    <a:schemeClr val="dk1"/>
                  </a:solidFill>
                  <a:highlight>
                    <a:srgbClr val="FFFFFF"/>
                  </a:highlight>
                  <a:latin typeface="Courier New"/>
                  <a:ea typeface="Courier New"/>
                  <a:cs typeface="Courier New"/>
                  <a:sym typeface="Courier New"/>
                </a:rPr>
                <a:t>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document.querySelector(</a:t>
              </a:r>
              <a:r>
                <a:rPr lang="en" sz="1300">
                  <a:solidFill>
                    <a:srgbClr val="A31515"/>
                  </a:solidFill>
                  <a:highlight>
                    <a:srgbClr val="FFFFFF"/>
                  </a:highlight>
                  <a:latin typeface="Courier New"/>
                  <a:ea typeface="Courier New"/>
                  <a:cs typeface="Courier New"/>
                  <a:sym typeface="Courier New"/>
                </a:rPr>
                <a:t>".result"</a:t>
              </a:r>
              <a:r>
                <a:rPr lang="en" sz="1300">
                  <a:solidFill>
                    <a:schemeClr val="dk1"/>
                  </a:solidFill>
                  <a:highlight>
                    <a:srgbClr val="FFFFFF"/>
                  </a:highlight>
                  <a:latin typeface="Courier New"/>
                  <a:ea typeface="Courier New"/>
                  <a:cs typeface="Courier New"/>
                  <a:sym typeface="Courier New"/>
                </a:rPr>
                <a:t>).innerHTML = httpRequest.responseText;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  httpRequest.send(</a:t>
              </a:r>
              <a:r>
                <a:rPr lang="en" sz="1300">
                  <a:solidFill>
                    <a:srgbClr val="A31515"/>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0000FF"/>
                </a:solidFill>
                <a:highlight>
                  <a:srgbClr val="FFFFFF"/>
                </a:highlight>
                <a:latin typeface="Courier New"/>
                <a:ea typeface="Courier New"/>
                <a:cs typeface="Courier New"/>
                <a:sym typeface="Courier New"/>
              </a:endParaRPr>
            </a:p>
          </p:txBody>
        </p:sp>
        <p:sp>
          <p:nvSpPr>
            <p:cNvPr id="278" name="Google Shape;278;p33"/>
            <p:cNvSpPr txBox="1"/>
            <p:nvPr/>
          </p:nvSpPr>
          <p:spPr>
            <a:xfrm>
              <a:off x="399975" y="1010400"/>
              <a:ext cx="3922800" cy="35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a:t>
              </a:r>
              <a:r>
                <a:rPr lang="en"/>
                <a:t>script.js</a:t>
              </a:r>
              <a:endParaRPr/>
            </a:p>
          </p:txBody>
        </p:sp>
      </p:grpSp>
      <p:grpSp>
        <p:nvGrpSpPr>
          <p:cNvPr id="279" name="Google Shape;279;p33"/>
          <p:cNvGrpSpPr/>
          <p:nvPr/>
        </p:nvGrpSpPr>
        <p:grpSpPr>
          <a:xfrm>
            <a:off x="653800" y="1625200"/>
            <a:ext cx="7692300" cy="2490450"/>
            <a:chOff x="653800" y="1625200"/>
            <a:chExt cx="7692300" cy="2490450"/>
          </a:xfrm>
        </p:grpSpPr>
        <p:sp>
          <p:nvSpPr>
            <p:cNvPr id="280" name="Google Shape;280;p33"/>
            <p:cNvSpPr txBox="1"/>
            <p:nvPr/>
          </p:nvSpPr>
          <p:spPr>
            <a:xfrm>
              <a:off x="653800" y="3806950"/>
              <a:ext cx="7692300" cy="308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JS file, we first get the value of our input and store it to variable studentId.</a:t>
              </a:r>
              <a:endParaRPr>
                <a:solidFill>
                  <a:schemeClr val="dk1"/>
                </a:solidFill>
              </a:endParaRPr>
            </a:p>
          </p:txBody>
        </p:sp>
        <p:cxnSp>
          <p:nvCxnSpPr>
            <p:cNvPr id="281" name="Google Shape;281;p33"/>
            <p:cNvCxnSpPr>
              <a:stCxn id="280" idx="1"/>
            </p:cNvCxnSpPr>
            <p:nvPr/>
          </p:nvCxnSpPr>
          <p:spPr>
            <a:xfrm flipH="1" rot="10800000">
              <a:off x="653800" y="1625200"/>
              <a:ext cx="284100" cy="2336100"/>
            </a:xfrm>
            <a:prstGeom prst="bentConnector4">
              <a:avLst>
                <a:gd fmla="val -83817" name="adj1"/>
                <a:gd fmla="val 99994" name="adj2"/>
              </a:avLst>
            </a:prstGeom>
            <a:noFill/>
            <a:ln cap="flat" cmpd="sng" w="9525">
              <a:solidFill>
                <a:schemeClr val="dk2"/>
              </a:solidFill>
              <a:prstDash val="solid"/>
              <a:round/>
              <a:headEnd len="med" w="med" type="none"/>
              <a:tailEnd len="med" w="med" type="none"/>
            </a:ln>
          </p:spPr>
        </p:cxnSp>
      </p:grpSp>
      <p:grpSp>
        <p:nvGrpSpPr>
          <p:cNvPr id="282" name="Google Shape;282;p33"/>
          <p:cNvGrpSpPr/>
          <p:nvPr/>
        </p:nvGrpSpPr>
        <p:grpSpPr>
          <a:xfrm>
            <a:off x="653800" y="2174100"/>
            <a:ext cx="7793069" cy="2622150"/>
            <a:chOff x="653810" y="1816900"/>
            <a:chExt cx="7692300" cy="2622150"/>
          </a:xfrm>
        </p:grpSpPr>
        <p:sp>
          <p:nvSpPr>
            <p:cNvPr id="283" name="Google Shape;283;p33"/>
            <p:cNvSpPr txBox="1"/>
            <p:nvPr/>
          </p:nvSpPr>
          <p:spPr>
            <a:xfrm>
              <a:off x="653810" y="3806950"/>
              <a:ext cx="7692300" cy="632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we configure our AJAX request to "get" method and with a query param student_id and its value will be coming from our studentId variable.</a:t>
              </a:r>
              <a:endParaRPr>
                <a:solidFill>
                  <a:schemeClr val="dk1"/>
                </a:solidFill>
              </a:endParaRPr>
            </a:p>
          </p:txBody>
        </p:sp>
        <p:cxnSp>
          <p:nvCxnSpPr>
            <p:cNvPr id="284" name="Google Shape;284;p33"/>
            <p:cNvCxnSpPr>
              <a:stCxn id="283" idx="1"/>
            </p:cNvCxnSpPr>
            <p:nvPr/>
          </p:nvCxnSpPr>
          <p:spPr>
            <a:xfrm flipH="1" rot="10800000">
              <a:off x="653810" y="1816900"/>
              <a:ext cx="290400" cy="2306100"/>
            </a:xfrm>
            <a:prstGeom prst="bentConnector4">
              <a:avLst>
                <a:gd fmla="val -105675" name="adj1"/>
                <a:gd fmla="val 100007" name="adj2"/>
              </a:avLst>
            </a:prstGeom>
            <a:noFill/>
            <a:ln cap="flat" cmpd="sng" w="9525">
              <a:solidFill>
                <a:schemeClr val="dk2"/>
              </a:solidFill>
              <a:prstDash val="solid"/>
              <a:round/>
              <a:headEnd len="med" w="med" type="none"/>
              <a:tailEnd len="med" w="med" type="none"/>
            </a:ln>
          </p:spPr>
        </p:cxnSp>
      </p:grpSp>
      <p:grpSp>
        <p:nvGrpSpPr>
          <p:cNvPr id="285" name="Google Shape;285;p33"/>
          <p:cNvGrpSpPr/>
          <p:nvPr/>
        </p:nvGrpSpPr>
        <p:grpSpPr>
          <a:xfrm>
            <a:off x="603400" y="2661900"/>
            <a:ext cx="7793069" cy="2376150"/>
            <a:chOff x="453632" y="2152300"/>
            <a:chExt cx="7692300" cy="2376150"/>
          </a:xfrm>
        </p:grpSpPr>
        <p:sp>
          <p:nvSpPr>
            <p:cNvPr id="286" name="Google Shape;286;p33"/>
            <p:cNvSpPr txBox="1"/>
            <p:nvPr/>
          </p:nvSpPr>
          <p:spPr>
            <a:xfrm>
              <a:off x="453632" y="4280950"/>
              <a:ext cx="7692300" cy="24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the AJAX request finishes, it will change the contents our div with class "result".</a:t>
              </a:r>
              <a:endParaRPr>
                <a:solidFill>
                  <a:schemeClr val="dk1"/>
                </a:solidFill>
              </a:endParaRPr>
            </a:p>
          </p:txBody>
        </p:sp>
        <p:cxnSp>
          <p:nvCxnSpPr>
            <p:cNvPr id="287" name="Google Shape;287;p33"/>
            <p:cNvCxnSpPr>
              <a:stCxn id="286" idx="1"/>
            </p:cNvCxnSpPr>
            <p:nvPr/>
          </p:nvCxnSpPr>
          <p:spPr>
            <a:xfrm flipH="1" rot="10800000">
              <a:off x="453632" y="2152300"/>
              <a:ext cx="439800" cy="2252400"/>
            </a:xfrm>
            <a:prstGeom prst="bentConnector4">
              <a:avLst>
                <a:gd fmla="val -83614" name="adj1"/>
                <a:gd fmla="val 99475" name="adj2"/>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dynamic data with AJAX - PHP</a:t>
            </a:r>
            <a:endParaRPr/>
          </a:p>
        </p:txBody>
      </p:sp>
      <p:grpSp>
        <p:nvGrpSpPr>
          <p:cNvPr id="293" name="Google Shape;293;p34"/>
          <p:cNvGrpSpPr/>
          <p:nvPr/>
        </p:nvGrpSpPr>
        <p:grpSpPr>
          <a:xfrm>
            <a:off x="3134386" y="741525"/>
            <a:ext cx="5635106" cy="4224251"/>
            <a:chOff x="399975" y="1010400"/>
            <a:chExt cx="3922803" cy="4222562"/>
          </a:xfrm>
        </p:grpSpPr>
        <p:sp>
          <p:nvSpPr>
            <p:cNvPr id="294" name="Google Shape;294;p34"/>
            <p:cNvSpPr txBox="1"/>
            <p:nvPr/>
          </p:nvSpPr>
          <p:spPr>
            <a:xfrm>
              <a:off x="399978" y="1364762"/>
              <a:ext cx="3922800" cy="386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&lt;?php</a:t>
              </a:r>
              <a:endParaRPr sz="13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$studentID = $_GET[</a:t>
              </a:r>
              <a:r>
                <a:rPr lang="en" sz="1300">
                  <a:solidFill>
                    <a:srgbClr val="A31515"/>
                  </a:solidFill>
                  <a:highlight>
                    <a:srgbClr val="FFFFFF"/>
                  </a:highlight>
                  <a:latin typeface="Courier New"/>
                  <a:ea typeface="Courier New"/>
                  <a:cs typeface="Courier New"/>
                  <a:sym typeface="Courier New"/>
                </a:rPr>
                <a:t>"student_id"</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switch</a:t>
              </a:r>
              <a:r>
                <a:rPr lang="en" sz="1300">
                  <a:solidFill>
                    <a:schemeClr val="dk1"/>
                  </a:solidFill>
                  <a:highlight>
                    <a:srgbClr val="FFFFFF"/>
                  </a:highlight>
                  <a:latin typeface="Courier New"/>
                  <a:ea typeface="Courier New"/>
                  <a:cs typeface="Courier New"/>
                  <a:sym typeface="Courier New"/>
                </a:rPr>
                <a:t>($studentID)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case</a:t>
              </a:r>
              <a:r>
                <a:rPr lang="en" sz="1300">
                  <a:solidFill>
                    <a:schemeClr val="dk1"/>
                  </a:solidFill>
                  <a:highlight>
                    <a:srgbClr val="FFFFFF"/>
                  </a:highlight>
                  <a:latin typeface="Courier New"/>
                  <a:ea typeface="Courier New"/>
                  <a:cs typeface="Courier New"/>
                  <a:sym typeface="Courier New"/>
                </a:rPr>
                <a:t> </a:t>
              </a:r>
              <a:r>
                <a:rPr lang="en" sz="1300">
                  <a:solidFill>
                    <a:srgbClr val="A31515"/>
                  </a:solidFill>
                  <a:highlight>
                    <a:srgbClr val="FFFFFF"/>
                  </a:highlight>
                  <a:latin typeface="Courier New"/>
                  <a:ea typeface="Courier New"/>
                  <a:cs typeface="Courier New"/>
                  <a:sym typeface="Courier New"/>
                </a:rPr>
                <a:t>"1"</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echo </a:t>
              </a:r>
              <a:r>
                <a:rPr lang="en" sz="1300">
                  <a:solidFill>
                    <a:srgbClr val="A31515"/>
                  </a:solidFill>
                  <a:highlight>
                    <a:srgbClr val="FFFFFF"/>
                  </a:highlight>
                  <a:latin typeface="Courier New"/>
                  <a:ea typeface="Courier New"/>
                  <a:cs typeface="Courier New"/>
                  <a:sym typeface="Courier New"/>
                </a:rPr>
                <a:t>'{"grade": 85, "remarks": "Passed"}'</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case</a:t>
              </a:r>
              <a:r>
                <a:rPr lang="en" sz="1300">
                  <a:solidFill>
                    <a:schemeClr val="dk1"/>
                  </a:solidFill>
                  <a:highlight>
                    <a:srgbClr val="FFFFFF"/>
                  </a:highlight>
                  <a:latin typeface="Courier New"/>
                  <a:ea typeface="Courier New"/>
                  <a:cs typeface="Courier New"/>
                  <a:sym typeface="Courier New"/>
                </a:rPr>
                <a:t> </a:t>
              </a:r>
              <a:r>
                <a:rPr lang="en" sz="1300">
                  <a:solidFill>
                    <a:srgbClr val="A31515"/>
                  </a:solidFill>
                  <a:highlight>
                    <a:srgbClr val="FFFFFF"/>
                  </a:highlight>
                  <a:latin typeface="Courier New"/>
                  <a:ea typeface="Courier New"/>
                  <a:cs typeface="Courier New"/>
                  <a:sym typeface="Courier New"/>
                </a:rPr>
                <a:t>"2"</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echo </a:t>
              </a:r>
              <a:r>
                <a:rPr lang="en" sz="1300">
                  <a:solidFill>
                    <a:srgbClr val="A31515"/>
                  </a:solidFill>
                  <a:highlight>
                    <a:srgbClr val="FFFFFF"/>
                  </a:highlight>
                  <a:latin typeface="Courier New"/>
                  <a:ea typeface="Courier New"/>
                  <a:cs typeface="Courier New"/>
                  <a:sym typeface="Courier New"/>
                </a:rPr>
                <a:t>'{"grade": 74, "remarks": "Failed"}'</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case</a:t>
              </a:r>
              <a:r>
                <a:rPr lang="en" sz="1300">
                  <a:solidFill>
                    <a:schemeClr val="dk1"/>
                  </a:solidFill>
                  <a:highlight>
                    <a:srgbClr val="FFFFFF"/>
                  </a:highlight>
                  <a:latin typeface="Courier New"/>
                  <a:ea typeface="Courier New"/>
                  <a:cs typeface="Courier New"/>
                  <a:sym typeface="Courier New"/>
                </a:rPr>
                <a:t> </a:t>
              </a:r>
              <a:r>
                <a:rPr lang="en" sz="1300">
                  <a:solidFill>
                    <a:srgbClr val="A31515"/>
                  </a:solidFill>
                  <a:highlight>
                    <a:srgbClr val="FFFFFF"/>
                  </a:highlight>
                  <a:latin typeface="Courier New"/>
                  <a:ea typeface="Courier New"/>
                  <a:cs typeface="Courier New"/>
                  <a:sym typeface="Courier New"/>
                </a:rPr>
                <a:t>"3"</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echo </a:t>
              </a:r>
              <a:r>
                <a:rPr lang="en" sz="1300">
                  <a:solidFill>
                    <a:srgbClr val="A31515"/>
                  </a:solidFill>
                  <a:highlight>
                    <a:srgbClr val="FFFFFF"/>
                  </a:highlight>
                  <a:latin typeface="Courier New"/>
                  <a:ea typeface="Courier New"/>
                  <a:cs typeface="Courier New"/>
                  <a:sym typeface="Courier New"/>
                </a:rPr>
                <a:t>'{"grade": 95, "remarks": "Passed"}'</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return</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    };</a:t>
              </a:r>
              <a:endParaRPr sz="13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800000"/>
                  </a:solidFill>
                  <a:highlight>
                    <a:srgbClr val="FFFFFF"/>
                  </a:highlight>
                  <a:latin typeface="Courier New"/>
                  <a:ea typeface="Courier New"/>
                  <a:cs typeface="Courier New"/>
                  <a:sym typeface="Courier New"/>
                </a:rPr>
                <a:t>?&gt;</a:t>
              </a:r>
              <a:endParaRPr sz="1300">
                <a:solidFill>
                  <a:srgbClr val="0000FF"/>
                </a:solidFill>
                <a:highlight>
                  <a:srgbClr val="FFFFFF"/>
                </a:highlight>
                <a:latin typeface="Courier New"/>
                <a:ea typeface="Courier New"/>
                <a:cs typeface="Courier New"/>
                <a:sym typeface="Courier New"/>
              </a:endParaRPr>
            </a:p>
          </p:txBody>
        </p:sp>
        <p:sp>
          <p:nvSpPr>
            <p:cNvPr id="295" name="Google Shape;295;p34"/>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grades.php</a:t>
              </a:r>
              <a:endParaRPr/>
            </a:p>
          </p:txBody>
        </p:sp>
      </p:grpSp>
      <p:sp>
        <p:nvSpPr>
          <p:cNvPr id="296" name="Google Shape;296;p34"/>
          <p:cNvSpPr txBox="1"/>
          <p:nvPr/>
        </p:nvSpPr>
        <p:spPr>
          <a:xfrm>
            <a:off x="150875" y="809600"/>
            <a:ext cx="2983500" cy="4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In our PHP file, we created a variable $studentID to contain the value passed from the GET request.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We then print a JSON string depending on the value of the $studentID.</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10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dynamic data with AJAX - Result</a:t>
            </a:r>
            <a:endParaRPr/>
          </a:p>
        </p:txBody>
      </p:sp>
      <p:sp>
        <p:nvSpPr>
          <p:cNvPr id="302" name="Google Shape;302;p35"/>
          <p:cNvSpPr txBox="1"/>
          <p:nvPr/>
        </p:nvSpPr>
        <p:spPr>
          <a:xfrm>
            <a:off x="150875" y="809600"/>
            <a:ext cx="86814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Below image will be the result when you enter a student ID and clicked the "Get Grades" button.</a:t>
            </a:r>
            <a:endParaRPr sz="1500">
              <a:solidFill>
                <a:schemeClr val="dk1"/>
              </a:solidFill>
            </a:endParaRPr>
          </a:p>
        </p:txBody>
      </p:sp>
      <p:pic>
        <p:nvPicPr>
          <p:cNvPr id="303" name="Google Shape;303;p35"/>
          <p:cNvPicPr preferRelativeResize="0"/>
          <p:nvPr/>
        </p:nvPicPr>
        <p:blipFill>
          <a:blip r:embed="rId3">
            <a:alphaModFix/>
          </a:blip>
          <a:stretch>
            <a:fillRect/>
          </a:stretch>
        </p:blipFill>
        <p:spPr>
          <a:xfrm>
            <a:off x="1642122" y="1305500"/>
            <a:ext cx="5094024" cy="1644750"/>
          </a:xfrm>
          <a:prstGeom prst="rect">
            <a:avLst/>
          </a:prstGeom>
          <a:noFill/>
          <a:ln>
            <a:noFill/>
          </a:ln>
        </p:spPr>
      </p:pic>
      <p:sp>
        <p:nvSpPr>
          <p:cNvPr id="304" name="Google Shape;304;p35"/>
          <p:cNvSpPr txBox="1"/>
          <p:nvPr/>
        </p:nvSpPr>
        <p:spPr>
          <a:xfrm>
            <a:off x="311675" y="2950250"/>
            <a:ext cx="8366100" cy="17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However, the page is not intuitive. Even if we format the results properly, the information provided is lacking to make a complete thought. We don't know any other details of the student except of the student's ID.</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8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AJAX Request Using Callbacks</a:t>
            </a:r>
            <a:endParaRPr/>
          </a:p>
        </p:txBody>
      </p:sp>
      <p:grpSp>
        <p:nvGrpSpPr>
          <p:cNvPr id="310" name="Google Shape;310;p36"/>
          <p:cNvGrpSpPr/>
          <p:nvPr/>
        </p:nvGrpSpPr>
        <p:grpSpPr>
          <a:xfrm>
            <a:off x="1399260" y="1268275"/>
            <a:ext cx="6059957" cy="3796576"/>
            <a:chOff x="399975" y="1010400"/>
            <a:chExt cx="3922810" cy="3795058"/>
          </a:xfrm>
        </p:grpSpPr>
        <p:sp>
          <p:nvSpPr>
            <p:cNvPr id="311" name="Google Shape;311;p36"/>
            <p:cNvSpPr txBox="1"/>
            <p:nvPr/>
          </p:nvSpPr>
          <p:spPr>
            <a:xfrm>
              <a:off x="399985" y="1364758"/>
              <a:ext cx="3922800" cy="344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800000"/>
                  </a:solidFill>
                  <a:highlight>
                    <a:srgbClr val="FFFFFF"/>
                  </a:highlight>
                  <a:latin typeface="Courier New"/>
                  <a:ea typeface="Courier New"/>
                  <a:cs typeface="Courier New"/>
                  <a:sym typeface="Courier New"/>
                </a:rPr>
                <a:t>&lt;?php</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$studentID = $_GET[</a:t>
              </a:r>
              <a:r>
                <a:rPr lang="en" sz="1150">
                  <a:solidFill>
                    <a:srgbClr val="A31515"/>
                  </a:solidFill>
                  <a:highlight>
                    <a:srgbClr val="FFFFFF"/>
                  </a:highlight>
                  <a:latin typeface="Courier New"/>
                  <a:ea typeface="Courier New"/>
                  <a:cs typeface="Courier New"/>
                  <a:sym typeface="Courier New"/>
                </a:rPr>
                <a:t>'student_id'</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switch</a:t>
              </a:r>
              <a:r>
                <a:rPr lang="en" sz="1150">
                  <a:solidFill>
                    <a:schemeClr val="dk1"/>
                  </a:solidFill>
                  <a:highlight>
                    <a:srgbClr val="FFFFFF"/>
                  </a:highlight>
                  <a:latin typeface="Courier New"/>
                  <a:ea typeface="Courier New"/>
                  <a:cs typeface="Courier New"/>
                  <a:sym typeface="Courier New"/>
                </a:rPr>
                <a:t>($studentID)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case</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'1'</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echo </a:t>
              </a:r>
              <a:r>
                <a:rPr lang="en" sz="1150">
                  <a:solidFill>
                    <a:srgbClr val="A31515"/>
                  </a:solidFill>
                  <a:highlight>
                    <a:srgbClr val="FFFFFF"/>
                  </a:highlight>
                  <a:latin typeface="Courier New"/>
                  <a:ea typeface="Courier New"/>
                  <a:cs typeface="Courier New"/>
                  <a:sym typeface="Courier New"/>
                </a:rPr>
                <a:t>'{"first_name": "John", "last_name": "Doe"}'</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case</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'2'</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echo </a:t>
              </a:r>
              <a:r>
                <a:rPr lang="en" sz="1150">
                  <a:solidFill>
                    <a:srgbClr val="A31515"/>
                  </a:solidFill>
                  <a:highlight>
                    <a:srgbClr val="FFFFFF"/>
                  </a:highlight>
                  <a:latin typeface="Courier New"/>
                  <a:ea typeface="Courier New"/>
                  <a:cs typeface="Courier New"/>
                  <a:sym typeface="Courier New"/>
                </a:rPr>
                <a:t>'{"first_name": "Jane", "last_name": "Dee"}'</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case</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'3'</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echo </a:t>
              </a:r>
              <a:r>
                <a:rPr lang="en" sz="1150">
                  <a:solidFill>
                    <a:srgbClr val="A31515"/>
                  </a:solidFill>
                  <a:highlight>
                    <a:srgbClr val="FFFFFF"/>
                  </a:highlight>
                  <a:latin typeface="Courier New"/>
                  <a:ea typeface="Courier New"/>
                  <a:cs typeface="Courier New"/>
                  <a:sym typeface="Courier New"/>
                </a:rPr>
                <a:t>'{"first_name": "Peter", "last_name":"Sy"}'</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800000"/>
                  </a:solidFill>
                  <a:highlight>
                    <a:srgbClr val="FFFFFF"/>
                  </a:highlight>
                  <a:latin typeface="Courier New"/>
                  <a:ea typeface="Courier New"/>
                  <a:cs typeface="Courier New"/>
                  <a:sym typeface="Courier New"/>
                </a:rPr>
                <a:t>?&gt;</a:t>
              </a:r>
              <a:endParaRPr sz="1150">
                <a:solidFill>
                  <a:srgbClr val="800000"/>
                </a:solidFill>
                <a:highlight>
                  <a:srgbClr val="FFFFFF"/>
                </a:highlight>
                <a:latin typeface="Courier New"/>
                <a:ea typeface="Courier New"/>
                <a:cs typeface="Courier New"/>
                <a:sym typeface="Courier New"/>
              </a:endParaRPr>
            </a:p>
          </p:txBody>
        </p:sp>
        <p:sp>
          <p:nvSpPr>
            <p:cNvPr id="312" name="Google Shape;312;p36"/>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students</a:t>
              </a:r>
              <a:r>
                <a:rPr lang="en"/>
                <a:t>.php</a:t>
              </a:r>
              <a:endParaRPr/>
            </a:p>
          </p:txBody>
        </p:sp>
      </p:grpSp>
      <p:sp>
        <p:nvSpPr>
          <p:cNvPr id="313" name="Google Shape;313;p36"/>
          <p:cNvSpPr txBox="1"/>
          <p:nvPr/>
        </p:nvSpPr>
        <p:spPr>
          <a:xfrm>
            <a:off x="429750" y="809600"/>
            <a:ext cx="86187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Add another PHP file in your htdocs folder.</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AJAX Request Using Callbacks</a:t>
            </a:r>
            <a:endParaRPr/>
          </a:p>
        </p:txBody>
      </p:sp>
      <p:grpSp>
        <p:nvGrpSpPr>
          <p:cNvPr id="319" name="Google Shape;319;p37"/>
          <p:cNvGrpSpPr/>
          <p:nvPr/>
        </p:nvGrpSpPr>
        <p:grpSpPr>
          <a:xfrm>
            <a:off x="2098706" y="720875"/>
            <a:ext cx="6351813" cy="4298677"/>
            <a:chOff x="399975" y="1010400"/>
            <a:chExt cx="3922810" cy="4296958"/>
          </a:xfrm>
        </p:grpSpPr>
        <p:sp>
          <p:nvSpPr>
            <p:cNvPr id="320" name="Google Shape;320;p37"/>
            <p:cNvSpPr txBox="1"/>
            <p:nvPr/>
          </p:nvSpPr>
          <p:spPr>
            <a:xfrm>
              <a:off x="399985" y="1364758"/>
              <a:ext cx="3922800" cy="394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0000FF"/>
                  </a:solidFill>
                  <a:highlight>
                    <a:srgbClr val="FFFFFF"/>
                  </a:highlight>
                  <a:latin typeface="Courier New"/>
                  <a:ea typeface="Courier New"/>
                  <a:cs typeface="Courier New"/>
                  <a:sym typeface="Courier New"/>
                </a:rPr>
                <a:t>function</a:t>
              </a:r>
              <a:r>
                <a:rPr lang="en" sz="1100">
                  <a:solidFill>
                    <a:schemeClr val="dk1"/>
                  </a:solidFill>
                  <a:highlight>
                    <a:srgbClr val="FFFFFF"/>
                  </a:highlight>
                  <a:latin typeface="Courier New"/>
                  <a:ea typeface="Courier New"/>
                  <a:cs typeface="Courier New"/>
                  <a:sym typeface="Courier New"/>
                </a:rPr>
                <a:t> getData()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const</a:t>
              </a:r>
              <a:r>
                <a:rPr lang="en" sz="1100">
                  <a:solidFill>
                    <a:schemeClr val="dk1"/>
                  </a:solidFill>
                  <a:highlight>
                    <a:srgbClr val="FFFFFF"/>
                  </a:highlight>
                  <a:latin typeface="Courier New"/>
                  <a:ea typeface="Courier New"/>
                  <a:cs typeface="Courier New"/>
                  <a:sym typeface="Courier New"/>
                </a:rPr>
                <a:t> studentId = document.querySelector(</a:t>
              </a:r>
              <a:r>
                <a:rPr lang="en" sz="1100">
                  <a:solidFill>
                    <a:srgbClr val="A31515"/>
                  </a:solidFill>
                  <a:highlight>
                    <a:srgbClr val="FFFFFF"/>
                  </a:highlight>
                  <a:latin typeface="Courier New"/>
                  <a:ea typeface="Courier New"/>
                  <a:cs typeface="Courier New"/>
                  <a:sym typeface="Courier New"/>
                </a:rPr>
                <a:t>"#sid"</a:t>
              </a:r>
              <a:r>
                <a:rPr lang="en" sz="1100">
                  <a:solidFill>
                    <a:schemeClr val="dk1"/>
                  </a:solidFill>
                  <a:highlight>
                    <a:srgbClr val="FFFFFF"/>
                  </a:highlight>
                  <a:latin typeface="Courier New"/>
                  <a:ea typeface="Courier New"/>
                  <a:cs typeface="Courier New"/>
                  <a:sym typeface="Courier New"/>
                </a:rPr>
                <a:t>).value;</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const</a:t>
              </a:r>
              <a:r>
                <a:rPr lang="en" sz="1100">
                  <a:solidFill>
                    <a:schemeClr val="dk1"/>
                  </a:solidFill>
                  <a:highlight>
                    <a:srgbClr val="FFFFFF"/>
                  </a:highlight>
                  <a:latin typeface="Courier New"/>
                  <a:ea typeface="Courier New"/>
                  <a:cs typeface="Courier New"/>
                  <a:sym typeface="Courier New"/>
                </a:rPr>
                <a:t> httpRequest = </a:t>
              </a:r>
              <a:r>
                <a:rPr lang="en" sz="1100">
                  <a:solidFill>
                    <a:srgbClr val="0000FF"/>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XMLHttpRequest();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httpRequest.open(</a:t>
              </a:r>
              <a:r>
                <a:rPr lang="en" sz="1100">
                  <a:solidFill>
                    <a:srgbClr val="A31515"/>
                  </a:solidFill>
                  <a:highlight>
                    <a:srgbClr val="FFFFFF"/>
                  </a:highlight>
                  <a:latin typeface="Courier New"/>
                  <a:ea typeface="Courier New"/>
                  <a:cs typeface="Courier New"/>
                  <a:sym typeface="Courier New"/>
                </a:rPr>
                <a:t>'GET'</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`./grades.php?student_id=</a:t>
              </a:r>
              <a:r>
                <a:rPr lang="en" sz="1100">
                  <a:solidFill>
                    <a:srgbClr val="0000FF"/>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studentId</a:t>
              </a:r>
              <a:r>
                <a:rPr lang="en" sz="1100">
                  <a:solidFill>
                    <a:srgbClr val="0000FF"/>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httpRequest.onload = () </a:t>
              </a:r>
              <a:r>
                <a:rPr lang="en" sz="1100">
                  <a:solidFill>
                    <a:srgbClr val="0000FF"/>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const</a:t>
              </a:r>
              <a:r>
                <a:rPr lang="en" sz="1100">
                  <a:solidFill>
                    <a:schemeClr val="dk1"/>
                  </a:solidFill>
                  <a:highlight>
                    <a:srgbClr val="FFFFFF"/>
                  </a:highlight>
                  <a:latin typeface="Courier New"/>
                  <a:ea typeface="Courier New"/>
                  <a:cs typeface="Courier New"/>
                  <a:sym typeface="Courier New"/>
                </a:rPr>
                <a:t> httpRequest2 = </a:t>
              </a:r>
              <a:r>
                <a:rPr lang="en" sz="1100">
                  <a:solidFill>
                    <a:srgbClr val="0000FF"/>
                  </a:solidFill>
                  <a:highlight>
                    <a:srgbClr val="FFFFFF"/>
                  </a:highlight>
                  <a:latin typeface="Courier New"/>
                  <a:ea typeface="Courier New"/>
                  <a:cs typeface="Courier New"/>
                  <a:sym typeface="Courier New"/>
                </a:rPr>
                <a:t>new</a:t>
              </a:r>
              <a:r>
                <a:rPr lang="en" sz="1100">
                  <a:solidFill>
                    <a:schemeClr val="dk1"/>
                  </a:solidFill>
                  <a:highlight>
                    <a:srgbClr val="FFFFFF"/>
                  </a:highlight>
                  <a:latin typeface="Courier New"/>
                  <a:ea typeface="Courier New"/>
                  <a:cs typeface="Courier New"/>
                  <a:sym typeface="Courier New"/>
                </a:rPr>
                <a:t> XMLHttpRequest();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httpRequest2.open(</a:t>
              </a:r>
              <a:r>
                <a:rPr lang="en" sz="1100">
                  <a:solidFill>
                    <a:srgbClr val="A31515"/>
                  </a:solidFill>
                  <a:highlight>
                    <a:srgbClr val="FFFFFF"/>
                  </a:highlight>
                  <a:latin typeface="Courier New"/>
                  <a:ea typeface="Courier New"/>
                  <a:cs typeface="Courier New"/>
                  <a:sym typeface="Courier New"/>
                </a:rPr>
                <a:t>'GET'</a:t>
              </a:r>
              <a:r>
                <a:rPr lang="en" sz="1100">
                  <a:solidFill>
                    <a:schemeClr val="dk1"/>
                  </a:solidFill>
                  <a:highlight>
                    <a:srgbClr val="FFFFFF"/>
                  </a:highlight>
                  <a:latin typeface="Courier New"/>
                  <a:ea typeface="Courier New"/>
                  <a:cs typeface="Courier New"/>
                  <a:sym typeface="Courier New"/>
                </a:rPr>
                <a:t>, </a:t>
              </a:r>
              <a:r>
                <a:rPr lang="en" sz="1100">
                  <a:solidFill>
                    <a:srgbClr val="A31515"/>
                  </a:solidFill>
                  <a:highlight>
                    <a:srgbClr val="FFFFFF"/>
                  </a:highlight>
                  <a:latin typeface="Courier New"/>
                  <a:ea typeface="Courier New"/>
                  <a:cs typeface="Courier New"/>
                  <a:sym typeface="Courier New"/>
                </a:rPr>
                <a:t>`./students.php?student_id=</a:t>
              </a:r>
              <a:r>
                <a:rPr lang="en" sz="1100">
                  <a:solidFill>
                    <a:srgbClr val="0000FF"/>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studentId</a:t>
              </a:r>
              <a:r>
                <a:rPr lang="en" sz="1100">
                  <a:solidFill>
                    <a:srgbClr val="0000FF"/>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httpRequest2.onload = () </a:t>
              </a:r>
              <a:r>
                <a:rPr lang="en" sz="1100">
                  <a:solidFill>
                    <a:srgbClr val="0000FF"/>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document.querySelector(</a:t>
              </a:r>
              <a:r>
                <a:rPr lang="en" sz="1100">
                  <a:solidFill>
                    <a:srgbClr val="A31515"/>
                  </a:solidFill>
                  <a:highlight>
                    <a:srgbClr val="FFFFFF"/>
                  </a:highlight>
                  <a:latin typeface="Courier New"/>
                  <a:ea typeface="Courier New"/>
                  <a:cs typeface="Courier New"/>
                  <a:sym typeface="Courier New"/>
                </a:rPr>
                <a:t>".result"</a:t>
              </a:r>
              <a:r>
                <a:rPr lang="en" sz="1100">
                  <a:solidFill>
                    <a:schemeClr val="dk1"/>
                  </a:solidFill>
                  <a:highlight>
                    <a:srgbClr val="FFFFFF"/>
                  </a:highlight>
                  <a:latin typeface="Courier New"/>
                  <a:ea typeface="Courier New"/>
                  <a:cs typeface="Courier New"/>
                  <a:sym typeface="Courier New"/>
                </a:rPr>
                <a:t>).innerHTML</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 </a:t>
              </a:r>
              <a:r>
                <a:rPr lang="en" sz="1100">
                  <a:solidFill>
                    <a:srgbClr val="A31515"/>
                  </a:solidFill>
                  <a:highlight>
                    <a:srgbClr val="FFFFFF"/>
                  </a:highlight>
                  <a:latin typeface="Courier New"/>
                  <a:ea typeface="Courier New"/>
                  <a:cs typeface="Courier New"/>
                  <a:sym typeface="Courier New"/>
                </a:rPr>
                <a:t>`</a:t>
              </a:r>
              <a:r>
                <a:rPr lang="en" sz="1100">
                  <a:solidFill>
                    <a:srgbClr val="0000FF"/>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httpRequest.responseText</a:t>
              </a:r>
              <a:r>
                <a:rPr lang="en" sz="1100">
                  <a:solidFill>
                    <a:srgbClr val="0000FF"/>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httpRequest2.responseText</a:t>
              </a:r>
              <a:r>
                <a:rPr lang="en" sz="1100">
                  <a:solidFill>
                    <a:srgbClr val="0000FF"/>
                  </a:solidFill>
                  <a:highlight>
                    <a:srgbClr val="FFFFFF"/>
                  </a:highlight>
                  <a:latin typeface="Courier New"/>
                  <a:ea typeface="Courier New"/>
                  <a:cs typeface="Courier New"/>
                  <a:sym typeface="Courier New"/>
                </a:rPr>
                <a:t>}</a:t>
              </a:r>
              <a:r>
                <a:rPr lang="en" sz="1100">
                  <a:solidFill>
                    <a:srgbClr val="A31515"/>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httpRequest2.send();</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httpRequest.send(</a:t>
              </a:r>
              <a:r>
                <a:rPr lang="en" sz="1100">
                  <a:solidFill>
                    <a:srgbClr val="A31515"/>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a:t>
              </a:r>
              <a:endParaRPr sz="1100">
                <a:solidFill>
                  <a:srgbClr val="800000"/>
                </a:solidFill>
                <a:highlight>
                  <a:srgbClr val="FFFFFF"/>
                </a:highlight>
                <a:latin typeface="Courier New"/>
                <a:ea typeface="Courier New"/>
                <a:cs typeface="Courier New"/>
                <a:sym typeface="Courier New"/>
              </a:endParaRPr>
            </a:p>
          </p:txBody>
        </p:sp>
        <p:sp>
          <p:nvSpPr>
            <p:cNvPr id="321" name="Google Shape;321;p37"/>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script.js</a:t>
              </a:r>
              <a:endParaRPr/>
            </a:p>
          </p:txBody>
        </p:sp>
      </p:grpSp>
      <p:sp>
        <p:nvSpPr>
          <p:cNvPr id="322" name="Google Shape;322;p37"/>
          <p:cNvSpPr txBox="1"/>
          <p:nvPr/>
        </p:nvSpPr>
        <p:spPr>
          <a:xfrm>
            <a:off x="78600" y="809600"/>
            <a:ext cx="18858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Update your JS file.</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dynamic data with AJAX</a:t>
            </a:r>
            <a:endParaRPr/>
          </a:p>
        </p:txBody>
      </p:sp>
      <p:sp>
        <p:nvSpPr>
          <p:cNvPr id="328" name="Google Shape;328;p38"/>
          <p:cNvSpPr txBox="1"/>
          <p:nvPr/>
        </p:nvSpPr>
        <p:spPr>
          <a:xfrm>
            <a:off x="150875" y="809600"/>
            <a:ext cx="86814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In the image below, we now have the grades and the student last name and first name.</a:t>
            </a:r>
            <a:endParaRPr sz="1500">
              <a:solidFill>
                <a:schemeClr val="dk1"/>
              </a:solidFill>
            </a:endParaRPr>
          </a:p>
        </p:txBody>
      </p:sp>
      <p:sp>
        <p:nvSpPr>
          <p:cNvPr id="329" name="Google Shape;329;p38"/>
          <p:cNvSpPr txBox="1"/>
          <p:nvPr/>
        </p:nvSpPr>
        <p:spPr>
          <a:xfrm>
            <a:off x="308525" y="2970900"/>
            <a:ext cx="8366100" cy="1732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dk1"/>
                </a:solidFill>
              </a:rPr>
              <a:t>Do you think the data is now complete?</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We still don't have the subject details.</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If we make another callback, we might encounter what we call a callback hell.</a:t>
            </a:r>
            <a:endParaRPr sz="1500">
              <a:solidFill>
                <a:schemeClr val="dk1"/>
              </a:solidFill>
            </a:endParaRPr>
          </a:p>
        </p:txBody>
      </p:sp>
      <p:pic>
        <p:nvPicPr>
          <p:cNvPr id="330" name="Google Shape;330;p38"/>
          <p:cNvPicPr preferRelativeResize="0"/>
          <p:nvPr/>
        </p:nvPicPr>
        <p:blipFill>
          <a:blip r:embed="rId3">
            <a:alphaModFix/>
          </a:blip>
          <a:stretch>
            <a:fillRect/>
          </a:stretch>
        </p:blipFill>
        <p:spPr>
          <a:xfrm>
            <a:off x="1407521" y="1305500"/>
            <a:ext cx="5307951" cy="152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Callback Hell</a:t>
            </a:r>
            <a:endParaRPr/>
          </a:p>
        </p:txBody>
      </p:sp>
      <p:grpSp>
        <p:nvGrpSpPr>
          <p:cNvPr id="336" name="Google Shape;336;p39"/>
          <p:cNvGrpSpPr/>
          <p:nvPr/>
        </p:nvGrpSpPr>
        <p:grpSpPr>
          <a:xfrm>
            <a:off x="4071432" y="422413"/>
            <a:ext cx="4337850" cy="4549564"/>
            <a:chOff x="399975" y="1010400"/>
            <a:chExt cx="3922816" cy="4547745"/>
          </a:xfrm>
        </p:grpSpPr>
        <p:sp>
          <p:nvSpPr>
            <p:cNvPr id="337" name="Google Shape;337;p39"/>
            <p:cNvSpPr txBox="1"/>
            <p:nvPr/>
          </p:nvSpPr>
          <p:spPr>
            <a:xfrm>
              <a:off x="399991" y="1364745"/>
              <a:ext cx="3922800" cy="419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00">
                  <a:solidFill>
                    <a:srgbClr val="0000FF"/>
                  </a:solidFill>
                  <a:highlight>
                    <a:srgbClr val="FFFFFF"/>
                  </a:highlight>
                  <a:latin typeface="Courier New"/>
                  <a:ea typeface="Courier New"/>
                  <a:cs typeface="Courier New"/>
                  <a:sym typeface="Courier New"/>
                </a:rPr>
                <a:t>function</a:t>
              </a:r>
              <a:r>
                <a:rPr lang="en" sz="1100">
                  <a:solidFill>
                    <a:schemeClr val="dk1"/>
                  </a:solidFill>
                  <a:highlight>
                    <a:srgbClr val="FFFFFF"/>
                  </a:highlight>
                  <a:latin typeface="Courier New"/>
                  <a:ea typeface="Courier New"/>
                  <a:cs typeface="Courier New"/>
                  <a:sym typeface="Courier New"/>
                </a:rPr>
                <a:t> getData()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r>
                <a:rPr lang="en" sz="1100">
                  <a:solidFill>
                    <a:srgbClr val="0000FF"/>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httpRequest.onload = () </a:t>
              </a:r>
              <a:r>
                <a:rPr lang="en" sz="1100">
                  <a:solidFill>
                    <a:srgbClr val="0000FF"/>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httpRequest2.onload = () </a:t>
              </a:r>
              <a:r>
                <a:rPr lang="en" sz="1100">
                  <a:solidFill>
                    <a:srgbClr val="0000FF"/>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httpRequest3.onload = () </a:t>
              </a:r>
              <a:r>
                <a:rPr lang="en" sz="1100">
                  <a:solidFill>
                    <a:srgbClr val="0000FF"/>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httpRequest4.onload = () </a:t>
              </a:r>
              <a:r>
                <a:rPr lang="en" sz="1100">
                  <a:solidFill>
                    <a:srgbClr val="0000FF"/>
                  </a:solidFill>
                  <a:highlight>
                    <a:srgbClr val="FFFFFF"/>
                  </a:highlight>
                  <a:latin typeface="Courier New"/>
                  <a:ea typeface="Courier New"/>
                  <a:cs typeface="Courier New"/>
                  <a:sym typeface="Courier New"/>
                </a:rPr>
                <a:t>=&gt;</a:t>
              </a: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httpRequest3.send();</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httpRequest2.send();</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  httpRequest.send(</a:t>
              </a:r>
              <a:r>
                <a:rPr lang="en" sz="1100">
                  <a:solidFill>
                    <a:srgbClr val="A31515"/>
                  </a:solidFill>
                  <a:highlight>
                    <a:srgbClr val="FFFFFF"/>
                  </a:highlight>
                  <a:latin typeface="Courier New"/>
                  <a:ea typeface="Courier New"/>
                  <a:cs typeface="Courier New"/>
                  <a:sym typeface="Courier New"/>
                </a:rPr>
                <a:t>''</a:t>
              </a:r>
              <a:r>
                <a:rPr lang="en" sz="1100">
                  <a:solidFill>
                    <a:schemeClr val="dk1"/>
                  </a:solidFill>
                  <a:highlight>
                    <a:srgbClr val="FFFFFF"/>
                  </a:highlight>
                  <a:latin typeface="Courier New"/>
                  <a:ea typeface="Courier New"/>
                  <a:cs typeface="Courier New"/>
                  <a:sym typeface="Courier New"/>
                </a:rPr>
                <a:t>);</a:t>
              </a:r>
              <a:endParaRPr sz="110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chemeClr val="dk1"/>
                  </a:solidFill>
                  <a:highlight>
                    <a:srgbClr val="FFFFFF"/>
                  </a:highlight>
                  <a:latin typeface="Courier New"/>
                  <a:ea typeface="Courier New"/>
                  <a:cs typeface="Courier New"/>
                  <a:sym typeface="Courier New"/>
                </a:rPr>
                <a:t>}</a:t>
              </a:r>
              <a:endParaRPr sz="1100">
                <a:solidFill>
                  <a:srgbClr val="800000"/>
                </a:solidFill>
                <a:highlight>
                  <a:srgbClr val="FFFFFF"/>
                </a:highlight>
                <a:latin typeface="Courier New"/>
                <a:ea typeface="Courier New"/>
                <a:cs typeface="Courier New"/>
                <a:sym typeface="Courier New"/>
              </a:endParaRPr>
            </a:p>
          </p:txBody>
        </p:sp>
        <p:sp>
          <p:nvSpPr>
            <p:cNvPr id="338" name="Google Shape;338;p39"/>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script.js</a:t>
              </a:r>
              <a:endParaRPr/>
            </a:p>
          </p:txBody>
        </p:sp>
      </p:grpSp>
      <p:sp>
        <p:nvSpPr>
          <p:cNvPr id="339" name="Google Shape;339;p39"/>
          <p:cNvSpPr txBox="1"/>
          <p:nvPr/>
        </p:nvSpPr>
        <p:spPr>
          <a:xfrm>
            <a:off x="47625" y="809600"/>
            <a:ext cx="3858600" cy="261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rPr>
              <a:t>Callback Hell is essentially nested callbacks stacked below one another forming a pyramid structure. Every callback depends/waits for the previous callback, thereby making a pyramid structure that affects the readability and maintainability of the code.</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Fetch</a:t>
            </a:r>
            <a:endParaRPr/>
          </a:p>
        </p:txBody>
      </p:sp>
      <p:grpSp>
        <p:nvGrpSpPr>
          <p:cNvPr id="345" name="Google Shape;345;p40"/>
          <p:cNvGrpSpPr/>
          <p:nvPr/>
        </p:nvGrpSpPr>
        <p:grpSpPr>
          <a:xfrm>
            <a:off x="3420709" y="2136126"/>
            <a:ext cx="5194598" cy="2432227"/>
            <a:chOff x="399975" y="1010400"/>
            <a:chExt cx="3922820" cy="2431255"/>
          </a:xfrm>
        </p:grpSpPr>
        <p:sp>
          <p:nvSpPr>
            <p:cNvPr id="346" name="Google Shape;346;p40"/>
            <p:cNvSpPr txBox="1"/>
            <p:nvPr/>
          </p:nvSpPr>
          <p:spPr>
            <a:xfrm>
              <a:off x="399995" y="1364755"/>
              <a:ext cx="3922800" cy="207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function</a:t>
              </a:r>
              <a:r>
                <a:rPr lang="en" sz="1150">
                  <a:solidFill>
                    <a:schemeClr val="dk1"/>
                  </a:solidFill>
                  <a:highlight>
                    <a:srgbClr val="FFFFFF"/>
                  </a:highlight>
                  <a:latin typeface="Courier New"/>
                  <a:ea typeface="Courier New"/>
                  <a:cs typeface="Courier New"/>
                  <a:sym typeface="Courier New"/>
                </a:rPr>
                <a:t> getData()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studentId = document.querySelector(</a:t>
              </a:r>
              <a:r>
                <a:rPr lang="en" sz="1150">
                  <a:solidFill>
                    <a:srgbClr val="A31515"/>
                  </a:solidFill>
                  <a:highlight>
                    <a:srgbClr val="FFFFFF"/>
                  </a:highlight>
                  <a:latin typeface="Courier New"/>
                  <a:ea typeface="Courier New"/>
                  <a:cs typeface="Courier New"/>
                  <a:sym typeface="Courier New"/>
                </a:rPr>
                <a:t>"#sid"</a:t>
              </a:r>
              <a:r>
                <a:rPr lang="en" sz="1150">
                  <a:solidFill>
                    <a:schemeClr val="dk1"/>
                  </a:solidFill>
                  <a:highlight>
                    <a:srgbClr val="FFFFFF"/>
                  </a:highlight>
                  <a:latin typeface="Courier New"/>
                  <a:ea typeface="Courier New"/>
                  <a:cs typeface="Courier New"/>
                  <a:sym typeface="Courier New"/>
                </a:rPr>
                <a:t>).value;</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fetch(</a:t>
              </a:r>
              <a:r>
                <a:rPr lang="en" sz="1150">
                  <a:solidFill>
                    <a:srgbClr val="A31515"/>
                  </a:solidFill>
                  <a:highlight>
                    <a:srgbClr val="FFFFFF"/>
                  </a:highlight>
                  <a:latin typeface="Courier New"/>
                  <a:ea typeface="Courier New"/>
                  <a:cs typeface="Courier New"/>
                  <a:sym typeface="Courier New"/>
                </a:rPr>
                <a:t>`./grades.php?student_id=</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studentId</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.then((response) </a:t>
              </a:r>
              <a:r>
                <a:rPr lang="en" sz="1150">
                  <a:solidFill>
                    <a:srgbClr val="0000FF"/>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response.json())</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.then(jsonObj </a:t>
              </a:r>
              <a:r>
                <a:rPr lang="en" sz="1150">
                  <a:solidFill>
                    <a:srgbClr val="0000FF"/>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console.log(</a:t>
              </a:r>
              <a:r>
                <a:rPr lang="en" sz="1150">
                  <a:solidFill>
                    <a:schemeClr val="dk1"/>
                  </a:solidFill>
                  <a:highlight>
                    <a:srgbClr val="FFFFFF"/>
                  </a:highlight>
                  <a:latin typeface="Courier New"/>
                  <a:ea typeface="Courier New"/>
                  <a:cs typeface="Courier New"/>
                  <a:sym typeface="Courier New"/>
                </a:rPr>
                <a:t>jsonObj</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200">
                <a:solidFill>
                  <a:srgbClr val="0000FF"/>
                </a:solidFill>
                <a:highlight>
                  <a:srgbClr val="FFFFFF"/>
                </a:highlight>
                <a:latin typeface="Courier New"/>
                <a:ea typeface="Courier New"/>
                <a:cs typeface="Courier New"/>
                <a:sym typeface="Courier New"/>
              </a:endParaRPr>
            </a:p>
          </p:txBody>
        </p:sp>
        <p:sp>
          <p:nvSpPr>
            <p:cNvPr id="347" name="Google Shape;347;p40"/>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script.js</a:t>
              </a:r>
              <a:endParaRPr/>
            </a:p>
          </p:txBody>
        </p:sp>
      </p:grpSp>
      <p:sp>
        <p:nvSpPr>
          <p:cNvPr id="348" name="Google Shape;348;p40"/>
          <p:cNvSpPr txBox="1"/>
          <p:nvPr/>
        </p:nvSpPr>
        <p:spPr>
          <a:xfrm>
            <a:off x="198300" y="724650"/>
            <a:ext cx="8273100" cy="1472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rPr>
              <a:t>The Fetch API interface allows web browser to make AJAX requests to web servers.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Unlike XMLHttpRequest, fetch is not callback-based but a promise-based operation.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Then fetch() method sends the http request to server.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The then() method is invoked when the response is received.</a:t>
            </a:r>
            <a:endParaRPr>
              <a:solidFill>
                <a:schemeClr val="dk1"/>
              </a:solidFill>
            </a:endParaRPr>
          </a:p>
        </p:txBody>
      </p:sp>
      <p:sp>
        <p:nvSpPr>
          <p:cNvPr id="349" name="Google Shape;349;p40"/>
          <p:cNvSpPr txBox="1"/>
          <p:nvPr/>
        </p:nvSpPr>
        <p:spPr>
          <a:xfrm>
            <a:off x="311700" y="2120625"/>
            <a:ext cx="3108900" cy="255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In this code we fetch request from the grades.php supplied with the correct query string.</a:t>
            </a:r>
            <a:endParaRPr>
              <a:solidFill>
                <a:schemeClr val="dk1"/>
              </a:solidFill>
            </a:endParaRPr>
          </a:p>
          <a:p>
            <a:pPr indent="0" lvl="0" marL="0" rtl="0" algn="l">
              <a:lnSpc>
                <a:spcPct val="150000"/>
              </a:lnSpc>
              <a:spcBef>
                <a:spcPts val="0"/>
              </a:spcBef>
              <a:spcAft>
                <a:spcPts val="0"/>
              </a:spcAft>
              <a:buNone/>
            </a:pPr>
            <a:r>
              <a:t/>
            </a:r>
            <a:endParaRPr sz="500">
              <a:solidFill>
                <a:schemeClr val="dk1"/>
              </a:solidFill>
            </a:endParaRPr>
          </a:p>
          <a:p>
            <a:pPr indent="0" lvl="0" marL="0" rtl="0" algn="l">
              <a:lnSpc>
                <a:spcPct val="150000"/>
              </a:lnSpc>
              <a:spcBef>
                <a:spcPts val="0"/>
              </a:spcBef>
              <a:spcAft>
                <a:spcPts val="0"/>
              </a:spcAft>
              <a:buNone/>
            </a:pPr>
            <a:r>
              <a:rPr lang="en">
                <a:solidFill>
                  <a:schemeClr val="dk1"/>
                </a:solidFill>
              </a:rPr>
              <a:t>After that, we transform the response to json object.</a:t>
            </a:r>
            <a:endParaRPr>
              <a:solidFill>
                <a:schemeClr val="dk1"/>
              </a:solidFill>
            </a:endParaRPr>
          </a:p>
          <a:p>
            <a:pPr indent="0" lvl="0" marL="0" rtl="0" algn="l">
              <a:lnSpc>
                <a:spcPct val="150000"/>
              </a:lnSpc>
              <a:spcBef>
                <a:spcPts val="0"/>
              </a:spcBef>
              <a:spcAft>
                <a:spcPts val="0"/>
              </a:spcAft>
              <a:buNone/>
            </a:pPr>
            <a:r>
              <a:t/>
            </a:r>
            <a:endParaRPr sz="500">
              <a:solidFill>
                <a:schemeClr val="dk1"/>
              </a:solidFill>
            </a:endParaRPr>
          </a:p>
          <a:p>
            <a:pPr indent="0" lvl="0" marL="0" rtl="0" algn="l">
              <a:lnSpc>
                <a:spcPct val="150000"/>
              </a:lnSpc>
              <a:spcBef>
                <a:spcPts val="0"/>
              </a:spcBef>
              <a:spcAft>
                <a:spcPts val="0"/>
              </a:spcAft>
              <a:buNone/>
            </a:pPr>
            <a:r>
              <a:rPr lang="en">
                <a:solidFill>
                  <a:schemeClr val="dk1"/>
                </a:solidFill>
              </a:rPr>
              <a:t>Finally we print the response data in the console.</a:t>
            </a:r>
            <a:endParaRPr>
              <a:solidFill>
                <a:schemeClr val="dk1"/>
              </a:solidFill>
            </a:endParaRPr>
          </a:p>
        </p:txBody>
      </p:sp>
      <p:sp>
        <p:nvSpPr>
          <p:cNvPr id="350" name="Google Shape;350;p40"/>
          <p:cNvSpPr txBox="1"/>
          <p:nvPr/>
        </p:nvSpPr>
        <p:spPr>
          <a:xfrm>
            <a:off x="198300" y="4671825"/>
            <a:ext cx="8273100" cy="46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To create series of HTTP request, you can use chaining just like what we did with arrays.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1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1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1000"/>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1000"/>
                                        <p:tgtEl>
                                          <p:spTgt spid="3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Effect filter="fade" transition="in">
                                      <p:cBhvr>
                                        <p:cTn dur="1000"/>
                                        <p:tgtEl>
                                          <p:spTgt spid="3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animEffect filter="fade" transition="in">
                                      <p:cBhvr>
                                        <p:cTn dur="1000"/>
                                        <p:tgtEl>
                                          <p:spTgt spid="3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9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41"/>
          <p:cNvGrpSpPr/>
          <p:nvPr/>
        </p:nvGrpSpPr>
        <p:grpSpPr>
          <a:xfrm>
            <a:off x="2201971" y="52524"/>
            <a:ext cx="6847655" cy="5038471"/>
            <a:chOff x="399975" y="1010400"/>
            <a:chExt cx="3922809" cy="5036456"/>
          </a:xfrm>
        </p:grpSpPr>
        <p:sp>
          <p:nvSpPr>
            <p:cNvPr id="356" name="Google Shape;356;p41"/>
            <p:cNvSpPr txBox="1"/>
            <p:nvPr/>
          </p:nvSpPr>
          <p:spPr>
            <a:xfrm>
              <a:off x="399984" y="1364756"/>
              <a:ext cx="3922800" cy="468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function</a:t>
              </a:r>
              <a:r>
                <a:rPr lang="en" sz="1150">
                  <a:solidFill>
                    <a:schemeClr val="dk1"/>
                  </a:solidFill>
                  <a:highlight>
                    <a:srgbClr val="FFFFFF"/>
                  </a:highlight>
                  <a:latin typeface="Courier New"/>
                  <a:ea typeface="Courier New"/>
                  <a:cs typeface="Courier New"/>
                  <a:sym typeface="Courier New"/>
                </a:rPr>
                <a:t> getData()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studentId = document.querySelector(</a:t>
              </a:r>
              <a:r>
                <a:rPr lang="en" sz="1150">
                  <a:solidFill>
                    <a:srgbClr val="A31515"/>
                  </a:solidFill>
                  <a:highlight>
                    <a:srgbClr val="FFFFFF"/>
                  </a:highlight>
                  <a:latin typeface="Courier New"/>
                  <a:ea typeface="Courier New"/>
                  <a:cs typeface="Courier New"/>
                  <a:sym typeface="Courier New"/>
                </a:rPr>
                <a:t>"#sid"</a:t>
              </a:r>
              <a:r>
                <a:rPr lang="en" sz="1150">
                  <a:solidFill>
                    <a:schemeClr val="dk1"/>
                  </a:solidFill>
                  <a:highlight>
                    <a:srgbClr val="FFFFFF"/>
                  </a:highlight>
                  <a:latin typeface="Courier New"/>
                  <a:ea typeface="Courier New"/>
                  <a:cs typeface="Courier New"/>
                  <a:sym typeface="Courier New"/>
                </a:rPr>
                <a:t>).value;</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studentGradeObj =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fetch(</a:t>
              </a:r>
              <a:r>
                <a:rPr lang="en" sz="1150">
                  <a:solidFill>
                    <a:srgbClr val="A31515"/>
                  </a:solidFill>
                  <a:highlight>
                    <a:srgbClr val="FFFFFF"/>
                  </a:highlight>
                  <a:latin typeface="Courier New"/>
                  <a:ea typeface="Courier New"/>
                  <a:cs typeface="Courier New"/>
                  <a:sym typeface="Courier New"/>
                </a:rPr>
                <a:t>`./grades.php?student_id=</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studentId</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.then((response) </a:t>
              </a:r>
              <a:r>
                <a:rPr lang="en" sz="1150">
                  <a:solidFill>
                    <a:srgbClr val="0000FF"/>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response.json()).then(gradeOjb </a:t>
              </a:r>
              <a:r>
                <a:rPr lang="en" sz="1150">
                  <a:solidFill>
                    <a:srgbClr val="0000FF"/>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studentGradeObj.grade = gradeOjb.grade;</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studentGradeObj.remarks = gradeOjb.remarks;</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 fetch(</a:t>
              </a:r>
              <a:r>
                <a:rPr lang="en" sz="1150">
                  <a:solidFill>
                    <a:srgbClr val="A31515"/>
                  </a:solidFill>
                  <a:highlight>
                    <a:srgbClr val="FFFFFF"/>
                  </a:highlight>
                  <a:latin typeface="Courier New"/>
                  <a:ea typeface="Courier New"/>
                  <a:cs typeface="Courier New"/>
                  <a:sym typeface="Courier New"/>
                </a:rPr>
                <a:t>`./students.php?student_id=</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studentId</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}).then((response) </a:t>
              </a:r>
              <a:r>
                <a:rPr lang="en" sz="1150">
                  <a:solidFill>
                    <a:srgbClr val="0000FF"/>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response.json()).then(studentObj </a:t>
              </a:r>
              <a:r>
                <a:rPr lang="en" sz="1150">
                  <a:solidFill>
                    <a:srgbClr val="0000FF"/>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studentGradeObj.first_name = studentObj.first_name;</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studentGradeObj.last_name = studentObj.last_name;</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document.querySelector(</a:t>
              </a:r>
              <a:r>
                <a:rPr lang="en" sz="1150">
                  <a:solidFill>
                    <a:srgbClr val="A31515"/>
                  </a:solidFill>
                  <a:highlight>
                    <a:srgbClr val="FFFFFF"/>
                  </a:highlight>
                  <a:latin typeface="Courier New"/>
                  <a:ea typeface="Courier New"/>
                  <a:cs typeface="Courier New"/>
                  <a:sym typeface="Courier New"/>
                </a:rPr>
                <a:t>".result"</a:t>
              </a:r>
              <a:r>
                <a:rPr lang="en" sz="1150">
                  <a:solidFill>
                    <a:schemeClr val="dk1"/>
                  </a:solidFill>
                  <a:highlight>
                    <a:srgbClr val="FFFFFF"/>
                  </a:highlight>
                  <a:latin typeface="Courier New"/>
                  <a:ea typeface="Courier New"/>
                  <a:cs typeface="Courier New"/>
                  <a:sym typeface="Courier New"/>
                </a:rPr>
                <a:t>).innerHTML= </a:t>
              </a:r>
              <a:r>
                <a:rPr lang="en" sz="1150">
                  <a:solidFill>
                    <a:srgbClr val="A31515"/>
                  </a:solidFill>
                  <a:highlight>
                    <a:srgbClr val="FFFFFF"/>
                  </a:highlight>
                  <a:latin typeface="Courier New"/>
                  <a:ea typeface="Courier New"/>
                  <a:cs typeface="Courier New"/>
                  <a:sym typeface="Courier New"/>
                </a:rPr>
                <a:t>`&lt;h3&gt;Student Grades&lt;/h3&gt;</a:t>
              </a:r>
              <a:endParaRPr sz="11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A31515"/>
                  </a:solidFill>
                  <a:highlight>
                    <a:srgbClr val="FFFFFF"/>
                  </a:highlight>
                  <a:latin typeface="Courier New"/>
                  <a:ea typeface="Courier New"/>
                  <a:cs typeface="Courier New"/>
                  <a:sym typeface="Courier New"/>
                </a:rPr>
                <a:t>      First Name: </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studentGradeObj.first_name</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&lt;br&gt;</a:t>
              </a:r>
              <a:endParaRPr sz="11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A31515"/>
                  </a:solidFill>
                  <a:highlight>
                    <a:srgbClr val="FFFFFF"/>
                  </a:highlight>
                  <a:latin typeface="Courier New"/>
                  <a:ea typeface="Courier New"/>
                  <a:cs typeface="Courier New"/>
                  <a:sym typeface="Courier New"/>
                </a:rPr>
                <a:t>      Last Name: </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studentGradeObj.last_name</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&lt;br&gt;</a:t>
              </a:r>
              <a:endParaRPr sz="11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A31515"/>
                  </a:solidFill>
                  <a:highlight>
                    <a:srgbClr val="FFFFFF"/>
                  </a:highlight>
                  <a:latin typeface="Courier New"/>
                  <a:ea typeface="Courier New"/>
                  <a:cs typeface="Courier New"/>
                  <a:sym typeface="Courier New"/>
                </a:rPr>
                <a:t>      Grade: </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studentGradeObj.grade</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&lt;br&gt;</a:t>
              </a:r>
              <a:endParaRPr sz="11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A31515"/>
                  </a:solidFill>
                  <a:highlight>
                    <a:srgbClr val="FFFFFF"/>
                  </a:highlight>
                  <a:latin typeface="Courier New"/>
                  <a:ea typeface="Courier New"/>
                  <a:cs typeface="Courier New"/>
                  <a:sym typeface="Courier New"/>
                </a:rPr>
                <a:t>      Remarks: </a:t>
              </a:r>
              <a:r>
                <a:rPr lang="en" sz="1150">
                  <a:solidFill>
                    <a:srgbClr val="0000FF"/>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studentGradeObj.remarks</a:t>
              </a:r>
              <a:r>
                <a:rPr lang="en" sz="1150">
                  <a:solidFill>
                    <a:srgbClr val="0000FF"/>
                  </a:solidFill>
                  <a:highlight>
                    <a:srgbClr val="FFFFFF"/>
                  </a:highlight>
                  <a:latin typeface="Courier New"/>
                  <a:ea typeface="Courier New"/>
                  <a:cs typeface="Courier New"/>
                  <a:sym typeface="Courier New"/>
                </a:rPr>
                <a:t>}</a:t>
              </a:r>
              <a:r>
                <a:rPr lang="en" sz="1150">
                  <a:solidFill>
                    <a:srgbClr val="A31515"/>
                  </a:solidFill>
                  <a:highlight>
                    <a:srgbClr val="FFFFFF"/>
                  </a:highlight>
                  <a:latin typeface="Courier New"/>
                  <a:ea typeface="Courier New"/>
                  <a:cs typeface="Courier New"/>
                  <a:sym typeface="Courier New"/>
                </a:rPr>
                <a:t>&lt;br&gt;`</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0000FF"/>
                </a:solidFill>
                <a:highlight>
                  <a:srgbClr val="FFFFFF"/>
                </a:highlight>
                <a:latin typeface="Courier New"/>
                <a:ea typeface="Courier New"/>
                <a:cs typeface="Courier New"/>
                <a:sym typeface="Courier New"/>
              </a:endParaRPr>
            </a:p>
          </p:txBody>
        </p:sp>
        <p:sp>
          <p:nvSpPr>
            <p:cNvPr id="357" name="Google Shape;357;p41"/>
            <p:cNvSpPr txBox="1"/>
            <p:nvPr/>
          </p:nvSpPr>
          <p:spPr>
            <a:xfrm>
              <a:off x="399975" y="1010400"/>
              <a:ext cx="3922800" cy="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script.js</a:t>
              </a:r>
              <a:endParaRPr/>
            </a:p>
          </p:txBody>
        </p:sp>
      </p:grpSp>
      <p:sp>
        <p:nvSpPr>
          <p:cNvPr id="358" name="Google Shape;358;p41"/>
          <p:cNvSpPr txBox="1"/>
          <p:nvPr>
            <p:ph type="title"/>
          </p:nvPr>
        </p:nvSpPr>
        <p:spPr>
          <a:xfrm>
            <a:off x="53500" y="52500"/>
            <a:ext cx="2034900" cy="12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Chaining Fetch</a:t>
            </a:r>
            <a:endParaRPr/>
          </a:p>
        </p:txBody>
      </p:sp>
      <p:grpSp>
        <p:nvGrpSpPr>
          <p:cNvPr id="359" name="Google Shape;359;p41"/>
          <p:cNvGrpSpPr/>
          <p:nvPr/>
        </p:nvGrpSpPr>
        <p:grpSpPr>
          <a:xfrm>
            <a:off x="53500" y="1194775"/>
            <a:ext cx="2744100" cy="1532100"/>
            <a:chOff x="53500" y="1194775"/>
            <a:chExt cx="2744100" cy="1532100"/>
          </a:xfrm>
        </p:grpSpPr>
        <p:sp>
          <p:nvSpPr>
            <p:cNvPr id="360" name="Google Shape;360;p41"/>
            <p:cNvSpPr txBox="1"/>
            <p:nvPr/>
          </p:nvSpPr>
          <p:spPr>
            <a:xfrm>
              <a:off x="53500" y="1194775"/>
              <a:ext cx="2072400" cy="153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rPr>
                <a:t>In the then method, we return another fetch which is a request to another endpoint(students.php).</a:t>
              </a:r>
              <a:endParaRPr sz="1300">
                <a:solidFill>
                  <a:schemeClr val="dk1"/>
                </a:solidFill>
              </a:endParaRPr>
            </a:p>
          </p:txBody>
        </p:sp>
        <p:cxnSp>
          <p:nvCxnSpPr>
            <p:cNvPr id="361" name="Google Shape;361;p41"/>
            <p:cNvCxnSpPr>
              <a:stCxn id="360" idx="3"/>
            </p:cNvCxnSpPr>
            <p:nvPr/>
          </p:nvCxnSpPr>
          <p:spPr>
            <a:xfrm>
              <a:off x="2125900" y="1960825"/>
              <a:ext cx="671700" cy="467400"/>
            </a:xfrm>
            <a:prstGeom prst="bentConnector3">
              <a:avLst>
                <a:gd fmla="val 50000" name="adj1"/>
              </a:avLst>
            </a:prstGeom>
            <a:noFill/>
            <a:ln cap="flat" cmpd="sng" w="9525">
              <a:solidFill>
                <a:schemeClr val="dk2"/>
              </a:solidFill>
              <a:prstDash val="solid"/>
              <a:round/>
              <a:headEnd len="med" w="med" type="none"/>
              <a:tailEnd len="med" w="med" type="none"/>
            </a:ln>
          </p:spPr>
        </p:cxnSp>
      </p:grpSp>
      <p:grpSp>
        <p:nvGrpSpPr>
          <p:cNvPr id="362" name="Google Shape;362;p41"/>
          <p:cNvGrpSpPr/>
          <p:nvPr/>
        </p:nvGrpSpPr>
        <p:grpSpPr>
          <a:xfrm>
            <a:off x="91000" y="2664925"/>
            <a:ext cx="2830700" cy="1987850"/>
            <a:chOff x="91000" y="2664925"/>
            <a:chExt cx="2830700" cy="1987850"/>
          </a:xfrm>
        </p:grpSpPr>
        <p:sp>
          <p:nvSpPr>
            <p:cNvPr id="363" name="Google Shape;363;p41"/>
            <p:cNvSpPr txBox="1"/>
            <p:nvPr/>
          </p:nvSpPr>
          <p:spPr>
            <a:xfrm>
              <a:off x="91000" y="3069075"/>
              <a:ext cx="2034900" cy="158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rPr>
                <a:t>The following then will refer to the response for the request</a:t>
              </a:r>
              <a:r>
                <a:rPr lang="en" sz="1300">
                  <a:solidFill>
                    <a:schemeClr val="dk1"/>
                  </a:solidFill>
                </a:rPr>
                <a:t> </a:t>
              </a:r>
              <a:r>
                <a:rPr lang="en" sz="1300">
                  <a:solidFill>
                    <a:schemeClr val="dk1"/>
                  </a:solidFill>
                </a:rPr>
                <a:t>we made to students.php.</a:t>
              </a:r>
              <a:endParaRPr sz="1300">
                <a:solidFill>
                  <a:schemeClr val="dk1"/>
                </a:solidFill>
              </a:endParaRPr>
            </a:p>
          </p:txBody>
        </p:sp>
        <p:cxnSp>
          <p:nvCxnSpPr>
            <p:cNvPr id="364" name="Google Shape;364;p41"/>
            <p:cNvCxnSpPr/>
            <p:nvPr/>
          </p:nvCxnSpPr>
          <p:spPr>
            <a:xfrm flipH="1">
              <a:off x="1722000" y="2664925"/>
              <a:ext cx="1199700" cy="1175400"/>
            </a:xfrm>
            <a:prstGeom prst="bentConnector3">
              <a:avLst>
                <a:gd fmla="val 27617" name="adj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(Hypertext Transfer Protocol)</a:t>
            </a:r>
            <a:endParaRPr/>
          </a:p>
        </p:txBody>
      </p:sp>
      <p:sp>
        <p:nvSpPr>
          <p:cNvPr id="69" name="Google Shape;69;p15"/>
          <p:cNvSpPr txBox="1"/>
          <p:nvPr>
            <p:ph idx="1" type="body"/>
          </p:nvPr>
        </p:nvSpPr>
        <p:spPr>
          <a:xfrm>
            <a:off x="311700" y="812350"/>
            <a:ext cx="8720400" cy="12495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is a protocol used for exchanging information over the internet.</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The client(browser) is always the initiating entity by sending HTTP request.</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50">
                <a:solidFill>
                  <a:srgbClr val="0A0A23"/>
                </a:solidFill>
                <a:highlight>
                  <a:srgbClr val="FFFFFF"/>
                </a:highlight>
              </a:rPr>
              <a:t>Communication in HTTP centers around a concept called the request-response cycle.</a:t>
            </a:r>
            <a:endParaRPr sz="1600">
              <a:solidFill>
                <a:srgbClr val="1B1B1B"/>
              </a:solidFill>
              <a:highlight>
                <a:schemeClr val="lt1"/>
              </a:highlight>
              <a:latin typeface="Roboto"/>
              <a:ea typeface="Roboto"/>
              <a:cs typeface="Roboto"/>
              <a:sym typeface="Roboto"/>
            </a:endParaRPr>
          </a:p>
        </p:txBody>
      </p:sp>
      <p:sp>
        <p:nvSpPr>
          <p:cNvPr id="70" name="Google Shape;70;p15"/>
          <p:cNvSpPr txBox="1"/>
          <p:nvPr>
            <p:ph idx="1" type="body"/>
          </p:nvPr>
        </p:nvSpPr>
        <p:spPr>
          <a:xfrm>
            <a:off x="364075" y="3479300"/>
            <a:ext cx="8324400" cy="15087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Clr>
                <a:srgbClr val="1B1B1B"/>
              </a:buClr>
              <a:buSzPts val="1600"/>
              <a:buFont typeface="Roboto"/>
              <a:buAutoNum type="arabicPeriod"/>
            </a:pPr>
            <a:r>
              <a:rPr lang="en" sz="1600">
                <a:solidFill>
                  <a:srgbClr val="0A0A23"/>
                </a:solidFill>
                <a:highlight>
                  <a:srgbClr val="FFFFFF"/>
                </a:highlight>
              </a:rPr>
              <a:t>The client initiates a request to the server by sending an HTTP request message.</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AutoNum type="arabicPeriod"/>
            </a:pPr>
            <a:r>
              <a:rPr lang="en" sz="1600">
                <a:solidFill>
                  <a:srgbClr val="0A0A23"/>
                </a:solidFill>
                <a:highlight>
                  <a:srgbClr val="FFFFFF"/>
                </a:highlight>
              </a:rPr>
              <a:t>The server receives the request message and processes it.</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AutoNum type="arabicPeriod"/>
            </a:pPr>
            <a:r>
              <a:rPr lang="en" sz="1600">
                <a:solidFill>
                  <a:srgbClr val="0A0A23"/>
                </a:solidFill>
                <a:highlight>
                  <a:srgbClr val="FFFFFF"/>
                </a:highlight>
              </a:rPr>
              <a:t>The server sends the response message back to the client.</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AutoNum type="arabicPeriod"/>
            </a:pPr>
            <a:r>
              <a:rPr lang="en" sz="1600">
                <a:solidFill>
                  <a:srgbClr val="0A0A23"/>
                </a:solidFill>
                <a:highlight>
                  <a:srgbClr val="FFFFFF"/>
                </a:highlight>
              </a:rPr>
              <a:t>The client receives the response message and processes it.</a:t>
            </a:r>
            <a:endParaRPr sz="1600">
              <a:solidFill>
                <a:srgbClr val="0A0A23"/>
              </a:solidFill>
              <a:highlight>
                <a:srgbClr val="FFFFFF"/>
              </a:highlight>
            </a:endParaRPr>
          </a:p>
        </p:txBody>
      </p:sp>
      <p:grpSp>
        <p:nvGrpSpPr>
          <p:cNvPr id="71" name="Google Shape;71;p15"/>
          <p:cNvGrpSpPr/>
          <p:nvPr/>
        </p:nvGrpSpPr>
        <p:grpSpPr>
          <a:xfrm>
            <a:off x="1670450" y="2001500"/>
            <a:ext cx="5146925" cy="1617650"/>
            <a:chOff x="1681875" y="1802675"/>
            <a:chExt cx="5146925" cy="1617650"/>
          </a:xfrm>
        </p:grpSpPr>
        <p:pic>
          <p:nvPicPr>
            <p:cNvPr id="72" name="Google Shape;72;p15"/>
            <p:cNvPicPr preferRelativeResize="0"/>
            <p:nvPr/>
          </p:nvPicPr>
          <p:blipFill rotWithShape="1">
            <a:blip r:embed="rId3">
              <a:alphaModFix/>
            </a:blip>
            <a:srcRect b="14233" l="0" r="0" t="15992"/>
            <a:stretch/>
          </p:blipFill>
          <p:spPr>
            <a:xfrm>
              <a:off x="1681875" y="2088575"/>
              <a:ext cx="5146925" cy="1331750"/>
            </a:xfrm>
            <a:prstGeom prst="rect">
              <a:avLst/>
            </a:prstGeom>
            <a:noFill/>
            <a:ln>
              <a:noFill/>
            </a:ln>
          </p:spPr>
        </p:pic>
        <p:sp>
          <p:nvSpPr>
            <p:cNvPr id="73" name="Google Shape;73;p15"/>
            <p:cNvSpPr txBox="1"/>
            <p:nvPr/>
          </p:nvSpPr>
          <p:spPr>
            <a:xfrm>
              <a:off x="2985500" y="1802675"/>
              <a:ext cx="2926200" cy="285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50">
                  <a:solidFill>
                    <a:srgbClr val="0A0A23"/>
                  </a:solidFill>
                  <a:highlight>
                    <a:srgbClr val="FFFFFF"/>
                  </a:highlight>
                </a:rPr>
                <a:t>Request-Response Cycle</a:t>
              </a:r>
              <a:endParaRPr b="1" sz="1800">
                <a:solidFill>
                  <a:schemeClr val="dk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nvSpPr>
        <p:spPr>
          <a:xfrm>
            <a:off x="514975" y="1301100"/>
            <a:ext cx="8273100" cy="228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chemeClr val="dk1"/>
                </a:solidFill>
              </a:rPr>
              <a:t>Now that you understood the concept of callback hell, </a:t>
            </a:r>
            <a:endParaRPr sz="2400">
              <a:solidFill>
                <a:schemeClr val="dk1"/>
              </a:solidFill>
            </a:endParaRPr>
          </a:p>
          <a:p>
            <a:pPr indent="0" lvl="0" marL="0" rtl="0" algn="ctr">
              <a:lnSpc>
                <a:spcPct val="150000"/>
              </a:lnSpc>
              <a:spcBef>
                <a:spcPts val="0"/>
              </a:spcBef>
              <a:spcAft>
                <a:spcPts val="0"/>
              </a:spcAft>
              <a:buNone/>
            </a:pPr>
            <a:r>
              <a:rPr lang="en" sz="2400">
                <a:solidFill>
                  <a:schemeClr val="dk1"/>
                </a:solidFill>
              </a:rPr>
              <a:t>f</a:t>
            </a:r>
            <a:r>
              <a:rPr lang="en" sz="2400">
                <a:solidFill>
                  <a:schemeClr val="dk1"/>
                </a:solidFill>
              </a:rPr>
              <a:t>rom now on, we will use Fech instead of </a:t>
            </a:r>
            <a:r>
              <a:rPr lang="en" sz="2400">
                <a:solidFill>
                  <a:schemeClr val="dk1"/>
                </a:solidFill>
              </a:rPr>
              <a:t>XMLHttpRequest.</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311700" y="73150"/>
            <a:ext cx="8520600" cy="59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Pages with AJAX</a:t>
            </a:r>
            <a:endParaRPr/>
          </a:p>
        </p:txBody>
      </p:sp>
      <p:sp>
        <p:nvSpPr>
          <p:cNvPr id="375" name="Google Shape;375;p43"/>
          <p:cNvSpPr txBox="1"/>
          <p:nvPr>
            <p:ph idx="1" type="body"/>
          </p:nvPr>
        </p:nvSpPr>
        <p:spPr>
          <a:xfrm>
            <a:off x="311700" y="671350"/>
            <a:ext cx="8324400" cy="966900"/>
          </a:xfrm>
          <a:prstGeom prst="rect">
            <a:avLst/>
          </a:prstGeom>
        </p:spPr>
        <p:txBody>
          <a:bodyPr anchorCtr="0" anchor="t" bIns="91425" lIns="91425" spcFirstLastPara="1" rIns="91425" wrap="square" tIns="91425">
            <a:normAutofit fontScale="77500" lnSpcReduction="10000"/>
          </a:bodyPr>
          <a:lstStyle/>
          <a:p>
            <a:pPr indent="-312660" lvl="0" marL="457200" rtl="0" algn="l">
              <a:lnSpc>
                <a:spcPct val="150000"/>
              </a:lnSpc>
              <a:spcBef>
                <a:spcPts val="0"/>
              </a:spcBef>
              <a:spcAft>
                <a:spcPts val="0"/>
              </a:spcAft>
              <a:buClr>
                <a:srgbClr val="1B1B1B"/>
              </a:buClr>
              <a:buSzPct val="100000"/>
              <a:buFont typeface="Roboto"/>
              <a:buChar char="●"/>
            </a:pPr>
            <a:r>
              <a:rPr lang="en" sz="1708">
                <a:solidFill>
                  <a:srgbClr val="1B1B1B"/>
                </a:solidFill>
                <a:highlight>
                  <a:schemeClr val="lt1"/>
                </a:highlight>
                <a:latin typeface="Roboto"/>
                <a:ea typeface="Roboto"/>
                <a:cs typeface="Roboto"/>
                <a:sym typeface="Roboto"/>
              </a:rPr>
              <a:t>On the first load, the server will build the HTML, CSS, and JS in the server and pass it in the client.</a:t>
            </a:r>
            <a:endParaRPr sz="1708">
              <a:solidFill>
                <a:srgbClr val="1B1B1B"/>
              </a:solidFill>
              <a:highlight>
                <a:schemeClr val="lt1"/>
              </a:highlight>
              <a:latin typeface="Roboto"/>
              <a:ea typeface="Roboto"/>
              <a:cs typeface="Roboto"/>
              <a:sym typeface="Roboto"/>
            </a:endParaRPr>
          </a:p>
          <a:p>
            <a:pPr indent="-312660" lvl="0" marL="457200" rtl="0" algn="l">
              <a:lnSpc>
                <a:spcPct val="150000"/>
              </a:lnSpc>
              <a:spcBef>
                <a:spcPts val="0"/>
              </a:spcBef>
              <a:spcAft>
                <a:spcPts val="0"/>
              </a:spcAft>
              <a:buClr>
                <a:srgbClr val="1B1B1B"/>
              </a:buClr>
              <a:buSzPct val="100000"/>
              <a:buFont typeface="Roboto"/>
              <a:buChar char="●"/>
            </a:pPr>
            <a:r>
              <a:rPr lang="en" sz="1708">
                <a:solidFill>
                  <a:srgbClr val="1B1B1B"/>
                </a:solidFill>
                <a:highlight>
                  <a:schemeClr val="lt1"/>
                </a:highlight>
                <a:latin typeface="Roboto"/>
                <a:ea typeface="Roboto"/>
                <a:cs typeface="Roboto"/>
                <a:sym typeface="Roboto"/>
              </a:rPr>
              <a:t>Succeeding HTTP request will be done through JS.</a:t>
            </a:r>
            <a:endParaRPr sz="1708">
              <a:solidFill>
                <a:srgbClr val="1B1B1B"/>
              </a:solidFill>
              <a:highlight>
                <a:schemeClr val="lt1"/>
              </a:highlight>
              <a:latin typeface="Roboto"/>
              <a:ea typeface="Roboto"/>
              <a:cs typeface="Roboto"/>
              <a:sym typeface="Roboto"/>
            </a:endParaRPr>
          </a:p>
          <a:p>
            <a:pPr indent="-312660" lvl="0" marL="457200" rtl="0" algn="l">
              <a:lnSpc>
                <a:spcPct val="150000"/>
              </a:lnSpc>
              <a:spcBef>
                <a:spcPts val="0"/>
              </a:spcBef>
              <a:spcAft>
                <a:spcPts val="0"/>
              </a:spcAft>
              <a:buClr>
                <a:srgbClr val="1B1B1B"/>
              </a:buClr>
              <a:buSzPct val="100000"/>
              <a:buFont typeface="Roboto"/>
              <a:buChar char="●"/>
            </a:pPr>
            <a:r>
              <a:rPr lang="en" sz="1708">
                <a:solidFill>
                  <a:srgbClr val="1B1B1B"/>
                </a:solidFill>
                <a:highlight>
                  <a:schemeClr val="lt1"/>
                </a:highlight>
                <a:latin typeface="Roboto"/>
                <a:ea typeface="Roboto"/>
                <a:cs typeface="Roboto"/>
                <a:sym typeface="Roboto"/>
              </a:rPr>
              <a:t>The server will no longer build the HTML files but just the needed data in the form of JSON.</a:t>
            </a:r>
            <a:endParaRPr sz="1708">
              <a:solidFill>
                <a:srgbClr val="1B1B1B"/>
              </a:solidFill>
              <a:highlight>
                <a:schemeClr val="lt1"/>
              </a:highlight>
              <a:latin typeface="Roboto"/>
              <a:ea typeface="Roboto"/>
              <a:cs typeface="Roboto"/>
              <a:sym typeface="Roboto"/>
            </a:endParaRPr>
          </a:p>
        </p:txBody>
      </p:sp>
      <p:grpSp>
        <p:nvGrpSpPr>
          <p:cNvPr id="376" name="Google Shape;376;p43"/>
          <p:cNvGrpSpPr/>
          <p:nvPr/>
        </p:nvGrpSpPr>
        <p:grpSpPr>
          <a:xfrm>
            <a:off x="911075" y="1981400"/>
            <a:ext cx="1338175" cy="1724050"/>
            <a:chOff x="1168150" y="3039200"/>
            <a:chExt cx="1338175" cy="1724050"/>
          </a:xfrm>
        </p:grpSpPr>
        <p:pic>
          <p:nvPicPr>
            <p:cNvPr id="377" name="Google Shape;377;p43"/>
            <p:cNvPicPr preferRelativeResize="0"/>
            <p:nvPr/>
          </p:nvPicPr>
          <p:blipFill>
            <a:blip r:embed="rId3">
              <a:alphaModFix/>
            </a:blip>
            <a:stretch>
              <a:fillRect/>
            </a:stretch>
          </p:blipFill>
          <p:spPr>
            <a:xfrm>
              <a:off x="1168150" y="3039200"/>
              <a:ext cx="1338175" cy="1338175"/>
            </a:xfrm>
            <a:prstGeom prst="rect">
              <a:avLst/>
            </a:prstGeom>
            <a:noFill/>
            <a:ln>
              <a:noFill/>
            </a:ln>
          </p:spPr>
        </p:pic>
        <p:sp>
          <p:nvSpPr>
            <p:cNvPr id="378" name="Google Shape;378;p43"/>
            <p:cNvSpPr txBox="1"/>
            <p:nvPr/>
          </p:nvSpPr>
          <p:spPr>
            <a:xfrm>
              <a:off x="1431025" y="4306050"/>
              <a:ext cx="89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Client</a:t>
              </a:r>
              <a:endParaRPr sz="1800">
                <a:solidFill>
                  <a:schemeClr val="dk1"/>
                </a:solidFill>
              </a:endParaRPr>
            </a:p>
          </p:txBody>
        </p:sp>
      </p:grpSp>
      <p:sp>
        <p:nvSpPr>
          <p:cNvPr id="379" name="Google Shape;379;p43"/>
          <p:cNvSpPr/>
          <p:nvPr/>
        </p:nvSpPr>
        <p:spPr>
          <a:xfrm>
            <a:off x="2505450" y="1638325"/>
            <a:ext cx="3969900" cy="5982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GET request to google.com/search?q=hello</a:t>
            </a:r>
            <a:endParaRPr>
              <a:solidFill>
                <a:schemeClr val="lt1"/>
              </a:solidFill>
            </a:endParaRPr>
          </a:p>
        </p:txBody>
      </p:sp>
      <p:grpSp>
        <p:nvGrpSpPr>
          <p:cNvPr id="380" name="Google Shape;380;p43"/>
          <p:cNvGrpSpPr/>
          <p:nvPr/>
        </p:nvGrpSpPr>
        <p:grpSpPr>
          <a:xfrm>
            <a:off x="6315325" y="1401838"/>
            <a:ext cx="1911875" cy="2028937"/>
            <a:chOff x="6235325" y="1615813"/>
            <a:chExt cx="1911875" cy="2028937"/>
          </a:xfrm>
        </p:grpSpPr>
        <p:pic>
          <p:nvPicPr>
            <p:cNvPr id="381" name="Google Shape;381;p43"/>
            <p:cNvPicPr preferRelativeResize="0"/>
            <p:nvPr/>
          </p:nvPicPr>
          <p:blipFill>
            <a:blip r:embed="rId4">
              <a:alphaModFix/>
            </a:blip>
            <a:stretch>
              <a:fillRect/>
            </a:stretch>
          </p:blipFill>
          <p:spPr>
            <a:xfrm>
              <a:off x="6235325" y="1615813"/>
              <a:ext cx="1911875" cy="1911875"/>
            </a:xfrm>
            <a:prstGeom prst="rect">
              <a:avLst/>
            </a:prstGeom>
            <a:noFill/>
            <a:ln>
              <a:noFill/>
            </a:ln>
          </p:spPr>
        </p:pic>
        <p:sp>
          <p:nvSpPr>
            <p:cNvPr id="382" name="Google Shape;382;p43"/>
            <p:cNvSpPr txBox="1"/>
            <p:nvPr/>
          </p:nvSpPr>
          <p:spPr>
            <a:xfrm>
              <a:off x="6742463" y="3187550"/>
              <a:ext cx="89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Server</a:t>
              </a:r>
              <a:endParaRPr sz="1800">
                <a:solidFill>
                  <a:schemeClr val="dk1"/>
                </a:solidFill>
              </a:endParaRPr>
            </a:p>
          </p:txBody>
        </p:sp>
      </p:grpSp>
      <p:grpSp>
        <p:nvGrpSpPr>
          <p:cNvPr id="383" name="Google Shape;383;p43"/>
          <p:cNvGrpSpPr/>
          <p:nvPr/>
        </p:nvGrpSpPr>
        <p:grpSpPr>
          <a:xfrm>
            <a:off x="6035125" y="2806475"/>
            <a:ext cx="2600963" cy="1711575"/>
            <a:chOff x="6035125" y="3226200"/>
            <a:chExt cx="2600963" cy="1711575"/>
          </a:xfrm>
        </p:grpSpPr>
        <p:pic>
          <p:nvPicPr>
            <p:cNvPr id="384" name="Google Shape;384;p43"/>
            <p:cNvPicPr preferRelativeResize="0"/>
            <p:nvPr/>
          </p:nvPicPr>
          <p:blipFill>
            <a:blip r:embed="rId5">
              <a:alphaModFix/>
            </a:blip>
            <a:stretch>
              <a:fillRect/>
            </a:stretch>
          </p:blipFill>
          <p:spPr>
            <a:xfrm>
              <a:off x="7916738" y="3720950"/>
              <a:ext cx="719350" cy="719350"/>
            </a:xfrm>
            <a:prstGeom prst="rect">
              <a:avLst/>
            </a:prstGeom>
            <a:noFill/>
            <a:ln>
              <a:noFill/>
            </a:ln>
          </p:spPr>
        </p:pic>
        <p:pic>
          <p:nvPicPr>
            <p:cNvPr id="385" name="Google Shape;385;p43"/>
            <p:cNvPicPr preferRelativeResize="0"/>
            <p:nvPr/>
          </p:nvPicPr>
          <p:blipFill>
            <a:blip r:embed="rId6">
              <a:alphaModFix/>
            </a:blip>
            <a:stretch>
              <a:fillRect/>
            </a:stretch>
          </p:blipFill>
          <p:spPr>
            <a:xfrm>
              <a:off x="6035125" y="3720950"/>
              <a:ext cx="871725" cy="871725"/>
            </a:xfrm>
            <a:prstGeom prst="rect">
              <a:avLst/>
            </a:prstGeom>
            <a:noFill/>
            <a:ln>
              <a:noFill/>
            </a:ln>
          </p:spPr>
        </p:pic>
        <p:pic>
          <p:nvPicPr>
            <p:cNvPr id="386" name="Google Shape;386;p43"/>
            <p:cNvPicPr preferRelativeResize="0"/>
            <p:nvPr/>
          </p:nvPicPr>
          <p:blipFill>
            <a:blip r:embed="rId7">
              <a:alphaModFix/>
            </a:blip>
            <a:stretch>
              <a:fillRect/>
            </a:stretch>
          </p:blipFill>
          <p:spPr>
            <a:xfrm>
              <a:off x="6906850" y="3226200"/>
              <a:ext cx="927475" cy="927475"/>
            </a:xfrm>
            <a:prstGeom prst="rect">
              <a:avLst/>
            </a:prstGeom>
            <a:noFill/>
            <a:ln>
              <a:noFill/>
            </a:ln>
          </p:spPr>
        </p:pic>
        <p:pic>
          <p:nvPicPr>
            <p:cNvPr id="387" name="Google Shape;387;p43"/>
            <p:cNvPicPr preferRelativeResize="0"/>
            <p:nvPr/>
          </p:nvPicPr>
          <p:blipFill>
            <a:blip r:embed="rId8">
              <a:alphaModFix/>
            </a:blip>
            <a:stretch>
              <a:fillRect/>
            </a:stretch>
          </p:blipFill>
          <p:spPr>
            <a:xfrm>
              <a:off x="6961625" y="4218425"/>
              <a:ext cx="719350" cy="719350"/>
            </a:xfrm>
            <a:prstGeom prst="rect">
              <a:avLst/>
            </a:prstGeom>
            <a:noFill/>
            <a:ln>
              <a:noFill/>
            </a:ln>
          </p:spPr>
        </p:pic>
      </p:grpSp>
      <p:pic>
        <p:nvPicPr>
          <p:cNvPr id="388" name="Google Shape;388;p43"/>
          <p:cNvPicPr preferRelativeResize="0"/>
          <p:nvPr/>
        </p:nvPicPr>
        <p:blipFill>
          <a:blip r:embed="rId9">
            <a:alphaModFix/>
          </a:blip>
          <a:stretch>
            <a:fillRect/>
          </a:stretch>
        </p:blipFill>
        <p:spPr>
          <a:xfrm>
            <a:off x="6519226" y="2986376"/>
            <a:ext cx="1504075" cy="1453175"/>
          </a:xfrm>
          <a:prstGeom prst="rect">
            <a:avLst/>
          </a:prstGeom>
          <a:noFill/>
          <a:ln>
            <a:noFill/>
          </a:ln>
        </p:spPr>
      </p:pic>
      <p:grpSp>
        <p:nvGrpSpPr>
          <p:cNvPr id="389" name="Google Shape;389;p43"/>
          <p:cNvGrpSpPr/>
          <p:nvPr/>
        </p:nvGrpSpPr>
        <p:grpSpPr>
          <a:xfrm>
            <a:off x="2532575" y="2292701"/>
            <a:ext cx="3703325" cy="1412749"/>
            <a:chOff x="3099825" y="3376126"/>
            <a:chExt cx="3703325" cy="1412749"/>
          </a:xfrm>
        </p:grpSpPr>
        <p:sp>
          <p:nvSpPr>
            <p:cNvPr id="390" name="Google Shape;390;p43"/>
            <p:cNvSpPr/>
            <p:nvPr/>
          </p:nvSpPr>
          <p:spPr>
            <a:xfrm>
              <a:off x="3099825" y="3551400"/>
              <a:ext cx="1410600" cy="5982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Response  </a:t>
              </a:r>
              <a:endParaRPr>
                <a:solidFill>
                  <a:schemeClr val="lt1"/>
                </a:solidFill>
              </a:endParaRPr>
            </a:p>
          </p:txBody>
        </p:sp>
        <p:pic>
          <p:nvPicPr>
            <p:cNvPr id="391" name="Google Shape;391;p43"/>
            <p:cNvPicPr preferRelativeResize="0"/>
            <p:nvPr/>
          </p:nvPicPr>
          <p:blipFill>
            <a:blip r:embed="rId9">
              <a:alphaModFix/>
            </a:blip>
            <a:stretch>
              <a:fillRect/>
            </a:stretch>
          </p:blipFill>
          <p:spPr>
            <a:xfrm>
              <a:off x="4510374" y="3376126"/>
              <a:ext cx="1462248" cy="1412749"/>
            </a:xfrm>
            <a:prstGeom prst="rect">
              <a:avLst/>
            </a:prstGeom>
            <a:noFill/>
            <a:ln>
              <a:noFill/>
            </a:ln>
          </p:spPr>
        </p:pic>
        <p:sp>
          <p:nvSpPr>
            <p:cNvPr id="392" name="Google Shape;392;p43"/>
            <p:cNvSpPr/>
            <p:nvPr/>
          </p:nvSpPr>
          <p:spPr>
            <a:xfrm>
              <a:off x="5692250" y="3703950"/>
              <a:ext cx="1110900" cy="29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a:t>
              </a:r>
              <a:endParaRPr>
                <a:solidFill>
                  <a:schemeClr val="lt1"/>
                </a:solidFill>
              </a:endParaRPr>
            </a:p>
          </p:txBody>
        </p:sp>
      </p:grpSp>
      <p:sp>
        <p:nvSpPr>
          <p:cNvPr id="393" name="Google Shape;393;p43"/>
          <p:cNvSpPr/>
          <p:nvPr/>
        </p:nvSpPr>
        <p:spPr>
          <a:xfrm>
            <a:off x="2505450" y="1638325"/>
            <a:ext cx="3969900" cy="5982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GET request thu fetch</a:t>
            </a:r>
            <a:endParaRPr>
              <a:solidFill>
                <a:schemeClr val="lt1"/>
              </a:solidFill>
            </a:endParaRPr>
          </a:p>
        </p:txBody>
      </p:sp>
      <p:pic>
        <p:nvPicPr>
          <p:cNvPr id="394" name="Google Shape;394;p43"/>
          <p:cNvPicPr preferRelativeResize="0"/>
          <p:nvPr/>
        </p:nvPicPr>
        <p:blipFill>
          <a:blip r:embed="rId9">
            <a:alphaModFix/>
          </a:blip>
          <a:stretch>
            <a:fillRect/>
          </a:stretch>
        </p:blipFill>
        <p:spPr>
          <a:xfrm>
            <a:off x="1258724" y="3026788"/>
            <a:ext cx="1462248" cy="1412749"/>
          </a:xfrm>
          <a:prstGeom prst="rect">
            <a:avLst/>
          </a:prstGeom>
          <a:noFill/>
          <a:ln>
            <a:noFill/>
          </a:ln>
        </p:spPr>
      </p:pic>
      <p:sp>
        <p:nvSpPr>
          <p:cNvPr id="395" name="Google Shape;395;p43"/>
          <p:cNvSpPr/>
          <p:nvPr/>
        </p:nvSpPr>
        <p:spPr>
          <a:xfrm>
            <a:off x="2532575" y="2473000"/>
            <a:ext cx="3703200" cy="598200"/>
          </a:xfrm>
          <a:prstGeom prst="lef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Response JSON {...} </a:t>
            </a:r>
            <a:endParaRPr>
              <a:solidFill>
                <a:schemeClr val="lt1"/>
              </a:solidFill>
            </a:endParaRPr>
          </a:p>
        </p:txBody>
      </p:sp>
      <p:grpSp>
        <p:nvGrpSpPr>
          <p:cNvPr id="396" name="Google Shape;396;p43"/>
          <p:cNvGrpSpPr/>
          <p:nvPr/>
        </p:nvGrpSpPr>
        <p:grpSpPr>
          <a:xfrm>
            <a:off x="6410612" y="3071200"/>
            <a:ext cx="1721288" cy="871725"/>
            <a:chOff x="6035125" y="3720950"/>
            <a:chExt cx="1721288" cy="871725"/>
          </a:xfrm>
        </p:grpSpPr>
        <p:pic>
          <p:nvPicPr>
            <p:cNvPr id="397" name="Google Shape;397;p43"/>
            <p:cNvPicPr preferRelativeResize="0"/>
            <p:nvPr/>
          </p:nvPicPr>
          <p:blipFill>
            <a:blip r:embed="rId5">
              <a:alphaModFix/>
            </a:blip>
            <a:stretch>
              <a:fillRect/>
            </a:stretch>
          </p:blipFill>
          <p:spPr>
            <a:xfrm>
              <a:off x="7037063" y="3797138"/>
              <a:ext cx="719350" cy="719350"/>
            </a:xfrm>
            <a:prstGeom prst="rect">
              <a:avLst/>
            </a:prstGeom>
            <a:noFill/>
            <a:ln>
              <a:noFill/>
            </a:ln>
          </p:spPr>
        </p:pic>
        <p:pic>
          <p:nvPicPr>
            <p:cNvPr id="398" name="Google Shape;398;p43"/>
            <p:cNvPicPr preferRelativeResize="0"/>
            <p:nvPr/>
          </p:nvPicPr>
          <p:blipFill>
            <a:blip r:embed="rId6">
              <a:alphaModFix/>
            </a:blip>
            <a:stretch>
              <a:fillRect/>
            </a:stretch>
          </p:blipFill>
          <p:spPr>
            <a:xfrm>
              <a:off x="6035125" y="3720950"/>
              <a:ext cx="871725" cy="8717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0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0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1000"/>
                                        <p:tgtEl>
                                          <p:spTgt spid="383"/>
                                        </p:tgtEl>
                                        <p:attrNameLst>
                                          <p:attrName>ppt_w</p:attrName>
                                        </p:attrNameLst>
                                      </p:cBhvr>
                                      <p:tavLst>
                                        <p:tav fmla="" tm="0">
                                          <p:val>
                                            <p:strVal val="0"/>
                                          </p:val>
                                        </p:tav>
                                        <p:tav fmla="" tm="100000">
                                          <p:val>
                                            <p:strVal val="#ppt_w"/>
                                          </p:val>
                                        </p:tav>
                                      </p:tavLst>
                                    </p:anim>
                                    <p:anim calcmode="lin" valueType="num">
                                      <p:cBhvr additive="base">
                                        <p:cTn dur="1000"/>
                                        <p:tgtEl>
                                          <p:spTgt spid="3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383"/>
                                        </p:tgtEl>
                                        <p:attrNameLst>
                                          <p:attrName>ppt_w</p:attrName>
                                        </p:attrNameLst>
                                      </p:cBhvr>
                                      <p:tavLst>
                                        <p:tav fmla="" tm="0">
                                          <p:val>
                                            <p:strVal val="#ppt_w"/>
                                          </p:val>
                                        </p:tav>
                                        <p:tav fmla="" tm="100000">
                                          <p:val>
                                            <p:strVal val="0"/>
                                          </p:val>
                                        </p:tav>
                                      </p:tavLst>
                                    </p:anim>
                                    <p:anim calcmode="lin" valueType="num">
                                      <p:cBhvr additive="base">
                                        <p:cTn dur="1000"/>
                                        <p:tgtEl>
                                          <p:spTgt spid="383"/>
                                        </p:tgtEl>
                                        <p:attrNameLst>
                                          <p:attrName>ppt_h</p:attrName>
                                        </p:attrNameLst>
                                      </p:cBhvr>
                                      <p:tavLst>
                                        <p:tav fmla="" tm="0">
                                          <p:val>
                                            <p:strVal val="#ppt_h"/>
                                          </p:val>
                                        </p:tav>
                                        <p:tav fmla="" tm="100000">
                                          <p:val>
                                            <p:strVal val="0"/>
                                          </p:val>
                                        </p:tav>
                                      </p:tavLst>
                                    </p:anim>
                                    <p:set>
                                      <p:cBhvr>
                                        <p:cTn dur="1" fill="hold">
                                          <p:stCondLst>
                                            <p:cond delay="1000"/>
                                          </p:stCondLst>
                                        </p:cTn>
                                        <p:tgtEl>
                                          <p:spTgt spid="3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1000"/>
                                        <p:tgtEl>
                                          <p:spTgt spid="388"/>
                                        </p:tgtEl>
                                        <p:attrNameLst>
                                          <p:attrName>ppt_w</p:attrName>
                                        </p:attrNameLst>
                                      </p:cBhvr>
                                      <p:tavLst>
                                        <p:tav fmla="" tm="0">
                                          <p:val>
                                            <p:strVal val="0"/>
                                          </p:val>
                                        </p:tav>
                                        <p:tav fmla="" tm="100000">
                                          <p:val>
                                            <p:strVal val="#ppt_w"/>
                                          </p:val>
                                        </p:tav>
                                      </p:tavLst>
                                    </p:anim>
                                    <p:anim calcmode="lin" valueType="num">
                                      <p:cBhvr additive="base">
                                        <p:cTn dur="1000"/>
                                        <p:tgtEl>
                                          <p:spTgt spid="38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xit" presetID="10" presetSubtype="0">
                                  <p:stCondLst>
                                    <p:cond delay="0"/>
                                  </p:stCondLst>
                                  <p:childTnLst>
                                    <p:animEffect filter="fade" transition="out">
                                      <p:cBhvr>
                                        <p:cTn dur="1000"/>
                                        <p:tgtEl>
                                          <p:spTgt spid="388"/>
                                        </p:tgtEl>
                                      </p:cBhvr>
                                    </p:animEffect>
                                    <p:set>
                                      <p:cBhvr>
                                        <p:cTn dur="1" fill="hold">
                                          <p:stCondLst>
                                            <p:cond delay="1000"/>
                                          </p:stCondLst>
                                        </p:cTn>
                                        <p:tgtEl>
                                          <p:spTgt spid="3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79"/>
                                        </p:tgtEl>
                                      </p:cBhvr>
                                    </p:animEffect>
                                    <p:set>
                                      <p:cBhvr>
                                        <p:cTn dur="1" fill="hold">
                                          <p:stCondLst>
                                            <p:cond delay="100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9"/>
                                        </p:tgtEl>
                                      </p:cBhvr>
                                    </p:animEffect>
                                    <p:set>
                                      <p:cBhvr>
                                        <p:cTn dur="1" fill="hold">
                                          <p:stCondLst>
                                            <p:cond delay="1000"/>
                                          </p:stCondLst>
                                        </p:cTn>
                                        <p:tgtEl>
                                          <p:spTgt spid="3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1000"/>
                                        <p:tgtEl>
                                          <p:spTgt spid="396"/>
                                        </p:tgtEl>
                                        <p:attrNameLst>
                                          <p:attrName>ppt_w</p:attrName>
                                        </p:attrNameLst>
                                      </p:cBhvr>
                                      <p:tavLst>
                                        <p:tav fmla="" tm="0">
                                          <p:val>
                                            <p:strVal val="0"/>
                                          </p:val>
                                        </p:tav>
                                        <p:tav fmla="" tm="100000">
                                          <p:val>
                                            <p:strVal val="#ppt_w"/>
                                          </p:val>
                                        </p:tav>
                                      </p:tavLst>
                                    </p:anim>
                                    <p:anim calcmode="lin" valueType="num">
                                      <p:cBhvr additive="base">
                                        <p:cTn dur="1000"/>
                                        <p:tgtEl>
                                          <p:spTgt spid="39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396"/>
                                        </p:tgtEl>
                                        <p:attrNameLst>
                                          <p:attrName>ppt_w</p:attrName>
                                        </p:attrNameLst>
                                      </p:cBhvr>
                                      <p:tavLst>
                                        <p:tav fmla="" tm="0">
                                          <p:val>
                                            <p:strVal val="#ppt_w"/>
                                          </p:val>
                                        </p:tav>
                                        <p:tav fmla="" tm="100000">
                                          <p:val>
                                            <p:strVal val="0"/>
                                          </p:val>
                                        </p:tav>
                                      </p:tavLst>
                                    </p:anim>
                                    <p:anim calcmode="lin" valueType="num">
                                      <p:cBhvr additive="base">
                                        <p:cTn dur="1000"/>
                                        <p:tgtEl>
                                          <p:spTgt spid="396"/>
                                        </p:tgtEl>
                                        <p:attrNameLst>
                                          <p:attrName>ppt_h</p:attrName>
                                        </p:attrNameLst>
                                      </p:cBhvr>
                                      <p:tavLst>
                                        <p:tav fmla="" tm="0">
                                          <p:val>
                                            <p:strVal val="#ppt_h"/>
                                          </p:val>
                                        </p:tav>
                                        <p:tav fmla="" tm="100000">
                                          <p:val>
                                            <p:strVal val="0"/>
                                          </p:val>
                                        </p:tav>
                                      </p:tavLst>
                                    </p:anim>
                                    <p:set>
                                      <p:cBhvr>
                                        <p:cTn dur="1" fill="hold">
                                          <p:stCondLst>
                                            <p:cond delay="1000"/>
                                          </p:stCondLst>
                                        </p:cTn>
                                        <p:tgtEl>
                                          <p:spTgt spid="3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Pages with AJAX</a:t>
            </a:r>
            <a:endParaRPr/>
          </a:p>
        </p:txBody>
      </p:sp>
      <p:grpSp>
        <p:nvGrpSpPr>
          <p:cNvPr id="404" name="Google Shape;404;p44"/>
          <p:cNvGrpSpPr/>
          <p:nvPr/>
        </p:nvGrpSpPr>
        <p:grpSpPr>
          <a:xfrm>
            <a:off x="119185" y="809600"/>
            <a:ext cx="4352348" cy="4088174"/>
            <a:chOff x="399974" y="1010400"/>
            <a:chExt cx="3922801" cy="4406785"/>
          </a:xfrm>
        </p:grpSpPr>
        <p:sp>
          <p:nvSpPr>
            <p:cNvPr id="405" name="Google Shape;405;p44"/>
            <p:cNvSpPr txBox="1"/>
            <p:nvPr/>
          </p:nvSpPr>
          <p:spPr>
            <a:xfrm>
              <a:off x="399974" y="1364785"/>
              <a:ext cx="3922800" cy="405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150">
                  <a:solidFill>
                    <a:srgbClr val="800000"/>
                  </a:solidFill>
                  <a:highlight>
                    <a:srgbClr val="FFFFFF"/>
                  </a:highlight>
                  <a:latin typeface="Courier New"/>
                  <a:ea typeface="Courier New"/>
                  <a:cs typeface="Courier New"/>
                  <a:sym typeface="Courier New"/>
                </a:rPr>
                <a: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rgbClr val="800000"/>
                  </a:solidFill>
                  <a:highlight>
                    <a:srgbClr val="FFFFFF"/>
                  </a:highlight>
                  <a:latin typeface="Courier New"/>
                  <a:ea typeface="Courier New"/>
                  <a:cs typeface="Courier New"/>
                  <a:sym typeface="Courier New"/>
                </a:rPr>
                <a:t>&lt;body&gt;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&lt;h1&gt;</a:t>
              </a:r>
              <a:r>
                <a:rPr lang="en" sz="1150">
                  <a:solidFill>
                    <a:schemeClr val="dk1"/>
                  </a:solidFill>
                  <a:highlight>
                    <a:srgbClr val="FFFFFF"/>
                  </a:highlight>
                  <a:latin typeface="Courier New"/>
                  <a:ea typeface="Courier New"/>
                  <a:cs typeface="Courier New"/>
                  <a:sym typeface="Courier New"/>
                </a:rPr>
                <a:t>Dynamic Pages with AJAX</a:t>
              </a:r>
              <a:r>
                <a:rPr lang="en" sz="1150">
                  <a:solidFill>
                    <a:srgbClr val="800000"/>
                  </a:solidFill>
                  <a:highlight>
                    <a:srgbClr val="FFFFFF"/>
                  </a:highlight>
                  <a:latin typeface="Courier New"/>
                  <a:ea typeface="Courier New"/>
                  <a:cs typeface="Courier New"/>
                  <a:sym typeface="Courier New"/>
                </a:rPr>
                <a:t>&lt;/h1&gt;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&lt;p&gt;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&lt;?php</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$studentID = $_GET[</a:t>
              </a:r>
              <a:r>
                <a:rPr lang="en" sz="1150">
                  <a:solidFill>
                    <a:srgbClr val="A31515"/>
                  </a:solidFill>
                  <a:highlight>
                    <a:srgbClr val="FFFFFF"/>
                  </a:highlight>
                  <a:latin typeface="Courier New"/>
                  <a:ea typeface="Courier New"/>
                  <a:cs typeface="Courier New"/>
                  <a:sym typeface="Courier New"/>
                </a:rPr>
                <a:t>'student_id'</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switch</a:t>
              </a:r>
              <a:r>
                <a:rPr lang="en" sz="1150">
                  <a:solidFill>
                    <a:schemeClr val="dk1"/>
                  </a:solidFill>
                  <a:highlight>
                    <a:srgbClr val="FFFFFF"/>
                  </a:highlight>
                  <a:latin typeface="Courier New"/>
                  <a:ea typeface="Courier New"/>
                  <a:cs typeface="Courier New"/>
                  <a:sym typeface="Courier New"/>
                </a:rPr>
                <a:t>($studentID)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case</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'1'</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echo </a:t>
              </a:r>
              <a:r>
                <a:rPr lang="en" sz="1150">
                  <a:solidFill>
                    <a:srgbClr val="A31515"/>
                  </a:solidFill>
                  <a:highlight>
                    <a:srgbClr val="FFFFFF"/>
                  </a:highlight>
                  <a:latin typeface="Courier New"/>
                  <a:ea typeface="Courier New"/>
                  <a:cs typeface="Courier New"/>
                  <a:sym typeface="Courier New"/>
                </a:rPr>
                <a:t>'Welcome John Doe!'</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break</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case</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'2'</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                    echo </a:t>
              </a:r>
              <a:r>
                <a:rPr lang="en" sz="1150">
                  <a:solidFill>
                    <a:srgbClr val="A31515"/>
                  </a:solidFill>
                  <a:highlight>
                    <a:srgbClr val="FFFFFF"/>
                  </a:highlight>
                  <a:latin typeface="Courier New"/>
                  <a:ea typeface="Courier New"/>
                  <a:cs typeface="Courier New"/>
                  <a:sym typeface="Courier New"/>
                </a:rPr>
                <a:t>'Welcome Jane Dee!'</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break</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//continuation at the right side</a:t>
              </a:r>
              <a:endParaRPr sz="1150">
                <a:solidFill>
                  <a:schemeClr val="dk1"/>
                </a:solidFill>
                <a:highlight>
                  <a:srgbClr val="FFFFFF"/>
                </a:highlight>
                <a:latin typeface="Courier New"/>
                <a:ea typeface="Courier New"/>
                <a:cs typeface="Courier New"/>
                <a:sym typeface="Courier New"/>
              </a:endParaRPr>
            </a:p>
          </p:txBody>
        </p:sp>
        <p:sp>
          <p:nvSpPr>
            <p:cNvPr id="406" name="Google Shape;406;p44"/>
            <p:cNvSpPr txBox="1"/>
            <p:nvPr/>
          </p:nvSpPr>
          <p:spPr>
            <a:xfrm>
              <a:off x="399975" y="1010400"/>
              <a:ext cx="3922800" cy="35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htdocs/index.php</a:t>
              </a:r>
              <a:endParaRPr/>
            </a:p>
          </p:txBody>
        </p:sp>
      </p:grpSp>
      <p:grpSp>
        <p:nvGrpSpPr>
          <p:cNvPr id="407" name="Google Shape;407;p44"/>
          <p:cNvGrpSpPr/>
          <p:nvPr/>
        </p:nvGrpSpPr>
        <p:grpSpPr>
          <a:xfrm>
            <a:off x="4633900" y="809600"/>
            <a:ext cx="4352348" cy="4088174"/>
            <a:chOff x="399974" y="1010400"/>
            <a:chExt cx="3922801" cy="4406785"/>
          </a:xfrm>
        </p:grpSpPr>
        <p:sp>
          <p:nvSpPr>
            <p:cNvPr id="408" name="Google Shape;408;p44"/>
            <p:cNvSpPr txBox="1"/>
            <p:nvPr/>
          </p:nvSpPr>
          <p:spPr>
            <a:xfrm>
              <a:off x="399974" y="1364785"/>
              <a:ext cx="3922800" cy="4052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case</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'3'</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echo </a:t>
              </a:r>
              <a:r>
                <a:rPr lang="en" sz="1150">
                  <a:solidFill>
                    <a:srgbClr val="A31515"/>
                  </a:solidFill>
                  <a:highlight>
                    <a:srgbClr val="FFFFFF"/>
                  </a:highlight>
                  <a:latin typeface="Courier New"/>
                  <a:ea typeface="Courier New"/>
                  <a:cs typeface="Courier New"/>
                  <a:sym typeface="Courier New"/>
                </a:rPr>
                <a:t>'Welcome Peter Sy!'</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00FF"/>
                  </a:solidFill>
                  <a:highlight>
                    <a:srgbClr val="FFFFFF"/>
                  </a:highlight>
                  <a:latin typeface="Courier New"/>
                  <a:ea typeface="Courier New"/>
                  <a:cs typeface="Courier New"/>
                  <a:sym typeface="Courier New"/>
                </a:rPr>
                <a:t>break</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&lt;/p&gt;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&lt;button</a:t>
              </a:r>
              <a:r>
                <a:rPr lang="en" sz="1150">
                  <a:solidFill>
                    <a:schemeClr val="dk1"/>
                  </a:solidFill>
                  <a:highlight>
                    <a:srgbClr val="FFFFFF"/>
                  </a:highlight>
                  <a:latin typeface="Courier New"/>
                  <a:ea typeface="Courier New"/>
                  <a:cs typeface="Courier New"/>
                  <a:sym typeface="Courier New"/>
                </a:rPr>
                <a:t> </a:t>
              </a:r>
              <a:r>
                <a:rPr lang="en" sz="1150">
                  <a:solidFill>
                    <a:srgbClr val="E50000"/>
                  </a:solidFill>
                  <a:highlight>
                    <a:srgbClr val="FFFFFF"/>
                  </a:highlight>
                  <a:latin typeface="Courier New"/>
                  <a:ea typeface="Courier New"/>
                  <a:cs typeface="Courier New"/>
                  <a:sym typeface="Courier New"/>
                </a:rPr>
                <a:t>type</a:t>
              </a:r>
              <a:r>
                <a:rPr lang="en" sz="1150">
                  <a:solidFill>
                    <a:schemeClr val="dk1"/>
                  </a:solidFill>
                  <a:highlight>
                    <a:srgbClr val="FFFFFF"/>
                  </a:highlight>
                  <a:latin typeface="Courier New"/>
                  <a:ea typeface="Courier New"/>
                  <a:cs typeface="Courier New"/>
                  <a:sym typeface="Courier New"/>
                </a:rPr>
                <a:t>=</a:t>
              </a:r>
              <a:r>
                <a:rPr lang="en" sz="1150">
                  <a:solidFill>
                    <a:srgbClr val="0000FF"/>
                  </a:solidFill>
                  <a:highlight>
                    <a:srgbClr val="FFFFFF"/>
                  </a:highlight>
                  <a:latin typeface="Courier New"/>
                  <a:ea typeface="Courier New"/>
                  <a:cs typeface="Courier New"/>
                  <a:sym typeface="Courier New"/>
                </a:rPr>
                <a:t>"button"</a:t>
              </a:r>
              <a:r>
                <a:rPr lang="en" sz="1150">
                  <a:solidFill>
                    <a:schemeClr val="dk1"/>
                  </a:solidFill>
                  <a:highlight>
                    <a:srgbClr val="FFFFFF"/>
                  </a:highlight>
                  <a:latin typeface="Courier New"/>
                  <a:ea typeface="Courier New"/>
                  <a:cs typeface="Courier New"/>
                  <a:sym typeface="Courier New"/>
                </a:rPr>
                <a:t> </a:t>
              </a:r>
              <a:r>
                <a:rPr lang="en" sz="1150">
                  <a:solidFill>
                    <a:srgbClr val="E50000"/>
                  </a:solidFill>
                  <a:highlight>
                    <a:srgbClr val="FFFFFF"/>
                  </a:highlight>
                  <a:latin typeface="Courier New"/>
                  <a:ea typeface="Courier New"/>
                  <a:cs typeface="Courier New"/>
                  <a:sym typeface="Courier New"/>
                </a:rPr>
                <a:t>onclick</a:t>
              </a:r>
              <a:r>
                <a:rPr lang="en" sz="1150">
                  <a:solidFill>
                    <a:schemeClr val="dk1"/>
                  </a:solidFill>
                  <a:highlight>
                    <a:srgbClr val="FFFFFF"/>
                  </a:highlight>
                  <a:latin typeface="Courier New"/>
                  <a:ea typeface="Courier New"/>
                  <a:cs typeface="Courier New"/>
                  <a:sym typeface="Courier New"/>
                </a:rPr>
                <a:t>=</a:t>
              </a:r>
              <a:r>
                <a:rPr lang="en" sz="1150">
                  <a:solidFill>
                    <a:srgbClr val="0000FF"/>
                  </a:solidFill>
                  <a:highlight>
                    <a:srgbClr val="FFFFFF"/>
                  </a:highlight>
                  <a:latin typeface="Courier New"/>
                  <a:ea typeface="Courier New"/>
                  <a:cs typeface="Courier New"/>
                  <a:sym typeface="Courier New"/>
                </a:rPr>
                <a:t>"getData(</a:t>
              </a:r>
              <a:r>
                <a:rPr lang="en" sz="1150">
                  <a:solidFill>
                    <a:srgbClr val="800000"/>
                  </a:solidFill>
                  <a:highlight>
                    <a:srgbClr val="FFFFFF"/>
                  </a:highlight>
                  <a:latin typeface="Courier New"/>
                  <a:ea typeface="Courier New"/>
                  <a:cs typeface="Courier New"/>
                  <a:sym typeface="Courier New"/>
                </a:rPr>
                <a:t>&lt;?php</a:t>
              </a:r>
              <a:r>
                <a:rPr lang="en" sz="1150">
                  <a:solidFill>
                    <a:schemeClr val="dk1"/>
                  </a:solidFill>
                  <a:highlight>
                    <a:srgbClr val="FFFFFF"/>
                  </a:highlight>
                  <a:latin typeface="Courier New"/>
                  <a:ea typeface="Courier New"/>
                  <a:cs typeface="Courier New"/>
                  <a:sym typeface="Courier New"/>
                </a:rPr>
                <a:t> echo $studentID </a:t>
              </a:r>
              <a:r>
                <a:rPr lang="en" sz="1150">
                  <a:solidFill>
                    <a:srgbClr val="800000"/>
                  </a:solidFill>
                  <a:highlight>
                    <a:srgbClr val="FFFFFF"/>
                  </a:highlight>
                  <a:latin typeface="Courier New"/>
                  <a:ea typeface="Courier New"/>
                  <a:cs typeface="Courier New"/>
                  <a:sym typeface="Courier New"/>
                </a:rPr>
                <a:t>?&gt;</a:t>
              </a:r>
              <a:r>
                <a:rPr lang="en" sz="1150">
                  <a:solidFill>
                    <a:srgbClr val="0000FF"/>
                  </a:solidFill>
                  <a:highlight>
                    <a:srgbClr val="FFFFFF"/>
                  </a:highlight>
                  <a:latin typeface="Courier New"/>
                  <a:ea typeface="Courier New"/>
                  <a:cs typeface="Courier New"/>
                  <a:sym typeface="Courier New"/>
                </a:rPr>
                <a:t>)"</a:t>
              </a:r>
              <a:r>
                <a:rPr lang="en" sz="1150">
                  <a:solidFill>
                    <a:srgbClr val="800000"/>
                  </a:solidFill>
                  <a:highlight>
                    <a:srgbClr val="FFFFFF"/>
                  </a:highlight>
                  <a:latin typeface="Courier New"/>
                  <a:ea typeface="Courier New"/>
                  <a:cs typeface="Courier New"/>
                  <a:sym typeface="Courier New"/>
                </a:rPr>
                <a:t>&gt;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Get Grades</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&lt;/button&gt;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&lt;div</a:t>
              </a:r>
              <a:r>
                <a:rPr lang="en" sz="1150">
                  <a:solidFill>
                    <a:schemeClr val="dk1"/>
                  </a:solidFill>
                  <a:highlight>
                    <a:srgbClr val="FFFFFF"/>
                  </a:highlight>
                  <a:latin typeface="Courier New"/>
                  <a:ea typeface="Courier New"/>
                  <a:cs typeface="Courier New"/>
                  <a:sym typeface="Courier New"/>
                </a:rPr>
                <a:t> </a:t>
              </a:r>
              <a:r>
                <a:rPr lang="en" sz="1150">
                  <a:solidFill>
                    <a:srgbClr val="E50000"/>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a:t>
              </a:r>
              <a:r>
                <a:rPr lang="en" sz="1150">
                  <a:solidFill>
                    <a:srgbClr val="0000FF"/>
                  </a:solidFill>
                  <a:highlight>
                    <a:srgbClr val="FFFFFF"/>
                  </a:highlight>
                  <a:latin typeface="Courier New"/>
                  <a:ea typeface="Courier New"/>
                  <a:cs typeface="Courier New"/>
                  <a:sym typeface="Courier New"/>
                </a:rPr>
                <a:t>"result"</a:t>
              </a:r>
              <a:r>
                <a:rPr lang="en" sz="1150">
                  <a:solidFill>
                    <a:srgbClr val="800000"/>
                  </a:solidFill>
                  <a:highlight>
                    <a:srgbClr val="FFFFFF"/>
                  </a:highlight>
                  <a:latin typeface="Courier New"/>
                  <a:ea typeface="Courier New"/>
                  <a:cs typeface="Courier New"/>
                  <a:sym typeface="Courier New"/>
                </a:rPr>
                <a:t>&gt;&lt;/div&gt;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800000"/>
                  </a:solidFill>
                  <a:highlight>
                    <a:srgbClr val="FFFFFF"/>
                  </a:highlight>
                  <a:latin typeface="Courier New"/>
                  <a:ea typeface="Courier New"/>
                  <a:cs typeface="Courier New"/>
                  <a:sym typeface="Courier New"/>
                </a:rPr>
                <a:t>&lt;script</a:t>
              </a:r>
              <a:r>
                <a:rPr lang="en" sz="1150">
                  <a:solidFill>
                    <a:schemeClr val="dk1"/>
                  </a:solidFill>
                  <a:highlight>
                    <a:srgbClr val="FFFFFF"/>
                  </a:highlight>
                  <a:latin typeface="Courier New"/>
                  <a:ea typeface="Courier New"/>
                  <a:cs typeface="Courier New"/>
                  <a:sym typeface="Courier New"/>
                </a:rPr>
                <a:t> </a:t>
              </a:r>
              <a:r>
                <a:rPr lang="en" sz="1150">
                  <a:solidFill>
                    <a:srgbClr val="E50000"/>
                  </a:solidFill>
                  <a:highlight>
                    <a:srgbClr val="FFFFFF"/>
                  </a:highlight>
                  <a:latin typeface="Courier New"/>
                  <a:ea typeface="Courier New"/>
                  <a:cs typeface="Courier New"/>
                  <a:sym typeface="Courier New"/>
                </a:rPr>
                <a:t>src</a:t>
              </a:r>
              <a:r>
                <a:rPr lang="en" sz="1150">
                  <a:solidFill>
                    <a:schemeClr val="dk1"/>
                  </a:solidFill>
                  <a:highlight>
                    <a:srgbClr val="FFFFFF"/>
                  </a:highlight>
                  <a:latin typeface="Courier New"/>
                  <a:ea typeface="Courier New"/>
                  <a:cs typeface="Courier New"/>
                  <a:sym typeface="Courier New"/>
                </a:rPr>
                <a:t>=</a:t>
              </a:r>
              <a:r>
                <a:rPr lang="en" sz="1150">
                  <a:solidFill>
                    <a:srgbClr val="0000FF"/>
                  </a:solidFill>
                  <a:highlight>
                    <a:srgbClr val="FFFFFF"/>
                  </a:highlight>
                  <a:latin typeface="Courier New"/>
                  <a:ea typeface="Courier New"/>
                  <a:cs typeface="Courier New"/>
                  <a:sym typeface="Courier New"/>
                </a:rPr>
                <a:t>"script.js"</a:t>
              </a:r>
              <a:r>
                <a:rPr lang="en" sz="1150">
                  <a:solidFill>
                    <a:srgbClr val="800000"/>
                  </a:solidFill>
                  <a:highlight>
                    <a:srgbClr val="FFFFFF"/>
                  </a:highlight>
                  <a:latin typeface="Courier New"/>
                  <a:ea typeface="Courier New"/>
                  <a:cs typeface="Courier New"/>
                  <a:sym typeface="Courier New"/>
                </a:rPr>
                <a:t>&gt;&lt;/script&gt;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800000"/>
                  </a:solidFill>
                  <a:highlight>
                    <a:srgbClr val="FFFFFF"/>
                  </a:highlight>
                  <a:latin typeface="Courier New"/>
                  <a:ea typeface="Courier New"/>
                  <a:cs typeface="Courier New"/>
                  <a:sym typeface="Courier New"/>
                </a:rPr>
                <a:t>&lt;/body&gt;</a:t>
              </a:r>
              <a:endParaRPr sz="11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800000"/>
                </a:solidFill>
                <a:highlight>
                  <a:srgbClr val="FFFFFF"/>
                </a:highlight>
                <a:latin typeface="Courier New"/>
                <a:ea typeface="Courier New"/>
                <a:cs typeface="Courier New"/>
                <a:sym typeface="Courier New"/>
              </a:endParaRPr>
            </a:p>
          </p:txBody>
        </p:sp>
        <p:sp>
          <p:nvSpPr>
            <p:cNvPr id="409" name="Google Shape;409;p44"/>
            <p:cNvSpPr txBox="1"/>
            <p:nvPr/>
          </p:nvSpPr>
          <p:spPr>
            <a:xfrm>
              <a:off x="399975" y="1010400"/>
              <a:ext cx="3922800" cy="35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htdocs/index.php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Pages with AJAX</a:t>
            </a:r>
            <a:endParaRPr/>
          </a:p>
        </p:txBody>
      </p:sp>
      <p:grpSp>
        <p:nvGrpSpPr>
          <p:cNvPr id="415" name="Google Shape;415;p45"/>
          <p:cNvGrpSpPr/>
          <p:nvPr/>
        </p:nvGrpSpPr>
        <p:grpSpPr>
          <a:xfrm>
            <a:off x="576325" y="981050"/>
            <a:ext cx="8181399" cy="2692457"/>
            <a:chOff x="399972" y="1010400"/>
            <a:chExt cx="3922803" cy="2902293"/>
          </a:xfrm>
        </p:grpSpPr>
        <p:sp>
          <p:nvSpPr>
            <p:cNvPr id="416" name="Google Shape;416;p45"/>
            <p:cNvSpPr txBox="1"/>
            <p:nvPr/>
          </p:nvSpPr>
          <p:spPr>
            <a:xfrm>
              <a:off x="399972" y="1364793"/>
              <a:ext cx="3922800" cy="2547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0000FF"/>
                  </a:solidFill>
                  <a:highlight>
                    <a:srgbClr val="FFFFFF"/>
                  </a:highlight>
                  <a:latin typeface="Courier New"/>
                  <a:ea typeface="Courier New"/>
                  <a:cs typeface="Courier New"/>
                  <a:sym typeface="Courier New"/>
                </a:rPr>
                <a:t>function</a:t>
              </a:r>
              <a:r>
                <a:rPr lang="en" sz="1250">
                  <a:solidFill>
                    <a:schemeClr val="dk1"/>
                  </a:solidFill>
                  <a:highlight>
                    <a:srgbClr val="FFFFFF"/>
                  </a:highlight>
                  <a:latin typeface="Courier New"/>
                  <a:ea typeface="Courier New"/>
                  <a:cs typeface="Courier New"/>
                  <a:sym typeface="Courier New"/>
                </a:rPr>
                <a:t> getData(studentId)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const</a:t>
              </a:r>
              <a:r>
                <a:rPr lang="en" sz="1250">
                  <a:solidFill>
                    <a:schemeClr val="dk1"/>
                  </a:solidFill>
                  <a:highlight>
                    <a:srgbClr val="FFFFFF"/>
                  </a:highlight>
                  <a:latin typeface="Courier New"/>
                  <a:ea typeface="Courier New"/>
                  <a:cs typeface="Courier New"/>
                  <a:sym typeface="Courier New"/>
                </a:rPr>
                <a:t> httpRequest = </a:t>
              </a:r>
              <a:r>
                <a:rPr lang="en" sz="1250">
                  <a:solidFill>
                    <a:srgbClr val="0000FF"/>
                  </a:solidFill>
                  <a:highlight>
                    <a:srgbClr val="FFFFFF"/>
                  </a:highlight>
                  <a:latin typeface="Courier New"/>
                  <a:ea typeface="Courier New"/>
                  <a:cs typeface="Courier New"/>
                  <a:sym typeface="Courier New"/>
                </a:rPr>
                <a:t>new</a:t>
              </a:r>
              <a:r>
                <a:rPr lang="en" sz="1250">
                  <a:solidFill>
                    <a:schemeClr val="dk1"/>
                  </a:solidFill>
                  <a:highlight>
                    <a:srgbClr val="FFFFFF"/>
                  </a:highlight>
                  <a:latin typeface="Courier New"/>
                  <a:ea typeface="Courier New"/>
                  <a:cs typeface="Courier New"/>
                  <a:sym typeface="Courier New"/>
                </a:rPr>
                <a:t> XMLHttpRequest();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httpRequest.open(</a:t>
              </a:r>
              <a:r>
                <a:rPr lang="en" sz="1250">
                  <a:solidFill>
                    <a:srgbClr val="A31515"/>
                  </a:solidFill>
                  <a:highlight>
                    <a:srgbClr val="FFFFFF"/>
                  </a:highlight>
                  <a:latin typeface="Courier New"/>
                  <a:ea typeface="Courier New"/>
                  <a:cs typeface="Courier New"/>
                  <a:sym typeface="Courier New"/>
                </a:rPr>
                <a:t>'GET'</a:t>
              </a:r>
              <a:r>
                <a:rPr lang="en" sz="1250">
                  <a:solidFill>
                    <a:schemeClr val="dk1"/>
                  </a:solidFill>
                  <a:highlight>
                    <a:srgbClr val="FFFFFF"/>
                  </a:highlight>
                  <a:latin typeface="Courier New"/>
                  <a:ea typeface="Courier New"/>
                  <a:cs typeface="Courier New"/>
                  <a:sym typeface="Courier New"/>
                </a:rPr>
                <a:t>, </a:t>
              </a:r>
              <a:r>
                <a:rPr lang="en" sz="1250">
                  <a:solidFill>
                    <a:srgbClr val="A31515"/>
                  </a:solidFill>
                  <a:highlight>
                    <a:srgbClr val="FFFFFF"/>
                  </a:highlight>
                  <a:latin typeface="Courier New"/>
                  <a:ea typeface="Courier New"/>
                  <a:cs typeface="Courier New"/>
                  <a:sym typeface="Courier New"/>
                </a:rPr>
                <a:t>`./grades.php?student_id=</a:t>
              </a:r>
              <a:r>
                <a:rPr lang="en" sz="1250">
                  <a:solidFill>
                    <a:srgbClr val="0000FF"/>
                  </a:solidFill>
                  <a:highlight>
                    <a:srgbClr val="FFFFFF"/>
                  </a:highlight>
                  <a:latin typeface="Courier New"/>
                  <a:ea typeface="Courier New"/>
                  <a:cs typeface="Courier New"/>
                  <a:sym typeface="Courier New"/>
                </a:rPr>
                <a:t>${</a:t>
              </a:r>
              <a:r>
                <a:rPr lang="en" sz="1250">
                  <a:solidFill>
                    <a:schemeClr val="dk1"/>
                  </a:solidFill>
                  <a:highlight>
                    <a:srgbClr val="FFFFFF"/>
                  </a:highlight>
                  <a:latin typeface="Courier New"/>
                  <a:ea typeface="Courier New"/>
                  <a:cs typeface="Courier New"/>
                  <a:sym typeface="Courier New"/>
                </a:rPr>
                <a:t>studentId</a:t>
              </a:r>
              <a:r>
                <a:rPr lang="en" sz="1250">
                  <a:solidFill>
                    <a:srgbClr val="0000FF"/>
                  </a:solidFill>
                  <a:highlight>
                    <a:srgbClr val="FFFFFF"/>
                  </a:highlight>
                  <a:latin typeface="Courier New"/>
                  <a:ea typeface="Courier New"/>
                  <a:cs typeface="Courier New"/>
                  <a:sym typeface="Courier New"/>
                </a:rPr>
                <a:t>}</a:t>
              </a:r>
              <a:r>
                <a:rPr lang="en" sz="1250">
                  <a:solidFill>
                    <a:srgbClr val="A31515"/>
                  </a:solidFill>
                  <a:highlight>
                    <a:srgbClr val="FFFFFF"/>
                  </a:highlight>
                  <a:latin typeface="Courier New"/>
                  <a:ea typeface="Courier New"/>
                  <a:cs typeface="Courier New"/>
                  <a:sym typeface="Courier New"/>
                </a:rPr>
                <a: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httpRequest.onload = () </a:t>
              </a:r>
              <a:r>
                <a:rPr lang="en" sz="1250">
                  <a:solidFill>
                    <a:srgbClr val="0000FF"/>
                  </a:solidFill>
                  <a:highlight>
                    <a:srgbClr val="FFFFFF"/>
                  </a:highlight>
                  <a:latin typeface="Courier New"/>
                  <a:ea typeface="Courier New"/>
                  <a:cs typeface="Courier New"/>
                  <a:sym typeface="Courier New"/>
                </a:rPr>
                <a:t>=&gt;</a:t>
              </a:r>
              <a:r>
                <a:rPr lang="en" sz="1250">
                  <a:solidFill>
                    <a:schemeClr val="dk1"/>
                  </a:solidFill>
                  <a:highlight>
                    <a:srgbClr val="FFFFFF"/>
                  </a:highlight>
                  <a:latin typeface="Courier New"/>
                  <a:ea typeface="Courier New"/>
                  <a:cs typeface="Courier New"/>
                  <a:sym typeface="Courier New"/>
                </a:rPr>
                <a:t>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document.querySelector(</a:t>
              </a:r>
              <a:r>
                <a:rPr lang="en" sz="1250">
                  <a:solidFill>
                    <a:srgbClr val="A31515"/>
                  </a:solidFill>
                  <a:highlight>
                    <a:srgbClr val="FFFFFF"/>
                  </a:highlight>
                  <a:latin typeface="Courier New"/>
                  <a:ea typeface="Courier New"/>
                  <a:cs typeface="Courier New"/>
                  <a:sym typeface="Courier New"/>
                </a:rPr>
                <a:t>".result"</a:t>
              </a:r>
              <a:r>
                <a:rPr lang="en" sz="1250">
                  <a:solidFill>
                    <a:schemeClr val="dk1"/>
                  </a:solidFill>
                  <a:highlight>
                    <a:srgbClr val="FFFFFF"/>
                  </a:highlight>
                  <a:latin typeface="Courier New"/>
                  <a:ea typeface="Courier New"/>
                  <a:cs typeface="Courier New"/>
                  <a:sym typeface="Courier New"/>
                </a:rPr>
                <a:t>).innerHTML = httpRequest.responseText;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httpRequest.send(</a:t>
              </a:r>
              <a:r>
                <a:rPr lang="en" sz="1250">
                  <a:solidFill>
                    <a:srgbClr val="A31515"/>
                  </a:solidFill>
                  <a:highlight>
                    <a:srgbClr val="FFFFFF"/>
                  </a:highlight>
                  <a:latin typeface="Courier New"/>
                  <a:ea typeface="Courier New"/>
                  <a:cs typeface="Courier New"/>
                  <a:sym typeface="Courier New"/>
                </a:rPr>
                <a:t>''</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a:t>
              </a:r>
              <a:endParaRPr sz="1350">
                <a:solidFill>
                  <a:srgbClr val="800000"/>
                </a:solidFill>
                <a:highlight>
                  <a:srgbClr val="FFFFFF"/>
                </a:highlight>
                <a:latin typeface="Courier New"/>
                <a:ea typeface="Courier New"/>
                <a:cs typeface="Courier New"/>
                <a:sym typeface="Courier New"/>
              </a:endParaRPr>
            </a:p>
          </p:txBody>
        </p:sp>
        <p:sp>
          <p:nvSpPr>
            <p:cNvPr id="417" name="Google Shape;417;p45"/>
            <p:cNvSpPr txBox="1"/>
            <p:nvPr/>
          </p:nvSpPr>
          <p:spPr>
            <a:xfrm>
              <a:off x="399975" y="1010400"/>
              <a:ext cx="3922800" cy="35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htdocs/script.js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Pages with AJAX</a:t>
            </a:r>
            <a:endParaRPr/>
          </a:p>
        </p:txBody>
      </p:sp>
      <p:grpSp>
        <p:nvGrpSpPr>
          <p:cNvPr id="423" name="Google Shape;423;p46"/>
          <p:cNvGrpSpPr/>
          <p:nvPr/>
        </p:nvGrpSpPr>
        <p:grpSpPr>
          <a:xfrm>
            <a:off x="1807218" y="866749"/>
            <a:ext cx="5529586" cy="4029743"/>
            <a:chOff x="399975" y="1010400"/>
            <a:chExt cx="3922805" cy="4343799"/>
          </a:xfrm>
        </p:grpSpPr>
        <p:sp>
          <p:nvSpPr>
            <p:cNvPr id="424" name="Google Shape;424;p46"/>
            <p:cNvSpPr txBox="1"/>
            <p:nvPr/>
          </p:nvSpPr>
          <p:spPr>
            <a:xfrm>
              <a:off x="399980" y="1364799"/>
              <a:ext cx="3922800" cy="3989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800000"/>
                  </a:solidFill>
                  <a:highlight>
                    <a:srgbClr val="FFFFFF"/>
                  </a:highlight>
                  <a:latin typeface="Courier New"/>
                  <a:ea typeface="Courier New"/>
                  <a:cs typeface="Courier New"/>
                  <a:sym typeface="Courier New"/>
                </a:rPr>
                <a:t>&lt;?php</a:t>
              </a:r>
              <a:endParaRPr sz="12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$studentID = $_GET[</a:t>
              </a:r>
              <a:r>
                <a:rPr lang="en" sz="1250">
                  <a:solidFill>
                    <a:srgbClr val="A31515"/>
                  </a:solidFill>
                  <a:highlight>
                    <a:srgbClr val="FFFFFF"/>
                  </a:highlight>
                  <a:latin typeface="Courier New"/>
                  <a:ea typeface="Courier New"/>
                  <a:cs typeface="Courier New"/>
                  <a:sym typeface="Courier New"/>
                </a:rPr>
                <a:t>"student_id"</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switch</a:t>
              </a:r>
              <a:r>
                <a:rPr lang="en" sz="1250">
                  <a:solidFill>
                    <a:schemeClr val="dk1"/>
                  </a:solidFill>
                  <a:highlight>
                    <a:srgbClr val="FFFFFF"/>
                  </a:highlight>
                  <a:latin typeface="Courier New"/>
                  <a:ea typeface="Courier New"/>
                  <a:cs typeface="Courier New"/>
                  <a:sym typeface="Courier New"/>
                </a:rPr>
                <a:t>($studentID)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case</a:t>
              </a:r>
              <a:r>
                <a:rPr lang="en" sz="1250">
                  <a:solidFill>
                    <a:schemeClr val="dk1"/>
                  </a:solidFill>
                  <a:highlight>
                    <a:srgbClr val="FFFFFF"/>
                  </a:highlight>
                  <a:latin typeface="Courier New"/>
                  <a:ea typeface="Courier New"/>
                  <a:cs typeface="Courier New"/>
                  <a:sym typeface="Courier New"/>
                </a:rPr>
                <a:t> </a:t>
              </a:r>
              <a:r>
                <a:rPr lang="en" sz="1250">
                  <a:solidFill>
                    <a:srgbClr val="A31515"/>
                  </a:solidFill>
                  <a:highlight>
                    <a:srgbClr val="FFFFFF"/>
                  </a:highlight>
                  <a:latin typeface="Courier New"/>
                  <a:ea typeface="Courier New"/>
                  <a:cs typeface="Courier New"/>
                  <a:sym typeface="Courier New"/>
                </a:rPr>
                <a:t>"1"</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echo </a:t>
              </a:r>
              <a:r>
                <a:rPr lang="en" sz="1250">
                  <a:solidFill>
                    <a:srgbClr val="A31515"/>
                  </a:solidFill>
                  <a:highlight>
                    <a:srgbClr val="FFFFFF"/>
                  </a:highlight>
                  <a:latin typeface="Courier New"/>
                  <a:ea typeface="Courier New"/>
                  <a:cs typeface="Courier New"/>
                  <a:sym typeface="Courier New"/>
                </a:rPr>
                <a:t>'{"grade": 85, "remarks": "Passed"}'</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return</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case</a:t>
              </a:r>
              <a:r>
                <a:rPr lang="en" sz="1250">
                  <a:solidFill>
                    <a:schemeClr val="dk1"/>
                  </a:solidFill>
                  <a:highlight>
                    <a:srgbClr val="FFFFFF"/>
                  </a:highlight>
                  <a:latin typeface="Courier New"/>
                  <a:ea typeface="Courier New"/>
                  <a:cs typeface="Courier New"/>
                  <a:sym typeface="Courier New"/>
                </a:rPr>
                <a:t> </a:t>
              </a:r>
              <a:r>
                <a:rPr lang="en" sz="1250">
                  <a:solidFill>
                    <a:srgbClr val="A31515"/>
                  </a:solidFill>
                  <a:highlight>
                    <a:srgbClr val="FFFFFF"/>
                  </a:highlight>
                  <a:latin typeface="Courier New"/>
                  <a:ea typeface="Courier New"/>
                  <a:cs typeface="Courier New"/>
                  <a:sym typeface="Courier New"/>
                </a:rPr>
                <a:t>"2"</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echo </a:t>
              </a:r>
              <a:r>
                <a:rPr lang="en" sz="1250">
                  <a:solidFill>
                    <a:srgbClr val="A31515"/>
                  </a:solidFill>
                  <a:highlight>
                    <a:srgbClr val="FFFFFF"/>
                  </a:highlight>
                  <a:latin typeface="Courier New"/>
                  <a:ea typeface="Courier New"/>
                  <a:cs typeface="Courier New"/>
                  <a:sym typeface="Courier New"/>
                </a:rPr>
                <a:t>'{"grade": 74, "remarks": "Failed"}'</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return</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case</a:t>
              </a:r>
              <a:r>
                <a:rPr lang="en" sz="1250">
                  <a:solidFill>
                    <a:schemeClr val="dk1"/>
                  </a:solidFill>
                  <a:highlight>
                    <a:srgbClr val="FFFFFF"/>
                  </a:highlight>
                  <a:latin typeface="Courier New"/>
                  <a:ea typeface="Courier New"/>
                  <a:cs typeface="Courier New"/>
                  <a:sym typeface="Courier New"/>
                </a:rPr>
                <a:t> </a:t>
              </a:r>
              <a:r>
                <a:rPr lang="en" sz="1250">
                  <a:solidFill>
                    <a:srgbClr val="A31515"/>
                  </a:solidFill>
                  <a:highlight>
                    <a:srgbClr val="FFFFFF"/>
                  </a:highlight>
                  <a:latin typeface="Courier New"/>
                  <a:ea typeface="Courier New"/>
                  <a:cs typeface="Courier New"/>
                  <a:sym typeface="Courier New"/>
                </a:rPr>
                <a:t>"3"</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echo </a:t>
              </a:r>
              <a:r>
                <a:rPr lang="en" sz="1250">
                  <a:solidFill>
                    <a:srgbClr val="A31515"/>
                  </a:solidFill>
                  <a:highlight>
                    <a:srgbClr val="FFFFFF"/>
                  </a:highlight>
                  <a:latin typeface="Courier New"/>
                  <a:ea typeface="Courier New"/>
                  <a:cs typeface="Courier New"/>
                  <a:sym typeface="Courier New"/>
                </a:rPr>
                <a:t>'{"grade": 95, "remarks": "Passed"}'</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r>
                <a:rPr lang="en" sz="1250">
                  <a:solidFill>
                    <a:srgbClr val="0000FF"/>
                  </a:solidFill>
                  <a:highlight>
                    <a:srgbClr val="FFFFFF"/>
                  </a:highlight>
                  <a:latin typeface="Courier New"/>
                  <a:ea typeface="Courier New"/>
                  <a:cs typeface="Courier New"/>
                  <a:sym typeface="Courier New"/>
                </a:rPr>
                <a:t>return</a:t>
              </a:r>
              <a:r>
                <a:rPr lang="en" sz="1250">
                  <a:solidFill>
                    <a:schemeClr val="dk1"/>
                  </a:solidFill>
                  <a:highlight>
                    <a:srgbClr val="FFFFFF"/>
                  </a:highlight>
                  <a:latin typeface="Courier New"/>
                  <a:ea typeface="Courier New"/>
                  <a:cs typeface="Courier New"/>
                  <a:sym typeface="Courier New"/>
                </a:rPr>
                <a:t>;</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    };</a:t>
              </a:r>
              <a:endParaRPr sz="12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800000"/>
                  </a:solidFill>
                  <a:highlight>
                    <a:srgbClr val="FFFFFF"/>
                  </a:highlight>
                  <a:latin typeface="Courier New"/>
                  <a:ea typeface="Courier New"/>
                  <a:cs typeface="Courier New"/>
                  <a:sym typeface="Courier New"/>
                </a:rPr>
                <a:t>?&gt;</a:t>
              </a:r>
              <a:endParaRPr sz="12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0000FF"/>
                </a:solidFill>
                <a:highlight>
                  <a:srgbClr val="FFFFFF"/>
                </a:highlight>
                <a:latin typeface="Courier New"/>
                <a:ea typeface="Courier New"/>
                <a:cs typeface="Courier New"/>
                <a:sym typeface="Courier New"/>
              </a:endParaRPr>
            </a:p>
          </p:txBody>
        </p:sp>
        <p:sp>
          <p:nvSpPr>
            <p:cNvPr id="425" name="Google Shape;425;p46"/>
            <p:cNvSpPr txBox="1"/>
            <p:nvPr/>
          </p:nvSpPr>
          <p:spPr>
            <a:xfrm>
              <a:off x="399975" y="1010400"/>
              <a:ext cx="3922800" cy="354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htdocs/grades.php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7"/>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Pages with AJAX</a:t>
            </a:r>
            <a:endParaRPr/>
          </a:p>
        </p:txBody>
      </p:sp>
      <p:sp>
        <p:nvSpPr>
          <p:cNvPr id="431" name="Google Shape;431;p47"/>
          <p:cNvSpPr txBox="1"/>
          <p:nvPr/>
        </p:nvSpPr>
        <p:spPr>
          <a:xfrm>
            <a:off x="128025" y="809600"/>
            <a:ext cx="8829000" cy="2137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When the page loads, it stores the value of the query parameter into a variable $studentID.</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Based on the value of the $studentID, it will display the corresponding welcome text.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When the "Get Grades" button is clicked, $studentID will be passed to getData() function in JS as an argument.</a:t>
            </a:r>
            <a:endParaRPr sz="1600">
              <a:solidFill>
                <a:schemeClr val="dk1"/>
              </a:solidFill>
            </a:endParaRPr>
          </a:p>
        </p:txBody>
      </p:sp>
      <p:pic>
        <p:nvPicPr>
          <p:cNvPr id="432" name="Google Shape;432;p47"/>
          <p:cNvPicPr preferRelativeResize="0"/>
          <p:nvPr/>
        </p:nvPicPr>
        <p:blipFill>
          <a:blip r:embed="rId3">
            <a:alphaModFix/>
          </a:blip>
          <a:stretch>
            <a:fillRect/>
          </a:stretch>
        </p:blipFill>
        <p:spPr>
          <a:xfrm>
            <a:off x="4665704" y="2496300"/>
            <a:ext cx="3977671" cy="2393866"/>
          </a:xfrm>
          <a:prstGeom prst="rect">
            <a:avLst/>
          </a:prstGeom>
          <a:noFill/>
          <a:ln>
            <a:noFill/>
          </a:ln>
        </p:spPr>
      </p:pic>
      <p:pic>
        <p:nvPicPr>
          <p:cNvPr id="433" name="Google Shape;433;p47"/>
          <p:cNvPicPr preferRelativeResize="0"/>
          <p:nvPr/>
        </p:nvPicPr>
        <p:blipFill>
          <a:blip r:embed="rId4">
            <a:alphaModFix/>
          </a:blip>
          <a:stretch>
            <a:fillRect/>
          </a:stretch>
        </p:blipFill>
        <p:spPr>
          <a:xfrm>
            <a:off x="598175" y="2541979"/>
            <a:ext cx="3952189" cy="23938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Effect filter="fade" transition="in">
                                      <p:cBhvr>
                                        <p:cTn dur="1000"/>
                                        <p:tgtEl>
                                          <p:spTgt spid="4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animEffect filter="fade" transition="in">
                                      <p:cBhvr>
                                        <p:cTn dur="1000"/>
                                        <p:tgtEl>
                                          <p:spTgt spid="4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animEffect filter="fade" transition="in">
                                      <p:cBhvr>
                                        <p:cTn dur="1000"/>
                                        <p:tgtEl>
                                          <p:spTgt spid="4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8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8"/>
          <p:cNvSpPr txBox="1"/>
          <p:nvPr>
            <p:ph type="title"/>
          </p:nvPr>
        </p:nvSpPr>
        <p:spPr>
          <a:xfrm>
            <a:off x="535875" y="1087475"/>
            <a:ext cx="4921500" cy="936000"/>
          </a:xfrm>
          <a:prstGeom prst="rect">
            <a:avLst/>
          </a:prstGeom>
          <a:effectLst>
            <a:outerShdw blurRad="328613" rotWithShape="0" algn="bl">
              <a:schemeClr val="dk1"/>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000">
                <a:solidFill>
                  <a:schemeClr val="lt1"/>
                </a:solidFill>
              </a:rPr>
              <a:t>BREAK</a:t>
            </a:r>
            <a:endParaRPr b="1" sz="5000">
              <a:solidFill>
                <a:schemeClr val="lt1"/>
              </a:solidFill>
            </a:endParaRPr>
          </a:p>
        </p:txBody>
      </p:sp>
      <p:sp>
        <p:nvSpPr>
          <p:cNvPr id="439" name="Google Shape;439;p48"/>
          <p:cNvSpPr/>
          <p:nvPr/>
        </p:nvSpPr>
        <p:spPr>
          <a:xfrm>
            <a:off x="225550" y="2369325"/>
            <a:ext cx="5766000" cy="2461500"/>
          </a:xfrm>
          <a:prstGeom prst="roundRect">
            <a:avLst>
              <a:gd fmla="val 837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t>Prepare for your next exercise</a:t>
            </a:r>
            <a:r>
              <a:rPr b="1" lang="en" sz="2300"/>
              <a:t>. Practice the code, ask your classmates, and discuss among yourselves. You may also go to the restroom but make sure it won't last more than 10 mins.</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a:t>
            </a:r>
            <a:endParaRPr/>
          </a:p>
        </p:txBody>
      </p:sp>
      <p:sp>
        <p:nvSpPr>
          <p:cNvPr id="445" name="Google Shape;445;p49"/>
          <p:cNvSpPr txBox="1"/>
          <p:nvPr>
            <p:ph idx="1" type="body"/>
          </p:nvPr>
        </p:nvSpPr>
        <p:spPr>
          <a:xfrm>
            <a:off x="311700" y="809600"/>
            <a:ext cx="8520600" cy="3759300"/>
          </a:xfrm>
          <a:prstGeom prst="rect">
            <a:avLst/>
          </a:prstGeom>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SzPts val="1900"/>
              <a:buChar char="●"/>
            </a:pPr>
            <a:r>
              <a:rPr lang="en" sz="1900" u="sng">
                <a:solidFill>
                  <a:schemeClr val="hlink"/>
                </a:solidFill>
                <a:hlinkClick r:id="rId3"/>
              </a:rPr>
              <a:t>Exercise 14</a:t>
            </a:r>
            <a:r>
              <a:rPr lang="en" sz="1900"/>
              <a:t>(Deadline June 4, 2024, 11:59PM)</a:t>
            </a:r>
            <a:endParaRPr sz="1900"/>
          </a:p>
          <a:p>
            <a:pPr indent="-349250" lvl="0" marL="457200" rtl="0" algn="l">
              <a:lnSpc>
                <a:spcPct val="100000"/>
              </a:lnSpc>
              <a:spcBef>
                <a:spcPts val="0"/>
              </a:spcBef>
              <a:spcAft>
                <a:spcPts val="0"/>
              </a:spcAft>
              <a:buSzPts val="1900"/>
              <a:buChar char="●"/>
            </a:pPr>
            <a:r>
              <a:rPr lang="en" sz="1900"/>
              <a:t>Prepare your Project Timeline and upload it into the "document" folder.(Deadline June 7, 2024)</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51" name="Google Shape;451;p50"/>
          <p:cNvSpPr txBox="1"/>
          <p:nvPr>
            <p:ph idx="1" type="body"/>
          </p:nvPr>
        </p:nvSpPr>
        <p:spPr>
          <a:xfrm>
            <a:off x="311700" y="809600"/>
            <a:ext cx="85206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https://www.toolsqa.com/client-server/client-server-architecture-and-model</a:t>
            </a:r>
            <a:endParaRPr/>
          </a:p>
          <a:p>
            <a:pPr indent="0" lvl="0" marL="0" rtl="0" algn="l">
              <a:spcBef>
                <a:spcPts val="1200"/>
              </a:spcBef>
              <a:spcAft>
                <a:spcPts val="0"/>
              </a:spcAft>
              <a:buNone/>
            </a:pPr>
            <a:r>
              <a:rPr lang="en"/>
              <a:t>https://www.freecodecamp.org/news/what-is-http/</a:t>
            </a:r>
            <a:endParaRPr/>
          </a:p>
          <a:p>
            <a:pPr indent="0" lvl="0" marL="0" rtl="0" algn="l">
              <a:spcBef>
                <a:spcPts val="1200"/>
              </a:spcBef>
              <a:spcAft>
                <a:spcPts val="0"/>
              </a:spcAft>
              <a:buNone/>
            </a:pPr>
            <a:r>
              <a:rPr lang="en"/>
              <a:t>https://www.javatpoint.com/php-variables</a:t>
            </a:r>
            <a:endParaRPr/>
          </a:p>
          <a:p>
            <a:pPr indent="0" lvl="0" marL="0" rtl="0" algn="l">
              <a:spcBef>
                <a:spcPts val="1200"/>
              </a:spcBef>
              <a:spcAft>
                <a:spcPts val="0"/>
              </a:spcAft>
              <a:buNone/>
            </a:pPr>
            <a:r>
              <a:rPr lang="en"/>
              <a:t>https://www.w3schools.com/tags/ref_urlencode.ASP</a:t>
            </a:r>
            <a:endParaRPr/>
          </a:p>
          <a:p>
            <a:pPr indent="0" lvl="0" marL="0" rtl="0" algn="l">
              <a:spcBef>
                <a:spcPts val="1200"/>
              </a:spcBef>
              <a:spcAft>
                <a:spcPts val="0"/>
              </a:spcAft>
              <a:buNone/>
            </a:pPr>
            <a:r>
              <a:rPr lang="en"/>
              <a:t>https://www.claravine.com/a-query-on-using-query-strings-parameters/</a:t>
            </a:r>
            <a:endParaRPr/>
          </a:p>
          <a:p>
            <a:pPr indent="0" lvl="0" marL="0" rtl="0" algn="l">
              <a:spcBef>
                <a:spcPts val="1200"/>
              </a:spcBef>
              <a:spcAft>
                <a:spcPts val="0"/>
              </a:spcAft>
              <a:buNone/>
            </a:pPr>
            <a:r>
              <a:rPr lang="en"/>
              <a:t>https://www.geeksforgeeks.org/what-to-understand-callback-and-callback-hell-in-javascript/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Request</a:t>
            </a:r>
            <a:endParaRPr/>
          </a:p>
        </p:txBody>
      </p:sp>
      <p:sp>
        <p:nvSpPr>
          <p:cNvPr id="79" name="Google Shape;79;p16"/>
          <p:cNvSpPr txBox="1"/>
          <p:nvPr>
            <p:ph idx="1" type="body"/>
          </p:nvPr>
        </p:nvSpPr>
        <p:spPr>
          <a:xfrm>
            <a:off x="311700" y="2690625"/>
            <a:ext cx="8324400" cy="2126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"GET" is HTTP method; it defines the operation the client wants to perform.</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"/watch?v=8PoQpnlBXD0" is the path of the resource to fetch.</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"HTTP/1.1" is the version of the HTTP protocol.</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The second line specifies the host of the website, which is www.youtube.com.</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The third line contains optional header that convey additional information for the servers.</a:t>
            </a:r>
            <a:endParaRPr sz="1600">
              <a:solidFill>
                <a:srgbClr val="0A0A23"/>
              </a:solidFill>
              <a:highlight>
                <a:srgbClr val="FFFFFF"/>
              </a:highlight>
            </a:endParaRPr>
          </a:p>
        </p:txBody>
      </p:sp>
      <p:sp>
        <p:nvSpPr>
          <p:cNvPr id="80" name="Google Shape;80;p16"/>
          <p:cNvSpPr txBox="1"/>
          <p:nvPr/>
        </p:nvSpPr>
        <p:spPr>
          <a:xfrm>
            <a:off x="663000" y="881488"/>
            <a:ext cx="78180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An HTTP requests consist of the following elements:</a:t>
            </a:r>
            <a:endParaRPr sz="1600">
              <a:solidFill>
                <a:schemeClr val="dk1"/>
              </a:solidFill>
            </a:endParaRPr>
          </a:p>
        </p:txBody>
      </p:sp>
      <p:sp>
        <p:nvSpPr>
          <p:cNvPr id="81" name="Google Shape;81;p16"/>
          <p:cNvSpPr txBox="1"/>
          <p:nvPr/>
        </p:nvSpPr>
        <p:spPr>
          <a:xfrm>
            <a:off x="1042425" y="1341875"/>
            <a:ext cx="6000900" cy="1125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50">
                <a:solidFill>
                  <a:srgbClr val="990055"/>
                </a:solidFill>
                <a:latin typeface="Courier New"/>
                <a:ea typeface="Courier New"/>
                <a:cs typeface="Courier New"/>
                <a:sym typeface="Courier New"/>
              </a:rPr>
              <a:t>GET</a:t>
            </a:r>
            <a:r>
              <a:rPr lang="en" sz="1450">
                <a:solidFill>
                  <a:schemeClr val="dk1"/>
                </a:solidFill>
                <a:latin typeface="Courier New"/>
                <a:ea typeface="Courier New"/>
                <a:cs typeface="Courier New"/>
                <a:sym typeface="Courier New"/>
              </a:rPr>
              <a:t> </a:t>
            </a:r>
            <a:r>
              <a:rPr lang="en" sz="1450">
                <a:solidFill>
                  <a:srgbClr val="9A6E3A"/>
                </a:solidFill>
                <a:latin typeface="Courier New"/>
                <a:ea typeface="Courier New"/>
                <a:cs typeface="Courier New"/>
                <a:sym typeface="Courier New"/>
              </a:rPr>
              <a:t>/watch?v=8PoQpnlBXD0</a:t>
            </a:r>
            <a:r>
              <a:rPr lang="en" sz="1450">
                <a:solidFill>
                  <a:schemeClr val="dk1"/>
                </a:solidFill>
                <a:latin typeface="Courier New"/>
                <a:ea typeface="Courier New"/>
                <a:cs typeface="Courier New"/>
                <a:sym typeface="Courier New"/>
              </a:rPr>
              <a:t> </a:t>
            </a:r>
            <a:r>
              <a:rPr lang="en" sz="1450">
                <a:solidFill>
                  <a:srgbClr val="990055"/>
                </a:solidFill>
                <a:latin typeface="Courier New"/>
                <a:ea typeface="Courier New"/>
                <a:cs typeface="Courier New"/>
                <a:sym typeface="Courier New"/>
              </a:rPr>
              <a:t>HTTP/1.1</a:t>
            </a:r>
            <a:endParaRPr sz="150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450">
                <a:solidFill>
                  <a:srgbClr val="0077AA"/>
                </a:solidFill>
                <a:latin typeface="Courier New"/>
                <a:ea typeface="Courier New"/>
                <a:cs typeface="Courier New"/>
                <a:sym typeface="Courier New"/>
              </a:rPr>
              <a:t>Host</a:t>
            </a:r>
            <a:r>
              <a:rPr lang="en" sz="1450">
                <a:solidFill>
                  <a:srgbClr val="999999"/>
                </a:solidFill>
                <a:latin typeface="Courier New"/>
                <a:ea typeface="Courier New"/>
                <a:cs typeface="Courier New"/>
                <a:sym typeface="Courier New"/>
              </a:rPr>
              <a:t>:</a:t>
            </a:r>
            <a:r>
              <a:rPr lang="en" sz="1450">
                <a:solidFill>
                  <a:schemeClr val="dk1"/>
                </a:solidFill>
                <a:latin typeface="Courier New"/>
                <a:ea typeface="Courier New"/>
                <a:cs typeface="Courier New"/>
                <a:sym typeface="Courier New"/>
              </a:rPr>
              <a:t> www.youtube.com</a:t>
            </a:r>
            <a:endParaRPr sz="145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450">
                <a:solidFill>
                  <a:schemeClr val="dk1"/>
                </a:solidFill>
                <a:latin typeface="Courier New"/>
                <a:ea typeface="Courier New"/>
                <a:cs typeface="Courier New"/>
                <a:sym typeface="Courier New"/>
              </a:rPr>
              <a:t>Accept-Language: En</a:t>
            </a:r>
            <a:endParaRPr sz="2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8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Methods</a:t>
            </a:r>
            <a:endParaRPr/>
          </a:p>
        </p:txBody>
      </p:sp>
      <p:sp>
        <p:nvSpPr>
          <p:cNvPr id="87" name="Google Shape;87;p17"/>
          <p:cNvSpPr txBox="1"/>
          <p:nvPr/>
        </p:nvSpPr>
        <p:spPr>
          <a:xfrm>
            <a:off x="665225" y="591300"/>
            <a:ext cx="7818000" cy="4399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600">
                <a:solidFill>
                  <a:schemeClr val="dk1"/>
                </a:solidFill>
              </a:rPr>
              <a:t>The most commonly used HTTP request methods are:</a:t>
            </a:r>
            <a:endParaRPr sz="1600">
              <a:solidFill>
                <a:schemeClr val="dk1"/>
              </a:solidFill>
            </a:endParaRPr>
          </a:p>
          <a:p>
            <a:pPr indent="-330200" lvl="0" marL="457200" rtl="0" algn="l">
              <a:lnSpc>
                <a:spcPct val="125000"/>
              </a:lnSpc>
              <a:spcBef>
                <a:spcPts val="0"/>
              </a:spcBef>
              <a:spcAft>
                <a:spcPts val="0"/>
              </a:spcAft>
              <a:buClr>
                <a:schemeClr val="dk1"/>
              </a:buClr>
              <a:buSzPts val="1600"/>
              <a:buChar char="●"/>
            </a:pPr>
            <a:r>
              <a:rPr lang="en" sz="1600">
                <a:solidFill>
                  <a:schemeClr val="dk1"/>
                </a:solidFill>
              </a:rPr>
              <a:t>GET</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to read/retrieve data from a web server.</a:t>
            </a:r>
            <a:endParaRPr sz="1600">
              <a:solidFill>
                <a:schemeClr val="dk1"/>
              </a:solidFill>
            </a:endParaRPr>
          </a:p>
          <a:p>
            <a:pPr indent="-330200" lvl="0" marL="457200" rtl="0" algn="l">
              <a:lnSpc>
                <a:spcPct val="125000"/>
              </a:lnSpc>
              <a:spcBef>
                <a:spcPts val="0"/>
              </a:spcBef>
              <a:spcAft>
                <a:spcPts val="0"/>
              </a:spcAft>
              <a:buClr>
                <a:schemeClr val="dk1"/>
              </a:buClr>
              <a:buSzPts val="1600"/>
              <a:buChar char="●"/>
            </a:pPr>
            <a:r>
              <a:rPr lang="en" sz="1600">
                <a:solidFill>
                  <a:schemeClr val="dk1"/>
                </a:solidFill>
              </a:rPr>
              <a:t>POST</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sends data to the server for processing.</a:t>
            </a:r>
            <a:endParaRPr sz="1600">
              <a:solidFill>
                <a:schemeClr val="dk1"/>
              </a:solidFill>
            </a:endParaRPr>
          </a:p>
          <a:p>
            <a:pPr indent="-330200" lvl="0" marL="457200" rtl="0" algn="l">
              <a:lnSpc>
                <a:spcPct val="125000"/>
              </a:lnSpc>
              <a:spcBef>
                <a:spcPts val="0"/>
              </a:spcBef>
              <a:spcAft>
                <a:spcPts val="0"/>
              </a:spcAft>
              <a:buClr>
                <a:schemeClr val="dk1"/>
              </a:buClr>
              <a:buSzPts val="1600"/>
              <a:buChar char="●"/>
            </a:pPr>
            <a:r>
              <a:rPr lang="en" sz="1600">
                <a:solidFill>
                  <a:schemeClr val="dk1"/>
                </a:solidFill>
              </a:rPr>
              <a:t>PUT </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to modify the data on the server.</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replaces the entire content if it already exist.</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it will generate one if is not existing.</a:t>
            </a:r>
            <a:endParaRPr sz="1600">
              <a:solidFill>
                <a:schemeClr val="dk1"/>
              </a:solidFill>
            </a:endParaRPr>
          </a:p>
          <a:p>
            <a:pPr indent="-330200" lvl="0" marL="457200" rtl="0" algn="l">
              <a:lnSpc>
                <a:spcPct val="125000"/>
              </a:lnSpc>
              <a:spcBef>
                <a:spcPts val="0"/>
              </a:spcBef>
              <a:spcAft>
                <a:spcPts val="0"/>
              </a:spcAft>
              <a:buClr>
                <a:schemeClr val="dk1"/>
              </a:buClr>
              <a:buSzPts val="1600"/>
              <a:buChar char="●"/>
            </a:pPr>
            <a:r>
              <a:rPr lang="en" sz="1600">
                <a:solidFill>
                  <a:schemeClr val="dk1"/>
                </a:solidFill>
              </a:rPr>
              <a:t>PATCH</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similar to PUT but it modifies a part of the data.</a:t>
            </a:r>
            <a:endParaRPr sz="1600">
              <a:solidFill>
                <a:schemeClr val="dk1"/>
              </a:solidFill>
            </a:endParaRPr>
          </a:p>
          <a:p>
            <a:pPr indent="-330200" lvl="0" marL="457200" rtl="0" algn="l">
              <a:lnSpc>
                <a:spcPct val="125000"/>
              </a:lnSpc>
              <a:spcBef>
                <a:spcPts val="0"/>
              </a:spcBef>
              <a:spcAft>
                <a:spcPts val="0"/>
              </a:spcAft>
              <a:buClr>
                <a:schemeClr val="dk1"/>
              </a:buClr>
              <a:buSzPts val="1600"/>
              <a:buChar char="●"/>
            </a:pPr>
            <a:r>
              <a:rPr lang="en" sz="1600">
                <a:solidFill>
                  <a:schemeClr val="dk1"/>
                </a:solidFill>
              </a:rPr>
              <a:t>DELETE</a:t>
            </a:r>
            <a:endParaRPr sz="1600">
              <a:solidFill>
                <a:schemeClr val="dk1"/>
              </a:solidFill>
            </a:endParaRPr>
          </a:p>
          <a:p>
            <a:pPr indent="-330200" lvl="1" marL="914400" rtl="0" algn="l">
              <a:lnSpc>
                <a:spcPct val="125000"/>
              </a:lnSpc>
              <a:spcBef>
                <a:spcPts val="0"/>
              </a:spcBef>
              <a:spcAft>
                <a:spcPts val="0"/>
              </a:spcAft>
              <a:buClr>
                <a:schemeClr val="dk1"/>
              </a:buClr>
              <a:buSzPts val="1600"/>
              <a:buChar char="○"/>
            </a:pPr>
            <a:r>
              <a:rPr lang="en" sz="1600">
                <a:solidFill>
                  <a:schemeClr val="dk1"/>
                </a:solidFill>
              </a:rPr>
              <a:t>to delete the data on the server at a specified location.</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1000"/>
                                        <p:tgtEl>
                                          <p:spTgt spid="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1000"/>
                                        <p:tgtEl>
                                          <p:spTgt spid="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1000"/>
                                        <p:tgtEl>
                                          <p:spTgt spid="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1000"/>
                                        <p:tgtEl>
                                          <p:spTgt spid="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1000"/>
                                        <p:tgtEl>
                                          <p:spTgt spid="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9" st="9"/>
                                            </p:txEl>
                                          </p:spTgt>
                                        </p:tgtEl>
                                        <p:attrNameLst>
                                          <p:attrName>style.visibility</p:attrName>
                                        </p:attrNameLst>
                                      </p:cBhvr>
                                      <p:to>
                                        <p:strVal val="visible"/>
                                      </p:to>
                                    </p:set>
                                    <p:animEffect filter="fade" transition="in">
                                      <p:cBhvr>
                                        <p:cTn dur="1000"/>
                                        <p:tgtEl>
                                          <p:spTgt spid="8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0" st="10"/>
                                            </p:txEl>
                                          </p:spTgt>
                                        </p:tgtEl>
                                        <p:attrNameLst>
                                          <p:attrName>style.visibility</p:attrName>
                                        </p:attrNameLst>
                                      </p:cBhvr>
                                      <p:to>
                                        <p:strVal val="visible"/>
                                      </p:to>
                                    </p:set>
                                    <p:animEffect filter="fade" transition="in">
                                      <p:cBhvr>
                                        <p:cTn dur="1000"/>
                                        <p:tgtEl>
                                          <p:spTgt spid="8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1" st="11"/>
                                            </p:txEl>
                                          </p:spTgt>
                                        </p:tgtEl>
                                        <p:attrNameLst>
                                          <p:attrName>style.visibility</p:attrName>
                                        </p:attrNameLst>
                                      </p:cBhvr>
                                      <p:to>
                                        <p:strVal val="visible"/>
                                      </p:to>
                                    </p:set>
                                    <p:animEffect filter="fade" transition="in">
                                      <p:cBhvr>
                                        <p:cTn dur="1000"/>
                                        <p:tgtEl>
                                          <p:spTgt spid="8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2" st="12"/>
                                            </p:txEl>
                                          </p:spTgt>
                                        </p:tgtEl>
                                        <p:attrNameLst>
                                          <p:attrName>style.visibility</p:attrName>
                                        </p:attrNameLst>
                                      </p:cBhvr>
                                      <p:to>
                                        <p:strVal val="visible"/>
                                      </p:to>
                                    </p:set>
                                    <p:animEffect filter="fade" transition="in">
                                      <p:cBhvr>
                                        <p:cTn dur="1000"/>
                                        <p:tgtEl>
                                          <p:spTgt spid="8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Response</a:t>
            </a:r>
            <a:endParaRPr/>
          </a:p>
        </p:txBody>
      </p:sp>
      <p:sp>
        <p:nvSpPr>
          <p:cNvPr id="93" name="Google Shape;93;p18"/>
          <p:cNvSpPr txBox="1"/>
          <p:nvPr>
            <p:ph idx="1" type="body"/>
          </p:nvPr>
        </p:nvSpPr>
        <p:spPr>
          <a:xfrm>
            <a:off x="4448550" y="442500"/>
            <a:ext cx="4457700" cy="4258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A0A23"/>
                </a:solidFill>
                <a:highlight>
                  <a:srgbClr val="FFFFFF"/>
                </a:highlight>
              </a:rPr>
              <a:t>The first line contains:</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HTTP protocol</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A status code</a:t>
            </a:r>
            <a:endParaRPr sz="1600">
              <a:solidFill>
                <a:srgbClr val="0A0A23"/>
              </a:solidFill>
              <a:highlight>
                <a:srgbClr val="FFFFFF"/>
              </a:highlight>
            </a:endParaRPr>
          </a:p>
          <a:p>
            <a:pPr indent="-330200" lvl="0" marL="457200" rtl="0" algn="l">
              <a:lnSpc>
                <a:spcPct val="150000"/>
              </a:lnSpc>
              <a:spcBef>
                <a:spcPts val="0"/>
              </a:spcBef>
              <a:spcAft>
                <a:spcPts val="0"/>
              </a:spcAft>
              <a:buClr>
                <a:srgbClr val="0A0A23"/>
              </a:buClr>
              <a:buSzPts val="1600"/>
              <a:buChar char="●"/>
            </a:pPr>
            <a:r>
              <a:rPr lang="en" sz="1600">
                <a:solidFill>
                  <a:srgbClr val="0A0A23"/>
                </a:solidFill>
                <a:highlight>
                  <a:srgbClr val="FFFFFF"/>
                </a:highlight>
              </a:rPr>
              <a:t>A status message</a:t>
            </a:r>
            <a:endParaRPr sz="1600">
              <a:solidFill>
                <a:srgbClr val="0A0A23"/>
              </a:solidFill>
              <a:highlight>
                <a:srgbClr val="FFFFFF"/>
              </a:highlight>
            </a:endParaRPr>
          </a:p>
          <a:p>
            <a:pPr indent="0" lvl="0" marL="0" rtl="0" algn="l">
              <a:lnSpc>
                <a:spcPct val="150000"/>
              </a:lnSpc>
              <a:spcBef>
                <a:spcPts val="0"/>
              </a:spcBef>
              <a:spcAft>
                <a:spcPts val="0"/>
              </a:spcAft>
              <a:buNone/>
            </a:pPr>
            <a:r>
              <a:t/>
            </a:r>
            <a:endParaRPr sz="1100">
              <a:solidFill>
                <a:srgbClr val="0A0A23"/>
              </a:solidFill>
              <a:highlight>
                <a:srgbClr val="FFFFFF"/>
              </a:highlight>
            </a:endParaRPr>
          </a:p>
          <a:p>
            <a:pPr indent="0" lvl="0" marL="0" rtl="0" algn="l">
              <a:lnSpc>
                <a:spcPct val="150000"/>
              </a:lnSpc>
              <a:spcBef>
                <a:spcPts val="0"/>
              </a:spcBef>
              <a:spcAft>
                <a:spcPts val="0"/>
              </a:spcAft>
              <a:buNone/>
            </a:pPr>
            <a:r>
              <a:rPr lang="en" sz="1600">
                <a:solidFill>
                  <a:srgbClr val="0A0A23"/>
                </a:solidFill>
                <a:highlight>
                  <a:srgbClr val="FFFFFF"/>
                </a:highlight>
              </a:rPr>
              <a:t>The following lines are the response headers providing data to the client.</a:t>
            </a:r>
            <a:endParaRPr sz="1600">
              <a:solidFill>
                <a:srgbClr val="0A0A23"/>
              </a:solidFill>
              <a:highlight>
                <a:srgbClr val="FFFFFF"/>
              </a:highlight>
            </a:endParaRPr>
          </a:p>
          <a:p>
            <a:pPr indent="0" lvl="0" marL="0" rtl="0" algn="l">
              <a:lnSpc>
                <a:spcPct val="150000"/>
              </a:lnSpc>
              <a:spcBef>
                <a:spcPts val="0"/>
              </a:spcBef>
              <a:spcAft>
                <a:spcPts val="0"/>
              </a:spcAft>
              <a:buNone/>
            </a:pPr>
            <a:r>
              <a:t/>
            </a:r>
            <a:endParaRPr sz="900">
              <a:solidFill>
                <a:srgbClr val="0A0A23"/>
              </a:solidFill>
              <a:highlight>
                <a:srgbClr val="FFFFFF"/>
              </a:highlight>
            </a:endParaRPr>
          </a:p>
          <a:p>
            <a:pPr indent="0" lvl="0" marL="0" rtl="0" algn="l">
              <a:lnSpc>
                <a:spcPct val="150000"/>
              </a:lnSpc>
              <a:spcBef>
                <a:spcPts val="0"/>
              </a:spcBef>
              <a:spcAft>
                <a:spcPts val="0"/>
              </a:spcAft>
              <a:buNone/>
            </a:pPr>
            <a:r>
              <a:rPr lang="en" sz="1600">
                <a:solidFill>
                  <a:srgbClr val="0A0A23"/>
                </a:solidFill>
                <a:highlight>
                  <a:srgbClr val="FFFFFF"/>
                </a:highlight>
              </a:rPr>
              <a:t>After the space is the response body. When we visit a web page, the response is usually an HTML string which the browser builds. However, in this case, the response is a JSON string.</a:t>
            </a:r>
            <a:endParaRPr sz="1600">
              <a:solidFill>
                <a:srgbClr val="0A0A23"/>
              </a:solidFill>
              <a:highlight>
                <a:srgbClr val="FFFFFF"/>
              </a:highlight>
            </a:endParaRPr>
          </a:p>
        </p:txBody>
      </p:sp>
      <p:sp>
        <p:nvSpPr>
          <p:cNvPr id="94" name="Google Shape;94;p18"/>
          <p:cNvSpPr txBox="1"/>
          <p:nvPr/>
        </p:nvSpPr>
        <p:spPr>
          <a:xfrm>
            <a:off x="311700" y="713225"/>
            <a:ext cx="38283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Below is a sample HTTP response.</a:t>
            </a:r>
            <a:endParaRPr sz="1600">
              <a:solidFill>
                <a:schemeClr val="dk1"/>
              </a:solidFill>
            </a:endParaRPr>
          </a:p>
        </p:txBody>
      </p:sp>
      <p:sp>
        <p:nvSpPr>
          <p:cNvPr id="95" name="Google Shape;95;p18"/>
          <p:cNvSpPr txBox="1"/>
          <p:nvPr/>
        </p:nvSpPr>
        <p:spPr>
          <a:xfrm>
            <a:off x="311700" y="1341750"/>
            <a:ext cx="3828300" cy="2960400"/>
          </a:xfrm>
          <a:prstGeom prst="rect">
            <a:avLst/>
          </a:prstGeom>
          <a:noFill/>
          <a:ln>
            <a:noFill/>
          </a:ln>
        </p:spPr>
        <p:txBody>
          <a:bodyPr anchorCtr="0" anchor="t" bIns="91425" lIns="91425" spcFirstLastPara="1" rIns="91425" wrap="square" tIns="91425">
            <a:noAutofit/>
          </a:bodyPr>
          <a:lstStyle/>
          <a:p>
            <a:pPr indent="0" lvl="0" marL="0" marR="190500" rtl="0" algn="l">
              <a:lnSpc>
                <a:spcPct val="150000"/>
              </a:lnSpc>
              <a:spcBef>
                <a:spcPts val="0"/>
              </a:spcBef>
              <a:spcAft>
                <a:spcPts val="0"/>
              </a:spcAft>
              <a:buNone/>
            </a:pPr>
            <a:r>
              <a:rPr lang="en" sz="1250">
                <a:solidFill>
                  <a:srgbClr val="990055"/>
                </a:solidFill>
                <a:latin typeface="Courier New"/>
                <a:ea typeface="Courier New"/>
                <a:cs typeface="Courier New"/>
                <a:sym typeface="Courier New"/>
              </a:rPr>
              <a:t>HTTP/1.1</a:t>
            </a:r>
            <a:r>
              <a:rPr lang="en" sz="1250">
                <a:solidFill>
                  <a:schemeClr val="dk1"/>
                </a:solidFill>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200</a:t>
            </a:r>
            <a:r>
              <a:rPr lang="en" sz="1250">
                <a:solidFill>
                  <a:schemeClr val="dk1"/>
                </a:solidFill>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OK</a:t>
            </a:r>
            <a:endParaRPr sz="130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rgbClr val="0077AA"/>
                </a:solidFill>
                <a:latin typeface="Courier New"/>
                <a:ea typeface="Courier New"/>
                <a:cs typeface="Courier New"/>
                <a:sym typeface="Courier New"/>
              </a:rPr>
              <a:t>Date</a:t>
            </a:r>
            <a:r>
              <a:rPr lang="en" sz="1250">
                <a:solidFill>
                  <a:srgbClr val="999999"/>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 Sun, 28 Mar 2023 10:15:00 GMT</a:t>
            </a:r>
            <a:endParaRPr sz="130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rgbClr val="0077AA"/>
                </a:solidFill>
                <a:latin typeface="Courier New"/>
                <a:ea typeface="Courier New"/>
                <a:cs typeface="Courier New"/>
                <a:sym typeface="Courier New"/>
              </a:rPr>
              <a:t>Content-Type</a:t>
            </a:r>
            <a:r>
              <a:rPr lang="en" sz="1250">
                <a:solidFill>
                  <a:srgbClr val="999999"/>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 application/json</a:t>
            </a:r>
            <a:endParaRPr sz="130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rgbClr val="0077AA"/>
                </a:solidFill>
                <a:latin typeface="Courier New"/>
                <a:ea typeface="Courier New"/>
                <a:cs typeface="Courier New"/>
                <a:sym typeface="Courier New"/>
              </a:rPr>
              <a:t>Content-Length</a:t>
            </a:r>
            <a:r>
              <a:rPr lang="en" sz="1250">
                <a:solidFill>
                  <a:srgbClr val="999999"/>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 1024</a:t>
            </a:r>
            <a:endParaRPr sz="130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t/>
            </a:r>
            <a:endParaRPr sz="125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rgbClr val="999999"/>
                </a:solidFill>
                <a:latin typeface="Courier New"/>
                <a:ea typeface="Courier New"/>
                <a:cs typeface="Courier New"/>
                <a:sym typeface="Courier New"/>
              </a:rPr>
              <a:t>{</a:t>
            </a:r>
            <a:endParaRPr sz="125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chemeClr val="dk1"/>
                </a:solidFill>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"name"</a:t>
            </a:r>
            <a:r>
              <a:rPr lang="en" sz="1250">
                <a:solidFill>
                  <a:srgbClr val="9A6E3A"/>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"John Doe"</a:t>
            </a:r>
            <a:r>
              <a:rPr lang="en" sz="1250">
                <a:solidFill>
                  <a:srgbClr val="999999"/>
                </a:solidFill>
                <a:latin typeface="Courier New"/>
                <a:ea typeface="Courier New"/>
                <a:cs typeface="Courier New"/>
                <a:sym typeface="Courier New"/>
              </a:rPr>
              <a:t>,</a:t>
            </a:r>
            <a:endParaRPr sz="125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chemeClr val="dk1"/>
                </a:solidFill>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"email"</a:t>
            </a:r>
            <a:r>
              <a:rPr lang="en" sz="1250">
                <a:solidFill>
                  <a:srgbClr val="9A6E3A"/>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 </a:t>
            </a:r>
            <a:r>
              <a:rPr lang="en" sz="1250">
                <a:solidFill>
                  <a:srgbClr val="669900"/>
                </a:solidFill>
                <a:latin typeface="Courier New"/>
                <a:ea typeface="Courier New"/>
                <a:cs typeface="Courier New"/>
                <a:sym typeface="Courier New"/>
              </a:rPr>
              <a:t>"johndoe@example.com"</a:t>
            </a:r>
            <a:r>
              <a:rPr lang="en" sz="1250">
                <a:solidFill>
                  <a:srgbClr val="999999"/>
                </a:solidFill>
                <a:latin typeface="Courier New"/>
                <a:ea typeface="Courier New"/>
                <a:cs typeface="Courier New"/>
                <a:sym typeface="Courier New"/>
              </a:rPr>
              <a:t>,</a:t>
            </a:r>
            <a:endParaRPr sz="1250">
              <a:solidFill>
                <a:schemeClr val="dk1"/>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chemeClr val="dk1"/>
                </a:solidFill>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"age"</a:t>
            </a:r>
            <a:r>
              <a:rPr lang="en" sz="1250">
                <a:solidFill>
                  <a:srgbClr val="9A6E3A"/>
                </a:solidFill>
                <a:latin typeface="Courier New"/>
                <a:ea typeface="Courier New"/>
                <a:cs typeface="Courier New"/>
                <a:sym typeface="Courier New"/>
              </a:rPr>
              <a:t>:</a:t>
            </a:r>
            <a:r>
              <a:rPr lang="en" sz="1250">
                <a:solidFill>
                  <a:schemeClr val="dk1"/>
                </a:solidFill>
                <a:latin typeface="Courier New"/>
                <a:ea typeface="Courier New"/>
                <a:cs typeface="Courier New"/>
                <a:sym typeface="Courier New"/>
              </a:rPr>
              <a:t> </a:t>
            </a:r>
            <a:r>
              <a:rPr lang="en" sz="1250">
                <a:solidFill>
                  <a:srgbClr val="990055"/>
                </a:solidFill>
                <a:latin typeface="Courier New"/>
                <a:ea typeface="Courier New"/>
                <a:cs typeface="Courier New"/>
                <a:sym typeface="Courier New"/>
              </a:rPr>
              <a:t>30</a:t>
            </a:r>
            <a:endParaRPr sz="1250">
              <a:solidFill>
                <a:srgbClr val="999999"/>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rPr lang="en" sz="1250">
                <a:solidFill>
                  <a:srgbClr val="999999"/>
                </a:solidFill>
                <a:latin typeface="Courier New"/>
                <a:ea typeface="Courier New"/>
                <a:cs typeface="Courier New"/>
                <a:sym typeface="Courier New"/>
              </a:rPr>
              <a:t>}</a:t>
            </a:r>
            <a:endParaRPr sz="1250">
              <a:solidFill>
                <a:srgbClr val="999999"/>
              </a:solidFill>
              <a:latin typeface="Courier New"/>
              <a:ea typeface="Courier New"/>
              <a:cs typeface="Courier New"/>
              <a:sym typeface="Courier New"/>
            </a:endParaRPr>
          </a:p>
          <a:p>
            <a:pPr indent="0" lvl="0" marL="0" marR="190500" rtl="0" algn="l">
              <a:lnSpc>
                <a:spcPct val="150000"/>
              </a:lnSpc>
              <a:spcBef>
                <a:spcPts val="0"/>
              </a:spcBef>
              <a:spcAft>
                <a:spcPts val="0"/>
              </a:spcAft>
              <a:buNone/>
            </a:pPr>
            <a:r>
              <a:t/>
            </a:r>
            <a:endParaRPr sz="1650">
              <a:solidFill>
                <a:srgbClr val="990055"/>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1000"/>
                                        <p:tgtEl>
                                          <p:spTgt spid="9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URL - Uniform Resource Locator</a:t>
            </a:r>
            <a:endParaRPr/>
          </a:p>
        </p:txBody>
      </p:sp>
      <p:sp>
        <p:nvSpPr>
          <p:cNvPr id="101" name="Google Shape;101;p19"/>
          <p:cNvSpPr txBox="1"/>
          <p:nvPr>
            <p:ph idx="1" type="body"/>
          </p:nvPr>
        </p:nvSpPr>
        <p:spPr>
          <a:xfrm>
            <a:off x="311700" y="812350"/>
            <a:ext cx="8324400" cy="9258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Web browsers request pages from web servers by using a URL.</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The URL is the address of a web page, like: https://www.google.com.</a:t>
            </a:r>
            <a:endParaRPr sz="1600">
              <a:solidFill>
                <a:srgbClr val="1B1B1B"/>
              </a:solidFill>
              <a:highlight>
                <a:schemeClr val="lt1"/>
              </a:highlight>
              <a:latin typeface="Roboto"/>
              <a:ea typeface="Roboto"/>
              <a:cs typeface="Roboto"/>
              <a:sym typeface="Roboto"/>
            </a:endParaRPr>
          </a:p>
        </p:txBody>
      </p:sp>
      <p:sp>
        <p:nvSpPr>
          <p:cNvPr id="102" name="Google Shape;102;p19"/>
          <p:cNvSpPr txBox="1"/>
          <p:nvPr>
            <p:ph type="title"/>
          </p:nvPr>
        </p:nvSpPr>
        <p:spPr>
          <a:xfrm>
            <a:off x="311700" y="1692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URL Encoding (Percent Encoding)</a:t>
            </a:r>
            <a:endParaRPr/>
          </a:p>
        </p:txBody>
      </p:sp>
      <p:sp>
        <p:nvSpPr>
          <p:cNvPr id="103" name="Google Shape;103;p19"/>
          <p:cNvSpPr txBox="1"/>
          <p:nvPr>
            <p:ph idx="1" type="body"/>
          </p:nvPr>
        </p:nvSpPr>
        <p:spPr>
          <a:xfrm>
            <a:off x="311700" y="2267775"/>
            <a:ext cx="8324400" cy="25602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Converts characters into a format that can be transmitted over the Internet.</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URLs can only be sent over the Internet using the ASCII character-set.</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Since URLs often contain characters outside the ASCII set, the URL has to be converted into a valid ASCII format.</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URL encoding replaces unsafe ASCII characters with a "%" followed by two hexadecimal digits.</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URL encoding replaces a space with a plus (+) sign or with %20.</a:t>
            </a:r>
            <a:endParaRPr sz="1600">
              <a:solidFill>
                <a:srgbClr val="1B1B1B"/>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Query String?</a:t>
            </a:r>
            <a:endParaRPr/>
          </a:p>
        </p:txBody>
      </p:sp>
      <p:sp>
        <p:nvSpPr>
          <p:cNvPr id="109" name="Google Shape;109;p20"/>
          <p:cNvSpPr txBox="1"/>
          <p:nvPr>
            <p:ph idx="1" type="body"/>
          </p:nvPr>
        </p:nvSpPr>
        <p:spPr>
          <a:xfrm>
            <a:off x="311700" y="812350"/>
            <a:ext cx="8324400" cy="19353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Is a set of characters added to the end of a URL.</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Use to pass information to the web server</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It begins after the question mark (?) and can include one or more parameters.</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A query string can be made up of multiple set. We call each set a </a:t>
            </a:r>
            <a:r>
              <a:rPr b="1" lang="en" sz="1600">
                <a:solidFill>
                  <a:srgbClr val="1B1B1B"/>
                </a:solidFill>
                <a:highlight>
                  <a:schemeClr val="lt1"/>
                </a:highlight>
                <a:latin typeface="Roboto"/>
                <a:ea typeface="Roboto"/>
                <a:cs typeface="Roboto"/>
                <a:sym typeface="Roboto"/>
              </a:rPr>
              <a:t>query paramater</a:t>
            </a:r>
            <a:r>
              <a:rPr lang="en" sz="1600">
                <a:solidFill>
                  <a:srgbClr val="1B1B1B"/>
                </a:solidFill>
                <a:highlight>
                  <a:schemeClr val="lt1"/>
                </a:highlight>
                <a:latin typeface="Roboto"/>
                <a:ea typeface="Roboto"/>
                <a:cs typeface="Roboto"/>
                <a:sym typeface="Roboto"/>
              </a:rPr>
              <a:t>.</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Each query parameter is a key-value pair separated by equal sign(=).</a:t>
            </a:r>
            <a:endParaRPr sz="1600">
              <a:solidFill>
                <a:srgbClr val="1B1B1B"/>
              </a:solidFill>
              <a:highlight>
                <a:schemeClr val="lt1"/>
              </a:highlight>
              <a:latin typeface="Roboto"/>
              <a:ea typeface="Roboto"/>
              <a:cs typeface="Roboto"/>
              <a:sym typeface="Roboto"/>
            </a:endParaRPr>
          </a:p>
          <a:p>
            <a:pPr indent="-322580" lvl="0" marL="457200" rtl="0" algn="l">
              <a:lnSpc>
                <a:spcPct val="150000"/>
              </a:lnSpc>
              <a:spcBef>
                <a:spcPts val="0"/>
              </a:spcBef>
              <a:spcAft>
                <a:spcPts val="0"/>
              </a:spcAft>
              <a:buClr>
                <a:srgbClr val="1B1B1B"/>
              </a:buClr>
              <a:buSzPct val="100000"/>
              <a:buFont typeface="Roboto"/>
              <a:buChar char="●"/>
            </a:pPr>
            <a:r>
              <a:rPr lang="en" sz="1600">
                <a:solidFill>
                  <a:srgbClr val="1B1B1B"/>
                </a:solidFill>
                <a:highlight>
                  <a:schemeClr val="lt1"/>
                </a:highlight>
                <a:latin typeface="Roboto"/>
                <a:ea typeface="Roboto"/>
                <a:cs typeface="Roboto"/>
                <a:sym typeface="Roboto"/>
              </a:rPr>
              <a:t>An ampersand (&amp;) separates multiple parameters.</a:t>
            </a:r>
            <a:endParaRPr sz="1600">
              <a:solidFill>
                <a:srgbClr val="1B1B1B"/>
              </a:solidFill>
              <a:highlight>
                <a:schemeClr val="lt1"/>
              </a:highlight>
              <a:latin typeface="Roboto"/>
              <a:ea typeface="Roboto"/>
              <a:cs typeface="Roboto"/>
              <a:sym typeface="Roboto"/>
            </a:endParaRPr>
          </a:p>
        </p:txBody>
      </p:sp>
      <p:sp>
        <p:nvSpPr>
          <p:cNvPr id="110" name="Google Shape;110;p20"/>
          <p:cNvSpPr txBox="1"/>
          <p:nvPr/>
        </p:nvSpPr>
        <p:spPr>
          <a:xfrm>
            <a:off x="921600" y="2750400"/>
            <a:ext cx="6163500" cy="41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rgbClr val="2E3131"/>
                </a:solidFill>
                <a:highlight>
                  <a:srgbClr val="FFFFFF"/>
                </a:highlight>
                <a:latin typeface="Roboto"/>
                <a:ea typeface="Roboto"/>
                <a:cs typeface="Roboto"/>
                <a:sym typeface="Roboto"/>
              </a:rPr>
              <a:t>http://localhost/get_request/get_grade.php?subject=comp20163</a:t>
            </a:r>
            <a:endParaRPr sz="1500">
              <a:solidFill>
                <a:schemeClr val="dk1"/>
              </a:solidFill>
            </a:endParaRPr>
          </a:p>
        </p:txBody>
      </p:sp>
      <p:sp>
        <p:nvSpPr>
          <p:cNvPr id="111" name="Google Shape;111;p20"/>
          <p:cNvSpPr txBox="1"/>
          <p:nvPr>
            <p:ph idx="1" type="body"/>
          </p:nvPr>
        </p:nvSpPr>
        <p:spPr>
          <a:xfrm>
            <a:off x="311700" y="3721300"/>
            <a:ext cx="8233500" cy="824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An ampersand (&amp;) separates multiple parameters.</a:t>
            </a:r>
            <a:endParaRPr sz="1600">
              <a:solidFill>
                <a:srgbClr val="1B1B1B"/>
              </a:solidFill>
              <a:highlight>
                <a:schemeClr val="lt1"/>
              </a:highlight>
              <a:latin typeface="Roboto"/>
              <a:ea typeface="Roboto"/>
              <a:cs typeface="Roboto"/>
              <a:sym typeface="Roboto"/>
            </a:endParaRPr>
          </a:p>
          <a:p>
            <a:pPr indent="0" lvl="0" marL="0" rtl="0" algn="l">
              <a:lnSpc>
                <a:spcPct val="135714"/>
              </a:lnSpc>
              <a:spcBef>
                <a:spcPts val="0"/>
              </a:spcBef>
              <a:spcAft>
                <a:spcPts val="0"/>
              </a:spcAft>
              <a:buNone/>
            </a:pPr>
            <a:r>
              <a:rPr lang="en" sz="1500">
                <a:solidFill>
                  <a:srgbClr val="2E3131"/>
                </a:solidFill>
                <a:highlight>
                  <a:srgbClr val="FFFFFF"/>
                </a:highlight>
                <a:latin typeface="Roboto"/>
                <a:ea typeface="Roboto"/>
                <a:cs typeface="Roboto"/>
                <a:sym typeface="Roboto"/>
              </a:rPr>
              <a:t>http://localhost/get_request/get_grade.php?subject=comp20163&amp;title=Web+Development</a:t>
            </a:r>
            <a:endParaRPr sz="1600">
              <a:solidFill>
                <a:srgbClr val="1B1B1B"/>
              </a:solidFill>
              <a:highlight>
                <a:schemeClr val="lt1"/>
              </a:highlight>
              <a:latin typeface="Roboto"/>
              <a:ea typeface="Roboto"/>
              <a:cs typeface="Roboto"/>
              <a:sym typeface="Roboto"/>
            </a:endParaRPr>
          </a:p>
        </p:txBody>
      </p:sp>
      <p:grpSp>
        <p:nvGrpSpPr>
          <p:cNvPr id="112" name="Google Shape;112;p20"/>
          <p:cNvGrpSpPr/>
          <p:nvPr/>
        </p:nvGrpSpPr>
        <p:grpSpPr>
          <a:xfrm>
            <a:off x="1008125" y="2841825"/>
            <a:ext cx="3646200" cy="824000"/>
            <a:chOff x="1008125" y="2841825"/>
            <a:chExt cx="3646200" cy="824000"/>
          </a:xfrm>
        </p:grpSpPr>
        <p:sp>
          <p:nvSpPr>
            <p:cNvPr id="113" name="Google Shape;113;p20"/>
            <p:cNvSpPr/>
            <p:nvPr/>
          </p:nvSpPr>
          <p:spPr>
            <a:xfrm>
              <a:off x="1008125" y="2841825"/>
              <a:ext cx="3646200" cy="2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0"/>
            <p:cNvSpPr txBox="1"/>
            <p:nvPr/>
          </p:nvSpPr>
          <p:spPr>
            <a:xfrm>
              <a:off x="1008125" y="3316925"/>
              <a:ext cx="652200" cy="34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URL</a:t>
              </a:r>
              <a:endParaRPr sz="1500">
                <a:solidFill>
                  <a:schemeClr val="dk1"/>
                </a:solidFill>
              </a:endParaRPr>
            </a:p>
          </p:txBody>
        </p:sp>
        <p:cxnSp>
          <p:nvCxnSpPr>
            <p:cNvPr id="115" name="Google Shape;115;p20"/>
            <p:cNvCxnSpPr>
              <a:stCxn id="114" idx="0"/>
              <a:endCxn id="113" idx="2"/>
            </p:cNvCxnSpPr>
            <p:nvPr/>
          </p:nvCxnSpPr>
          <p:spPr>
            <a:xfrm rot="-5400000">
              <a:off x="1952375" y="2438075"/>
              <a:ext cx="260700" cy="1497000"/>
            </a:xfrm>
            <a:prstGeom prst="bentConnector3">
              <a:avLst>
                <a:gd fmla="val 49981" name="adj1"/>
              </a:avLst>
            </a:prstGeom>
            <a:noFill/>
            <a:ln cap="flat" cmpd="sng" w="9525">
              <a:solidFill>
                <a:schemeClr val="dk2"/>
              </a:solidFill>
              <a:prstDash val="solid"/>
              <a:round/>
              <a:headEnd len="med" w="med" type="none"/>
              <a:tailEnd len="med" w="med" type="none"/>
            </a:ln>
          </p:spPr>
        </p:cxnSp>
      </p:grpSp>
      <p:grpSp>
        <p:nvGrpSpPr>
          <p:cNvPr id="116" name="Google Shape;116;p20"/>
          <p:cNvGrpSpPr/>
          <p:nvPr/>
        </p:nvGrpSpPr>
        <p:grpSpPr>
          <a:xfrm>
            <a:off x="2066200" y="2841825"/>
            <a:ext cx="3646200" cy="891200"/>
            <a:chOff x="2066200" y="2841825"/>
            <a:chExt cx="3646200" cy="891200"/>
          </a:xfrm>
        </p:grpSpPr>
        <p:sp>
          <p:nvSpPr>
            <p:cNvPr id="117" name="Google Shape;117;p20"/>
            <p:cNvSpPr/>
            <p:nvPr/>
          </p:nvSpPr>
          <p:spPr>
            <a:xfrm>
              <a:off x="4654325" y="2841825"/>
              <a:ext cx="101700" cy="2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0"/>
            <p:cNvSpPr txBox="1"/>
            <p:nvPr/>
          </p:nvSpPr>
          <p:spPr>
            <a:xfrm>
              <a:off x="2066200" y="3316925"/>
              <a:ext cx="3646200" cy="416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 Separates URL and query parameters</a:t>
              </a:r>
              <a:endParaRPr sz="1500">
                <a:solidFill>
                  <a:schemeClr val="dk1"/>
                </a:solidFill>
              </a:endParaRPr>
            </a:p>
          </p:txBody>
        </p:sp>
        <p:cxnSp>
          <p:nvCxnSpPr>
            <p:cNvPr id="119" name="Google Shape;119;p20"/>
            <p:cNvCxnSpPr>
              <a:stCxn id="117" idx="2"/>
              <a:endCxn id="118" idx="0"/>
            </p:cNvCxnSpPr>
            <p:nvPr/>
          </p:nvCxnSpPr>
          <p:spPr>
            <a:xfrm rot="5400000">
              <a:off x="4166825" y="2778675"/>
              <a:ext cx="260700" cy="816000"/>
            </a:xfrm>
            <a:prstGeom prst="bentConnector3">
              <a:avLst>
                <a:gd fmla="val 49981" name="adj1"/>
              </a:avLst>
            </a:prstGeom>
            <a:noFill/>
            <a:ln cap="flat" cmpd="sng" w="9525">
              <a:solidFill>
                <a:schemeClr val="dk2"/>
              </a:solidFill>
              <a:prstDash val="solid"/>
              <a:round/>
              <a:headEnd len="med" w="med" type="none"/>
              <a:tailEnd len="med" w="med" type="none"/>
            </a:ln>
          </p:spPr>
        </p:cxnSp>
      </p:grpSp>
      <p:grpSp>
        <p:nvGrpSpPr>
          <p:cNvPr id="120" name="Google Shape;120;p20"/>
          <p:cNvGrpSpPr/>
          <p:nvPr/>
        </p:nvGrpSpPr>
        <p:grpSpPr>
          <a:xfrm>
            <a:off x="4756025" y="2841825"/>
            <a:ext cx="3124975" cy="823988"/>
            <a:chOff x="4756025" y="2841825"/>
            <a:chExt cx="3124975" cy="823988"/>
          </a:xfrm>
        </p:grpSpPr>
        <p:sp>
          <p:nvSpPr>
            <p:cNvPr id="121" name="Google Shape;121;p20"/>
            <p:cNvSpPr/>
            <p:nvPr/>
          </p:nvSpPr>
          <p:spPr>
            <a:xfrm>
              <a:off x="4756025" y="2841825"/>
              <a:ext cx="1781700" cy="2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0"/>
            <p:cNvSpPr txBox="1"/>
            <p:nvPr/>
          </p:nvSpPr>
          <p:spPr>
            <a:xfrm>
              <a:off x="6099300" y="3316913"/>
              <a:ext cx="1781700" cy="34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Query String</a:t>
              </a:r>
              <a:endParaRPr sz="1500">
                <a:solidFill>
                  <a:schemeClr val="dk1"/>
                </a:solidFill>
              </a:endParaRPr>
            </a:p>
          </p:txBody>
        </p:sp>
        <p:cxnSp>
          <p:nvCxnSpPr>
            <p:cNvPr id="123" name="Google Shape;123;p20"/>
            <p:cNvCxnSpPr>
              <a:stCxn id="121" idx="2"/>
              <a:endCxn id="122" idx="0"/>
            </p:cNvCxnSpPr>
            <p:nvPr/>
          </p:nvCxnSpPr>
          <p:spPr>
            <a:xfrm flipH="1" rot="-5400000">
              <a:off x="6188225" y="2514975"/>
              <a:ext cx="260700" cy="1343400"/>
            </a:xfrm>
            <a:prstGeom prst="bentConnector3">
              <a:avLst>
                <a:gd fmla="val 49978" name="adj1"/>
              </a:avLst>
            </a:prstGeom>
            <a:noFill/>
            <a:ln cap="flat" cmpd="sng" w="9525">
              <a:solidFill>
                <a:schemeClr val="dk2"/>
              </a:solidFill>
              <a:prstDash val="solid"/>
              <a:round/>
              <a:headEnd len="med" w="med" type="none"/>
              <a:tailEnd len="med" w="med" type="none"/>
            </a:ln>
          </p:spPr>
        </p:cxnSp>
      </p:grpSp>
      <p:grpSp>
        <p:nvGrpSpPr>
          <p:cNvPr id="124" name="Google Shape;124;p20"/>
          <p:cNvGrpSpPr/>
          <p:nvPr/>
        </p:nvGrpSpPr>
        <p:grpSpPr>
          <a:xfrm>
            <a:off x="4155525" y="4178750"/>
            <a:ext cx="1725600" cy="702400"/>
            <a:chOff x="4812050" y="2841825"/>
            <a:chExt cx="1725600" cy="702400"/>
          </a:xfrm>
        </p:grpSpPr>
        <p:sp>
          <p:nvSpPr>
            <p:cNvPr id="125" name="Google Shape;125;p20"/>
            <p:cNvSpPr/>
            <p:nvPr/>
          </p:nvSpPr>
          <p:spPr>
            <a:xfrm>
              <a:off x="4812050" y="2841825"/>
              <a:ext cx="1725600" cy="2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0"/>
            <p:cNvSpPr txBox="1"/>
            <p:nvPr/>
          </p:nvSpPr>
          <p:spPr>
            <a:xfrm>
              <a:off x="5030450" y="3195325"/>
              <a:ext cx="1289400" cy="34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Parameter 1</a:t>
              </a:r>
              <a:endParaRPr sz="1500">
                <a:solidFill>
                  <a:schemeClr val="dk1"/>
                </a:solidFill>
              </a:endParaRPr>
            </a:p>
          </p:txBody>
        </p:sp>
        <p:cxnSp>
          <p:nvCxnSpPr>
            <p:cNvPr id="127" name="Google Shape;127;p20"/>
            <p:cNvCxnSpPr>
              <a:stCxn id="125" idx="2"/>
              <a:endCxn id="126" idx="0"/>
            </p:cNvCxnSpPr>
            <p:nvPr/>
          </p:nvCxnSpPr>
          <p:spPr>
            <a:xfrm flipH="1" rot="-5400000">
              <a:off x="5605700" y="3125475"/>
              <a:ext cx="138900" cy="600"/>
            </a:xfrm>
            <a:prstGeom prst="bentConnector3">
              <a:avLst>
                <a:gd fmla="val 50036" name="adj1"/>
              </a:avLst>
            </a:prstGeom>
            <a:noFill/>
            <a:ln cap="flat" cmpd="sng" w="9525">
              <a:solidFill>
                <a:schemeClr val="dk2"/>
              </a:solidFill>
              <a:prstDash val="solid"/>
              <a:round/>
              <a:headEnd len="med" w="med" type="none"/>
              <a:tailEnd len="med" w="med" type="none"/>
            </a:ln>
          </p:spPr>
        </p:cxnSp>
      </p:grpSp>
      <p:grpSp>
        <p:nvGrpSpPr>
          <p:cNvPr id="128" name="Google Shape;128;p20"/>
          <p:cNvGrpSpPr/>
          <p:nvPr/>
        </p:nvGrpSpPr>
        <p:grpSpPr>
          <a:xfrm>
            <a:off x="6001935" y="4178750"/>
            <a:ext cx="2043456" cy="702400"/>
            <a:chOff x="4812050" y="2841825"/>
            <a:chExt cx="1725600" cy="702400"/>
          </a:xfrm>
        </p:grpSpPr>
        <p:sp>
          <p:nvSpPr>
            <p:cNvPr id="129" name="Google Shape;129;p20"/>
            <p:cNvSpPr/>
            <p:nvPr/>
          </p:nvSpPr>
          <p:spPr>
            <a:xfrm>
              <a:off x="4812050" y="2841825"/>
              <a:ext cx="1725600" cy="2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0"/>
            <p:cNvSpPr txBox="1"/>
            <p:nvPr/>
          </p:nvSpPr>
          <p:spPr>
            <a:xfrm>
              <a:off x="5127053" y="3195325"/>
              <a:ext cx="1095600" cy="34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Parameter 2</a:t>
              </a:r>
              <a:endParaRPr sz="1500">
                <a:solidFill>
                  <a:schemeClr val="dk1"/>
                </a:solidFill>
              </a:endParaRPr>
            </a:p>
          </p:txBody>
        </p:sp>
        <p:cxnSp>
          <p:nvCxnSpPr>
            <p:cNvPr id="131" name="Google Shape;131;p20"/>
            <p:cNvCxnSpPr>
              <a:stCxn id="129" idx="2"/>
              <a:endCxn id="130" idx="0"/>
            </p:cNvCxnSpPr>
            <p:nvPr/>
          </p:nvCxnSpPr>
          <p:spPr>
            <a:xfrm flipH="1" rot="-5400000">
              <a:off x="5605550" y="3125625"/>
              <a:ext cx="138900" cy="300"/>
            </a:xfrm>
            <a:prstGeom prst="bentConnector3">
              <a:avLst>
                <a:gd fmla="val 50036" name="adj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7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Variables</a:t>
            </a:r>
            <a:endParaRPr/>
          </a:p>
        </p:txBody>
      </p:sp>
      <p:sp>
        <p:nvSpPr>
          <p:cNvPr id="137" name="Google Shape;137;p21"/>
          <p:cNvSpPr txBox="1"/>
          <p:nvPr>
            <p:ph idx="1" type="body"/>
          </p:nvPr>
        </p:nvSpPr>
        <p:spPr>
          <a:xfrm>
            <a:off x="311700" y="812350"/>
            <a:ext cx="8324400" cy="38214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Like Javascript, PHP is also dynamically and weakly typed language.</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Dynamic - Data type of a variable changes during runtime</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Weak - Data type of a variable is not checked during compilation</a:t>
            </a:r>
            <a:endParaRPr sz="1600">
              <a:solidFill>
                <a:srgbClr val="1B1B1B"/>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Rules for declaring PHP variable:</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 variable must start with a dollar ($) sign, followed by the variable name.</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It can only contain alpha-numeric character and underscore (A-z, 0-9, _).</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 variable name must start with a letter or underscore (_) character.</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A PHP variable name cannot contain spaces.</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Variable name cannot start with a number or special symbols.</a:t>
            </a:r>
            <a:endParaRPr sz="1600">
              <a:solidFill>
                <a:srgbClr val="1B1B1B"/>
              </a:solidFill>
              <a:highlight>
                <a:schemeClr val="lt1"/>
              </a:highlight>
              <a:latin typeface="Roboto"/>
              <a:ea typeface="Roboto"/>
              <a:cs typeface="Roboto"/>
              <a:sym typeface="Roboto"/>
            </a:endParaRPr>
          </a:p>
          <a:p>
            <a:pPr indent="-330200" lvl="1" marL="914400" rtl="0" algn="l">
              <a:lnSpc>
                <a:spcPct val="150000"/>
              </a:lnSpc>
              <a:spcBef>
                <a:spcPts val="0"/>
              </a:spcBef>
              <a:spcAft>
                <a:spcPts val="0"/>
              </a:spcAft>
              <a:buClr>
                <a:srgbClr val="1B1B1B"/>
              </a:buClr>
              <a:buSzPts val="1600"/>
              <a:buFont typeface="Roboto"/>
              <a:buChar char="○"/>
            </a:pPr>
            <a:r>
              <a:rPr lang="en" sz="1600">
                <a:solidFill>
                  <a:srgbClr val="1B1B1B"/>
                </a:solidFill>
                <a:highlight>
                  <a:schemeClr val="lt1"/>
                </a:highlight>
                <a:latin typeface="Roboto"/>
                <a:ea typeface="Roboto"/>
                <a:cs typeface="Roboto"/>
                <a:sym typeface="Roboto"/>
              </a:rPr>
              <a:t>PHP variables are case-sensitive, so $name and $NAME both are treated as different variable.</a:t>
            </a:r>
            <a:endParaRPr sz="1600">
              <a:solidFill>
                <a:srgbClr val="1B1B1B"/>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10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10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1000"/>
                                        <p:tgtEl>
                                          <p:spTgt spid="1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Effect filter="fade" transition="in">
                                      <p:cBhvr>
                                        <p:cTn dur="1000"/>
                                        <p:tgtEl>
                                          <p:spTgt spid="13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P">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