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46"/>
    <a:srgbClr val="597B91"/>
    <a:srgbClr val="F74A52"/>
    <a:srgbClr val="00A3CE"/>
    <a:srgbClr val="C5CAB4"/>
    <a:srgbClr val="DE8146"/>
    <a:srgbClr val="EDCDB4"/>
    <a:srgbClr val="DC0101"/>
    <a:srgbClr val="DA030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FF477-1E83-41CB-AAA5-E52C83A260ED}" v="55" dt="2020-02-17T16:49:21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600" y="-4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EB20-1754-4DA3-85D5-92B579DBE29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4082-304C-454D-A309-FA15DBE18A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24171384" y="34092193"/>
            <a:ext cx="15377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>
                    <a:lumMod val="50000"/>
                  </a:schemeClr>
                </a:solidFill>
              </a:rPr>
              <a:t>Inkiprint.com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5599" y="42999865"/>
            <a:ext cx="29919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Inki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</a:rPr>
              <a:t> Print logo will not be printed out, for any question please contact inki.contact@gmail.com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Size A0 84.1x118.9</a:t>
            </a:r>
          </a:p>
        </p:txBody>
      </p:sp>
    </p:spTree>
    <p:extLst>
      <p:ext uri="{BB962C8B-B14F-4D97-AF65-F5344CB8AC3E}">
        <p14:creationId xmlns:p14="http://schemas.microsoft.com/office/powerpoint/2010/main" val="32324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">
            <a:extLst>
              <a:ext uri="{FF2B5EF4-FFF2-40B4-BE49-F238E27FC236}">
                <a16:creationId xmlns:a16="http://schemas.microsoft.com/office/drawing/2014/main" id="{A3F6428D-1FA6-42BA-BAEA-3577E1620F6B}"/>
              </a:ext>
            </a:extLst>
          </p:cNvPr>
          <p:cNvSpPr txBox="1"/>
          <p:nvPr/>
        </p:nvSpPr>
        <p:spPr>
          <a:xfrm>
            <a:off x="1140191" y="1335429"/>
            <a:ext cx="2845816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8800" b="1" dirty="0"/>
              <a:t>Design and development a recycling waste management system</a:t>
            </a:r>
            <a:endParaRPr lang="en-US" sz="8800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30C08963-BE29-4B96-B122-F15F02A3F7E3}"/>
              </a:ext>
            </a:extLst>
          </p:cNvPr>
          <p:cNvSpPr txBox="1"/>
          <p:nvPr/>
        </p:nvSpPr>
        <p:spPr>
          <a:xfrm>
            <a:off x="1005840" y="3778048"/>
            <a:ext cx="28458160" cy="2160591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latin typeface="+mj-lt"/>
              </a:rPr>
              <a:t>Pupan Phonkaew</a:t>
            </a:r>
          </a:p>
          <a:p>
            <a:r>
              <a:rPr lang="en-US" sz="6000" b="1" dirty="0">
                <a:latin typeface="+mj-lt"/>
              </a:rPr>
              <a:t>Computer Engineering NakhonPhanomUniversity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157" y="6896709"/>
            <a:ext cx="13716000" cy="10299148"/>
          </a:xfrm>
          <a:prstGeom prst="roundRect">
            <a:avLst>
              <a:gd name="adj" fmla="val 1380"/>
            </a:avLst>
          </a:prstGeom>
          <a:solidFill>
            <a:srgbClr val="EDCDB4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endParaRPr lang="en-US" sz="3600">
              <a:solidFill>
                <a:srgbClr val="EDCDB4"/>
              </a:solidFill>
              <a:latin typeface="Amaranth" panose="02000503050000020004" pitchFamily="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FCC399-CA5D-4873-B45E-22BAE0F5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8022908"/>
            <a:ext cx="13716000" cy="1188720"/>
          </a:xfrm>
          <a:prstGeom prst="rect">
            <a:avLst/>
          </a:prstGeom>
          <a:solidFill>
            <a:srgbClr val="DE8146"/>
          </a:solidFill>
          <a:ln>
            <a:noFill/>
          </a:ln>
          <a:effectLst/>
        </p:spPr>
        <p:txBody>
          <a:bodyPr wrap="none" lIns="274320" tIns="68580" rIns="274320" bIns="68580" anchor="ctr"/>
          <a:lstStyle/>
          <a:p>
            <a:pPr defTabSz="4703763"/>
            <a:r>
              <a:rPr lang="th-TH" sz="6000" dirty="0">
                <a:solidFill>
                  <a:schemeClr val="bg1"/>
                </a:solidFill>
              </a:rPr>
              <a:t>วิธีดำเนินการวิจัย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1B9DF0-7DD4-4C17-94B6-6C493D1C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0" y="7097057"/>
            <a:ext cx="13716000" cy="1188720"/>
          </a:xfrm>
          <a:prstGeom prst="rect">
            <a:avLst/>
          </a:prstGeom>
          <a:solidFill>
            <a:srgbClr val="DE8146"/>
          </a:solidFill>
          <a:ln>
            <a:noFill/>
          </a:ln>
          <a:effectLst/>
        </p:spPr>
        <p:txBody>
          <a:bodyPr wrap="none" lIns="274320" tIns="68580" rIns="274320" bIns="68580" anchor="ctr"/>
          <a:lstStyle/>
          <a:p>
            <a:pPr defTabSz="4703763"/>
            <a:r>
              <a:rPr lang="en-US" sz="6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20C51D2-3423-4C6C-A077-34B27F32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8508916"/>
            <a:ext cx="13716000" cy="1188720"/>
          </a:xfrm>
          <a:prstGeom prst="rect">
            <a:avLst/>
          </a:prstGeom>
          <a:solidFill>
            <a:srgbClr val="DE8146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th-TH" sz="6000" dirty="0">
                <a:solidFill>
                  <a:schemeClr val="bg1"/>
                </a:solidFill>
              </a:rPr>
              <a:t>วัตถุประสงค์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6451998"/>
            <a:ext cx="30275213" cy="182880"/>
          </a:xfrm>
          <a:prstGeom prst="rect">
            <a:avLst/>
          </a:prstGeom>
          <a:solidFill>
            <a:srgbClr val="DE8146"/>
          </a:solidFill>
          <a:ln>
            <a:noFill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8133C58-052D-4585-823B-31740DB4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7239114"/>
            <a:ext cx="9144000" cy="784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72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5506" y="8374234"/>
            <a:ext cx="13223925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/>
              <a:t>ปัจจุบัน บริษัท จึงจิบเชียง รีไซเคิล 2008 จำกัด คือผู้ดำเนินการธุรกิจรีไซเคิล โดยมีกิจกรรมของบริษัทประกอบไปด้วย กระบวนการรับซื้อขยะเนื่องจากบริษัทยังมีสำนักงานสาขาย่อยที่เป็นจุดรับซื้ออีกจำนวน 3 สาขา โดยทางบริษัทแบ่งส่วนงานหลัก </a:t>
            </a:r>
            <a:r>
              <a:rPr lang="th-TH" sz="4400" dirty="0" err="1"/>
              <a:t>ๆอ</a:t>
            </a:r>
            <a:r>
              <a:rPr lang="th-TH" sz="4400" dirty="0"/>
              <a:t>อกเป็น 2 ส่วน ประกอบด้วยฝ่ายธุรการและฝ่ายการผลิต แต่การบริหารงานหรือกิจกรรมที่เกิดขึ้นทั้งหมดจะเป็นไปในลักษณะของผู้บริหารคนเดียวเป็นผู้มีอำนาจในการดูแลและตัดสินใจ ส่งผลให้การบริหารและจัดการกิจกรรมต่าง ๆที่เกิดจากทั้ง 3 สาขา มีความยากลำบากและขาดการดูแลอย่างทั่วถึง นอกจากนี้เครื่องชั่งน้ำหนักในจุดรับซื้อของแต่ละสาขายังเป็นลักษณะแบบ </a:t>
            </a:r>
            <a:r>
              <a:rPr lang="en-US" sz="4400" dirty="0"/>
              <a:t>offline</a:t>
            </a:r>
            <a:br>
              <a:rPr lang="en-US" sz="4400" dirty="0"/>
            </a:br>
            <a:r>
              <a:rPr lang="th-TH" sz="4400" dirty="0"/>
              <a:t>ซึ่งหากผู้บริหารต้องการทราบปริมาณขยะรีไซเคิลที่แต่ละสาขารับซื้อในแต่ละวัน ทางผู้บริหารจำเป็นต้องนำข้อมูลการซื้อขายในรอบสัปดาห์จากทั้ง 3 สาขา มาทำการรวมด้วยโปรแกรมไมโครซอฟท์ </a:t>
            </a:r>
            <a:r>
              <a:rPr lang="en-US" sz="4400" dirty="0"/>
              <a:t>Excel </a:t>
            </a:r>
            <a:r>
              <a:rPr lang="th-TH" sz="4400" dirty="0"/>
              <a:t>ด้วยตนเอง เพื่อจัดทำรายงานสรุปต่าง ๆ ส่งผลให้ผู้บริหารไม่ทราบสถานนะในการซื้อขาย และข้อมูลต่าง ๆ ของแต่ละสาขาได้อย่างทันถ่วงที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0039811"/>
            <a:ext cx="136432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2"/>
            <a:r>
              <a:rPr lang="en-US" sz="5400" dirty="0"/>
              <a:t>1.</a:t>
            </a:r>
            <a:r>
              <a:rPr lang="th-TH" sz="5400" dirty="0"/>
              <a:t>เพื่อออกแบบและพัฒนาอุปกรณ์ที่ใช้วัดน้ำหนักของขยะรีไซเคิลผ่านเครือข่ายอินเตอร์เน็ต</a:t>
            </a:r>
            <a:endParaRPr lang="th-TH" sz="4000" dirty="0"/>
          </a:p>
          <a:p>
            <a:pPr lvl="2"/>
            <a:r>
              <a:rPr lang="en-US" sz="5400" dirty="0"/>
              <a:t>2.</a:t>
            </a:r>
            <a:r>
              <a:rPr lang="th-TH" sz="5400" dirty="0"/>
              <a:t>เพื่อออกแบบและพัฒนาระบบพิสูจน์ตัวตนลูกค้าผ่านระบบแสกนลายนิ้วมือ</a:t>
            </a:r>
            <a:endParaRPr lang="en-US" sz="4000" dirty="0"/>
          </a:p>
          <a:p>
            <a:pPr lvl="2"/>
            <a:r>
              <a:rPr lang="en-US" sz="5400" dirty="0"/>
              <a:t>3.</a:t>
            </a:r>
            <a:r>
              <a:rPr lang="th-TH" sz="5400" dirty="0"/>
              <a:t>เพื่อออกแบบและพัฒนาเว็บแอพพลิเคชั่นเบื้องต้นเพื่อใช้งานร่วมกับอุปกรณ์ที่สร้างขึ้น</a:t>
            </a:r>
            <a:endParaRPr lang="en-US" sz="4000" dirty="0"/>
          </a:p>
          <a:p>
            <a:pPr lvl="2"/>
            <a:r>
              <a:rPr lang="en-US" sz="5400" dirty="0"/>
              <a:t>4.</a:t>
            </a:r>
            <a:r>
              <a:rPr lang="th-TH" sz="5400" dirty="0"/>
              <a:t>เพื่อออกแบบและพัฒนาระบบบันทึกภาพแบบออนไลน์เพื่อใช้ร่วมกับโปรแกรมที่พัฒนาขึ้น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863600" y="29604999"/>
            <a:ext cx="13716000" cy="112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th-TH" dirty="0"/>
              <a:t>ในส่วนของวิธีดำเนินการวิจัยจะแบ่งออกเป็น</a:t>
            </a:r>
            <a:r>
              <a:rPr lang="en-US" dirty="0"/>
              <a:t>2</a:t>
            </a:r>
            <a:r>
              <a:rPr lang="th-TH" dirty="0"/>
              <a:t>ส่วน </a:t>
            </a:r>
            <a:endParaRPr lang="en-US" dirty="0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0" y="40782405"/>
            <a:ext cx="30275213" cy="182880"/>
          </a:xfrm>
          <a:prstGeom prst="rect">
            <a:avLst/>
          </a:prstGeom>
          <a:solidFill>
            <a:srgbClr val="DE8146"/>
          </a:solidFill>
          <a:ln>
            <a:noFill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" y="41231680"/>
            <a:ext cx="137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a typeface="Open Sans" panose="020B0606030504020204" pitchFamily="34" charset="0"/>
                <a:cs typeface="Open Sans" panose="020B0606030504020204" pitchFamily="34" charset="0"/>
              </a:rPr>
              <a:t>References : 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005840" y="30997793"/>
            <a:ext cx="5882641" cy="1102285"/>
          </a:xfrm>
          <a:prstGeom prst="roundRect">
            <a:avLst>
              <a:gd name="adj" fmla="val 1380"/>
            </a:avLst>
          </a:prstGeom>
          <a:solidFill>
            <a:srgbClr val="EDCDB4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4400" b="1" dirty="0"/>
              <a:t>Hard 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601" y="32496164"/>
            <a:ext cx="57708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ออกแบบเครื่องชั่งน้ำหนักแบบออนไลน์  โดยปกตินั้นเครื่องชั่งเดิมจากโรงงานนั้นเป็นแบบออฟไลน์ให้เป็นแบบออนไลน์ </a:t>
            </a:r>
          </a:p>
          <a:p>
            <a:r>
              <a:rPr lang="th-TH" sz="3200" dirty="0"/>
              <a:t>ออกแบบระบบพิสูจน์ตัวตนโดยจะใช้ลายนิ้วมือเป็นตัวระบุ โดยจะใช้ โมดูล </a:t>
            </a:r>
            <a:r>
              <a:rPr lang="en-US" sz="3200" dirty="0"/>
              <a:t>finger print </a:t>
            </a:r>
            <a:r>
              <a:rPr lang="th-TH" sz="3200" dirty="0"/>
              <a:t> </a:t>
            </a:r>
            <a:r>
              <a:rPr lang="en-US" sz="3200" dirty="0"/>
              <a:t>R307</a:t>
            </a:r>
            <a:r>
              <a:rPr lang="th-TH" sz="3200" dirty="0"/>
              <a:t>  และ   </a:t>
            </a:r>
            <a:r>
              <a:rPr lang="en-US" sz="3200" dirty="0"/>
              <a:t>Esp8266   </a:t>
            </a:r>
            <a:r>
              <a:rPr lang="th-TH" sz="3200" dirty="0"/>
              <a:t>สาเหตุที่เลือกใช้ โมดูล </a:t>
            </a:r>
            <a:r>
              <a:rPr lang="en-US" sz="3200" dirty="0"/>
              <a:t>r307 </a:t>
            </a:r>
            <a:r>
              <a:rPr lang="th-TH" sz="3200" dirty="0"/>
              <a:t>นั้น เนื่องจาก พื้นที่ในการเก็บลายนิ้วมือนั้นสามารถรองรับได้ถึง </a:t>
            </a:r>
            <a:r>
              <a:rPr lang="en-US" sz="3200" dirty="0"/>
              <a:t>1000 </a:t>
            </a:r>
            <a:r>
              <a:rPr lang="th-TH" sz="3200" dirty="0"/>
              <a:t>ลายนิ้วมือ</a:t>
            </a:r>
          </a:p>
          <a:p>
            <a:r>
              <a:rPr lang="th-TH" sz="3200" dirty="0"/>
              <a:t>ออกแบบระบบบันทึกภาพแบบออนไลน์เพื่อใช้สำหรับบันทึกป้ายทะเบียนรถโดยจะใช้ </a:t>
            </a:r>
            <a:r>
              <a:rPr lang="en-US" sz="3200" dirty="0"/>
              <a:t>webcam </a:t>
            </a:r>
            <a:r>
              <a:rPr lang="th-TH" sz="3200" dirty="0"/>
              <a:t>ทำงานร่วมกับ </a:t>
            </a:r>
            <a:r>
              <a:rPr lang="en-US" sz="3200" dirty="0" err="1"/>
              <a:t>Raspberrypi</a:t>
            </a:r>
            <a:endParaRPr lang="en-US" sz="3200" dirty="0"/>
          </a:p>
          <a:p>
            <a:r>
              <a:rPr lang="th-TH" sz="3200" dirty="0"/>
              <a:t>โดยอุปกรณ์ทั้ง</a:t>
            </a:r>
            <a:r>
              <a:rPr lang="en-US" sz="3200" dirty="0"/>
              <a:t>3</a:t>
            </a:r>
            <a:r>
              <a:rPr lang="th-TH" sz="3200" dirty="0"/>
              <a:t>อย่างที่พัฒนาขึ้นนั้นลักษณะการทำงานจะเป็นแบบ </a:t>
            </a:r>
            <a:r>
              <a:rPr lang="en-US" sz="3200" dirty="0"/>
              <a:t>Webserver </a:t>
            </a:r>
            <a:r>
              <a:rPr lang="th-TH" sz="3200" dirty="0"/>
              <a:t>ทั้งหมด</a:t>
            </a:r>
          </a:p>
          <a:p>
            <a:endParaRPr lang="th-TH" sz="3200" dirty="0"/>
          </a:p>
          <a:p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21600" y="32496164"/>
            <a:ext cx="5882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ออกแบบระบบฐานข้อมูลเพื่อที่จะใช้รองรับข้อมูลต่าง </a:t>
            </a:r>
            <a:r>
              <a:rPr lang="th-TH" sz="3200" dirty="0" err="1"/>
              <a:t>ๆข</a:t>
            </a:r>
            <a:r>
              <a:rPr lang="th-TH" sz="3200" dirty="0"/>
              <a:t>องอุปกรณ์ที่พัฒนาขึ้น ออกแบบหน้าเว็ปทำข้อมูลสรุปยอดและ พัฒนาให้สามารถทำงานร่วมกับอุปกรณ์ที่สร้าง</a:t>
            </a:r>
            <a:r>
              <a:rPr lang="th-TH" sz="3200" dirty="0" err="1"/>
              <a:t>ชึ้น</a:t>
            </a:r>
            <a:r>
              <a:rPr lang="th-TH" sz="3200" dirty="0"/>
              <a:t>ได้ </a:t>
            </a:r>
            <a:endParaRPr lang="en-US" sz="3200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7589520" y="30997793"/>
            <a:ext cx="5882641" cy="1102285"/>
          </a:xfrm>
          <a:prstGeom prst="roundRect">
            <a:avLst>
              <a:gd name="adj" fmla="val 1380"/>
            </a:avLst>
          </a:prstGeom>
          <a:solidFill>
            <a:srgbClr val="EDCDB4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en-US" sz="4400" b="1" dirty="0"/>
              <a:t>Web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48000" y="13311280"/>
            <a:ext cx="12745640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เครื่องชั่งนั้นจะใช้เครื่องชั่งน้ำหนักแบบดิจิตอลที่ผ่านการรองรับมาตรฐานของเครื่องชั่งน้ำหนัก  โดยผมได้เขียนโปรแกรมให้สามารถติดต่อกับเครื่องชั่งผ่านการเชื่อมต่อ </a:t>
            </a:r>
            <a:r>
              <a:rPr lang="en-US" sz="3600" dirty="0"/>
              <a:t>rs232</a:t>
            </a:r>
            <a:r>
              <a:rPr lang="th-TH" sz="3600" dirty="0"/>
              <a:t> โดยใช้ </a:t>
            </a:r>
            <a:r>
              <a:rPr lang="en-US" sz="3600" dirty="0"/>
              <a:t>Esp8266 </a:t>
            </a:r>
            <a:r>
              <a:rPr lang="th-TH" sz="3600" dirty="0"/>
              <a:t>เป็นตัวรับค่าจากนั้นให้ส่งมายัง </a:t>
            </a:r>
            <a:r>
              <a:rPr lang="en-US" sz="3600" dirty="0"/>
              <a:t>Webserver </a:t>
            </a:r>
            <a:r>
              <a:rPr lang="th-TH" sz="3600" dirty="0"/>
              <a:t>เพื่อที่จะนำค่าน้ำหนักที่ได้ไปใช้งาน บน </a:t>
            </a:r>
            <a:r>
              <a:rPr lang="en-US" sz="3600" dirty="0"/>
              <a:t>Website </a:t>
            </a:r>
            <a:r>
              <a:rPr lang="th-TH" sz="3600" dirty="0"/>
              <a:t>ที่พัฒนาขึ้นหลักจากทดสอบแล้วค่าน้ำหนักที่ได้สามารถรับส่งข้อมูลอย่างมีอิสระแล้วไม่มีข้อผิดพลาด</a:t>
            </a:r>
          </a:p>
          <a:p>
            <a:r>
              <a:rPr lang="th-TH" sz="3600" dirty="0"/>
              <a:t>	เครื่องสแกนลายนิ้วมือแบบออนไลน์ จะใช้ โมดูล</a:t>
            </a:r>
            <a:r>
              <a:rPr lang="en-US" sz="3600" dirty="0"/>
              <a:t> R307</a:t>
            </a:r>
            <a:r>
              <a:rPr lang="th-TH" sz="3600" dirty="0"/>
              <a:t>  เนื่องจากสามารถรองรับได้ถึง </a:t>
            </a:r>
            <a:r>
              <a:rPr lang="en-US" sz="3600" dirty="0"/>
              <a:t>1000</a:t>
            </a:r>
            <a:r>
              <a:rPr lang="th-TH" sz="3600" dirty="0"/>
              <a:t>ลายนิ้วมือโดยจะใช้ </a:t>
            </a:r>
            <a:r>
              <a:rPr lang="en-US" sz="3600" dirty="0"/>
              <a:t>Esp8266 </a:t>
            </a:r>
            <a:r>
              <a:rPr lang="th-TH" sz="3600" dirty="0"/>
              <a:t>เป็นตัวรับสั่งการทำงานต่าง ๆ ฟังก์ชั่นของเครื่องแสกนลายนิ้วมือที่พัฒนาขึ้นนั้นมีอยู่</a:t>
            </a:r>
            <a:r>
              <a:rPr lang="en-US" sz="3600" dirty="0"/>
              <a:t>2</a:t>
            </a:r>
            <a:r>
              <a:rPr lang="th-TH" sz="3600" dirty="0"/>
              <a:t>ฟังก์ชั่น คือ </a:t>
            </a:r>
            <a:r>
              <a:rPr lang="en-US" sz="3600" dirty="0"/>
              <a:t>1.</a:t>
            </a:r>
            <a:r>
              <a:rPr lang="th-TH" sz="3600" dirty="0"/>
              <a:t>ลงทะเบียนลายนิ้วมือโดยจะทำการสแกนลายนิ้วมือ เป็นจำนวนสองครั้ง ครั้งที่ที่</a:t>
            </a:r>
            <a:r>
              <a:rPr lang="en-US" sz="3600" dirty="0"/>
              <a:t>1</a:t>
            </a:r>
            <a:r>
              <a:rPr lang="th-TH" sz="3600" dirty="0"/>
              <a:t>จะเป็นการลงทะเบียนและครั้งที่</a:t>
            </a:r>
            <a:r>
              <a:rPr lang="en-US" sz="3600" dirty="0"/>
              <a:t>2</a:t>
            </a:r>
            <a:r>
              <a:rPr lang="th-TH" sz="3600" dirty="0"/>
              <a:t>จะเป็นการตรวจสอบความถูกต้องโดยออกแบบมาใช้เพื่อประหยัดเวลาโดยจะทำการลงทะเบียนลายนิ้วมือของลูกค้าเพียงครั้งเดียวรอบต่อไปที่มาขายก็จะทำให้ลูกค้าสดวกสบายขึ้น โดยลายนิ้วมือที่ได้นั้นจะถูกเก็บไว้ในระบบฐานข้อมูลที่ออกแบบขึ้น</a:t>
            </a:r>
          </a:p>
          <a:p>
            <a:r>
              <a:rPr lang="th-TH" sz="3600" dirty="0"/>
              <a:t>ฟังก์ชั่นที่</a:t>
            </a:r>
            <a:r>
              <a:rPr lang="en-US" sz="3600" dirty="0"/>
              <a:t>2</a:t>
            </a:r>
            <a:r>
              <a:rPr lang="th-TH" sz="3600" dirty="0"/>
              <a:t> ใช้สำหรับอ่านลายนิ้วมือโดยจะใช้เป็นตัวพิสูจน์ตัวตนให้กับลูกค้าเนื่องจากทุกครั้งที่ลูกค้ามาขายขยะจะต้องกรอกประวัติทุกครั้งก่อนจะทำการขายขยะซึ่งมันทำให้เกิดการเสียเวลาอย่างมากดังนั้นผมจึงมีแนวคิดว่าแทนที่จะกรอกข้อมูล เราสามารถใช้เพียงนิ้วเดียวในการใช้บริการ โดยจะทำการอ่านลายนิ้วมือของลูกค้าจากนั้นก็จะแสดงชื่อของลูกค้าดังนั้นการใช้เครื่องแสกนลายนิ้วมือจะช่วยให้โรงงานและลูกค้าผู้มาขายขยะรีไซเคิลสดวกและประหยัดเวลามากขึ้น</a:t>
            </a:r>
          </a:p>
          <a:p>
            <a:r>
              <a:rPr lang="th-TH" sz="3600" b="1" dirty="0"/>
              <a:t>การบันทึกภาพแบบออนไลน์</a:t>
            </a:r>
            <a:r>
              <a:rPr lang="en-US" sz="3600" b="1" dirty="0"/>
              <a:t> </a:t>
            </a:r>
            <a:endParaRPr lang="th-TH" sz="3600" b="1" dirty="0"/>
          </a:p>
          <a:p>
            <a:r>
              <a:rPr lang="th-TH" sz="3600" dirty="0"/>
              <a:t>เนื่องจากผู้บริหารคำนึงถึง</a:t>
            </a:r>
            <a:r>
              <a:rPr lang="th-TH" sz="3600" dirty="0" err="1"/>
              <a:t>กฏหมาย</a:t>
            </a:r>
            <a:r>
              <a:rPr lang="th-TH" sz="3600" dirty="0"/>
              <a:t>โรงงานขยะสาเหตุมาจากอาจจะรับซื้อของที่ผิด</a:t>
            </a:r>
            <a:r>
              <a:rPr lang="th-TH" sz="3600" dirty="0" err="1"/>
              <a:t>กฏหมาย</a:t>
            </a:r>
            <a:r>
              <a:rPr lang="th-TH" sz="3600" dirty="0"/>
              <a:t>ผมจึงมีข้อเสนอที่ใช้ระบบบันทึกภาพแบบออนไลน์ผ่านเว็ปที่พัฒนาขึ้นโดยจะทำการบันทึกแผ่นป้ายทะเบียนลังจากกรอกข้อมูลเสร็จโดยภาพที่ได้นั้นจะถูกนำไปเก็บไว้ในฐานข้อมูลที่ออกแบบขึ้นหลังจากทดสอบแล้วสามารถทำงานร่วมกับเว็ปที่พัฒนาขึ้นได้อย่างมีประสิทธิภาพสามารถตอบสนองจากคำสั่งที่รับได้อย่างรวดเร็ว โดยระบบบันทึกภาพนั้นใช้ </a:t>
            </a:r>
            <a:r>
              <a:rPr lang="en-US" sz="3600" dirty="0"/>
              <a:t>Raspberry pi </a:t>
            </a:r>
            <a:r>
              <a:rPr lang="th-TH" sz="3600" dirty="0"/>
              <a:t>และ </a:t>
            </a:r>
            <a:r>
              <a:rPr lang="en-US" sz="3600" dirty="0" err="1"/>
              <a:t>usb</a:t>
            </a:r>
            <a:r>
              <a:rPr lang="en-US" sz="3600" dirty="0"/>
              <a:t> camera </a:t>
            </a:r>
            <a:r>
              <a:rPr lang="th-TH" sz="3600" dirty="0"/>
              <a:t>โดยจะถูกเขียนให้สั่งงานจาก </a:t>
            </a:r>
            <a:r>
              <a:rPr lang="en-US" sz="3600" dirty="0"/>
              <a:t>webserver.</a:t>
            </a:r>
          </a:p>
          <a:p>
            <a:r>
              <a:rPr lang="en-US" sz="3600" dirty="0" err="1"/>
              <a:t>Webapplication</a:t>
            </a:r>
            <a:r>
              <a:rPr lang="en-US" sz="3600" dirty="0"/>
              <a:t>  </a:t>
            </a:r>
            <a:r>
              <a:rPr lang="th-TH" sz="3600" dirty="0"/>
              <a:t>ออกแบบมาให้สามารถทำงานร่วมกับอุปกรณ์ที่พัฒนาขึ้นทั้งหมดโดย</a:t>
            </a:r>
            <a:r>
              <a:rPr lang="en-US" sz="3600" dirty="0"/>
              <a:t> </a:t>
            </a:r>
            <a:r>
              <a:rPr lang="th-TH" sz="3600" dirty="0"/>
              <a:t>เฟรมเวิร์คที่ใช้คือ </a:t>
            </a:r>
            <a:r>
              <a:rPr lang="en-US" sz="3600" dirty="0" err="1"/>
              <a:t>Bootstarp</a:t>
            </a:r>
            <a:r>
              <a:rPr lang="en-US" sz="3600" dirty="0"/>
              <a:t> 4</a:t>
            </a:r>
            <a:r>
              <a:rPr lang="th-TH" sz="3600" dirty="0"/>
              <a:t> และ</a:t>
            </a:r>
            <a:r>
              <a:rPr lang="en-US" sz="3600" dirty="0"/>
              <a:t>Backend </a:t>
            </a:r>
            <a:r>
              <a:rPr lang="th-TH" sz="3600" dirty="0"/>
              <a:t>คือ </a:t>
            </a:r>
            <a:r>
              <a:rPr lang="en-US" sz="3600" dirty="0"/>
              <a:t>PHP </a:t>
            </a:r>
            <a:r>
              <a:rPr lang="th-TH" sz="3600" dirty="0"/>
              <a:t>โดยถ้าผู้บริหารอยากทราบจำนวนการรับซื้อก็จะช่วยให้เข้าถึงข้อมูลทั้ง</a:t>
            </a:r>
            <a:r>
              <a:rPr lang="en-US" sz="3600" dirty="0"/>
              <a:t>3</a:t>
            </a:r>
            <a:r>
              <a:rPr lang="th-TH" sz="3600" dirty="0"/>
              <a:t> โรงงานได้แบบ </a:t>
            </a:r>
            <a:r>
              <a:rPr lang="en-US" sz="3600" dirty="0"/>
              <a:t>real-time</a:t>
            </a:r>
            <a:endParaRPr lang="th-TH" sz="3600" dirty="0"/>
          </a:p>
          <a:p>
            <a:r>
              <a:rPr lang="th-TH" sz="3600" dirty="0"/>
              <a:t>ผู้บริหารสามารถเปรียบเทียบได้อย่างทันท่วงทีว่าโรงงานที่1กับโรงงานที่2 ว่าโรงงานไหนที่รับซื้อขยะได้มากกว่ากัน และสามารถทราบถึงชนิดที่รับซื้อว่าชนิดไหนที่ซื้อเยอะสุดในแต่ละวันแสดงรายงานในแต่ละสัปดาห์ได้ว่าโรงงานได้ที่รับซื้อขยะมากที่สุดโดยฝั่งเว็ปนั้นผู้บริหารเป็นผู้ที่มีอำนาจมากที่สุดโดยพนักงานทั่วไปจะไม่สามารถมองเห็นฟังก์ชั่นสรุปยอดเงินต่าง ๆ ได้</a:t>
            </a:r>
          </a:p>
          <a:p>
            <a:endParaRPr lang="en-US" sz="3600" dirty="0"/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6F21F069-2722-4F40-ABB4-9C8011F2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7998" y="8699454"/>
            <a:ext cx="5564554" cy="4173415"/>
          </a:xfrm>
          <a:prstGeom prst="rect">
            <a:avLst/>
          </a:prstGeom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9C62C559-D4CB-4BB8-9254-6ACFC890BFC7}"/>
              </a:ext>
            </a:extLst>
          </p:cNvPr>
          <p:cNvSpPr txBox="1"/>
          <p:nvPr/>
        </p:nvSpPr>
        <p:spPr>
          <a:xfrm>
            <a:off x="15747998" y="39131506"/>
            <a:ext cx="13716000" cy="147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ea typeface="Open Sans" panose="020B0606030504020204" pitchFamily="34" charset="0"/>
                <a:cs typeface="Open Sans" panose="020B0606030504020204" pitchFamily="34" charset="0"/>
              </a:rPr>
              <a:t>กราฟแสดงรายรับของ</a:t>
            </a:r>
            <a:r>
              <a:rPr lang="th-TH" sz="3200" dirty="0" err="1">
                <a:ea typeface="Open Sans" panose="020B0606030504020204" pitchFamily="34" charset="0"/>
                <a:cs typeface="Open Sans" panose="020B0606030504020204" pitchFamily="34" charset="0"/>
              </a:rPr>
              <a:t>โร</a:t>
            </a:r>
            <a:r>
              <a:rPr lang="th-TH" sz="3200" dirty="0">
                <a:ea typeface="Open Sans" panose="020B0606030504020204" pitchFamily="34" charset="0"/>
                <a:cs typeface="Open Sans" panose="020B0606030504020204" pitchFamily="34" charset="0"/>
              </a:rPr>
              <a:t>งานที่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th-TH" sz="3200" dirty="0">
                <a:ea typeface="Open Sans" panose="020B0606030504020204" pitchFamily="34" charset="0"/>
                <a:cs typeface="Open Sans" panose="020B0606030504020204" pitchFamily="34" charset="0"/>
              </a:rPr>
              <a:t>กับโรงงานที่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th-TH" sz="3200" dirty="0">
                <a:ea typeface="Open Sans" panose="020B0606030504020204" pitchFamily="34" charset="0"/>
                <a:cs typeface="Open Sans" panose="020B0606030504020204" pitchFamily="34" charset="0"/>
              </a:rPr>
              <a:t>และโรงงานที่</a:t>
            </a:r>
            <a:r>
              <a:rPr lang="en-US" sz="3200">
                <a:ea typeface="Open Sans" panose="020B0606030504020204" pitchFamily="34" charset="0"/>
                <a:cs typeface="Open Sans" panose="020B0606030504020204" pitchFamily="34" charset="0"/>
              </a:rPr>
              <a:t>3 </a:t>
            </a:r>
            <a:r>
              <a:rPr lang="th-TH" sz="3200" dirty="0">
                <a:ea typeface="Open Sans" panose="020B0606030504020204" pitchFamily="34" charset="0"/>
                <a:cs typeface="Open Sans" panose="020B0606030504020204" pitchFamily="34" charset="0"/>
              </a:rPr>
              <a:t> กราฟแสดงชนิดสินค้าที่รับซื้อมากสุด</a:t>
            </a: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รูปภาพ 42">
            <a:extLst>
              <a:ext uri="{FF2B5EF4-FFF2-40B4-BE49-F238E27FC236}">
                <a16:creationId xmlns:a16="http://schemas.microsoft.com/office/drawing/2014/main" id="{BB7A063F-4C19-4389-8A20-6C1596B5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603" y="34084493"/>
            <a:ext cx="7209717" cy="4899420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CF8CDD1C-CEA4-426D-9A68-8322B60B2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999" y="30786401"/>
            <a:ext cx="6235901" cy="3332251"/>
          </a:xfrm>
          <a:prstGeom prst="rect">
            <a:avLst/>
          </a:prstGeom>
        </p:spPr>
      </p:pic>
      <p:pic>
        <p:nvPicPr>
          <p:cNvPr id="44" name="รูปภาพ 43">
            <a:extLst>
              <a:ext uri="{FF2B5EF4-FFF2-40B4-BE49-F238E27FC236}">
                <a16:creationId xmlns:a16="http://schemas.microsoft.com/office/drawing/2014/main" id="{FDFD8CCA-20AF-44C1-9407-B3A30C853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554" y="8758947"/>
            <a:ext cx="5564554" cy="4162425"/>
          </a:xfrm>
          <a:prstGeom prst="rect">
            <a:avLst/>
          </a:prstGeom>
        </p:spPr>
      </p:pic>
      <p:pic>
        <p:nvPicPr>
          <p:cNvPr id="45" name="รูปภาพ 44">
            <a:extLst>
              <a:ext uri="{FF2B5EF4-FFF2-40B4-BE49-F238E27FC236}">
                <a16:creationId xmlns:a16="http://schemas.microsoft.com/office/drawing/2014/main" id="{EF1E953A-C792-44DB-A1C4-3D0EB1310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3901" y="30731397"/>
            <a:ext cx="7099419" cy="3393277"/>
          </a:xfrm>
          <a:prstGeom prst="rect">
            <a:avLst/>
          </a:prstGeom>
        </p:spPr>
      </p:pic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326591A1-2A42-4323-94DE-87F526E1B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7998" y="34173656"/>
            <a:ext cx="6125605" cy="48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4DCB80DDE6C4ABD916E933010B2B1" ma:contentTypeVersion="8" ma:contentTypeDescription="Create a new document." ma:contentTypeScope="" ma:versionID="3bf028724c2816c359e0ad70d5836f46">
  <xsd:schema xmlns:xsd="http://www.w3.org/2001/XMLSchema" xmlns:xs="http://www.w3.org/2001/XMLSchema" xmlns:p="http://schemas.microsoft.com/office/2006/metadata/properties" xmlns:ns3="3f7cf6e9-6b3a-4861-b0a1-bda7e58d00de" targetNamespace="http://schemas.microsoft.com/office/2006/metadata/properties" ma:root="true" ma:fieldsID="44463689674b3e57ecc33d03454093c6" ns3:_="">
    <xsd:import namespace="3f7cf6e9-6b3a-4861-b0a1-bda7e58d00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cf6e9-6b3a-4861-b0a1-bda7e58d0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E15B2-AB4E-4335-ADF0-381E248B86C6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3f7cf6e9-6b3a-4861-b0a1-bda7e58d00de"/>
  </ds:schemaRefs>
</ds:datastoreItem>
</file>

<file path=customXml/itemProps2.xml><?xml version="1.0" encoding="utf-8"?>
<ds:datastoreItem xmlns:ds="http://schemas.openxmlformats.org/officeDocument/2006/customXml" ds:itemID="{DF71C8C9-DF63-4BFB-B877-F1147CD49A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EAB3B3-2A7E-45BC-804A-32ADDB4A6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7cf6e9-6b3a-4861-b0a1-bda7e58d0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446</Words>
  <Application>Microsoft Office PowerPoint</Application>
  <PresentationFormat>กำหนดเอง</PresentationFormat>
  <Paragraphs>29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Amaranth</vt:lpstr>
      <vt:lpstr>Arial</vt:lpstr>
      <vt:lpstr>Calibri</vt:lpstr>
      <vt:lpstr>Calibri Light</vt:lpstr>
      <vt:lpstr>Office Theme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PuPan</dc:creator>
  <cp:lastModifiedBy>ภูพาน   ผลแก้ว</cp:lastModifiedBy>
  <cp:revision>15</cp:revision>
  <dcterms:created xsi:type="dcterms:W3CDTF">2018-11-02T13:25:40Z</dcterms:created>
  <dcterms:modified xsi:type="dcterms:W3CDTF">2020-02-17T16:55:39Z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0x010100B734DCB80DDE6C4ABD916E933010B2B1</vt:lpwstr>
  </property>
</Properties>
</file>