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7"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5DBB64-86EE-4D0F-BD96-B4F82D90567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F2AE0F-F9D7-46D2-AF55-DE3946DE019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A5DBB64-86EE-4D0F-BD96-B4F82D90567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F2AE0F-F9D7-46D2-AF55-DE3946DE019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A5DBB64-86EE-4D0F-BD96-B4F82D90567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F2AE0F-F9D7-46D2-AF55-DE3946DE019C}"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FA5DBB64-86EE-4D0F-BD96-B4F82D90567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2AE0F-F9D7-46D2-AF55-DE3946DE019C}"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FA5DBB64-86EE-4D0F-BD96-B4F82D90567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2AE0F-F9D7-46D2-AF55-DE3946DE019C}"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FA5DBB64-86EE-4D0F-BD96-B4F82D90567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2AE0F-F9D7-46D2-AF55-DE3946DE019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A5DBB64-86EE-4D0F-BD96-B4F82D90567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F2AE0F-F9D7-46D2-AF55-DE3946DE019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A5DBB64-86EE-4D0F-BD96-B4F82D90567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F2AE0F-F9D7-46D2-AF55-DE3946DE019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A5DBB64-86EE-4D0F-BD96-B4F82D90567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F2AE0F-F9D7-46D2-AF55-DE3946DE019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A5DBB64-86EE-4D0F-BD96-B4F82D90567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F2AE0F-F9D7-46D2-AF55-DE3946DE019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A5DBB64-86EE-4D0F-BD96-B4F82D90567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F2AE0F-F9D7-46D2-AF55-DE3946DE019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A5DBB64-86EE-4D0F-BD96-B4F82D90567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F2AE0F-F9D7-46D2-AF55-DE3946DE019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5DBB64-86EE-4D0F-BD96-B4F82D90567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F2AE0F-F9D7-46D2-AF55-DE3946DE019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DBB64-86EE-4D0F-BD96-B4F82D90567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F2AE0F-F9D7-46D2-AF55-DE3946DE019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5DBB64-86EE-4D0F-BD96-B4F82D90567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F2AE0F-F9D7-46D2-AF55-DE3946DE019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5DBB64-86EE-4D0F-BD96-B4F82D90567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2AE0F-F9D7-46D2-AF55-DE3946DE019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5DBB64-86EE-4D0F-BD96-B4F82D905674}"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F2AE0F-F9D7-46D2-AF55-DE3946DE019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9070" y="494030"/>
            <a:ext cx="7515225" cy="1586865"/>
          </a:xfrm>
        </p:spPr>
        <p:txBody>
          <a:bodyPr>
            <a:normAutofit fontScale="90000"/>
          </a:bodyPr>
          <a:lstStyle/>
          <a:p>
            <a:r>
              <a:rPr lang="en-US" altLang="en-IN" b="1" dirty="0">
                <a:solidFill>
                  <a:schemeClr val="tx1">
                    <a:lumMod val="95000"/>
                    <a:lumOff val="5000"/>
                  </a:schemeClr>
                </a:solidFill>
                <a:latin typeface="Castellar" panose="020A0402060406010301" pitchFamily="18" charset="0"/>
              </a:rPr>
              <a:t>   ONLINE TICKET    BOOKING SYSTEM</a:t>
            </a:r>
            <a:endParaRPr lang="en-US" altLang="en-IN" b="1" dirty="0">
              <a:solidFill>
                <a:schemeClr val="tx1">
                  <a:lumMod val="95000"/>
                  <a:lumOff val="5000"/>
                </a:schemeClr>
              </a:solidFill>
              <a:latin typeface="Castellar" panose="020A0402060406010301" pitchFamily="18" charset="0"/>
            </a:endParaRPr>
          </a:p>
        </p:txBody>
      </p:sp>
      <p:sp>
        <p:nvSpPr>
          <p:cNvPr id="3" name="Subtitle 2"/>
          <p:cNvSpPr>
            <a:spLocks noGrp="1"/>
          </p:cNvSpPr>
          <p:nvPr>
            <p:ph type="subTitle" idx="1"/>
          </p:nvPr>
        </p:nvSpPr>
        <p:spPr>
          <a:xfrm>
            <a:off x="6637177" y="4470783"/>
            <a:ext cx="6030684" cy="2387217"/>
          </a:xfrm>
        </p:spPr>
        <p:txBody>
          <a:bodyPr>
            <a:normAutofit/>
          </a:bodyPr>
          <a:lstStyle/>
          <a:p>
            <a:r>
              <a:rPr lang="en-IN" sz="2000" b="1" u="sng" dirty="0"/>
              <a:t>Presented by :-</a:t>
            </a:r>
            <a:endParaRPr lang="en-IN" sz="2000" b="1" u="sng" dirty="0"/>
          </a:p>
          <a:p>
            <a:r>
              <a:rPr lang="en-US" altLang="en-IN" sz="2000" dirty="0">
                <a:latin typeface="Calibri" panose="020F0502020204030204" pitchFamily="34" charset="0"/>
                <a:ea typeface="Calibri" panose="020F0502020204030204" pitchFamily="34" charset="0"/>
                <a:cs typeface="Calibri" panose="020F0502020204030204" pitchFamily="34" charset="0"/>
              </a:rPr>
              <a:t>M. VENKATA SAI</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19</a:t>
            </a:r>
            <a:r>
              <a:rPr lang="en-US" altLang="en-IN" sz="2000" dirty="0">
                <a:latin typeface="Calibri" panose="020F0502020204030204" pitchFamily="34" charset="0"/>
                <a:ea typeface="Calibri" panose="020F0502020204030204" pitchFamily="34" charset="0"/>
                <a:cs typeface="Calibri" panose="020F0502020204030204" pitchFamily="34" charset="0"/>
              </a:rPr>
              <a:t>2110433</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CSA</a:t>
            </a:r>
            <a:r>
              <a:rPr lang="en-US" altLang="en-IN" sz="2000" dirty="0">
                <a:latin typeface="Calibri" panose="020F0502020204030204" pitchFamily="34" charset="0"/>
                <a:ea typeface="Calibri" panose="020F0502020204030204" pitchFamily="34" charset="0"/>
                <a:cs typeface="Calibri" panose="020F0502020204030204" pitchFamily="34" charset="0"/>
              </a:rPr>
              <a:t>0936_Java Programming</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5" name="Picture 4"/>
          <p:cNvPicPr>
            <a:picLocks noChangeAspect="1"/>
          </p:cNvPicPr>
          <p:nvPr/>
        </p:nvPicPr>
        <p:blipFill>
          <a:blip r:embed="rId1"/>
          <a:stretch>
            <a:fillRect/>
          </a:stretch>
        </p:blipFill>
        <p:spPr>
          <a:xfrm>
            <a:off x="1739090" y="2153300"/>
            <a:ext cx="4291596" cy="3942184"/>
          </a:xfrm>
          <a:prstGeom prst="rect">
            <a:avLst/>
          </a:prstGeom>
        </p:spPr>
      </p:pic>
      <p:pic>
        <p:nvPicPr>
          <p:cNvPr id="1026" name="Picture 2" descr="Saveetha Institute of Medical And Technical Science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29" y="100043"/>
            <a:ext cx="2282404" cy="1980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60575" y="733425"/>
            <a:ext cx="6096000" cy="2076450"/>
          </a:xfrm>
          <a:prstGeom prst="rect">
            <a:avLst/>
          </a:prstGeom>
          <a:noFill/>
        </p:spPr>
        <p:txBody>
          <a:bodyPr wrap="square" rtlCol="0" anchor="t">
            <a:spAutoFit/>
          </a:bodyPr>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private static boolean isValidInput(int year, int month)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return year &gt; 0 &amp;&amp; month &gt;= 1 &amp;&amp; month &lt;= 12;</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a:t>
            </a:r>
            <a:endParaRPr lang="en-IN" sz="1700" kern="100" dirty="0">
              <a:effectLst/>
              <a:latin typeface="Söhne"/>
              <a:ea typeface="Calibri" panose="020F0502020204030204" pitchFamily="34"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Castellar" panose="020A0402060406010301" pitchFamily="18" charset="0"/>
              </a:rPr>
              <a:t>OUTPUT :-</a:t>
            </a:r>
            <a:endParaRPr lang="en-IN" b="1" u="sng" dirty="0">
              <a:latin typeface="Castellar" panose="020A0402060406010301" pitchFamily="18" charset="0"/>
            </a:endParaRPr>
          </a:p>
        </p:txBody>
      </p:sp>
      <p:pic>
        <p:nvPicPr>
          <p:cNvPr id="7" name="Content Placeholder 6" descr="Screenshot (201)"/>
          <p:cNvPicPr>
            <a:picLocks noChangeAspect="1"/>
          </p:cNvPicPr>
          <p:nvPr>
            <p:ph idx="1"/>
          </p:nvPr>
        </p:nvPicPr>
        <p:blipFill>
          <a:blip r:embed="rId1"/>
          <a:stretch>
            <a:fillRect/>
          </a:stretch>
        </p:blipFill>
        <p:spPr>
          <a:xfrm>
            <a:off x="328930" y="1497330"/>
            <a:ext cx="11288395" cy="51447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121" y="194902"/>
            <a:ext cx="8911687" cy="1280890"/>
          </a:xfrm>
        </p:spPr>
        <p:txBody>
          <a:bodyPr/>
          <a:lstStyle/>
          <a:p>
            <a:r>
              <a:rPr lang="en-IN" b="1" u="sng" dirty="0">
                <a:latin typeface="Castellar" panose="020A0402060406010301" pitchFamily="18" charset="0"/>
              </a:rPr>
              <a:t>CONCLUSION :-</a:t>
            </a:r>
            <a:endParaRPr lang="en-IN" b="1" u="sng" dirty="0">
              <a:latin typeface="Castellar" panose="020A0402060406010301" pitchFamily="18" charset="0"/>
            </a:endParaRPr>
          </a:p>
        </p:txBody>
      </p:sp>
      <p:sp>
        <p:nvSpPr>
          <p:cNvPr id="3" name="Content Placeholder 2"/>
          <p:cNvSpPr>
            <a:spLocks noGrp="1"/>
          </p:cNvSpPr>
          <p:nvPr>
            <p:ph idx="1"/>
          </p:nvPr>
        </p:nvSpPr>
        <p:spPr>
          <a:xfrm>
            <a:off x="1623527" y="1231641"/>
            <a:ext cx="9881085" cy="4679581"/>
          </a:xfrm>
        </p:spPr>
        <p:txBody>
          <a:bodyPr>
            <a:normAutofit lnSpcReduction="10000"/>
          </a:bodyPr>
          <a:lstStyle/>
          <a:p>
            <a:r>
              <a:rPr lang="en-US" sz="2000" dirty="0">
                <a:latin typeface="Söhne"/>
              </a:rPr>
              <a:t>In conclusion, the provided Java program is a valuable utility for generating customized monthly calendars. It facilitates user interaction by prompting for a specific year and month and subsequently constructs a well-structured textual calendar based on the input. The program's use of the Java Standard Library and date-time functions ensures accurate date calculations, including the precise determination of the day of the week for the first day of the specified month.</a:t>
            </a:r>
            <a:endParaRPr lang="en-US" sz="2000" dirty="0">
              <a:latin typeface="Söhne"/>
            </a:endParaRPr>
          </a:p>
          <a:p>
            <a:endParaRPr lang="en-US" sz="2000" dirty="0">
              <a:latin typeface="Söhne"/>
            </a:endParaRPr>
          </a:p>
          <a:p>
            <a:r>
              <a:rPr lang="en-US" sz="2000" dirty="0">
                <a:latin typeface="Söhne"/>
              </a:rPr>
              <a:t>The code's adaptability to varying month lengths and its handling of leap years further enhance its utility. It allows for clear and organized calendar outputs, aligning the days of the week correctly, making it suitable for a range of applications, from personal scheduling to work-related planning. In a practical sense, this program simplifies the process of creating custom calendars, offering users a user-friendly and efficient tool for better organization and time management.</a:t>
            </a:r>
            <a:endParaRPr lang="en-IN" sz="2000" dirty="0">
              <a:latin typeface="Söh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2000" y="719666"/>
          <a:ext cx="8604898" cy="5466530"/>
        </p:xfrm>
        <a:graphic>
          <a:graphicData uri="http://schemas.openxmlformats.org/drawingml/2006/table">
            <a:tbl>
              <a:tblPr firstRow="1" bandRow="1">
                <a:tableStyleId>{5C22544A-7EE6-4342-B048-85BDC9FD1C3A}</a:tableStyleId>
              </a:tblPr>
              <a:tblGrid>
                <a:gridCol w="1078905"/>
                <a:gridCol w="4657694"/>
                <a:gridCol w="2868299"/>
              </a:tblGrid>
              <a:tr h="1093306">
                <a:tc>
                  <a:txBody>
                    <a:bodyPr/>
                    <a:lstStyle/>
                    <a:p>
                      <a:r>
                        <a:rPr lang="en-IN" dirty="0"/>
                        <a:t>S.NO</a:t>
                      </a:r>
                      <a:endParaRPr lang="en-IN" dirty="0"/>
                    </a:p>
                  </a:txBody>
                  <a:tcPr/>
                </a:tc>
                <a:tc>
                  <a:txBody>
                    <a:bodyPr/>
                    <a:lstStyle/>
                    <a:p>
                      <a:pPr algn="ctr"/>
                      <a:r>
                        <a:rPr lang="en-IN" dirty="0"/>
                        <a:t>Topics</a:t>
                      </a:r>
                      <a:endParaRPr lang="en-IN" dirty="0"/>
                    </a:p>
                  </a:txBody>
                  <a:tcPr/>
                </a:tc>
                <a:tc>
                  <a:txBody>
                    <a:bodyPr/>
                    <a:lstStyle/>
                    <a:p>
                      <a:r>
                        <a:rPr lang="en-IN" dirty="0"/>
                        <a:t>Page numbers</a:t>
                      </a:r>
                      <a:endParaRPr lang="en-IN" dirty="0"/>
                    </a:p>
                  </a:txBody>
                  <a:tcPr/>
                </a:tc>
              </a:tr>
              <a:tr h="1093306">
                <a:tc>
                  <a:txBody>
                    <a:bodyPr/>
                    <a:lstStyle/>
                    <a:p>
                      <a:r>
                        <a:rPr lang="en-IN" dirty="0"/>
                        <a:t>1</a:t>
                      </a:r>
                      <a:endParaRPr lang="en-IN" dirty="0"/>
                    </a:p>
                  </a:txBody>
                  <a:tcPr/>
                </a:tc>
                <a:tc>
                  <a:txBody>
                    <a:bodyPr/>
                    <a:lstStyle/>
                    <a:p>
                      <a:r>
                        <a:rPr lang="en-IN" dirty="0"/>
                        <a:t>Problem Description and project Requirements</a:t>
                      </a:r>
                      <a:endParaRPr lang="en-IN" dirty="0"/>
                    </a:p>
                  </a:txBody>
                  <a:tcPr/>
                </a:tc>
                <a:tc>
                  <a:txBody>
                    <a:bodyPr/>
                    <a:lstStyle/>
                    <a:p>
                      <a:endParaRPr lang="en-IN"/>
                    </a:p>
                  </a:txBody>
                  <a:tcPr/>
                </a:tc>
              </a:tr>
              <a:tr h="1093306">
                <a:tc>
                  <a:txBody>
                    <a:bodyPr/>
                    <a:lstStyle/>
                    <a:p>
                      <a:r>
                        <a:rPr lang="en-IN" dirty="0"/>
                        <a:t>2</a:t>
                      </a:r>
                      <a:endParaRPr lang="en-IN" dirty="0"/>
                    </a:p>
                  </a:txBody>
                  <a:tcPr/>
                </a:tc>
                <a:tc>
                  <a:txBody>
                    <a:bodyPr/>
                    <a:lstStyle/>
                    <a:p>
                      <a:r>
                        <a:rPr lang="en-IN" dirty="0"/>
                        <a:t>Source code</a:t>
                      </a:r>
                      <a:endParaRPr lang="en-IN" dirty="0"/>
                    </a:p>
                  </a:txBody>
                  <a:tcPr/>
                </a:tc>
                <a:tc>
                  <a:txBody>
                    <a:bodyPr/>
                    <a:lstStyle/>
                    <a:p>
                      <a:endParaRPr lang="en-IN"/>
                    </a:p>
                  </a:txBody>
                  <a:tcPr/>
                </a:tc>
              </a:tr>
              <a:tr h="1093306">
                <a:tc>
                  <a:txBody>
                    <a:bodyPr/>
                    <a:lstStyle/>
                    <a:p>
                      <a:r>
                        <a:rPr lang="en-IN" dirty="0"/>
                        <a:t>3</a:t>
                      </a:r>
                      <a:endParaRPr lang="en-IN" dirty="0"/>
                    </a:p>
                  </a:txBody>
                  <a:tcPr/>
                </a:tc>
                <a:tc>
                  <a:txBody>
                    <a:bodyPr/>
                    <a:lstStyle/>
                    <a:p>
                      <a:r>
                        <a:rPr lang="en-IN" dirty="0"/>
                        <a:t>Screen Short</a:t>
                      </a:r>
                      <a:endParaRPr lang="en-IN" dirty="0"/>
                    </a:p>
                  </a:txBody>
                  <a:tcPr/>
                </a:tc>
                <a:tc>
                  <a:txBody>
                    <a:bodyPr/>
                    <a:lstStyle/>
                    <a:p>
                      <a:endParaRPr lang="en-IN"/>
                    </a:p>
                  </a:txBody>
                  <a:tcPr/>
                </a:tc>
              </a:tr>
              <a:tr h="1093306">
                <a:tc>
                  <a:txBody>
                    <a:bodyPr/>
                    <a:lstStyle/>
                    <a:p>
                      <a:r>
                        <a:rPr lang="en-IN" dirty="0"/>
                        <a:t>4</a:t>
                      </a:r>
                      <a:endParaRPr lang="en-IN" dirty="0"/>
                    </a:p>
                  </a:txBody>
                  <a:tcPr/>
                </a:tc>
                <a:tc>
                  <a:txBody>
                    <a:bodyPr/>
                    <a:lstStyle/>
                    <a:p>
                      <a:r>
                        <a:rPr lang="en-IN" dirty="0"/>
                        <a:t>Readme File Content</a:t>
                      </a:r>
                      <a:endParaRPr lang="en-IN" dirty="0"/>
                    </a:p>
                  </a:txBody>
                  <a:tcPr/>
                </a:tc>
                <a:tc>
                  <a:txBody>
                    <a:bodyPr/>
                    <a:lstStyle/>
                    <a:p>
                      <a:endParaRPr lang="en-IN"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66" y="502812"/>
            <a:ext cx="8911687" cy="1280890"/>
          </a:xfrm>
        </p:spPr>
        <p:txBody>
          <a:bodyPr/>
          <a:lstStyle/>
          <a:p>
            <a:r>
              <a:rPr lang="en-IN" b="1" u="sng" dirty="0" err="1">
                <a:latin typeface="Castellar" panose="020A0402060406010301" pitchFamily="18" charset="0"/>
              </a:rPr>
              <a:t>Abstrate</a:t>
            </a:r>
            <a:r>
              <a:rPr lang="en-IN" b="1" u="sng" dirty="0">
                <a:latin typeface="Castellar" panose="020A0402060406010301" pitchFamily="18" charset="0"/>
              </a:rPr>
              <a:t> :-</a:t>
            </a:r>
            <a:endParaRPr lang="en-IN" b="1" u="sng" dirty="0">
              <a:latin typeface="Castellar" panose="020A0402060406010301" pitchFamily="18" charset="0"/>
            </a:endParaRPr>
          </a:p>
        </p:txBody>
      </p:sp>
      <p:sp>
        <p:nvSpPr>
          <p:cNvPr id="3" name="Content Placeholder 2"/>
          <p:cNvSpPr>
            <a:spLocks noGrp="1"/>
          </p:cNvSpPr>
          <p:nvPr>
            <p:ph idx="1"/>
          </p:nvPr>
        </p:nvSpPr>
        <p:spPr>
          <a:xfrm>
            <a:off x="1394893" y="1540188"/>
            <a:ext cx="10604274" cy="5317811"/>
          </a:xfrm>
        </p:spPr>
        <p:txBody>
          <a:bodyPr>
            <a:normAutofit lnSpcReduction="20000"/>
          </a:bodyPr>
          <a:lstStyle/>
          <a:p>
            <a:r>
              <a:rPr lang="en-US" sz="1700" i="0" dirty="0">
                <a:solidFill>
                  <a:srgbClr val="374151"/>
                </a:solidFill>
                <a:effectLst/>
                <a:latin typeface="Söhne"/>
              </a:rPr>
              <a:t>This Java program generates a monthly calendar for a specified year and month. It begins by prompting the user to input the desired year and month. The program then calculates the day of the week for the first day of the specified month and year and proceeds to print a formatted calendar for that month. It ensures the correct alignment of days of the week, accounts for the number of days in each month, and correctly handles leap years for February. The result is a clear and well-organized textual representation of the chosen month's calendar.</a:t>
            </a:r>
            <a:endParaRPr lang="en-US" sz="1700" i="0" dirty="0">
              <a:solidFill>
                <a:srgbClr val="374151"/>
              </a:solidFill>
              <a:effectLst/>
              <a:latin typeface="Söhne"/>
            </a:endParaRPr>
          </a:p>
          <a:p>
            <a:r>
              <a:rPr lang="en-US" sz="1700" i="0" dirty="0">
                <a:solidFill>
                  <a:srgbClr val="374151"/>
                </a:solidFill>
                <a:effectLst/>
                <a:latin typeface="Söhne"/>
              </a:rPr>
              <a:t>his Java program serves as a versatile tool for generating monthly calendars tailored to user-specified years and months. It initiates the interaction by prompting the user to input the desired year (e.g., 2023) and month (in the range 1-12). After capturing these inputs, the program constructs a structured calendar output for the given month and year.</a:t>
            </a:r>
            <a:endParaRPr lang="en-US" sz="1700" i="0" dirty="0">
              <a:solidFill>
                <a:srgbClr val="374151"/>
              </a:solidFill>
              <a:effectLst/>
              <a:latin typeface="Söhne"/>
            </a:endParaRPr>
          </a:p>
          <a:p>
            <a:r>
              <a:rPr lang="en-IN" sz="1700" dirty="0"/>
              <a:t> </a:t>
            </a:r>
            <a:r>
              <a:rPr lang="en-US" sz="1700" i="0" dirty="0">
                <a:solidFill>
                  <a:srgbClr val="374151"/>
                </a:solidFill>
                <a:effectLst/>
                <a:latin typeface="Söhne"/>
              </a:rPr>
              <a:t>The generated calendar is presented in a well-organized format, with the days of the week (Sunday, Monday, Tuesday, etc.) displayed at the top. To ensure appropriate alignment, leading spaces are added for the days preceding the first day of the month. The code also dynamically adapts to the number of days in the chosen month, taking into account shorter months (30 or 28 days) and leap years (29 days in February) for accurate calendar construction.</a:t>
            </a:r>
            <a:endParaRPr lang="en-US" sz="1700" i="0" dirty="0">
              <a:solidFill>
                <a:srgbClr val="374151"/>
              </a:solidFill>
              <a:effectLst/>
              <a:latin typeface="Söhne"/>
            </a:endParaRPr>
          </a:p>
          <a:p>
            <a:r>
              <a:rPr lang="en-US" sz="1700" i="0" dirty="0">
                <a:solidFill>
                  <a:srgbClr val="374151"/>
                </a:solidFill>
                <a:effectLst/>
                <a:latin typeface="Söhne"/>
              </a:rPr>
              <a:t>The final output is a clear and visually appealing textual representation of the specified month's calendar, with dates and weekdays arranged in a grid. This program effectively handles user input, calculates dates, and produces a useful and aesthetically pleasing result, serving as a practical tool for generating monthly calendars for a given year and month.</a:t>
            </a:r>
            <a:endParaRPr lang="en-IN"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880" y="493482"/>
            <a:ext cx="8911687" cy="751876"/>
          </a:xfrm>
        </p:spPr>
        <p:txBody>
          <a:bodyPr/>
          <a:lstStyle/>
          <a:p>
            <a:r>
              <a:rPr lang="en-IN" b="1" u="sng" dirty="0">
                <a:latin typeface="Castellar" panose="020A0402060406010301" pitchFamily="18" charset="0"/>
              </a:rPr>
              <a:t>INTRODUCTION :-</a:t>
            </a:r>
            <a:endParaRPr lang="en-IN" b="1" u="sng" dirty="0">
              <a:latin typeface="Castellar" panose="020A0402060406010301" pitchFamily="18" charset="0"/>
            </a:endParaRPr>
          </a:p>
        </p:txBody>
      </p:sp>
      <p:sp>
        <p:nvSpPr>
          <p:cNvPr id="3" name="Content Placeholder 2"/>
          <p:cNvSpPr>
            <a:spLocks noGrp="1"/>
          </p:cNvSpPr>
          <p:nvPr>
            <p:ph idx="1"/>
          </p:nvPr>
        </p:nvSpPr>
        <p:spPr>
          <a:xfrm>
            <a:off x="2202180" y="1642110"/>
            <a:ext cx="8220075" cy="5215890"/>
          </a:xfrm>
        </p:spPr>
        <p:txBody>
          <a:bodyPr>
            <a:normAutofit/>
          </a:bodyPr>
          <a:lstStyle/>
          <a:p>
            <a:r>
              <a:rPr lang="en-US" sz="2000" dirty="0">
                <a:latin typeface="Söhne"/>
              </a:rPr>
              <a:t>This Java program serves as a practical calendar generator, allowing users to input a year and month, and then producing a clear and well-structured textual representation of the calendar for that specific month. It's a user-friendly tool for creating custom monthly calendars, useful for various scheduling and planning purposes.</a:t>
            </a:r>
            <a:endParaRPr lang="en-US" sz="2000" dirty="0">
              <a:latin typeface="Söhne"/>
            </a:endParaRPr>
          </a:p>
          <a:p>
            <a:r>
              <a:rPr lang="en-IN" sz="2000" dirty="0">
                <a:latin typeface="Söhne"/>
              </a:rPr>
              <a:t> </a:t>
            </a:r>
            <a:r>
              <a:rPr lang="en-US" sz="2000" b="0" i="0" dirty="0">
                <a:solidFill>
                  <a:srgbClr val="374151"/>
                </a:solidFill>
                <a:effectLst/>
                <a:latin typeface="Söhne"/>
              </a:rPr>
              <a:t>The code's user-centric approach and practical functionality make it a versatile tool for various applications. Whether used for personal scheduling, work-related planning, or educational purposes, this program simplifies the process of generating monthly calendars. Its clear and structured output provides users with an easily readable view of their chosen month, making it a valuable resource for enhancing time management and organization.</a:t>
            </a:r>
            <a:endParaRPr lang="en-IN" sz="2000" dirty="0">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170" y="409506"/>
            <a:ext cx="8911687" cy="840796"/>
          </a:xfrm>
        </p:spPr>
        <p:txBody>
          <a:bodyPr/>
          <a:lstStyle/>
          <a:p>
            <a:r>
              <a:rPr lang="en-IN" b="1" u="sng" dirty="0">
                <a:latin typeface="Castellar" panose="020A0402060406010301" pitchFamily="18" charset="0"/>
              </a:rPr>
              <a:t>EXPLANATION :-</a:t>
            </a:r>
            <a:endParaRPr lang="en-IN" b="1" u="sng" dirty="0">
              <a:latin typeface="Castellar" panose="020A0402060406010301" pitchFamily="18" charset="0"/>
            </a:endParaRPr>
          </a:p>
        </p:txBody>
      </p:sp>
      <p:sp>
        <p:nvSpPr>
          <p:cNvPr id="3" name="Content Placeholder 2"/>
          <p:cNvSpPr>
            <a:spLocks noGrp="1"/>
          </p:cNvSpPr>
          <p:nvPr>
            <p:ph idx="1"/>
          </p:nvPr>
        </p:nvSpPr>
        <p:spPr>
          <a:xfrm>
            <a:off x="1670050" y="1689100"/>
            <a:ext cx="9834245" cy="5090160"/>
          </a:xfrm>
        </p:spPr>
        <p:txBody>
          <a:bodyPr>
            <a:normAutofit/>
          </a:bodyPr>
          <a:lstStyle/>
          <a:p>
            <a:r>
              <a:rPr lang="en-US" sz="2000" dirty="0">
                <a:latin typeface="Söhne"/>
              </a:rPr>
              <a:t>Certainly, here are the key points about the provided Java code:</a:t>
            </a:r>
            <a:endParaRPr lang="en-US" sz="2000" dirty="0">
              <a:latin typeface="Söhne"/>
            </a:endParaRPr>
          </a:p>
          <a:p>
            <a:r>
              <a:rPr lang="en-US" sz="2000" b="1" dirty="0">
                <a:latin typeface="Söhne"/>
              </a:rPr>
              <a:t>User Input: </a:t>
            </a:r>
            <a:r>
              <a:rPr lang="en-US" sz="2000" dirty="0">
                <a:latin typeface="Söhne"/>
              </a:rPr>
              <a:t>The program prompts the user to input a year and a month.</a:t>
            </a:r>
            <a:endParaRPr lang="en-US" sz="2000" dirty="0">
              <a:latin typeface="Söhne"/>
            </a:endParaRPr>
          </a:p>
          <a:p>
            <a:r>
              <a:rPr lang="en-US" sz="2000" b="1" dirty="0">
                <a:latin typeface="Söhne"/>
              </a:rPr>
              <a:t>Date Calculation:</a:t>
            </a:r>
            <a:r>
              <a:rPr lang="en-US" sz="2000" dirty="0">
                <a:latin typeface="Söhne"/>
              </a:rPr>
              <a:t> It calculates the day of the week for the first day of the specified month and year.</a:t>
            </a:r>
            <a:endParaRPr lang="en-US" sz="2000" dirty="0">
              <a:latin typeface="Söhne"/>
            </a:endParaRPr>
          </a:p>
          <a:p>
            <a:r>
              <a:rPr lang="en-US" sz="2000" b="1" dirty="0">
                <a:latin typeface="Söhne"/>
              </a:rPr>
              <a:t>Dynamic Month Handling: </a:t>
            </a:r>
            <a:r>
              <a:rPr lang="en-US" sz="2000" dirty="0">
                <a:latin typeface="Söhne"/>
              </a:rPr>
              <a:t>The code adapts to varying month lengths, considering both shorter months (30 or 28 days) and leap years (29 days in February).</a:t>
            </a:r>
            <a:endParaRPr lang="en-US" sz="2000" dirty="0">
              <a:latin typeface="Söhne"/>
            </a:endParaRPr>
          </a:p>
          <a:p>
            <a:r>
              <a:rPr lang="en-US" sz="2000" b="1" dirty="0">
                <a:latin typeface="Söhne"/>
              </a:rPr>
              <a:t>Formatted Output: </a:t>
            </a:r>
            <a:r>
              <a:rPr lang="en-US" sz="2000" dirty="0">
                <a:latin typeface="Söhne"/>
              </a:rPr>
              <a:t>The program prints a well-organized monthly calendar, aligning the days of the week correctly.</a:t>
            </a:r>
            <a:endParaRPr lang="en-US" sz="2000" dirty="0">
              <a:latin typeface="Söhne"/>
            </a:endParaRPr>
          </a:p>
          <a:p>
            <a:r>
              <a:rPr lang="en-US" sz="2000" b="1" dirty="0">
                <a:latin typeface="Söhne"/>
              </a:rPr>
              <a:t>Practical Use: </a:t>
            </a:r>
            <a:r>
              <a:rPr lang="en-US" sz="2000" dirty="0">
                <a:latin typeface="Söhne"/>
              </a:rPr>
              <a:t>This code is a user-friendly tool for creating custom monthly calendars, useful for planning and scheduling.</a:t>
            </a:r>
            <a:endParaRPr lang="en-IN" sz="2000" dirty="0">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85572"/>
            <a:ext cx="8911687" cy="1280890"/>
          </a:xfrm>
        </p:spPr>
        <p:txBody>
          <a:bodyPr/>
          <a:lstStyle/>
          <a:p>
            <a:r>
              <a:rPr lang="en-IN" b="1" u="sng" dirty="0">
                <a:latin typeface="Castellar" panose="020A0402060406010301" pitchFamily="18" charset="0"/>
              </a:rPr>
              <a:t>SOURCE CODE :-</a:t>
            </a:r>
            <a:endParaRPr lang="en-IN" b="1" u="sng" dirty="0">
              <a:latin typeface="Castellar" panose="020A0402060406010301" pitchFamily="18" charset="0"/>
            </a:endParaRPr>
          </a:p>
        </p:txBody>
      </p:sp>
      <p:sp>
        <p:nvSpPr>
          <p:cNvPr id="3" name="Content Placeholder 2"/>
          <p:cNvSpPr>
            <a:spLocks noGrp="1"/>
          </p:cNvSpPr>
          <p:nvPr>
            <p:ph idx="1"/>
          </p:nvPr>
        </p:nvSpPr>
        <p:spPr>
          <a:xfrm>
            <a:off x="1640156" y="826017"/>
            <a:ext cx="10228383" cy="5937380"/>
          </a:xfrm>
        </p:spPr>
        <p:txBody>
          <a:bodyPr>
            <a:noAutofit/>
          </a:bodyPr>
          <a:lstStyle/>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import java.util.Calendar;</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import java.util.Scanner;</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import java.text.SimpleDateFormat;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public class CalendarDisplay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    public static void displayCalendar(int year, int month)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        Calendar calendar = Calendar.getInstance();</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        calendar.set(year, month - 1, 1);</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        SimpleDateFormat sdf = new SimpleDateFormat("MMMM yyyy");</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        System.out.println(sdf.format(calendar.getTime()));</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rPr>
              <a:t>        </a:t>
            </a:r>
            <a:endParaRPr lang="en-IN" sz="1700" kern="100" dirty="0">
              <a:effectLst/>
              <a:latin typeface="Söhne"/>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3115" y="635"/>
            <a:ext cx="7313930" cy="6856730"/>
          </a:xfrm>
          <a:prstGeom prst="rect">
            <a:avLst/>
          </a:prstGeom>
          <a:noFill/>
        </p:spPr>
        <p:txBody>
          <a:bodyPr wrap="square" rtlCol="0" anchor="t">
            <a:noAutofit/>
          </a:bodyPr>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System.out.println("Sun Mon Tue Wed Thu Fri Sat");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int startDay = calendar.get(Calendar.DAY_OF_WEEK) - Calendar.SUNDAY;</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int maxDay = calendar.getActualMaximum(Calendar.DAY_OF_MONTH);</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for (int i = 0; i &lt; startDay; i++)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for (int day = 1; day &lt;= maxDay; day++)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System.out.printf("%3d ", day);</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if ((startDay + day) % 7 == 0)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8049" y="135294"/>
            <a:ext cx="9255967" cy="387350"/>
          </a:xfrm>
          <a:prstGeom prst="rect">
            <a:avLst/>
          </a:prstGeom>
          <a:noFill/>
        </p:spPr>
        <p:txBody>
          <a:bodyPr wrap="square" rtlCol="0">
            <a:spAutoFit/>
          </a:bodyPr>
          <a:lstStyle/>
          <a:p>
            <a:pPr>
              <a:lnSpc>
                <a:spcPct val="107000"/>
              </a:lnSpc>
              <a:spcAft>
                <a:spcPts val="800"/>
              </a:spcAft>
            </a:pPr>
            <a:endParaRPr lang="en-IN" sz="1800" kern="100" dirty="0">
              <a:effectLst/>
              <a:latin typeface="Söhne"/>
              <a:ea typeface="Calibri" panose="020F0502020204030204" pitchFamily="34" charset="0"/>
              <a:cs typeface="Times New Roman" panose="02020603050405020304" pitchFamily="18" charset="0"/>
            </a:endParaRPr>
          </a:p>
        </p:txBody>
      </p:sp>
      <p:sp>
        <p:nvSpPr>
          <p:cNvPr id="3" name="Text Box 2"/>
          <p:cNvSpPr txBox="1"/>
          <p:nvPr/>
        </p:nvSpPr>
        <p:spPr>
          <a:xfrm>
            <a:off x="1988185" y="-635"/>
            <a:ext cx="7223125" cy="6685915"/>
          </a:xfrm>
          <a:prstGeom prst="rect">
            <a:avLst/>
          </a:prstGeom>
          <a:noFill/>
        </p:spPr>
        <p:txBody>
          <a:bodyPr wrap="square" rtlCol="0" anchor="t">
            <a:noAutofit/>
          </a:bodyPr>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 // Ensure a new line after the calendar</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public static void main(String[] args)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Scanner scanner = new Scanner(System.in);</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while (true)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System.out.println("Menu:");</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System.out.println("1. Display Calendar");</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System.out.println("2. Exit");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System.out.print("Enter your choice: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int choice = scanner.nextInt();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switch (choice)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case 1:</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System.out.print("Enter the year: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int yearInput = scanner.nextInt();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4305" y="-635"/>
            <a:ext cx="12037695" cy="6779260"/>
          </a:xfrm>
          <a:prstGeom prst="rect">
            <a:avLst/>
          </a:prstGeom>
          <a:noFill/>
        </p:spPr>
        <p:txBody>
          <a:bodyPr wrap="square" rtlCol="0" anchor="t">
            <a:noAutofit/>
          </a:bodyPr>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System.out.print("Enter the month (1-12):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int monthInput = scanner.nextInt();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if (isValidInput(yearInput, monthInput))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displayCalendar(yearInput, monthInput);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 else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System.out.println("Invalid input. Please enter a valid year and month.");</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break;</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case 2:</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System.out.println("Exiting the program. Goodbye!");</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scanner.close();</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System.exit(0);</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default:</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System.out.println("Invalid choice. Please enter 1 or 2.");</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700" kern="100" dirty="0">
              <a:effectLst/>
              <a:latin typeface="Söhne"/>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kern="100" dirty="0">
                <a:effectLst/>
                <a:latin typeface="Söhne"/>
                <a:ea typeface="Calibri" panose="020F0502020204030204" pitchFamily="34" charset="0"/>
                <a:cs typeface="Times New Roman" panose="02020603050405020304" pitchFamily="18" charset="0"/>
                <a:sym typeface="+mn-ea"/>
              </a:rPr>
              <a:t>  </a:t>
            </a:r>
            <a:endParaRPr lang="en-IN" sz="1700" kern="100" dirty="0">
              <a:effectLst/>
              <a:latin typeface="Söhne"/>
              <a:ea typeface="Calibri" panose="020F0502020204030204" pitchFamily="34"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6644</Words>
  <Application>WPS Presentation</Application>
  <PresentationFormat>Widescreen</PresentationFormat>
  <Paragraphs>139</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Wingdings 3</vt:lpstr>
      <vt:lpstr>Symbol</vt:lpstr>
      <vt:lpstr>Arial</vt:lpstr>
      <vt:lpstr>Castellar</vt:lpstr>
      <vt:lpstr>Segoe Print</vt:lpstr>
      <vt:lpstr>Calibri</vt:lpstr>
      <vt:lpstr>Söhne</vt:lpstr>
      <vt:lpstr>Times New Roman</vt:lpstr>
      <vt:lpstr>Century Gothic</vt:lpstr>
      <vt:lpstr>Microsoft YaHei</vt:lpstr>
      <vt:lpstr>Arial Unicode MS</vt:lpstr>
      <vt:lpstr>Wisp</vt:lpstr>
      <vt:lpstr>CALENDAR</vt:lpstr>
      <vt:lpstr>PowerPoint 演示文稿</vt:lpstr>
      <vt:lpstr>Abstrate :-</vt:lpstr>
      <vt:lpstr>INTRODUCTION :-</vt:lpstr>
      <vt:lpstr>EXPLANATION :-</vt:lpstr>
      <vt:lpstr>SOURCE CODE :-</vt:lpstr>
      <vt:lpstr>PowerPoint 演示文稿</vt:lpstr>
      <vt:lpstr>PowerPoint 演示文稿</vt:lpstr>
      <vt:lpstr>PowerPoint 演示文稿</vt:lpstr>
      <vt:lpstr>PowerPoint 演示文稿</vt:lpstr>
      <vt:lpstr>OUTPUT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dc:title>
  <dc:creator>Mohan Krishna V</dc:creator>
  <cp:lastModifiedBy>97150</cp:lastModifiedBy>
  <cp:revision>4</cp:revision>
  <dcterms:created xsi:type="dcterms:W3CDTF">2023-10-24T11:15:00Z</dcterms:created>
  <dcterms:modified xsi:type="dcterms:W3CDTF">2024-05-07T03:47:42Z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F4264F14BA7B40A68C6C085766695B1D_13</vt:lpwstr>
  </property>
  <property fmtid="{D5CDD505-2E9C-101B-9397-08002B2CF9AE}" pid="3" name="KSOProductBuildVer">
    <vt:lpwstr>1033-12.2.0.13489</vt:lpwstr>
  </property>
</Properties>
</file>